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393" r:id="rId3"/>
    <p:sldId id="394" r:id="rId4"/>
    <p:sldId id="396" r:id="rId5"/>
    <p:sldId id="397" r:id="rId6"/>
    <p:sldId id="398" r:id="rId7"/>
    <p:sldId id="399" r:id="rId8"/>
    <p:sldId id="395" r:id="rId9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</p:embeddedFont>
  </p:embeddedFontLst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Steadman" initials="KS" lastIdx="5" clrIdx="0">
    <p:extLst>
      <p:ext uri="{19B8F6BF-5375-455C-9EA6-DF929625EA0E}">
        <p15:presenceInfo xmlns:p15="http://schemas.microsoft.com/office/powerpoint/2012/main" userId="S::kzs0138@auburn.edu::a1017cdf-d68c-4423-8e68-cce1f5acd5cd" providerId="AD"/>
      </p:ext>
    </p:extLst>
  </p:cmAuthor>
  <p:cmAuthor id="2" name="Chad Rose" initials="CR" lastIdx="1" clrIdx="1">
    <p:extLst>
      <p:ext uri="{19B8F6BF-5375-455C-9EA6-DF929625EA0E}">
        <p15:presenceInfo xmlns:p15="http://schemas.microsoft.com/office/powerpoint/2012/main" userId="Chad Ro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FFFFFF"/>
    <a:srgbClr val="2B79A9"/>
    <a:srgbClr val="DD550C"/>
    <a:srgbClr val="83C2FD"/>
    <a:srgbClr val="496E9C"/>
    <a:srgbClr val="F680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 autoAdjust="0"/>
    <p:restoredTop sz="91579" autoAdjust="0"/>
  </p:normalViewPr>
  <p:slideViewPr>
    <p:cSldViewPr snapToGrid="0" snapToObjects="1">
      <p:cViewPr varScale="1">
        <p:scale>
          <a:sx n="105" d="100"/>
          <a:sy n="105" d="100"/>
        </p:scale>
        <p:origin x="16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5" d="100"/>
          <a:sy n="115" d="100"/>
        </p:scale>
        <p:origin x="155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5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3872" y="5594465"/>
            <a:ext cx="9170897" cy="1263534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6897" y="5258307"/>
            <a:ext cx="9170897" cy="250980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16" name="Shape 16"/>
          <p:cNvSpPr>
            <a:spLocks noGrp="1"/>
          </p:cNvSpPr>
          <p:nvPr>
            <p:ph idx="3"/>
          </p:nvPr>
        </p:nvSpPr>
        <p:spPr>
          <a:xfrm>
            <a:off x="3065953" y="0"/>
            <a:ext cx="3016345" cy="444536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spcBef>
                <a:spcPts val="0"/>
              </a:spcBef>
              <a:buClrTx/>
              <a:buSzTx/>
              <a:buFontTx/>
              <a:buNone/>
              <a:defRPr sz="4000"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7" name="Shape 17"/>
          <p:cNvSpPr>
            <a:spLocks noGrp="1"/>
          </p:cNvSpPr>
          <p:nvPr>
            <p:ph type="title" hasCustomPrompt="1"/>
          </p:nvPr>
        </p:nvSpPr>
        <p:spPr>
          <a:xfrm>
            <a:off x="1138642" y="771440"/>
            <a:ext cx="6883815" cy="602008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lang="en-US" sz="3500" b="1" dirty="0">
                <a:solidFill>
                  <a:srgbClr val="03244D"/>
                </a:solidFill>
                <a:uFill>
                  <a:solidFill>
                    <a:srgbClr val="FFFFFF"/>
                  </a:solidFill>
                </a:uFill>
              </a:rPr>
              <a:t>Title</a:t>
            </a:r>
            <a:r>
              <a:rPr sz="35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67680-594B-D840-9ADC-D8DEC3EE9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071" y="5846510"/>
            <a:ext cx="917214" cy="7618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A1AAFBF-730F-45D2-99A2-C77CCA46E4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5692" y="5720525"/>
            <a:ext cx="1141615" cy="925589"/>
          </a:xfrm>
          <a:prstGeom prst="round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4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4" name="Shape 23"/>
          <p:cNvSpPr>
            <a:spLocks noGrp="1"/>
          </p:cNvSpPr>
          <p:nvPr>
            <p:ph type="body" idx="10"/>
          </p:nvPr>
        </p:nvSpPr>
        <p:spPr>
          <a:xfrm>
            <a:off x="44958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  <p:sp>
        <p:nvSpPr>
          <p:cNvPr id="5" name="Shape 23"/>
          <p:cNvSpPr>
            <a:spLocks noGrp="1"/>
          </p:cNvSpPr>
          <p:nvPr>
            <p:ph type="body" idx="11"/>
          </p:nvPr>
        </p:nvSpPr>
        <p:spPr>
          <a:xfrm>
            <a:off x="457200" y="1224818"/>
            <a:ext cx="4038600" cy="5257802"/>
          </a:xfrm>
          <a:prstGeom prst="rect">
            <a:avLst/>
          </a:prstGeom>
        </p:spPr>
        <p:txBody>
          <a:bodyPr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3872" y="0"/>
            <a:ext cx="9170897" cy="1031960"/>
          </a:xfrm>
          <a:prstGeom prst="rect">
            <a:avLst/>
          </a:prstGeom>
          <a:solidFill>
            <a:srgbClr val="03244D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dirty="0"/>
          </a:p>
        </p:txBody>
      </p:sp>
      <p:sp>
        <p:nvSpPr>
          <p:cNvPr id="3" name="Shape 3"/>
          <p:cNvSpPr/>
          <p:nvPr/>
        </p:nvSpPr>
        <p:spPr>
          <a:xfrm>
            <a:off x="-3872" y="1088660"/>
            <a:ext cx="9170897" cy="124744"/>
          </a:xfrm>
          <a:prstGeom prst="rect">
            <a:avLst/>
          </a:prstGeom>
          <a:solidFill>
            <a:srgbClr val="F68026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/>
          </a:p>
        </p:txBody>
      </p:sp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225310" y="221956"/>
            <a:ext cx="6581000" cy="66269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 anchor="b"/>
          <a:lstStyle/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5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Title Text</a:t>
            </a:r>
          </a:p>
        </p:txBody>
      </p:sp>
      <p:sp>
        <p:nvSpPr>
          <p:cNvPr id="8" name="Shape 8"/>
          <p:cNvSpPr>
            <a:spLocks noGrp="1"/>
          </p:cNvSpPr>
          <p:nvPr>
            <p:ph type="body" idx="1"/>
          </p:nvPr>
        </p:nvSpPr>
        <p:spPr>
          <a:xfrm>
            <a:off x="457200" y="1224824"/>
            <a:ext cx="8229600" cy="5257802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/>
          <a:lstStyle>
            <a:lvl2pPr marL="742950" indent="-285750">
              <a:spcBef>
                <a:spcPts val="600"/>
              </a:spcBef>
              <a:buChar char="–"/>
              <a:defRPr sz="2800"/>
            </a:lvl2pPr>
            <a:lvl3pPr marL="1143000" indent="-228600">
              <a:spcBef>
                <a:spcPts val="500"/>
              </a:spcBef>
              <a:defRPr sz="2400"/>
            </a:lvl3pPr>
            <a:lvl4pPr marL="1600200" indent="-228600">
              <a:spcBef>
                <a:spcPts val="400"/>
              </a:spcBef>
              <a:buChar char="–"/>
              <a:defRPr sz="2000"/>
            </a:lvl4pPr>
            <a:lvl5pPr marL="2057400" indent="-228600">
              <a:spcBef>
                <a:spcPts val="400"/>
              </a:spcBef>
              <a:buChar char="»"/>
              <a:defRPr sz="2000"/>
            </a:lvl5pPr>
          </a:lstStyle>
          <a:p>
            <a:pPr lvl="0">
              <a:defRPr sz="1800">
                <a:uFillTx/>
              </a:defRPr>
            </a:pPr>
            <a:r>
              <a:rPr sz="3200" dirty="0">
                <a:uFill>
                  <a:solidFill/>
                </a:uFill>
              </a:rPr>
              <a:t>Body Level One</a:t>
            </a:r>
          </a:p>
          <a:p>
            <a:pPr lvl="1">
              <a:defRPr sz="1800">
                <a:uFillTx/>
              </a:defRPr>
            </a:pPr>
            <a:r>
              <a:rPr sz="2800" dirty="0">
                <a:uFill>
                  <a:solidFill/>
                </a:uFill>
              </a:rPr>
              <a:t>Body Level Two</a:t>
            </a:r>
          </a:p>
          <a:p>
            <a:pPr lvl="2">
              <a:defRPr sz="1800">
                <a:uFillTx/>
              </a:defRPr>
            </a:pPr>
            <a:r>
              <a:rPr sz="2400" dirty="0">
                <a:uFill>
                  <a:solidFill/>
                </a:uFill>
              </a:rPr>
              <a:t>Body Level Three</a:t>
            </a:r>
          </a:p>
          <a:p>
            <a:pPr lvl="3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Four</a:t>
            </a:r>
          </a:p>
          <a:p>
            <a:pPr lvl="4">
              <a:defRPr sz="1800">
                <a:uFillTx/>
              </a:defRPr>
            </a:pPr>
            <a:r>
              <a:rPr sz="2000" dirty="0">
                <a:uFill>
                  <a:solidFill/>
                </a:uFill>
              </a:rPr>
              <a:t>Body Level Five</a:t>
            </a:r>
            <a:endParaRPr lang="en-US" sz="2000" dirty="0">
              <a:uFill>
                <a:solidFill/>
              </a:uFill>
            </a:endParaRPr>
          </a:p>
          <a:p>
            <a:pPr lvl="5">
              <a:defRPr sz="1800">
                <a:uFillTx/>
              </a:defRPr>
            </a:pPr>
            <a:endParaRPr sz="2000" dirty="0">
              <a:uFill>
                <a:solidFill/>
              </a:u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04406-56D9-B540-B36C-10EC095291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462" y="221956"/>
            <a:ext cx="2066411" cy="54864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BC2B477-8ADE-4990-B877-5ECED6ABB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9308" y="5727223"/>
            <a:ext cx="1394691" cy="11307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ransition spd="med"/>
  <p:hf hdr="0" dt="0"/>
  <p:txStyles>
    <p:titleStyle>
      <a:lvl1pPr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32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87B9B7-4383-456B-AB91-0C200FBFE275}"/>
              </a:ext>
            </a:extLst>
          </p:cNvPr>
          <p:cNvSpPr/>
          <p:nvPr/>
        </p:nvSpPr>
        <p:spPr>
          <a:xfrm>
            <a:off x="0" y="0"/>
            <a:ext cx="9144000" cy="1197864"/>
          </a:xfrm>
          <a:prstGeom prst="rect">
            <a:avLst/>
          </a:prstGeom>
          <a:solidFill>
            <a:srgbClr val="03244D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3FF016-3962-4F55-AA05-0FFD3B2F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817"/>
            <a:ext cx="9144000" cy="828760"/>
          </a:xfrm>
        </p:spPr>
        <p:txBody>
          <a:bodyPr/>
          <a:lstStyle/>
          <a:p>
            <a:r>
              <a:rPr lang="en-US" dirty="0"/>
              <a:t>A Wearable EMG Sensing System to Support Robotic Assistance for Astronaut EVAs</a:t>
            </a:r>
            <a:endParaRPr lang="en-US" dirty="0">
              <a:solidFill>
                <a:srgbClr val="03244D"/>
              </a:solidFill>
            </a:endParaRPr>
          </a:p>
        </p:txBody>
      </p:sp>
      <p:pic>
        <p:nvPicPr>
          <p:cNvPr id="3" name="Picture 8" descr="NASA TV to Air US Spacewalk at International Space Station | NASA">
            <a:extLst>
              <a:ext uri="{FF2B5EF4-FFF2-40B4-BE49-F238E27FC236}">
                <a16:creationId xmlns:a16="http://schemas.microsoft.com/office/drawing/2014/main" id="{9E80D6FA-531C-4520-BB47-8204D4F70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218555"/>
            <a:ext cx="5014174" cy="328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47B12C-CA79-41FC-8934-2E892DC02F58}"/>
              </a:ext>
            </a:extLst>
          </p:cNvPr>
          <p:cNvGrpSpPr/>
          <p:nvPr/>
        </p:nvGrpSpPr>
        <p:grpSpPr>
          <a:xfrm>
            <a:off x="5794699" y="1218555"/>
            <a:ext cx="2616060" cy="3284954"/>
            <a:chOff x="5794699" y="1218555"/>
            <a:chExt cx="2616060" cy="3284954"/>
          </a:xfrm>
        </p:grpSpPr>
        <p:pic>
          <p:nvPicPr>
            <p:cNvPr id="1028" name="Picture 4" descr="Embroidered Electromyography: A Systematic Design Guide – EMBS">
              <a:extLst>
                <a:ext uri="{FF2B5EF4-FFF2-40B4-BE49-F238E27FC236}">
                  <a16:creationId xmlns:a16="http://schemas.microsoft.com/office/drawing/2014/main" id="{6A63E134-0E04-40F1-B145-AD109DAB33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794699" y="1218555"/>
              <a:ext cx="2616060" cy="32849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4DD717-468B-40FB-90B2-E508304207C0}"/>
                </a:ext>
              </a:extLst>
            </p:cNvPr>
            <p:cNvSpPr/>
            <p:nvPr/>
          </p:nvSpPr>
          <p:spPr>
            <a:xfrm>
              <a:off x="7244899" y="1218555"/>
              <a:ext cx="502920" cy="502920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196FBC-9567-40C4-8E55-E9747E5E7C3D}"/>
              </a:ext>
            </a:extLst>
          </p:cNvPr>
          <p:cNvSpPr txBox="1"/>
          <p:nvPr/>
        </p:nvSpPr>
        <p:spPr>
          <a:xfrm>
            <a:off x="2249424" y="5925312"/>
            <a:ext cx="464515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Avinash Baskaran, Chad G. Rose</a:t>
            </a:r>
          </a:p>
        </p:txBody>
      </p:sp>
    </p:spTree>
    <p:extLst>
      <p:ext uri="{BB962C8B-B14F-4D97-AF65-F5344CB8AC3E}">
        <p14:creationId xmlns:p14="http://schemas.microsoft.com/office/powerpoint/2010/main" val="40382186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5A3B-2D88-46FD-96C9-5AE19D89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66593"/>
            <a:ext cx="6581000" cy="662692"/>
          </a:xfrm>
        </p:spPr>
        <p:txBody>
          <a:bodyPr/>
          <a:lstStyle/>
          <a:p>
            <a:r>
              <a:rPr lang="en-US" sz="3200" dirty="0"/>
              <a:t>Astronaut EVAs regularly cause discomfort and injury</a:t>
            </a:r>
            <a:r>
              <a:rPr lang="en-US" sz="3200" baseline="30000" dirty="0"/>
              <a:t>[1]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F216D-F03C-4DB7-ADBB-F55F41F81C2B}"/>
              </a:ext>
            </a:extLst>
          </p:cNvPr>
          <p:cNvSpPr/>
          <p:nvPr/>
        </p:nvSpPr>
        <p:spPr>
          <a:xfrm>
            <a:off x="225310" y="6327648"/>
            <a:ext cx="1027418" cy="530352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6" name="Picture 10" descr="Fig. 1">
            <a:extLst>
              <a:ext uri="{FF2B5EF4-FFF2-40B4-BE49-F238E27FC236}">
                <a16:creationId xmlns:a16="http://schemas.microsoft.com/office/drawing/2014/main" id="{375B9383-21AE-44BB-AB79-335BF7F7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9" y="1309436"/>
            <a:ext cx="7047242" cy="518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4AE6-2E33-4152-8D5D-BC8CB339F5D3}"/>
              </a:ext>
            </a:extLst>
          </p:cNvPr>
          <p:cNvSpPr txBox="1"/>
          <p:nvPr/>
        </p:nvSpPr>
        <p:spPr>
          <a:xfrm>
            <a:off x="69971" y="6597734"/>
            <a:ext cx="184826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(figure reproduced from [1])</a:t>
            </a:r>
          </a:p>
        </p:txBody>
      </p:sp>
    </p:spTree>
    <p:extLst>
      <p:ext uri="{BB962C8B-B14F-4D97-AF65-F5344CB8AC3E}">
        <p14:creationId xmlns:p14="http://schemas.microsoft.com/office/powerpoint/2010/main" val="20879947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40828"/>
            <a:ext cx="6581000" cy="662692"/>
          </a:xfrm>
        </p:spPr>
        <p:txBody>
          <a:bodyPr/>
          <a:lstStyle/>
          <a:p>
            <a:r>
              <a:rPr lang="en-US" sz="3200" dirty="0"/>
              <a:t>Wearable robots can reduce pain and prevent astronaut injury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C0847C-BC46-4E7F-B761-CBB805BC6991}"/>
              </a:ext>
            </a:extLst>
          </p:cNvPr>
          <p:cNvGrpSpPr/>
          <p:nvPr/>
        </p:nvGrpSpPr>
        <p:grpSpPr>
          <a:xfrm>
            <a:off x="321980" y="1620513"/>
            <a:ext cx="8426666" cy="4251178"/>
            <a:chOff x="177838" y="1473394"/>
            <a:chExt cx="8426666" cy="42511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B1CC20-8D12-46AD-BDD8-E0D265B57044}"/>
                </a:ext>
              </a:extLst>
            </p:cNvPr>
            <p:cNvGrpSpPr/>
            <p:nvPr/>
          </p:nvGrpSpPr>
          <p:grpSpPr>
            <a:xfrm>
              <a:off x="177838" y="1473394"/>
              <a:ext cx="8426666" cy="4251178"/>
              <a:chOff x="159550" y="1674561"/>
              <a:chExt cx="8788324" cy="443363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01FF33D2-0E94-4282-8FDA-032E28B8362B}"/>
                  </a:ext>
                </a:extLst>
              </p:cNvPr>
              <p:cNvGrpSpPr/>
              <p:nvPr/>
            </p:nvGrpSpPr>
            <p:grpSpPr>
              <a:xfrm>
                <a:off x="159550" y="1674561"/>
                <a:ext cx="8788324" cy="1983675"/>
                <a:chOff x="269975" y="2104329"/>
                <a:chExt cx="8788324" cy="198367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4A57DE3-68B6-47DB-9C96-D67882228885}"/>
                    </a:ext>
                  </a:extLst>
                </p:cNvPr>
                <p:cNvGrpSpPr/>
                <p:nvPr/>
              </p:nvGrpSpPr>
              <p:grpSpPr>
                <a:xfrm>
                  <a:off x="269975" y="2104329"/>
                  <a:ext cx="8788324" cy="1983675"/>
                  <a:chOff x="2231295" y="4447083"/>
                  <a:chExt cx="9696512" cy="2188668"/>
                </a:xfrm>
              </p:grpSpPr>
              <p:pic>
                <p:nvPicPr>
                  <p:cNvPr id="8" name="Picture 2" descr="Robo-Glove &amp;amp; NASA Technology Licensing Opportunities - YouTube">
                    <a:extLst>
                      <a:ext uri="{FF2B5EF4-FFF2-40B4-BE49-F238E27FC236}">
                        <a16:creationId xmlns:a16="http://schemas.microsoft.com/office/drawing/2014/main" id="{BE1F6D01-52F6-4704-9915-EE0EC2C526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231295" y="4447083"/>
                    <a:ext cx="3276447" cy="21886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6" descr="NASA &amp;amp; Contractors Developing New Astronaut Gloves – Parabolic Arc">
                    <a:extLst>
                      <a:ext uri="{FF2B5EF4-FFF2-40B4-BE49-F238E27FC236}">
                        <a16:creationId xmlns:a16="http://schemas.microsoft.com/office/drawing/2014/main" id="{2D012229-AF8D-4202-98D9-E149A85A96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51360" y="4447084"/>
                    <a:ext cx="3276447" cy="218866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2" name="Picture 2" descr="Image of the SpaceSuit Roboglove Prototype">
                  <a:extLst>
                    <a:ext uri="{FF2B5EF4-FFF2-40B4-BE49-F238E27FC236}">
                      <a16:creationId xmlns:a16="http://schemas.microsoft.com/office/drawing/2014/main" id="{7D982F57-4028-4C6E-A809-1E7FA01288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3239547" y="2104330"/>
                  <a:ext cx="2849181" cy="19836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52" name="Picture 4" descr="Why 'the ultimate wearables' are the future of space exploration">
                <a:extLst>
                  <a:ext uri="{FF2B5EF4-FFF2-40B4-BE49-F238E27FC236}">
                    <a16:creationId xmlns:a16="http://schemas.microsoft.com/office/drawing/2014/main" id="{1F77B101-CA89-4616-B7AC-416741C193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76548" y="3652045"/>
                <a:ext cx="4309466" cy="2456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968177-72BA-4FED-A039-3F97A88E93EA}"/>
                </a:ext>
              </a:extLst>
            </p:cNvPr>
            <p:cNvSpPr txBox="1"/>
            <p:nvPr/>
          </p:nvSpPr>
          <p:spPr>
            <a:xfrm>
              <a:off x="4529460" y="3437329"/>
              <a:ext cx="3964227" cy="21339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R="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Wearable robots can</a:t>
              </a:r>
              <a:r>
                <a:rPr kumimoji="0" lang="en-US" sz="1800" b="1" i="0" u="none" strike="noStrike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[2]</a:t>
              </a: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:</a:t>
              </a:r>
              <a:endPara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Provide assistive loads and torques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Reduce effort to maneuver in spacesuit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Reduce wear and internal damage to spacesuit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Reduce metabolic waste / resource consumption</a:t>
              </a:r>
            </a:p>
            <a:p>
              <a:pPr marL="285750" marR="0" indent="-285750" algn="l" defTabSz="457200" rtl="0" fontAlgn="auto" latinLnBrk="1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Enhance movement stability and task success</a:t>
              </a:r>
              <a:endPara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401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83" y="418242"/>
            <a:ext cx="6581000" cy="662692"/>
          </a:xfrm>
        </p:spPr>
        <p:txBody>
          <a:bodyPr/>
          <a:lstStyle/>
          <a:p>
            <a:r>
              <a:rPr lang="en-US" sz="3200" dirty="0"/>
              <a:t>Fatigue modeling is needed for effective robotic EVA assistance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3D82EB-9F9E-4342-8B3C-AEA4F7B73BF1}"/>
              </a:ext>
            </a:extLst>
          </p:cNvPr>
          <p:cNvSpPr txBox="1"/>
          <p:nvPr/>
        </p:nvSpPr>
        <p:spPr>
          <a:xfrm>
            <a:off x="459485" y="1468470"/>
            <a:ext cx="851910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“there is a need for exoskeleton controllers that are capable of continuously adapting torque assistance in concert with changing motor demands” </a:t>
            </a:r>
            <a:r>
              <a:rPr lang="en-US" b="0" i="0" baseline="30000" dirty="0">
                <a:solidFill>
                  <a:srgbClr val="3E3D40"/>
                </a:solidFill>
                <a:effectLst/>
                <a:latin typeface="Georgia" panose="02040502050405020303" pitchFamily="18" charset="0"/>
              </a:rPr>
              <a:t>[3]</a:t>
            </a:r>
            <a:endParaRPr lang="en-US" baseline="30000" dirty="0"/>
          </a:p>
        </p:txBody>
      </p:sp>
      <p:pic>
        <p:nvPicPr>
          <p:cNvPr id="4098" name="Picture 2" descr="Neuromuscular system | healthdirect">
            <a:extLst>
              <a:ext uri="{FF2B5EF4-FFF2-40B4-BE49-F238E27FC236}">
                <a16:creationId xmlns:a16="http://schemas.microsoft.com/office/drawing/2014/main" id="{8F820E50-E979-47CA-83AA-9A59549DF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2355" y="2623646"/>
            <a:ext cx="4033170" cy="234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hysical and cognitive consequences of fatigue: A review - ScienceDirect">
            <a:extLst>
              <a:ext uri="{FF2B5EF4-FFF2-40B4-BE49-F238E27FC236}">
                <a16:creationId xmlns:a16="http://schemas.microsoft.com/office/drawing/2014/main" id="{4A0AE658-6754-45CD-B11B-6BF7269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521" y="2662654"/>
            <a:ext cx="3876124" cy="23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25C942-B29F-4F88-A183-E524314D8D05}"/>
              </a:ext>
            </a:extLst>
          </p:cNvPr>
          <p:cNvSpPr txBox="1"/>
          <p:nvPr/>
        </p:nvSpPr>
        <p:spPr>
          <a:xfrm>
            <a:off x="772005" y="5000630"/>
            <a:ext cx="305933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Fatigue effects the entire neuromuscular system, from the brain to the limbs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2E8906-2A8C-4F38-81E7-1BC9ED28009F}"/>
              </a:ext>
            </a:extLst>
          </p:cNvPr>
          <p:cNvSpPr txBox="1"/>
          <p:nvPr/>
        </p:nvSpPr>
        <p:spPr>
          <a:xfrm>
            <a:off x="4668576" y="5008729"/>
            <a:ext cx="431001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Robot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control </a:t>
            </a: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without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fatigue modeling is less effective at assisting stability and motor performance [4,5]</a:t>
            </a:r>
          </a:p>
        </p:txBody>
      </p:sp>
    </p:spTree>
    <p:extLst>
      <p:ext uri="{BB962C8B-B14F-4D97-AF65-F5344CB8AC3E}">
        <p14:creationId xmlns:p14="http://schemas.microsoft.com/office/powerpoint/2010/main" val="664490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28870"/>
            <a:ext cx="6581000" cy="662692"/>
          </a:xfrm>
        </p:spPr>
        <p:txBody>
          <a:bodyPr/>
          <a:lstStyle/>
          <a:p>
            <a:r>
              <a:rPr lang="en-US" sz="2800" dirty="0"/>
              <a:t>Fatigue is best understood and modeled through Electromyography (EMG) </a:t>
            </a:r>
            <a:r>
              <a:rPr lang="en-US" sz="2800" baseline="30000" dirty="0"/>
              <a:t>[6]</a:t>
            </a:r>
          </a:p>
        </p:txBody>
      </p:sp>
      <p:pic>
        <p:nvPicPr>
          <p:cNvPr id="6148" name="Picture 4" descr="EMG and Muscle Fatigue - Vernier">
            <a:extLst>
              <a:ext uri="{FF2B5EF4-FFF2-40B4-BE49-F238E27FC236}">
                <a16:creationId xmlns:a16="http://schemas.microsoft.com/office/drawing/2014/main" id="{F4A538FC-A5E0-4216-A7FC-69A6B5C6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78" y="1440810"/>
            <a:ext cx="3402990" cy="159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3259629-E23D-48E0-B7F1-DB99195CE4FF}"/>
              </a:ext>
            </a:extLst>
          </p:cNvPr>
          <p:cNvGrpSpPr/>
          <p:nvPr/>
        </p:nvGrpSpPr>
        <p:grpSpPr>
          <a:xfrm>
            <a:off x="225310" y="3220190"/>
            <a:ext cx="3968107" cy="2945449"/>
            <a:chOff x="535686" y="4065575"/>
            <a:chExt cx="3729356" cy="2768228"/>
          </a:xfrm>
        </p:grpSpPr>
        <p:pic>
          <p:nvPicPr>
            <p:cNvPr id="6150" name="Picture 6" descr="Typical changes in EMG power frequency spectrum (Hz) of a muscle during a |  Download Scientific Diagram">
              <a:extLst>
                <a:ext uri="{FF2B5EF4-FFF2-40B4-BE49-F238E27FC236}">
                  <a16:creationId xmlns:a16="http://schemas.microsoft.com/office/drawing/2014/main" id="{B2FEEE5F-9A15-4F52-AAE1-F0E042C3BD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35686" y="4128990"/>
              <a:ext cx="3729356" cy="2704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98B234-E09E-4CFB-9FC5-6E917610DD8D}"/>
                </a:ext>
              </a:extLst>
            </p:cNvPr>
            <p:cNvSpPr txBox="1"/>
            <p:nvPr/>
          </p:nvSpPr>
          <p:spPr>
            <a:xfrm>
              <a:off x="774437" y="4065575"/>
              <a:ext cx="1559285" cy="269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In i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sometric contractions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A6AFA6-2295-4DA6-B09B-51FAE7B8AECF}"/>
              </a:ext>
            </a:extLst>
          </p:cNvPr>
          <p:cNvGrpSpPr/>
          <p:nvPr/>
        </p:nvGrpSpPr>
        <p:grpSpPr>
          <a:xfrm>
            <a:off x="4193417" y="3177935"/>
            <a:ext cx="3590903" cy="3015924"/>
            <a:chOff x="4460113" y="4128989"/>
            <a:chExt cx="3156840" cy="2651364"/>
          </a:xfrm>
        </p:grpSpPr>
        <p:pic>
          <p:nvPicPr>
            <p:cNvPr id="6152" name="Picture 8" descr="Classification of muscle fatigue using surface electromyography signals and  multifractals | Semantic Scholar">
              <a:extLst>
                <a:ext uri="{FF2B5EF4-FFF2-40B4-BE49-F238E27FC236}">
                  <a16:creationId xmlns:a16="http://schemas.microsoft.com/office/drawing/2014/main" id="{0ACF2D85-C0A7-4FEC-B3CB-243EEBB28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113" y="4128989"/>
              <a:ext cx="3156840" cy="2651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712891-A2C8-455A-ACFA-1006A0BC59F4}"/>
                </a:ext>
              </a:extLst>
            </p:cNvPr>
            <p:cNvSpPr txBox="1"/>
            <p:nvPr/>
          </p:nvSpPr>
          <p:spPr>
            <a:xfrm>
              <a:off x="4815840" y="4182663"/>
              <a:ext cx="1406416" cy="25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In d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ynamic contractions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3D895D1-138C-4428-8142-E1C798B1C7C8}"/>
              </a:ext>
            </a:extLst>
          </p:cNvPr>
          <p:cNvSpPr txBox="1"/>
          <p:nvPr/>
        </p:nvSpPr>
        <p:spPr>
          <a:xfrm>
            <a:off x="436352" y="1578057"/>
            <a:ext cx="5150631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EMG electrodes can: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etect </a:t>
            </a: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uscle activity from skin surface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Help capture frequency information for fatigue detection</a:t>
            </a:r>
          </a:p>
        </p:txBody>
      </p:sp>
    </p:spTree>
    <p:extLst>
      <p:ext uri="{BB962C8B-B14F-4D97-AF65-F5344CB8AC3E}">
        <p14:creationId xmlns:p14="http://schemas.microsoft.com/office/powerpoint/2010/main" val="2185867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10" y="328870"/>
            <a:ext cx="6581000" cy="662692"/>
          </a:xfrm>
        </p:spPr>
        <p:txBody>
          <a:bodyPr/>
          <a:lstStyle/>
          <a:p>
            <a:r>
              <a:rPr lang="en-US" sz="2800" dirty="0"/>
              <a:t>Commercial EMG systems are incompatible with spacesuits and EVA protocols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A8B05-31A8-4325-B5B0-77CA53F6F665}"/>
              </a:ext>
            </a:extLst>
          </p:cNvPr>
          <p:cNvGrpSpPr/>
          <p:nvPr/>
        </p:nvGrpSpPr>
        <p:grpSpPr>
          <a:xfrm>
            <a:off x="367724" y="2199598"/>
            <a:ext cx="8591432" cy="3064835"/>
            <a:chOff x="419656" y="1346698"/>
            <a:chExt cx="10154449" cy="362241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1DB343-9DF0-4E23-AB7D-943E30DC33CB}"/>
                </a:ext>
              </a:extLst>
            </p:cNvPr>
            <p:cNvGrpSpPr/>
            <p:nvPr/>
          </p:nvGrpSpPr>
          <p:grpSpPr>
            <a:xfrm>
              <a:off x="419656" y="1346698"/>
              <a:ext cx="5901009" cy="3622412"/>
              <a:chOff x="1290091" y="2106192"/>
              <a:chExt cx="6829158" cy="419216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82F37D5-0148-4F86-A323-04BFFA9DA041}"/>
                  </a:ext>
                </a:extLst>
              </p:cNvPr>
              <p:cNvGrpSpPr/>
              <p:nvPr/>
            </p:nvGrpSpPr>
            <p:grpSpPr>
              <a:xfrm>
                <a:off x="1299070" y="2524929"/>
                <a:ext cx="6820179" cy="2953681"/>
                <a:chOff x="330429" y="1838962"/>
                <a:chExt cx="7657881" cy="3316473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6E8F0386-8421-4784-8E27-0111C9070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429" y="3481341"/>
                  <a:ext cx="2732810" cy="1674094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055680E1-9C32-4D53-A62E-678156CC2D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3239" y="1838963"/>
                  <a:ext cx="2226444" cy="3316471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C87AF6B-1C0B-4BF1-BDD9-A2627BD725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2317" b="9461"/>
                <a:stretch/>
              </p:blipFill>
              <p:spPr>
                <a:xfrm>
                  <a:off x="5289682" y="1838963"/>
                  <a:ext cx="2698628" cy="1992373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1002E62-CCB6-437C-8B5E-CA734A1B22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429" y="1838962"/>
                  <a:ext cx="2732811" cy="1642379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9EA543-1CF5-4402-A657-A12F68A85B96}"/>
                  </a:ext>
                </a:extLst>
              </p:cNvPr>
              <p:cNvSpPr txBox="1"/>
              <p:nvPr/>
            </p:nvSpPr>
            <p:spPr>
              <a:xfrm>
                <a:off x="1290091" y="2106192"/>
                <a:ext cx="4888402" cy="5192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Bulky, expensive, and difficult to use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7F6377-3BB8-4528-B61A-7EFFE788355B}"/>
                  </a:ext>
                </a:extLst>
              </p:cNvPr>
              <p:cNvSpPr txBox="1"/>
              <p:nvPr/>
            </p:nvSpPr>
            <p:spPr>
              <a:xfrm>
                <a:off x="1299068" y="5400258"/>
                <a:ext cx="3503828" cy="8981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Not well adherent to skin (requires adhesive)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8761C4-5F77-465B-93E4-8713F81261EA}"/>
                  </a:ext>
                </a:extLst>
              </p:cNvPr>
              <p:cNvSpPr txBox="1"/>
              <p:nvPr/>
            </p:nvSpPr>
            <p:spPr>
              <a:xfrm>
                <a:off x="5824732" y="4439931"/>
                <a:ext cx="2161472" cy="8981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Calibri"/>
                  </a:rPr>
                  <a:t>Invasive and     uncomfortable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5556BE-9442-4D27-970A-AF39EFB31C3A}"/>
                </a:ext>
              </a:extLst>
            </p:cNvPr>
            <p:cNvSpPr txBox="1"/>
            <p:nvPr/>
          </p:nvSpPr>
          <p:spPr>
            <a:xfrm>
              <a:off x="6581731" y="1346698"/>
              <a:ext cx="3992374" cy="7760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Dependent on large, heavy, and    expensive communication systems </a:t>
              </a:r>
            </a:p>
          </p:txBody>
        </p:sp>
        <p:pic>
          <p:nvPicPr>
            <p:cNvPr id="5124" name="Picture 4" descr="Products - Complete Solutions for Human Movement">
              <a:extLst>
                <a:ext uri="{FF2B5EF4-FFF2-40B4-BE49-F238E27FC236}">
                  <a16:creationId xmlns:a16="http://schemas.microsoft.com/office/drawing/2014/main" id="{A8CC3B8B-88BC-4159-865B-51B693BA5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682" y="1895220"/>
              <a:ext cx="2936077" cy="293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2E9C03-5F02-4E2E-A3E7-C6B7B807E661}"/>
              </a:ext>
            </a:extLst>
          </p:cNvPr>
          <p:cNvSpPr txBox="1"/>
          <p:nvPr/>
        </p:nvSpPr>
        <p:spPr>
          <a:xfrm>
            <a:off x="2382502" y="1498297"/>
            <a:ext cx="477534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Current Industry standard EMG </a:t>
            </a:r>
            <a:r>
              <a:rPr lang="en-US" sz="20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ensors are:</a:t>
            </a:r>
          </a:p>
        </p:txBody>
      </p:sp>
    </p:spTree>
    <p:extLst>
      <p:ext uri="{BB962C8B-B14F-4D97-AF65-F5344CB8AC3E}">
        <p14:creationId xmlns:p14="http://schemas.microsoft.com/office/powerpoint/2010/main" val="399530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0262359-ACC1-44F1-B1E0-532E6B4A9FCA}"/>
              </a:ext>
            </a:extLst>
          </p:cNvPr>
          <p:cNvGrpSpPr/>
          <p:nvPr/>
        </p:nvGrpSpPr>
        <p:grpSpPr>
          <a:xfrm>
            <a:off x="4625331" y="4039063"/>
            <a:ext cx="4226061" cy="1995418"/>
            <a:chOff x="5230368" y="4319165"/>
            <a:chExt cx="3602249" cy="170087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E53C37-C075-4D96-A0B5-17E819031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368" y="4319165"/>
              <a:ext cx="3602249" cy="14172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6D8E6F-2672-44BB-BC3C-D3CEC64A3761}"/>
                </a:ext>
              </a:extLst>
            </p:cNvPr>
            <p:cNvSpPr txBox="1"/>
            <p:nvPr/>
          </p:nvSpPr>
          <p:spPr>
            <a:xfrm>
              <a:off x="6421045" y="5702002"/>
              <a:ext cx="1301638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i="1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(Figure from [7])</a:t>
              </a:r>
              <a:endParaRPr kumimoji="0" lang="en-US" sz="14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79E304-3345-475D-A353-90C31DD37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2" y="397724"/>
            <a:ext cx="6581000" cy="662692"/>
          </a:xfrm>
        </p:spPr>
        <p:txBody>
          <a:bodyPr/>
          <a:lstStyle/>
          <a:p>
            <a:r>
              <a:rPr lang="en-US" sz="3200" dirty="0"/>
              <a:t>PROPOSAL: A spacesuit compatible EMG garment with flexible electronics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5DD6F-4423-4954-B41D-B315AB112494}"/>
              </a:ext>
            </a:extLst>
          </p:cNvPr>
          <p:cNvSpPr txBox="1"/>
          <p:nvPr/>
        </p:nvSpPr>
        <p:spPr>
          <a:xfrm>
            <a:off x="502920" y="1253198"/>
            <a:ext cx="8348472" cy="19954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A comfortable, easy to use EMG garment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Self-positioning flexible electrodes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achine learning software to detect fatigue 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Radio communication to control wearable robots</a:t>
            </a:r>
          </a:p>
          <a:p>
            <a:pPr marL="285750" marR="0" indent="-285750" algn="l" defTabSz="457200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sz="1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</a:t>
            </a:r>
            <a:r>
              <a:rPr kumimoji="0" lang="en-US" sz="1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Calibri"/>
              </a:rPr>
              <a:t>pacesuit/EVA compatible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BC52EB-5999-4B1F-8F9C-98CB8FF499DC}"/>
              </a:ext>
            </a:extLst>
          </p:cNvPr>
          <p:cNvGrpSpPr/>
          <p:nvPr/>
        </p:nvGrpSpPr>
        <p:grpSpPr>
          <a:xfrm>
            <a:off x="546706" y="1347242"/>
            <a:ext cx="8597294" cy="5424896"/>
            <a:chOff x="709975" y="861038"/>
            <a:chExt cx="8447667" cy="533048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4CD20E-337E-48F1-AAB3-BEF5CCF0A592}"/>
                </a:ext>
              </a:extLst>
            </p:cNvPr>
            <p:cNvGrpSpPr/>
            <p:nvPr/>
          </p:nvGrpSpPr>
          <p:grpSpPr>
            <a:xfrm>
              <a:off x="709975" y="2672451"/>
              <a:ext cx="2616060" cy="3519068"/>
              <a:chOff x="5794699" y="1218555"/>
              <a:chExt cx="2616060" cy="3519068"/>
            </a:xfrm>
          </p:grpSpPr>
          <p:pic>
            <p:nvPicPr>
              <p:cNvPr id="21" name="Picture 4" descr="Embroidered Electromyography: A Systematic Design Guide – EMBS">
                <a:extLst>
                  <a:ext uri="{FF2B5EF4-FFF2-40B4-BE49-F238E27FC236}">
                    <a16:creationId xmlns:a16="http://schemas.microsoft.com/office/drawing/2014/main" id="{262E2E86-B8D9-4275-902D-3D10BF23C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794699" y="1452669"/>
                <a:ext cx="2616060" cy="32849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EC25105-A32B-4510-8D56-16533AC26D2D}"/>
                  </a:ext>
                </a:extLst>
              </p:cNvPr>
              <p:cNvSpPr/>
              <p:nvPr/>
            </p:nvSpPr>
            <p:spPr>
              <a:xfrm>
                <a:off x="7244899" y="1218555"/>
                <a:ext cx="502920" cy="502920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1"/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pic>
          <p:nvPicPr>
            <p:cNvPr id="7170" name="Picture 2" descr="Sensors | Free Full-Text | The Effect of Sleeve Pattern and Fit on  E-Textile Electromyography (EMG) Electrode Performance in Smart Clothing  Design | HTML">
              <a:extLst>
                <a:ext uri="{FF2B5EF4-FFF2-40B4-BE49-F238E27FC236}">
                  <a16:creationId xmlns:a16="http://schemas.microsoft.com/office/drawing/2014/main" id="{4EA98AC2-6073-4EA1-A044-E8E103E6C3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368279" y="2966349"/>
              <a:ext cx="1479823" cy="322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Pin on My Weapon Armory">
              <a:extLst>
                <a:ext uri="{FF2B5EF4-FFF2-40B4-BE49-F238E27FC236}">
                  <a16:creationId xmlns:a16="http://schemas.microsoft.com/office/drawing/2014/main" id="{2674B9DD-088A-4B7C-A2A3-3D81B4AD2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462" y="861038"/>
              <a:ext cx="4029180" cy="2844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8B9D-369E-4AC1-B794-0C2E2D06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055A-6E02-43AB-9F89-6290D92B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71240"/>
            <a:ext cx="8229600" cy="525780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Ramachandran, Vignesh et al. “Musculoskeletal Injuries in Astronauts: Review of Pre-flight, In-flight, Post-flight, and Extravehicular Activity Injuries.” 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Current Pathobiology Reports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 6 (2018): 149-158.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Shields, B L et al. “An anthropomorphic hand exoskeleton to prevent astronaut hand fatigue during extravehicular activities.”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IEEE transactions on systems, man, and cybernetics.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(1997): 668-73.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Shafer, Benjamin A et al. “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Neuromechanics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and Energetics of Walking With an Ankle Exoskeleton Using Neuromuscular-Model Based Control: A Parameter Study.”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Frontiers in bioengineering and biotechnology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vol. 9 615358. 9 Apr. 2021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Abd-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Elfattah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Hoda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M et al. “Physical and cognitive consequences of fatigue: A review.”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Journal of Advanced Research 6.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 (2015): 351-358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Can, Wang et. Al. “A Real-Time Stability Control Method Through sEMG Interface for Lower Extremity Rehabilitation Exoskeletons.”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Frontiers in Neuroscience 15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(2021): 280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Vøllestad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, Nina K et al., “Measurement of human muscle fatigue.”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Journal of Neuroscience Methods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74 (1997): 219-227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  <a:latin typeface="Roboto" panose="02000000000000000000" pitchFamily="2" charset="0"/>
              </a:rPr>
              <a:t>Jovanov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, E et al. “Long Term Monitoring of Respiration and CO2 using Flexible Printed Sensors” </a:t>
            </a:r>
            <a:r>
              <a:rPr lang="en-US" sz="1400" i="1" dirty="0">
                <a:solidFill>
                  <a:schemeClr val="tx1"/>
                </a:solidFill>
                <a:latin typeface="Roboto" panose="02000000000000000000" pitchFamily="2" charset="0"/>
              </a:rPr>
              <a:t>2020 IEEE Aerospace Conference </a:t>
            </a:r>
            <a:r>
              <a:rPr lang="en-US" sz="1400" dirty="0">
                <a:solidFill>
                  <a:schemeClr val="tx1"/>
                </a:solidFill>
                <a:latin typeface="Roboto" panose="02000000000000000000" pitchFamily="2" charset="0"/>
              </a:rPr>
              <a:t>(2020): 1-10</a:t>
            </a:r>
          </a:p>
        </p:txBody>
      </p:sp>
    </p:spTree>
    <p:extLst>
      <p:ext uri="{BB962C8B-B14F-4D97-AF65-F5344CB8AC3E}">
        <p14:creationId xmlns:p14="http://schemas.microsoft.com/office/powerpoint/2010/main" val="2351569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13460</TotalTime>
  <Words>493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Roboto</vt:lpstr>
      <vt:lpstr>Arial</vt:lpstr>
      <vt:lpstr>Lucida Grande</vt:lpstr>
      <vt:lpstr>Georgia</vt:lpstr>
      <vt:lpstr>Gill Sans</vt:lpstr>
      <vt:lpstr>Calibri</vt:lpstr>
      <vt:lpstr>White</vt:lpstr>
      <vt:lpstr>A Wearable EMG Sensing System to Support Robotic Assistance for Astronaut EVAs</vt:lpstr>
      <vt:lpstr>Astronaut EVAs regularly cause discomfort and injury[1]</vt:lpstr>
      <vt:lpstr>Wearable robots can reduce pain and prevent astronaut injury</vt:lpstr>
      <vt:lpstr>Fatigue modeling is needed for effective robotic EVA assistance</vt:lpstr>
      <vt:lpstr>Fatigue is best understood and modeled through Electromyography (EMG) [6]</vt:lpstr>
      <vt:lpstr>Commercial EMG systems are incompatible with spacesuits and EVA protocols</vt:lpstr>
      <vt:lpstr>PROPOSAL: A spacesuit compatible EMG garment with flexible electronics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Steadman</dc:creator>
  <cp:lastModifiedBy>Avinash Baskaran</cp:lastModifiedBy>
  <cp:revision>354</cp:revision>
  <cp:lastPrinted>2017-08-01T11:51:19Z</cp:lastPrinted>
  <dcterms:modified xsi:type="dcterms:W3CDTF">2021-11-12T20:12:33Z</dcterms:modified>
</cp:coreProperties>
</file>