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3"/>
    <a:srgbClr val="00B050"/>
    <a:srgbClr val="009E47"/>
    <a:srgbClr val="4747FF"/>
    <a:srgbClr val="57FFA3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8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3FD3-DAE4-4B30-9148-9EE1B97976D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9407-D64E-47D4-9043-6C97736D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4" descr="Muscle synergy patterns as physiological markers of motor cortical damage |  PNAS">
            <a:extLst>
              <a:ext uri="{FF2B5EF4-FFF2-40B4-BE49-F238E27FC236}">
                <a16:creationId xmlns:a16="http://schemas.microsoft.com/office/drawing/2014/main" id="{E965703C-324B-42A8-9E7E-4EA0E1D75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9" t="20357" r="-1" b="18"/>
          <a:stretch/>
        </p:blipFill>
        <p:spPr bwMode="auto">
          <a:xfrm>
            <a:off x="2322485" y="4905381"/>
            <a:ext cx="1366477" cy="13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8" descr="Our Lab - Ergonomics Lab - CCHSA - University of Saskatchewan">
            <a:extLst>
              <a:ext uri="{FF2B5EF4-FFF2-40B4-BE49-F238E27FC236}">
                <a16:creationId xmlns:a16="http://schemas.microsoft.com/office/drawing/2014/main" id="{222E147B-90C3-4FAA-AC5E-DB897214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819" y1="77000" x2="36819" y2="75750"/>
                        <a14:foregroundMark x1="68483" y1="60500" x2="62468" y2="61874"/>
                        <a14:foregroundMark x1="65096" y1="62250" x2="63181" y2="61750"/>
                        <a14:foregroundMark x1="63918" y1="61500" x2="63918" y2="61500"/>
                        <a14:foregroundMark x1="64948" y1="61000" x2="62345" y2="61233"/>
                        <a14:foregroundMark x1="63476" y1="60750" x2="62164" y2="60750"/>
                        <a14:foregroundMark x1="27467" y1="59500" x2="27393" y2="59750"/>
                        <a14:foregroundMark x1="27541" y1="59250" x2="27467" y2="59500"/>
                        <a14:foregroundMark x1="28719" y1="52500" x2="28719" y2="52500"/>
                        <a14:foregroundMark x1="29455" y1="52500" x2="29455" y2="52500"/>
                        <a14:backgroundMark x1="53314" y1="53250" x2="50368" y2="49250"/>
                        <a14:backgroundMark x1="42121" y1="82000" x2="39028" y2="87000"/>
                        <a14:backgroundMark x1="26804" y1="82750" x2="25184" y2="69750"/>
                        <a14:backgroundMark x1="24153" y1="65000" x2="24153" y2="63250"/>
                        <a14:backgroundMark x1="27246" y1="57750" x2="27246" y2="57750"/>
                        <a14:backgroundMark x1="62297" y1="55250" x2="69072" y2="49750"/>
                        <a14:backgroundMark x1="57290" y1="52750" x2="56848" y2="53750"/>
                        <a14:backgroundMark x1="58468" y1="55750" x2="58468" y2="55750"/>
                        <a14:backgroundMark x1="58468" y1="56750" x2="58468" y2="56750"/>
                        <a14:backgroundMark x1="58616" y1="57750" x2="58616" y2="57750"/>
                        <a14:backgroundMark x1="71576" y1="58250" x2="71576" y2="58250"/>
                        <a14:backgroundMark x1="53461" y1="44250" x2="43152" y2="45750"/>
                        <a14:backgroundMark x1="53461" y1="77000" x2="55817" y2="80750"/>
                        <a14:backgroundMark x1="60825" y1="57750" x2="54639" y2="58000"/>
                        <a14:backgroundMark x1="61414" y1="58750" x2="55228" y2="58750"/>
                        <a14:backgroundMark x1="61414" y1="59000" x2="57143" y2="58750"/>
                        <a14:backgroundMark x1="60383" y1="59250" x2="54050" y2="58000"/>
                        <a14:backgroundMark x1="31959" y1="15250" x2="35052" y2="20250"/>
                        <a14:backgroundMark x1="37703" y1="40750" x2="37703" y2="40750"/>
                        <a14:backgroundMark x1="37555" y1="37750" x2="37555" y2="37750"/>
                        <a14:backgroundMark x1="37555" y1="39000" x2="37555" y2="39000"/>
                        <a14:backgroundMark x1="37555" y1="39500" x2="37555" y2="39500"/>
                        <a14:backgroundMark x1="37555" y1="36750" x2="37555" y2="33250"/>
                        <a14:backgroundMark x1="37261" y1="37750" x2="37261" y2="39500"/>
                        <a14:backgroundMark x1="37261" y1="37000" x2="37261" y2="35750"/>
                        <a14:backgroundMark x1="37261" y1="41000" x2="37261" y2="42000"/>
                        <a14:backgroundMark x1="31811" y1="48500" x2="32401" y2="47750"/>
                        <a14:backgroundMark x1="43888" y1="50000" x2="43888" y2="50000"/>
                        <a14:backgroundMark x1="63623" y1="82000" x2="63623" y2="82000"/>
                        <a14:backgroundMark x1="64359" y1="82250" x2="64065" y2="82000"/>
                        <a14:backgroundMark x1="84536" y1="86000" x2="85125" y2="84500"/>
                        <a14:backgroundMark x1="29897" y1="70000" x2="29897" y2="70000"/>
                        <a14:backgroundMark x1="26657" y1="60500" x2="26804" y2="59250"/>
                        <a14:backgroundMark x1="26951" y1="58500" x2="26951" y2="59250"/>
                        <a14:backgroundMark x1="26951" y1="59250" x2="26951" y2="59250"/>
                        <a14:backgroundMark x1="26951" y1="59250" x2="26951" y2="59250"/>
                        <a14:backgroundMark x1="27099" y1="59000" x2="27099" y2="59000"/>
                        <a14:backgroundMark x1="26951" y1="59500" x2="26951" y2="59500"/>
                        <a14:backgroundMark x1="26951" y1="59500" x2="26951" y2="59500"/>
                        <a14:backgroundMark x1="27099" y1="59750" x2="27099" y2="5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1186">
            <a:off x="-1738137" y="-970487"/>
            <a:ext cx="7926890" cy="466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2D3903-73A2-4A07-A9A6-82070EAD8F36}"/>
              </a:ext>
            </a:extLst>
          </p:cNvPr>
          <p:cNvSpPr txBox="1"/>
          <p:nvPr/>
        </p:nvSpPr>
        <p:spPr>
          <a:xfrm>
            <a:off x="0" y="3358469"/>
            <a:ext cx="9144000" cy="461665"/>
          </a:xfrm>
          <a:prstGeom prst="rect">
            <a:avLst/>
          </a:prstGeom>
          <a:solidFill>
            <a:srgbClr val="009E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SOLUTION:</a:t>
            </a:r>
            <a:r>
              <a:rPr lang="en-US" sz="2400" dirty="0">
                <a:solidFill>
                  <a:schemeClr val="bg1"/>
                </a:solidFill>
              </a:rPr>
              <a:t> A Low-cost wearable sensor interface (&lt;$100)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4F3DA8-891D-4FF7-9EF0-C74B889808FF}"/>
              </a:ext>
            </a:extLst>
          </p:cNvPr>
          <p:cNvSpPr txBox="1"/>
          <p:nvPr/>
        </p:nvSpPr>
        <p:spPr>
          <a:xfrm>
            <a:off x="1" y="-17122"/>
            <a:ext cx="9144000" cy="461665"/>
          </a:xfrm>
          <a:prstGeom prst="rect">
            <a:avLst/>
          </a:prstGeom>
          <a:solidFill>
            <a:srgbClr val="FFFF5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PROBLEM: </a:t>
            </a:r>
            <a:r>
              <a:rPr lang="en-US" sz="2400" i="1" dirty="0"/>
              <a:t>Robot-mediated therapy requires bulky, expensive sensors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B7B184-C07D-4A3E-B73E-A38863E644D0}"/>
              </a:ext>
            </a:extLst>
          </p:cNvPr>
          <p:cNvSpPr txBox="1"/>
          <p:nvPr/>
        </p:nvSpPr>
        <p:spPr>
          <a:xfrm>
            <a:off x="6052170" y="943792"/>
            <a:ext cx="2921504" cy="707886"/>
          </a:xfrm>
          <a:prstGeom prst="rect">
            <a:avLst/>
          </a:prstGeom>
          <a:solidFill>
            <a:srgbClr val="FFFF5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Industry standard sensors </a:t>
            </a:r>
          </a:p>
          <a:p>
            <a:pPr algn="ctr"/>
            <a:r>
              <a:rPr lang="en-US" sz="2000" b="1" i="1" dirty="0"/>
              <a:t>&gt; $10,000</a:t>
            </a:r>
          </a:p>
        </p:txBody>
      </p:sp>
      <p:pic>
        <p:nvPicPr>
          <p:cNvPr id="28" name="Picture 32" descr="Topological Insulators Show Promise as Flexible, Transparent Electrode">
            <a:extLst>
              <a:ext uri="{FF2B5EF4-FFF2-40B4-BE49-F238E27FC236}">
                <a16:creationId xmlns:a16="http://schemas.microsoft.com/office/drawing/2014/main" id="{94B29320-CBBB-4DCB-933B-A0BB43364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t="7598" r="6550" b="3976"/>
          <a:stretch/>
        </p:blipFill>
        <p:spPr bwMode="auto">
          <a:xfrm>
            <a:off x="310727" y="4928256"/>
            <a:ext cx="1862285" cy="133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7C8F51-D70C-4028-8B9A-C0F5505D2FB8}"/>
              </a:ext>
            </a:extLst>
          </p:cNvPr>
          <p:cNvSpPr txBox="1"/>
          <p:nvPr/>
        </p:nvSpPr>
        <p:spPr>
          <a:xfrm>
            <a:off x="309825" y="4285374"/>
            <a:ext cx="3379137" cy="646331"/>
          </a:xfrm>
          <a:prstGeom prst="rect">
            <a:avLst/>
          </a:prstGeom>
          <a:solidFill>
            <a:srgbClr val="009E47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Affordable, comfortable, native machine learning processing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EEAE86-C54F-4E54-842C-DF809478A428}"/>
              </a:ext>
            </a:extLst>
          </p:cNvPr>
          <p:cNvSpPr txBox="1"/>
          <p:nvPr/>
        </p:nvSpPr>
        <p:spPr>
          <a:xfrm>
            <a:off x="4417333" y="3911577"/>
            <a:ext cx="390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(Low-cost 3D printed flexible electrodes </a:t>
            </a:r>
          </a:p>
          <a:p>
            <a:r>
              <a:rPr lang="en-US" i="1" dirty="0"/>
              <a:t>embedded in the garment)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1E2614-DBBB-4C1E-BD7C-250C7648589E}"/>
              </a:ext>
            </a:extLst>
          </p:cNvPr>
          <p:cNvGrpSpPr/>
          <p:nvPr/>
        </p:nvGrpSpPr>
        <p:grpSpPr>
          <a:xfrm>
            <a:off x="4027989" y="4331186"/>
            <a:ext cx="4893071" cy="2744826"/>
            <a:chOff x="4041877" y="4343114"/>
            <a:chExt cx="4893071" cy="274482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0CBF21-4781-47B0-ABE0-C94FC568770C}"/>
                </a:ext>
              </a:extLst>
            </p:cNvPr>
            <p:cNvGrpSpPr/>
            <p:nvPr/>
          </p:nvGrpSpPr>
          <p:grpSpPr>
            <a:xfrm rot="877186">
              <a:off x="4041877" y="4372714"/>
              <a:ext cx="4893071" cy="2715226"/>
              <a:chOff x="2818942" y="3429001"/>
              <a:chExt cx="3638278" cy="220620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B2C2600-37E1-4C09-8A9D-929D2A8207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317" b="89209" l="7487" r="91979">
                            <a14:foregroundMark x1="59626" y1="8993" x2="59626" y2="8993"/>
                            <a14:foregroundMark x1="58556" y1="4317" x2="58556" y2="4317"/>
                            <a14:foregroundMark x1="90374" y1="24460" x2="90374" y2="24460"/>
                            <a14:foregroundMark x1="91979" y1="33453" x2="91979" y2="33453"/>
                            <a14:foregroundMark x1="7754" y1="69424" x2="7487" y2="45683"/>
                            <a14:foregroundMark x1="7487" y1="45683" x2="7754" y2="44604"/>
                            <a14:foregroundMark x1="76203" y1="31295" x2="74064" y2="32734"/>
                            <a14:backgroundMark x1="79947" y1="35971" x2="79947" y2="35971"/>
                            <a14:backgroundMark x1="79412" y1="36691" x2="79412" y2="36691"/>
                            <a14:backgroundMark x1="77540" y1="28777" x2="77540" y2="28777"/>
                            <a14:backgroundMark x1="76203" y1="29496" x2="76203" y2="29496"/>
                            <a14:backgroundMark x1="75668" y1="30216" x2="75668" y2="30216"/>
                          </a14:backgroundRemoval>
                        </a14:imgEffect>
                        <a14:imgEffect>
                          <a14:sharpenSoften amount="-10000"/>
                        </a14:imgEffect>
                        <a14:imgEffect>
                          <a14:brightnessContrast bright="-14000" contrast="7000"/>
                        </a14:imgEffect>
                      </a14:imgLayer>
                    </a14:imgProps>
                  </a:ext>
                </a:extLst>
              </a:blip>
              <a:srcRect b="18422"/>
              <a:stretch/>
            </p:blipFill>
            <p:spPr>
              <a:xfrm>
                <a:off x="2818942" y="3429001"/>
                <a:ext cx="3638278" cy="2206203"/>
              </a:xfrm>
              <a:prstGeom prst="rect">
                <a:avLst/>
              </a:prstGeom>
            </p:spPr>
          </p:pic>
          <p:pic>
            <p:nvPicPr>
              <p:cNvPr id="22" name="Picture 24" descr="Graphene-based stretchy supercapacitor is a step towards flexible  electronics | Graphene-Info">
                <a:extLst>
                  <a:ext uri="{FF2B5EF4-FFF2-40B4-BE49-F238E27FC236}">
                    <a16:creationId xmlns:a16="http://schemas.microsoft.com/office/drawing/2014/main" id="{218A8B2C-5048-4B04-8CFB-76F269B8FF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8500" b="95750" l="8943" r="89973">
                            <a14:foregroundMark x1="23035" y1="77000" x2="18428" y2="73000"/>
                            <a14:foregroundMark x1="31978" y1="52500" x2="40650" y2="34500"/>
                            <a14:foregroundMark x1="63415" y1="34750" x2="63415" y2="34750"/>
                            <a14:foregroundMark x1="66667" y1="30750" x2="66667" y2="30750"/>
                            <a14:foregroundMark x1="67209" y1="35750" x2="67480" y2="40250"/>
                            <a14:foregroundMark x1="57453" y1="93500" x2="57724" y2="90750"/>
                            <a14:foregroundMark x1="15176" y1="74500" x2="19512" y2="70750"/>
                            <a14:foregroundMark x1="63144" y1="30500" x2="62873" y2="30000"/>
                            <a14:foregroundMark x1="71816" y1="52500" x2="71816" y2="45250"/>
                            <a14:foregroundMark x1="66667" y1="29500" x2="63686" y2="26250"/>
                            <a14:foregroundMark x1="69377" y1="31250" x2="67751" y2="28750"/>
                            <a14:foregroundMark x1="12466" y1="73250" x2="23035" y2="59500"/>
                            <a14:foregroundMark x1="11653" y1="73250" x2="19241" y2="63000"/>
                            <a14:foregroundMark x1="18699" y1="61000" x2="16802" y2="67500"/>
                            <a14:foregroundMark x1="56098" y1="95750" x2="56098" y2="95750"/>
                            <a14:foregroundMark x1="49051" y1="93250" x2="43089" y2="88000"/>
                            <a14:foregroundMark x1="45528" y1="91750" x2="38753" y2="88250"/>
                            <a14:foregroundMark x1="43902" y1="13250" x2="44986" y2="9750"/>
                            <a14:foregroundMark x1="45528" y1="8500" x2="45528" y2="8500"/>
                            <a14:backgroundMark x1="81301" y1="46000" x2="81030" y2="31000"/>
                            <a14:backgroundMark x1="47425" y1="95750" x2="38753" y2="91750"/>
                            <a14:backgroundMark x1="73171" y1="33000" x2="67751" y2="24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118226">
                <a:off x="3498822" y="4097694"/>
                <a:ext cx="729712" cy="791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2" name="Picture 36" descr="Curved Arrow Images, Stock Photos &amp;amp; Vectors | Shutterstock">
              <a:extLst>
                <a:ext uri="{FF2B5EF4-FFF2-40B4-BE49-F238E27FC236}">
                  <a16:creationId xmlns:a16="http://schemas.microsoft.com/office/drawing/2014/main" id="{2DA2B4DC-3880-49C9-8BB7-F02E652FB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9577" r="95493">
                          <a14:foregroundMark x1="92113" y1="37143" x2="92113" y2="37143"/>
                          <a14:foregroundMark x1="95493" y1="33571" x2="95493" y2="3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97819" flipH="1">
              <a:off x="5509704" y="4548093"/>
              <a:ext cx="1059918" cy="64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B4DDB6C-6257-463A-B302-E23198B2B1AF}"/>
              </a:ext>
            </a:extLst>
          </p:cNvPr>
          <p:cNvSpPr txBox="1"/>
          <p:nvPr/>
        </p:nvSpPr>
        <p:spPr>
          <a:xfrm>
            <a:off x="6052171" y="1949745"/>
            <a:ext cx="2921504" cy="707886"/>
          </a:xfrm>
          <a:prstGeom prst="rect">
            <a:avLst/>
          </a:prstGeom>
          <a:solidFill>
            <a:srgbClr val="FFFF5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Must self-apply, easy to damage, difficult to use</a:t>
            </a:r>
          </a:p>
        </p:txBody>
      </p:sp>
      <p:pic>
        <p:nvPicPr>
          <p:cNvPr id="17" name="Picture 36" descr="Curved Arrow Images, Stock Photos &amp;amp; Vectors | Shutterstock">
            <a:extLst>
              <a:ext uri="{FF2B5EF4-FFF2-40B4-BE49-F238E27FC236}">
                <a16:creationId xmlns:a16="http://schemas.microsoft.com/office/drawing/2014/main" id="{4F2BC01B-DEFF-46B8-9757-71E7D5A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9577" r="95493">
                        <a14:foregroundMark x1="92113" y1="37143" x2="92113" y2="37143"/>
                        <a14:foregroundMark x1="95493" y1="33571" x2="95493" y2="33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7785" flipH="1" flipV="1">
            <a:off x="4639640" y="918294"/>
            <a:ext cx="1706186" cy="134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8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Asking, confuse, confusion, puzzled, question, robot, thinking icon -  Download on Iconfinder">
            <a:extLst>
              <a:ext uri="{FF2B5EF4-FFF2-40B4-BE49-F238E27FC236}">
                <a16:creationId xmlns:a16="http://schemas.microsoft.com/office/drawing/2014/main" id="{688556CC-4BEC-48A5-B131-5FFEFB6E8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3" r="18762"/>
          <a:stretch/>
        </p:blipFill>
        <p:spPr bwMode="auto">
          <a:xfrm>
            <a:off x="367990" y="581462"/>
            <a:ext cx="695325" cy="101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 robot png » PNG Image">
            <a:extLst>
              <a:ext uri="{FF2B5EF4-FFF2-40B4-BE49-F238E27FC236}">
                <a16:creationId xmlns:a16="http://schemas.microsoft.com/office/drawing/2014/main" id="{DD31F7EC-EACA-4001-A44F-E1A66061C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194" y="4168209"/>
            <a:ext cx="619670" cy="107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945CA3F05BE4B83CB1CFC2F601AF1" ma:contentTypeVersion="8" ma:contentTypeDescription="Create a new document." ma:contentTypeScope="" ma:versionID="74c66b862e61e28b253a2fdc50b48381">
  <xsd:schema xmlns:xsd="http://www.w3.org/2001/XMLSchema" xmlns:xs="http://www.w3.org/2001/XMLSchema" xmlns:p="http://schemas.microsoft.com/office/2006/metadata/properties" xmlns:ns3="9c761a58-7a67-4872-8191-2a532f9c6355" targetNamespace="http://schemas.microsoft.com/office/2006/metadata/properties" ma:root="true" ma:fieldsID="ee3e8f9e66a5bdeb80f3279b399b7aaa" ns3:_="">
    <xsd:import namespace="9c761a58-7a67-4872-8191-2a532f9c63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61a58-7a67-4872-8191-2a532f9c6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D7691C-A9C6-434C-B072-3255005000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761a58-7a67-4872-8191-2a532f9c6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2E680C-9A6C-46E9-B06A-DF6AE3E093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39B3E-F192-42E6-8D71-5E0F725BE5CC}">
  <ds:schemaRefs>
    <ds:schemaRef ds:uri="9c761a58-7a67-4872-8191-2a532f9c6355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54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Baskaran</dc:creator>
  <cp:lastModifiedBy>Avinash Baskaran</cp:lastModifiedBy>
  <cp:revision>4</cp:revision>
  <dcterms:created xsi:type="dcterms:W3CDTF">2021-11-03T03:42:24Z</dcterms:created>
  <dcterms:modified xsi:type="dcterms:W3CDTF">2021-11-03T15:20:13Z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0x010100E49945CA3F05BE4B83CB1CFC2F601AF1</vt:lpwstr>
  </property>
</Properties>
</file>