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5656"/>
    <a:srgbClr val="FF7979"/>
    <a:srgbClr val="F68026"/>
    <a:srgbClr val="032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>
        <p:scale>
          <a:sx n="100" d="100"/>
          <a:sy n="100" d="100"/>
        </p:scale>
        <p:origin x="104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240C-C95D-44FA-979E-A56F42B1218E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629-22C1-49D2-AC49-AAFEF2C063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2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240C-C95D-44FA-979E-A56F42B1218E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629-22C1-49D2-AC49-AAFEF2C063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5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240C-C95D-44FA-979E-A56F42B1218E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629-22C1-49D2-AC49-AAFEF2C063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4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240C-C95D-44FA-979E-A56F42B1218E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629-22C1-49D2-AC49-AAFEF2C063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5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240C-C95D-44FA-979E-A56F42B1218E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629-22C1-49D2-AC49-AAFEF2C063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240C-C95D-44FA-979E-A56F42B1218E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629-22C1-49D2-AC49-AAFEF2C063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2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240C-C95D-44FA-979E-A56F42B1218E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629-22C1-49D2-AC49-AAFEF2C063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0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240C-C95D-44FA-979E-A56F42B1218E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629-22C1-49D2-AC49-AAFEF2C063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5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240C-C95D-44FA-979E-A56F42B1218E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629-22C1-49D2-AC49-AAFEF2C063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2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240C-C95D-44FA-979E-A56F42B1218E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629-22C1-49D2-AC49-AAFEF2C063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5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240C-C95D-44FA-979E-A56F42B1218E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629-22C1-49D2-AC49-AAFEF2C063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1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7240C-C95D-44FA-979E-A56F42B1218E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3C629-22C1-49D2-AC49-AAFEF2C063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6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4.wdp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6.jpe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16.jpeg"/><Relationship Id="rId10" Type="http://schemas.openxmlformats.org/officeDocument/2006/relationships/image" Target="../media/image23.jpeg"/><Relationship Id="rId4" Type="http://schemas.microsoft.com/office/2007/relationships/hdphoto" Target="../media/hdphoto5.wdp"/><Relationship Id="rId9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5.wdp"/><Relationship Id="rId7" Type="http://schemas.openxmlformats.org/officeDocument/2006/relationships/image" Target="../media/image2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0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5.wdp"/><Relationship Id="rId7" Type="http://schemas.openxmlformats.org/officeDocument/2006/relationships/image" Target="../media/image22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0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Icon robot png » PNG Image">
            <a:extLst>
              <a:ext uri="{FF2B5EF4-FFF2-40B4-BE49-F238E27FC236}">
                <a16:creationId xmlns:a16="http://schemas.microsoft.com/office/drawing/2014/main" id="{8BB33BF3-976A-4F98-B127-3785C44A3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263" y="5927117"/>
            <a:ext cx="542354" cy="94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50" descr="Book, funny, learning, reading, robot icon - Download on Iconfinder">
            <a:extLst>
              <a:ext uri="{FF2B5EF4-FFF2-40B4-BE49-F238E27FC236}">
                <a16:creationId xmlns:a16="http://schemas.microsoft.com/office/drawing/2014/main" id="{B39D6091-98E5-4DFF-BB53-80E48D0ED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392" y="3702801"/>
            <a:ext cx="944508" cy="94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999E37AB-1450-4475-BA39-B64D500C8378}"/>
              </a:ext>
            </a:extLst>
          </p:cNvPr>
          <p:cNvSpPr txBox="1"/>
          <p:nvPr/>
        </p:nvSpPr>
        <p:spPr>
          <a:xfrm>
            <a:off x="4289134" y="4229020"/>
            <a:ext cx="3947258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95000"/>
                  </a:schemeClr>
                </a:solidFill>
              </a:rPr>
              <a:t>…by learning how we move?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ACC8E2-B067-4019-AAEB-2F5C8B011EC8}"/>
              </a:ext>
            </a:extLst>
          </p:cNvPr>
          <p:cNvSpPr txBox="1"/>
          <p:nvPr/>
        </p:nvSpPr>
        <p:spPr>
          <a:xfrm>
            <a:off x="0" y="6355"/>
            <a:ext cx="9154084" cy="1169551"/>
          </a:xfrm>
          <a:prstGeom prst="rect">
            <a:avLst/>
          </a:prstGeom>
          <a:solidFill>
            <a:srgbClr val="03244D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en-US" sz="800" b="1" dirty="0">
              <a:solidFill>
                <a:schemeClr val="bg1"/>
              </a:solidFill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effectLst/>
              </a:rPr>
              <a:t>Team work makes the dream work!</a:t>
            </a:r>
            <a:endParaRPr lang="en-US" sz="2000" b="1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2000" i="1" dirty="0">
                <a:solidFill>
                  <a:schemeClr val="bg1"/>
                </a:solidFill>
                <a:effectLst/>
              </a:rPr>
              <a:t>Decoding Neuromuscular Patterns for Improved Human-Robot Interaction</a:t>
            </a:r>
          </a:p>
          <a:p>
            <a:pPr algn="ctr"/>
            <a:endParaRPr lang="en-US" sz="700" b="1" dirty="0">
              <a:solidFill>
                <a:schemeClr val="bg1"/>
              </a:solidFill>
            </a:endParaRPr>
          </a:p>
          <a:p>
            <a:pPr algn="ctr"/>
            <a:endParaRPr lang="en-US" sz="700" b="1" dirty="0">
              <a:solidFill>
                <a:schemeClr val="bg1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856AB3E-0031-4D1A-9F9F-6FA478165AF8}"/>
              </a:ext>
            </a:extLst>
          </p:cNvPr>
          <p:cNvCxnSpPr>
            <a:cxnSpLocks/>
          </p:cNvCxnSpPr>
          <p:nvPr/>
        </p:nvCxnSpPr>
        <p:spPr>
          <a:xfrm>
            <a:off x="0" y="1016394"/>
            <a:ext cx="9154084" cy="0"/>
          </a:xfrm>
          <a:prstGeom prst="line">
            <a:avLst/>
          </a:prstGeom>
          <a:ln w="38100">
            <a:solidFill>
              <a:srgbClr val="F680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44D09D6-C665-4149-BC5B-38470D0AB7C4}"/>
              </a:ext>
            </a:extLst>
          </p:cNvPr>
          <p:cNvGrpSpPr/>
          <p:nvPr/>
        </p:nvGrpSpPr>
        <p:grpSpPr>
          <a:xfrm>
            <a:off x="487973" y="1262946"/>
            <a:ext cx="6963183" cy="2672378"/>
            <a:chOff x="420551" y="1228577"/>
            <a:chExt cx="7909901" cy="3035716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B6F05D41-57C1-4ED0-A4CD-EEAD568F3EAB}"/>
                </a:ext>
              </a:extLst>
            </p:cNvPr>
            <p:cNvGrpSpPr/>
            <p:nvPr/>
          </p:nvGrpSpPr>
          <p:grpSpPr>
            <a:xfrm>
              <a:off x="420551" y="1228577"/>
              <a:ext cx="5592251" cy="1092639"/>
              <a:chOff x="4863292" y="1080120"/>
              <a:chExt cx="4547614" cy="1006675"/>
            </a:xfrm>
          </p:grpSpPr>
          <p:pic>
            <p:nvPicPr>
              <p:cNvPr id="70" name="Picture 32" descr="Asking, confuse, confusion, puzzled, question, robot, thinking icon -  Download on Iconfinder">
                <a:extLst>
                  <a:ext uri="{FF2B5EF4-FFF2-40B4-BE49-F238E27FC236}">
                    <a16:creationId xmlns:a16="http://schemas.microsoft.com/office/drawing/2014/main" id="{9D825DC4-3107-48C1-AF93-5CFB82FD41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3292" y="1080120"/>
                <a:ext cx="894354" cy="8943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8D679A-CC55-43BA-8F29-C8B7CC9B8BCD}"/>
                  </a:ext>
                </a:extLst>
              </p:cNvPr>
              <p:cNvSpPr txBox="1"/>
              <p:nvPr/>
            </p:nvSpPr>
            <p:spPr>
              <a:xfrm>
                <a:off x="5017155" y="1603622"/>
                <a:ext cx="4393751" cy="48317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chemeClr val="bg1">
                        <a:lumMod val="95000"/>
                      </a:schemeClr>
                    </a:solidFill>
                  </a:rPr>
                  <a:t>Can robots become better helpers…</a:t>
                </a:r>
              </a:p>
            </p:txBody>
          </p:sp>
        </p:grpSp>
        <p:pic>
          <p:nvPicPr>
            <p:cNvPr id="1088" name="Picture 64" descr="Bionic, exoskeleton, futuristic, human, powerful, robotic, strength icon -  Download on Iconfinder">
              <a:extLst>
                <a:ext uri="{FF2B5EF4-FFF2-40B4-BE49-F238E27FC236}">
                  <a16:creationId xmlns:a16="http://schemas.microsoft.com/office/drawing/2014/main" id="{E41091B1-8E62-4B97-8681-13AED5EEC1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21464" y="2537232"/>
              <a:ext cx="1707963" cy="1707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0" name="Picture 76" descr="Bionic, crutches, disabled, exoskeleton, handicap, recovery, rehabilitation  icon - Download on Iconfinder">
              <a:extLst>
                <a:ext uri="{FF2B5EF4-FFF2-40B4-BE49-F238E27FC236}">
                  <a16:creationId xmlns:a16="http://schemas.microsoft.com/office/drawing/2014/main" id="{E1EEB058-800A-452E-8DF4-3590F86084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2275" y="2636937"/>
              <a:ext cx="1627356" cy="1627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6" name="Picture 82" descr="Bionic, body, exoskeleton, human, robot, running, speed icon - Download on  Iconfinder">
              <a:extLst>
                <a:ext uri="{FF2B5EF4-FFF2-40B4-BE49-F238E27FC236}">
                  <a16:creationId xmlns:a16="http://schemas.microsoft.com/office/drawing/2014/main" id="{A7AC2DB1-FB7F-4D8D-9C6A-A1AE9E0744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2757" y="1751646"/>
              <a:ext cx="2407695" cy="2407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2" name="Picture 36" descr="Emg Svg Png Icon Free Download (#491945) - OnlineWebFonts.COM">
            <a:extLst>
              <a:ext uri="{FF2B5EF4-FFF2-40B4-BE49-F238E27FC236}">
                <a16:creationId xmlns:a16="http://schemas.microsoft.com/office/drawing/2014/main" id="{0F987C83-C5CC-431F-AF1D-07A1153F7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63699"/>
            <a:ext cx="1394866" cy="131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Picture 88" descr="Human Brain - icon by Adioma">
            <a:extLst>
              <a:ext uri="{FF2B5EF4-FFF2-40B4-BE49-F238E27FC236}">
                <a16:creationId xmlns:a16="http://schemas.microsoft.com/office/drawing/2014/main" id="{9969FAFC-6C37-488F-A5FE-281CFFBC1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381" y="4690685"/>
            <a:ext cx="1351368" cy="135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CCD1AB-0969-4CB5-9F20-1A6A0634BE40}"/>
              </a:ext>
            </a:extLst>
          </p:cNvPr>
          <p:cNvCxnSpPr>
            <a:cxnSpLocks/>
          </p:cNvCxnSpPr>
          <p:nvPr/>
        </p:nvCxnSpPr>
        <p:spPr>
          <a:xfrm>
            <a:off x="1503007" y="4232087"/>
            <a:ext cx="6272454" cy="0"/>
          </a:xfrm>
          <a:prstGeom prst="line">
            <a:avLst/>
          </a:prstGeom>
          <a:ln w="38100">
            <a:solidFill>
              <a:srgbClr val="F680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0A786E-23D9-4D46-940D-DAADB688A209}"/>
              </a:ext>
            </a:extLst>
          </p:cNvPr>
          <p:cNvCxnSpPr>
            <a:cxnSpLocks/>
          </p:cNvCxnSpPr>
          <p:nvPr/>
        </p:nvCxnSpPr>
        <p:spPr>
          <a:xfrm>
            <a:off x="1247759" y="1746994"/>
            <a:ext cx="6612725" cy="0"/>
          </a:xfrm>
          <a:prstGeom prst="line">
            <a:avLst/>
          </a:prstGeom>
          <a:ln w="38100">
            <a:solidFill>
              <a:srgbClr val="F680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1AEA84B-B83D-457F-AF00-65E8246C4F94}"/>
              </a:ext>
            </a:extLst>
          </p:cNvPr>
          <p:cNvSpPr txBox="1"/>
          <p:nvPr/>
        </p:nvSpPr>
        <p:spPr>
          <a:xfrm>
            <a:off x="1639" y="6440738"/>
            <a:ext cx="9154084" cy="430887"/>
          </a:xfrm>
          <a:prstGeom prst="rect">
            <a:avLst/>
          </a:prstGeom>
          <a:solidFill>
            <a:srgbClr val="03244D"/>
          </a:solidFill>
          <a:ln>
            <a:noFill/>
          </a:ln>
        </p:spPr>
        <p:txBody>
          <a:bodyPr wrap="square">
            <a:spAutoFit/>
          </a:bodyPr>
          <a:lstStyle/>
          <a:p>
            <a:endParaRPr lang="en-US" sz="1050" b="1" i="1" dirty="0">
              <a:solidFill>
                <a:schemeClr val="bg1"/>
              </a:solidFill>
            </a:endParaRPr>
          </a:p>
          <a:p>
            <a:endParaRPr lang="en-US" sz="1050" b="1" i="1" dirty="0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60E502-322B-455B-9776-206536FEFCD9}"/>
              </a:ext>
            </a:extLst>
          </p:cNvPr>
          <p:cNvGrpSpPr/>
          <p:nvPr/>
        </p:nvGrpSpPr>
        <p:grpSpPr>
          <a:xfrm>
            <a:off x="6792930" y="4993849"/>
            <a:ext cx="950268" cy="988292"/>
            <a:chOff x="6262763" y="4849507"/>
            <a:chExt cx="1194134" cy="1241916"/>
          </a:xfrm>
        </p:grpSpPr>
        <p:pic>
          <p:nvPicPr>
            <p:cNvPr id="1030" name="Picture 6" descr="Arm - Free medical icons">
              <a:extLst>
                <a:ext uri="{FF2B5EF4-FFF2-40B4-BE49-F238E27FC236}">
                  <a16:creationId xmlns:a16="http://schemas.microsoft.com/office/drawing/2014/main" id="{3E43E35E-6C11-4072-A4E0-F4B6163EA6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2763" y="4849507"/>
              <a:ext cx="1194134" cy="1194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F2F9CE-D2A9-4EA4-A55C-2CB40D855DF6}"/>
                </a:ext>
              </a:extLst>
            </p:cNvPr>
            <p:cNvGrpSpPr/>
            <p:nvPr/>
          </p:nvGrpSpPr>
          <p:grpSpPr>
            <a:xfrm>
              <a:off x="6918960" y="5338772"/>
              <a:ext cx="349104" cy="752651"/>
              <a:chOff x="7162355" y="5104541"/>
              <a:chExt cx="349104" cy="752651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7F8439D4-6CC5-44FA-ACE6-D067C9F6A7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62355" y="5104541"/>
                <a:ext cx="135891" cy="29741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641EA64C-BCF6-4BA2-89AB-1F8D812686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7153" y="5528579"/>
                <a:ext cx="164306" cy="32861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80A754-A132-485D-9D3E-F5603B3247F0}"/>
              </a:ext>
            </a:extLst>
          </p:cNvPr>
          <p:cNvCxnSpPr>
            <a:cxnSpLocks/>
          </p:cNvCxnSpPr>
          <p:nvPr/>
        </p:nvCxnSpPr>
        <p:spPr>
          <a:xfrm>
            <a:off x="4000500" y="5366369"/>
            <a:ext cx="578181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3F350AF-0BA1-4590-A4C0-C08F44C79426}"/>
              </a:ext>
            </a:extLst>
          </p:cNvPr>
          <p:cNvCxnSpPr>
            <a:cxnSpLocks/>
          </p:cNvCxnSpPr>
          <p:nvPr/>
        </p:nvCxnSpPr>
        <p:spPr>
          <a:xfrm>
            <a:off x="5966866" y="5383196"/>
            <a:ext cx="578181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31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CACC8E2-B067-4019-AAEB-2F5C8B011EC8}"/>
              </a:ext>
            </a:extLst>
          </p:cNvPr>
          <p:cNvSpPr txBox="1"/>
          <p:nvPr/>
        </p:nvSpPr>
        <p:spPr>
          <a:xfrm>
            <a:off x="0" y="6355"/>
            <a:ext cx="9154084" cy="1246495"/>
          </a:xfrm>
          <a:prstGeom prst="rect">
            <a:avLst/>
          </a:prstGeom>
          <a:solidFill>
            <a:srgbClr val="03244D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i="1" dirty="0">
                <a:solidFill>
                  <a:schemeClr val="bg1">
                    <a:lumMod val="95000"/>
                  </a:schemeClr>
                </a:solidFill>
              </a:rPr>
              <a:t>Can robots become healthcare helpers?</a:t>
            </a:r>
            <a:endParaRPr lang="en-US" sz="2400" b="1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2000" i="1" dirty="0">
                <a:solidFill>
                  <a:schemeClr val="bg1"/>
                </a:solidFill>
                <a:effectLst/>
              </a:rPr>
              <a:t>Decoding Neuromuscular Patterns for Improved Human-Robot Interaction</a:t>
            </a:r>
          </a:p>
          <a:p>
            <a:pPr algn="ctr"/>
            <a:endParaRPr lang="en-US" sz="700" b="1" dirty="0">
              <a:solidFill>
                <a:schemeClr val="bg1"/>
              </a:solidFill>
            </a:endParaRPr>
          </a:p>
          <a:p>
            <a:pPr algn="ctr"/>
            <a:endParaRPr lang="en-US" sz="700" b="1" dirty="0">
              <a:solidFill>
                <a:schemeClr val="bg1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856AB3E-0031-4D1A-9F9F-6FA478165AF8}"/>
              </a:ext>
            </a:extLst>
          </p:cNvPr>
          <p:cNvCxnSpPr>
            <a:cxnSpLocks/>
          </p:cNvCxnSpPr>
          <p:nvPr/>
        </p:nvCxnSpPr>
        <p:spPr>
          <a:xfrm>
            <a:off x="0" y="1133840"/>
            <a:ext cx="9154084" cy="0"/>
          </a:xfrm>
          <a:prstGeom prst="line">
            <a:avLst/>
          </a:prstGeom>
          <a:ln w="38100">
            <a:solidFill>
              <a:srgbClr val="F680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1AEA84B-B83D-457F-AF00-65E8246C4F94}"/>
              </a:ext>
            </a:extLst>
          </p:cNvPr>
          <p:cNvSpPr txBox="1"/>
          <p:nvPr/>
        </p:nvSpPr>
        <p:spPr>
          <a:xfrm>
            <a:off x="1639" y="6440738"/>
            <a:ext cx="9154084" cy="430887"/>
          </a:xfrm>
          <a:prstGeom prst="rect">
            <a:avLst/>
          </a:prstGeom>
          <a:solidFill>
            <a:srgbClr val="03244D"/>
          </a:solidFill>
          <a:ln>
            <a:noFill/>
          </a:ln>
        </p:spPr>
        <p:txBody>
          <a:bodyPr wrap="square">
            <a:spAutoFit/>
          </a:bodyPr>
          <a:lstStyle/>
          <a:p>
            <a:endParaRPr lang="en-US" sz="1050" b="1" i="1" dirty="0">
              <a:solidFill>
                <a:schemeClr val="bg1"/>
              </a:solidFill>
            </a:endParaRPr>
          </a:p>
          <a:p>
            <a:endParaRPr lang="en-US" sz="1050" b="1" i="1" dirty="0">
              <a:solidFill>
                <a:schemeClr val="bg1"/>
              </a:solidFill>
            </a:endParaRPr>
          </a:p>
        </p:txBody>
      </p:sp>
      <p:pic>
        <p:nvPicPr>
          <p:cNvPr id="52" name="Picture 32" descr="Topological Insulators Show Promise as Flexible, Transparent Electrode">
            <a:extLst>
              <a:ext uri="{FF2B5EF4-FFF2-40B4-BE49-F238E27FC236}">
                <a16:creationId xmlns:a16="http://schemas.microsoft.com/office/drawing/2014/main" id="{D188C9C8-4BC8-4CC9-A102-F007E3C1E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4" t="7598" r="6550" b="3976"/>
          <a:stretch/>
        </p:blipFill>
        <p:spPr bwMode="auto">
          <a:xfrm>
            <a:off x="417242" y="4957645"/>
            <a:ext cx="1506939" cy="10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FF9BE8C-7B0E-4415-86B0-A86F9C59AE20}"/>
              </a:ext>
            </a:extLst>
          </p:cNvPr>
          <p:cNvSpPr txBox="1"/>
          <p:nvPr/>
        </p:nvSpPr>
        <p:spPr>
          <a:xfrm>
            <a:off x="443019" y="1545583"/>
            <a:ext cx="8113752" cy="523219"/>
          </a:xfrm>
          <a:prstGeom prst="rect">
            <a:avLst/>
          </a:prstGeom>
          <a:solidFill>
            <a:srgbClr val="009E47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solidFill>
                  <a:schemeClr val="bg1"/>
                </a:solidFill>
              </a:rPr>
              <a:t>YES!</a:t>
            </a:r>
            <a:r>
              <a:rPr lang="en-US" b="1" i="1" dirty="0">
                <a:solidFill>
                  <a:schemeClr val="bg1"/>
                </a:solidFill>
              </a:rPr>
              <a:t> With an affordable, comfortable, AI-empowered wearable interface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754807-40A7-4132-B4F8-2FD61AECA35E}"/>
              </a:ext>
            </a:extLst>
          </p:cNvPr>
          <p:cNvGrpSpPr/>
          <p:nvPr/>
        </p:nvGrpSpPr>
        <p:grpSpPr>
          <a:xfrm>
            <a:off x="359759" y="3870627"/>
            <a:ext cx="7900318" cy="3251910"/>
            <a:chOff x="2902418" y="1398946"/>
            <a:chExt cx="7084887" cy="290642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AC29865-6A25-40E3-ADE8-159B865CDA51}"/>
                </a:ext>
              </a:extLst>
            </p:cNvPr>
            <p:cNvGrpSpPr/>
            <p:nvPr/>
          </p:nvGrpSpPr>
          <p:grpSpPr>
            <a:xfrm rot="877186">
              <a:off x="4572591" y="1750520"/>
              <a:ext cx="4604057" cy="2554850"/>
              <a:chOff x="3121423" y="3158439"/>
              <a:chExt cx="3895288" cy="2362049"/>
            </a:xfrm>
          </p:grpSpPr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4D1B1993-1AF7-4F73-8C83-38ABAD7212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4317" b="89209" l="7487" r="91979">
                            <a14:foregroundMark x1="59626" y1="8993" x2="59626" y2="8993"/>
                            <a14:foregroundMark x1="58556" y1="4317" x2="58556" y2="4317"/>
                            <a14:foregroundMark x1="90374" y1="24460" x2="90374" y2="24460"/>
                            <a14:foregroundMark x1="91979" y1="33453" x2="91979" y2="33453"/>
                            <a14:foregroundMark x1="7754" y1="69424" x2="7487" y2="45683"/>
                            <a14:foregroundMark x1="7487" y1="45683" x2="7754" y2="44604"/>
                            <a14:foregroundMark x1="76203" y1="31295" x2="74064" y2="32734"/>
                            <a14:backgroundMark x1="79947" y1="35971" x2="79947" y2="35971"/>
                            <a14:backgroundMark x1="79412" y1="36691" x2="79412" y2="36691"/>
                            <a14:backgroundMark x1="77540" y1="28777" x2="77540" y2="28777"/>
                            <a14:backgroundMark x1="76203" y1="29496" x2="76203" y2="29496"/>
                            <a14:backgroundMark x1="75668" y1="30216" x2="75668" y2="30216"/>
                          </a14:backgroundRemoval>
                        </a14:imgEffect>
                        <a14:imgEffect>
                          <a14:sharpenSoften amount="-10000"/>
                        </a14:imgEffect>
                        <a14:imgEffect>
                          <a14:brightnessContrast bright="-14000" contrast="7000"/>
                        </a14:imgEffect>
                      </a14:imgLayer>
                    </a14:imgProps>
                  </a:ext>
                </a:extLst>
              </a:blip>
              <a:srcRect b="18422"/>
              <a:stretch/>
            </p:blipFill>
            <p:spPr>
              <a:xfrm>
                <a:off x="3121423" y="3158439"/>
                <a:ext cx="3895288" cy="2362049"/>
              </a:xfrm>
              <a:prstGeom prst="rect">
                <a:avLst/>
              </a:prstGeom>
            </p:spPr>
          </p:pic>
          <p:pic>
            <p:nvPicPr>
              <p:cNvPr id="61" name="Picture 24" descr="Graphene-based stretchy supercapacitor is a step towards flexible  electronics | Graphene-Info">
                <a:extLst>
                  <a:ext uri="{FF2B5EF4-FFF2-40B4-BE49-F238E27FC236}">
                    <a16:creationId xmlns:a16="http://schemas.microsoft.com/office/drawing/2014/main" id="{0129DB45-59AC-4F19-9333-7772002995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8500" b="95750" l="8943" r="89973">
                            <a14:foregroundMark x1="23035" y1="77000" x2="18428" y2="73000"/>
                            <a14:foregroundMark x1="31978" y1="52500" x2="40650" y2="34500"/>
                            <a14:foregroundMark x1="63415" y1="34750" x2="63415" y2="34750"/>
                            <a14:foregroundMark x1="66667" y1="30750" x2="66667" y2="30750"/>
                            <a14:foregroundMark x1="67209" y1="35750" x2="67480" y2="40250"/>
                            <a14:foregroundMark x1="57453" y1="93500" x2="57724" y2="90750"/>
                            <a14:foregroundMark x1="15176" y1="74500" x2="19512" y2="70750"/>
                            <a14:foregroundMark x1="63144" y1="30500" x2="62873" y2="30000"/>
                            <a14:foregroundMark x1="71816" y1="52500" x2="71816" y2="45250"/>
                            <a14:foregroundMark x1="66667" y1="29500" x2="63686" y2="26250"/>
                            <a14:foregroundMark x1="69377" y1="31250" x2="67751" y2="28750"/>
                            <a14:foregroundMark x1="12466" y1="73250" x2="23035" y2="59500"/>
                            <a14:foregroundMark x1="11653" y1="73250" x2="19241" y2="63000"/>
                            <a14:foregroundMark x1="18699" y1="61000" x2="16802" y2="67500"/>
                            <a14:foregroundMark x1="56098" y1="95750" x2="56098" y2="95750"/>
                            <a14:foregroundMark x1="49051" y1="93250" x2="43089" y2="88000"/>
                            <a14:foregroundMark x1="45528" y1="91750" x2="38753" y2="88250"/>
                            <a14:foregroundMark x1="43902" y1="13250" x2="44986" y2="9750"/>
                            <a14:foregroundMark x1="45528" y1="8500" x2="45528" y2="8500"/>
                            <a14:backgroundMark x1="81301" y1="46000" x2="81030" y2="31000"/>
                            <a14:backgroundMark x1="47425" y1="95750" x2="38753" y2="91750"/>
                            <a14:backgroundMark x1="73171" y1="33000" x2="67751" y2="24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118226">
                <a:off x="3533339" y="3968433"/>
                <a:ext cx="924999" cy="1002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3C1FA7-E711-4E2A-B41F-BC3AA5155A00}"/>
                </a:ext>
              </a:extLst>
            </p:cNvPr>
            <p:cNvGrpSpPr/>
            <p:nvPr/>
          </p:nvGrpSpPr>
          <p:grpSpPr>
            <a:xfrm>
              <a:off x="2902418" y="1398946"/>
              <a:ext cx="7084887" cy="1310673"/>
              <a:chOff x="2660935" y="1587036"/>
              <a:chExt cx="7084887" cy="131067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62D23A0-F3D3-4750-9D85-33FECBB01E2A}"/>
                  </a:ext>
                </a:extLst>
              </p:cNvPr>
              <p:cNvSpPr txBox="1"/>
              <p:nvPr/>
            </p:nvSpPr>
            <p:spPr>
              <a:xfrm>
                <a:off x="2660935" y="1616821"/>
                <a:ext cx="4554268" cy="268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i="1" dirty="0"/>
                  <a:t>(Low-cost 3D printed flexible sensors embedded in the garment)</a:t>
                </a:r>
              </a:p>
            </p:txBody>
          </p:sp>
          <p:pic>
            <p:nvPicPr>
              <p:cNvPr id="59" name="Picture 58" descr="Curved Arrow Images, Stock Photos &amp;amp; Vectors | Shutterstock">
                <a:extLst>
                  <a:ext uri="{FF2B5EF4-FFF2-40B4-BE49-F238E27FC236}">
                    <a16:creationId xmlns:a16="http://schemas.microsoft.com/office/drawing/2014/main" id="{AD1ADD34-4582-4CF5-9AD2-6321408D32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9577" r="95493">
                            <a14:foregroundMark x1="92113" y1="37143" x2="92113" y2="37143"/>
                            <a14:foregroundMark x1="95493" y1="33571" x2="95493" y2="3357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318972" flipH="1">
                <a:off x="5101252" y="1903397"/>
                <a:ext cx="1310673" cy="677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F432799-D281-4E06-9F78-D7A967B805B0}"/>
                  </a:ext>
                </a:extLst>
              </p:cNvPr>
              <p:cNvSpPr txBox="1"/>
              <p:nvPr/>
            </p:nvSpPr>
            <p:spPr>
              <a:xfrm>
                <a:off x="7080559" y="1678941"/>
                <a:ext cx="2665263" cy="268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i="1" dirty="0"/>
                  <a:t>Low-cost, light-weight fabric construction</a:t>
                </a:r>
              </a:p>
            </p:txBody>
          </p:sp>
          <p:pic>
            <p:nvPicPr>
              <p:cNvPr id="40" name="Picture 39" descr="Curved Arrow Images, Stock Photos &amp;amp; Vectors | Shutterstock">
                <a:extLst>
                  <a:ext uri="{FF2B5EF4-FFF2-40B4-BE49-F238E27FC236}">
                    <a16:creationId xmlns:a16="http://schemas.microsoft.com/office/drawing/2014/main" id="{E1C9300E-D86B-47C7-96B5-6A309D7193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9577" r="95493">
                            <a14:foregroundMark x1="92113" y1="37143" x2="92113" y2="37143"/>
                            <a14:foregroundMark x1="95493" y1="33571" x2="95493" y2="3357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420666" flipH="1">
                <a:off x="7367779" y="1847260"/>
                <a:ext cx="825231" cy="5060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52CE96-77E1-48CB-A63F-34D8B5C2E67E}"/>
              </a:ext>
            </a:extLst>
          </p:cNvPr>
          <p:cNvGrpSpPr/>
          <p:nvPr/>
        </p:nvGrpSpPr>
        <p:grpSpPr>
          <a:xfrm>
            <a:off x="492659" y="2043512"/>
            <a:ext cx="1932177" cy="1803282"/>
            <a:chOff x="5244374" y="4637456"/>
            <a:chExt cx="1932177" cy="1803282"/>
          </a:xfrm>
        </p:grpSpPr>
        <p:pic>
          <p:nvPicPr>
            <p:cNvPr id="64" name="Picture 2" descr="Bandage, fracture, hand injury, injury icon - Download on Iconfinder">
              <a:extLst>
                <a:ext uri="{FF2B5EF4-FFF2-40B4-BE49-F238E27FC236}">
                  <a16:creationId xmlns:a16="http://schemas.microsoft.com/office/drawing/2014/main" id="{06C50CE9-1EAA-40F1-A8E5-C39B93F2F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4374" y="4637456"/>
              <a:ext cx="1055261" cy="1055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8" descr="Hurt Icons - Download Free Vector Icons | Noun Project">
              <a:extLst>
                <a:ext uri="{FF2B5EF4-FFF2-40B4-BE49-F238E27FC236}">
                  <a16:creationId xmlns:a16="http://schemas.microsoft.com/office/drawing/2014/main" id="{9DD74125-03B5-45A6-9EFE-6D01AD7207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6536" y="5150723"/>
              <a:ext cx="1290015" cy="129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8C1B54-2142-4DB4-882A-650CC5E64F60}"/>
              </a:ext>
            </a:extLst>
          </p:cNvPr>
          <p:cNvGrpSpPr/>
          <p:nvPr/>
        </p:nvGrpSpPr>
        <p:grpSpPr>
          <a:xfrm>
            <a:off x="7080899" y="4574328"/>
            <a:ext cx="2041479" cy="1820978"/>
            <a:chOff x="130585" y="4375294"/>
            <a:chExt cx="2041479" cy="1820978"/>
          </a:xfrm>
        </p:grpSpPr>
        <p:pic>
          <p:nvPicPr>
            <p:cNvPr id="46" name="Picture 34" descr="Muscle synergy patterns as physiological markers of motor cortical damage |  PNAS">
              <a:extLst>
                <a:ext uri="{FF2B5EF4-FFF2-40B4-BE49-F238E27FC236}">
                  <a16:creationId xmlns:a16="http://schemas.microsoft.com/office/drawing/2014/main" id="{EB4BB77D-0A71-4AC9-A10D-2B18B95D6C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399" t="20357" r="-1" b="18"/>
            <a:stretch/>
          </p:blipFill>
          <p:spPr bwMode="auto">
            <a:xfrm>
              <a:off x="303929" y="4872526"/>
              <a:ext cx="1348105" cy="1323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CD50AFB-AFCD-4F11-8CDA-CEF23C034853}"/>
                </a:ext>
              </a:extLst>
            </p:cNvPr>
            <p:cNvSpPr txBox="1"/>
            <p:nvPr/>
          </p:nvSpPr>
          <p:spPr>
            <a:xfrm>
              <a:off x="130585" y="4375294"/>
              <a:ext cx="2041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Aware of patient needs through machine-learning</a:t>
              </a:r>
            </a:p>
          </p:txBody>
        </p:sp>
      </p:grpSp>
      <p:pic>
        <p:nvPicPr>
          <p:cNvPr id="1034" name="Picture 10" descr="Maestro Hand Exoskeleton | ReNeu Robotics Lab">
            <a:extLst>
              <a:ext uri="{FF2B5EF4-FFF2-40B4-BE49-F238E27FC236}">
                <a16:creationId xmlns:a16="http://schemas.microsoft.com/office/drawing/2014/main" id="{C237808D-5C4A-4223-B983-12D8E47AE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695" b="95291" l="8579" r="89812">
                        <a14:foregroundMark x1="9517" y1="59280" x2="8713" y2="57618"/>
                        <a14:foregroundMark x1="18097" y1="95291" x2="21448" y2="86981"/>
                        <a14:foregroundMark x1="56568" y1="86427" x2="50804" y2="83102"/>
                        <a14:foregroundMark x1="58981" y1="83102" x2="59383" y2="79778"/>
                        <a14:backgroundMark x1="64477" y1="81994" x2="65416" y2="79778"/>
                        <a14:backgroundMark x1="62735" y1="84211" x2="62735" y2="84211"/>
                        <a14:backgroundMark x1="51206" y1="88643" x2="51206" y2="886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0999">
            <a:off x="3417688" y="2320220"/>
            <a:ext cx="3310655" cy="160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96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6" name="Picture 28" descr="Robots and Patient Rehabilitation">
            <a:extLst>
              <a:ext uri="{FF2B5EF4-FFF2-40B4-BE49-F238E27FC236}">
                <a16:creationId xmlns:a16="http://schemas.microsoft.com/office/drawing/2014/main" id="{DF3EC84B-6646-4B07-8C21-5C99B1B388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53"/>
          <a:stretch/>
        </p:blipFill>
        <p:spPr bwMode="auto">
          <a:xfrm>
            <a:off x="423701" y="4043327"/>
            <a:ext cx="1861232" cy="128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2FA346-6A11-499F-BC14-BB38E318B4BE}"/>
              </a:ext>
            </a:extLst>
          </p:cNvPr>
          <p:cNvSpPr txBox="1"/>
          <p:nvPr/>
        </p:nvSpPr>
        <p:spPr>
          <a:xfrm>
            <a:off x="0" y="6355"/>
            <a:ext cx="9154084" cy="1246495"/>
          </a:xfrm>
          <a:prstGeom prst="rect">
            <a:avLst/>
          </a:prstGeom>
          <a:solidFill>
            <a:srgbClr val="03244D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i="1" dirty="0">
                <a:solidFill>
                  <a:schemeClr val="bg1">
                    <a:lumMod val="95000"/>
                  </a:schemeClr>
                </a:solidFill>
              </a:rPr>
              <a:t>Team Work Makes the Dream Work!</a:t>
            </a:r>
            <a:endParaRPr lang="en-US" sz="2400" b="1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2000" i="1" dirty="0">
                <a:solidFill>
                  <a:schemeClr val="bg1"/>
                </a:solidFill>
                <a:effectLst/>
              </a:rPr>
              <a:t>Decoding Neuromuscular Patterns for Improved Human-Robot Interaction</a:t>
            </a:r>
          </a:p>
          <a:p>
            <a:pPr algn="ctr"/>
            <a:endParaRPr lang="en-US" sz="700" b="1" dirty="0">
              <a:solidFill>
                <a:schemeClr val="bg1"/>
              </a:solidFill>
            </a:endParaRPr>
          </a:p>
          <a:p>
            <a:pPr algn="ctr"/>
            <a:endParaRPr lang="en-US" sz="700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4705986-5DEF-44A3-B0CA-F5BCF2118D59}"/>
              </a:ext>
            </a:extLst>
          </p:cNvPr>
          <p:cNvCxnSpPr>
            <a:cxnSpLocks/>
          </p:cNvCxnSpPr>
          <p:nvPr/>
        </p:nvCxnSpPr>
        <p:spPr>
          <a:xfrm>
            <a:off x="0" y="1133840"/>
            <a:ext cx="9154084" cy="0"/>
          </a:xfrm>
          <a:prstGeom prst="line">
            <a:avLst/>
          </a:prstGeom>
          <a:ln w="38100">
            <a:solidFill>
              <a:srgbClr val="F680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4F77DF-D6E7-4FA8-97F1-D5665FA0F6FB}"/>
              </a:ext>
            </a:extLst>
          </p:cNvPr>
          <p:cNvSpPr txBox="1"/>
          <p:nvPr/>
        </p:nvSpPr>
        <p:spPr>
          <a:xfrm>
            <a:off x="1639" y="6440738"/>
            <a:ext cx="9154084" cy="430887"/>
          </a:xfrm>
          <a:prstGeom prst="rect">
            <a:avLst/>
          </a:prstGeom>
          <a:solidFill>
            <a:srgbClr val="03244D"/>
          </a:solidFill>
          <a:ln>
            <a:noFill/>
          </a:ln>
        </p:spPr>
        <p:txBody>
          <a:bodyPr wrap="square">
            <a:spAutoFit/>
          </a:bodyPr>
          <a:lstStyle/>
          <a:p>
            <a:endParaRPr lang="en-US" sz="1050" b="1" i="1" dirty="0">
              <a:solidFill>
                <a:schemeClr val="bg1"/>
              </a:solidFill>
            </a:endParaRPr>
          </a:p>
          <a:p>
            <a:endParaRPr lang="en-US" sz="1050" b="1" i="1" dirty="0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C38C24-3D33-404D-8127-5BA6F33801D7}"/>
              </a:ext>
            </a:extLst>
          </p:cNvPr>
          <p:cNvGrpSpPr/>
          <p:nvPr/>
        </p:nvGrpSpPr>
        <p:grpSpPr>
          <a:xfrm>
            <a:off x="4036167" y="1805770"/>
            <a:ext cx="4778315" cy="3918390"/>
            <a:chOff x="4510363" y="1408766"/>
            <a:chExt cx="3579105" cy="293499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9B69671-BBEB-42CA-A03C-B7BF34193DC8}"/>
                </a:ext>
              </a:extLst>
            </p:cNvPr>
            <p:cNvGrpSpPr/>
            <p:nvPr/>
          </p:nvGrpSpPr>
          <p:grpSpPr>
            <a:xfrm>
              <a:off x="4510363" y="1408766"/>
              <a:ext cx="3579105" cy="2908729"/>
              <a:chOff x="4510363" y="1408766"/>
              <a:chExt cx="3579105" cy="2908729"/>
            </a:xfrm>
          </p:grpSpPr>
          <p:pic>
            <p:nvPicPr>
              <p:cNvPr id="2054" name="Picture 6" descr="Smart fabric&amp;quot; strain sensor combines strength and sensitivity">
                <a:extLst>
                  <a:ext uri="{FF2B5EF4-FFF2-40B4-BE49-F238E27FC236}">
                    <a16:creationId xmlns:a16="http://schemas.microsoft.com/office/drawing/2014/main" id="{77CFC18B-A624-4C65-9DD2-7B3CB92529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8021" b="72292" l="10000" r="98333">
                            <a14:foregroundMark x1="56111" y1="29583" x2="56111" y2="29583"/>
                            <a14:foregroundMark x1="41111" y1="22500" x2="41111" y2="22500"/>
                            <a14:foregroundMark x1="93056" y1="52083" x2="95556" y2="51250"/>
                            <a14:foregroundMark x1="98333" y1="61250" x2="98333" y2="61250"/>
                            <a14:backgroundMark x1="36111" y1="62500" x2="29722" y2="59167"/>
                            <a14:backgroundMark x1="94167" y1="17917" x2="97500" y2="16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9590"/>
              <a:stretch/>
            </p:blipFill>
            <p:spPr bwMode="auto">
              <a:xfrm rot="21020807">
                <a:off x="4510363" y="1623653"/>
                <a:ext cx="3448526" cy="1848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CAD1E29-031D-4D64-BFA9-DB4D7705ECA6}"/>
                  </a:ext>
                </a:extLst>
              </p:cNvPr>
              <p:cNvGrpSpPr/>
              <p:nvPr/>
            </p:nvGrpSpPr>
            <p:grpSpPr>
              <a:xfrm>
                <a:off x="5269960" y="1408766"/>
                <a:ext cx="2819508" cy="2908729"/>
                <a:chOff x="-1360227" y="3471881"/>
                <a:chExt cx="2709725" cy="2795471"/>
              </a:xfrm>
            </p:grpSpPr>
            <p:pic>
              <p:nvPicPr>
                <p:cNvPr id="20" name="Picture 34" descr="Muscle synergy patterns as physiological markers of motor cortical damage |  PNAS">
                  <a:extLst>
                    <a:ext uri="{FF2B5EF4-FFF2-40B4-BE49-F238E27FC236}">
                      <a16:creationId xmlns:a16="http://schemas.microsoft.com/office/drawing/2014/main" id="{79EB90B9-1DFF-4249-8312-A5C7FB4340E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0399" t="20357" r="-1" b="18"/>
                <a:stretch/>
              </p:blipFill>
              <p:spPr bwMode="auto">
                <a:xfrm>
                  <a:off x="372229" y="5307743"/>
                  <a:ext cx="977269" cy="9596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4C4F557-289F-46CE-8A17-01178EF6A9F2}"/>
                    </a:ext>
                  </a:extLst>
                </p:cNvPr>
                <p:cNvSpPr txBox="1"/>
                <p:nvPr/>
              </p:nvSpPr>
              <p:spPr>
                <a:xfrm>
                  <a:off x="-1360227" y="3471881"/>
                  <a:ext cx="2709725" cy="5620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i="1" dirty="0"/>
                    <a:t>A novel, low-cost, AI empowered wearable interface</a:t>
                  </a:r>
                </a:p>
              </p:txBody>
            </p:sp>
          </p:grpSp>
        </p:grpSp>
        <p:pic>
          <p:nvPicPr>
            <p:cNvPr id="30" name="Picture 32" descr="Topological Insulators Show Promise as Flexible, Transparent Electrode">
              <a:extLst>
                <a:ext uri="{FF2B5EF4-FFF2-40B4-BE49-F238E27FC236}">
                  <a16:creationId xmlns:a16="http://schemas.microsoft.com/office/drawing/2014/main" id="{72212549-2245-4C08-A62A-22C6514815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94" t="7598" r="6550" b="3976"/>
            <a:stretch/>
          </p:blipFill>
          <p:spPr bwMode="auto">
            <a:xfrm>
              <a:off x="5287280" y="3381061"/>
              <a:ext cx="1345914" cy="962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DE9D4C6-267B-4167-ACA1-B1736BC4CEED}"/>
              </a:ext>
            </a:extLst>
          </p:cNvPr>
          <p:cNvSpPr txBox="1"/>
          <p:nvPr/>
        </p:nvSpPr>
        <p:spPr>
          <a:xfrm>
            <a:off x="520824" y="1425206"/>
            <a:ext cx="3702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Robots can facilitate physical therapy, </a:t>
            </a:r>
            <a:r>
              <a:rPr lang="en-US" i="1" dirty="0"/>
              <a:t>but sensors are bulky and expensive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351EAC-276C-44E3-9C58-4C66CC2AA81C}"/>
              </a:ext>
            </a:extLst>
          </p:cNvPr>
          <p:cNvGrpSpPr/>
          <p:nvPr/>
        </p:nvGrpSpPr>
        <p:grpSpPr>
          <a:xfrm>
            <a:off x="545802" y="2094062"/>
            <a:ext cx="3768219" cy="3408197"/>
            <a:chOff x="489389" y="1963087"/>
            <a:chExt cx="4492756" cy="4063512"/>
          </a:xfrm>
        </p:grpSpPr>
        <p:pic>
          <p:nvPicPr>
            <p:cNvPr id="2060" name="Picture 12" descr="Leg injury assessment">
              <a:extLst>
                <a:ext uri="{FF2B5EF4-FFF2-40B4-BE49-F238E27FC236}">
                  <a16:creationId xmlns:a16="http://schemas.microsoft.com/office/drawing/2014/main" id="{1D820344-FE62-4D6C-B1D8-7672C5BE8A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371" y="2079362"/>
              <a:ext cx="2387774" cy="1426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Hand, Wrist, &amp;amp; Elbow Injuries | Joint Injury Merrillville, IN">
              <a:extLst>
                <a:ext uri="{FF2B5EF4-FFF2-40B4-BE49-F238E27FC236}">
                  <a16:creationId xmlns:a16="http://schemas.microsoft.com/office/drawing/2014/main" id="{E5B69038-4CEA-407E-A9CB-8605145A54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389" y="1963087"/>
              <a:ext cx="2027033" cy="2027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The VA Is Testing an Implant That Could Allow Paralyzed Veterans to Walk  Again | Military.com">
              <a:extLst>
                <a:ext uri="{FF2B5EF4-FFF2-40B4-BE49-F238E27FC236}">
                  <a16:creationId xmlns:a16="http://schemas.microsoft.com/office/drawing/2014/main" id="{D73BBEDD-875C-46C1-9707-48E99558AA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86" t="9407" r="15582" b="1488"/>
            <a:stretch/>
          </p:blipFill>
          <p:spPr bwMode="auto">
            <a:xfrm>
              <a:off x="2780449" y="3721007"/>
              <a:ext cx="2015616" cy="2305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37946CC-D836-415B-B111-52284AC0C72C}"/>
              </a:ext>
            </a:extLst>
          </p:cNvPr>
          <p:cNvSpPr txBox="1"/>
          <p:nvPr/>
        </p:nvSpPr>
        <p:spPr>
          <a:xfrm>
            <a:off x="329518" y="5634306"/>
            <a:ext cx="2470832" cy="584775"/>
          </a:xfrm>
          <a:prstGeom prst="rect">
            <a:avLst/>
          </a:prstGeom>
          <a:solidFill>
            <a:srgbClr val="FFFF5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Industry standard sensors </a:t>
            </a:r>
          </a:p>
          <a:p>
            <a:pPr algn="ctr"/>
            <a:r>
              <a:rPr lang="en-US" sz="1600" b="1" i="1" dirty="0"/>
              <a:t>&gt; $10,000</a:t>
            </a:r>
          </a:p>
        </p:txBody>
      </p:sp>
      <p:pic>
        <p:nvPicPr>
          <p:cNvPr id="2078" name="Picture 30" descr="Trigno™ EMG &amp;amp; Additional Sensors - Delsys">
            <a:extLst>
              <a:ext uri="{FF2B5EF4-FFF2-40B4-BE49-F238E27FC236}">
                <a16:creationId xmlns:a16="http://schemas.microsoft.com/office/drawing/2014/main" id="{48631ADD-E08B-4FB5-A8AD-8C12A4DE47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9" t="52436" r="16964" b="10701"/>
          <a:stretch/>
        </p:blipFill>
        <p:spPr bwMode="auto">
          <a:xfrm>
            <a:off x="2766567" y="5522456"/>
            <a:ext cx="1547454" cy="93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49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BFCBFC23-CCA4-4542-98A8-E48B67C07B6B}"/>
              </a:ext>
            </a:extLst>
          </p:cNvPr>
          <p:cNvSpPr txBox="1"/>
          <p:nvPr/>
        </p:nvSpPr>
        <p:spPr>
          <a:xfrm>
            <a:off x="1639" y="6440738"/>
            <a:ext cx="9154084" cy="430887"/>
          </a:xfrm>
          <a:prstGeom prst="rect">
            <a:avLst/>
          </a:prstGeom>
          <a:solidFill>
            <a:srgbClr val="03244D"/>
          </a:solidFill>
          <a:ln>
            <a:noFill/>
          </a:ln>
        </p:spPr>
        <p:txBody>
          <a:bodyPr wrap="square">
            <a:spAutoFit/>
          </a:bodyPr>
          <a:lstStyle/>
          <a:p>
            <a:endParaRPr lang="en-US" sz="1050" b="1" i="1" dirty="0">
              <a:solidFill>
                <a:schemeClr val="bg1"/>
              </a:solidFill>
            </a:endParaRPr>
          </a:p>
          <a:p>
            <a:endParaRPr lang="en-US" sz="1050" b="1" i="1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7248E88-B5C5-423A-A45E-9E33F45EBD5E}"/>
              </a:ext>
            </a:extLst>
          </p:cNvPr>
          <p:cNvGrpSpPr/>
          <p:nvPr/>
        </p:nvGrpSpPr>
        <p:grpSpPr>
          <a:xfrm>
            <a:off x="436668" y="3696127"/>
            <a:ext cx="8043200" cy="2918609"/>
            <a:chOff x="1836970" y="2655788"/>
            <a:chExt cx="6024605" cy="218612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A97957-19FB-4BF8-A3E4-36D4F1E67D52}"/>
                </a:ext>
              </a:extLst>
            </p:cNvPr>
            <p:cNvGrpSpPr/>
            <p:nvPr/>
          </p:nvGrpSpPr>
          <p:grpSpPr>
            <a:xfrm>
              <a:off x="1836970" y="2655788"/>
              <a:ext cx="6024605" cy="2186128"/>
              <a:chOff x="1836970" y="2655788"/>
              <a:chExt cx="6024605" cy="2186128"/>
            </a:xfrm>
          </p:grpSpPr>
          <p:pic>
            <p:nvPicPr>
              <p:cNvPr id="35" name="Picture 6" descr="Smart fabric&amp;quot; strain sensor combines strength and sensitivity">
                <a:extLst>
                  <a:ext uri="{FF2B5EF4-FFF2-40B4-BE49-F238E27FC236}">
                    <a16:creationId xmlns:a16="http://schemas.microsoft.com/office/drawing/2014/main" id="{6230E512-469F-4B08-AEA1-60A6D9F168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021" b="72292" l="10000" r="98333">
                            <a14:foregroundMark x1="56111" y1="29583" x2="56111" y2="29583"/>
                            <a14:foregroundMark x1="41111" y1="22500" x2="41111" y2="22500"/>
                            <a14:foregroundMark x1="93056" y1="52083" x2="95556" y2="51250"/>
                            <a14:foregroundMark x1="98333" y1="61250" x2="98333" y2="61250"/>
                            <a14:backgroundMark x1="36111" y1="62500" x2="29722" y2="59167"/>
                            <a14:backgroundMark x1="94167" y1="17917" x2="97500" y2="16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9590"/>
              <a:stretch/>
            </p:blipFill>
            <p:spPr bwMode="auto">
              <a:xfrm rot="21020807">
                <a:off x="3936862" y="2784138"/>
                <a:ext cx="3838659" cy="20577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38C3030-A02B-4641-B10E-70A7D02A4107}"/>
                  </a:ext>
                </a:extLst>
              </p:cNvPr>
              <p:cNvGrpSpPr/>
              <p:nvPr/>
            </p:nvGrpSpPr>
            <p:grpSpPr>
              <a:xfrm>
                <a:off x="1836970" y="2655788"/>
                <a:ext cx="6024605" cy="1656482"/>
                <a:chOff x="-4659547" y="4670350"/>
                <a:chExt cx="5790026" cy="1591984"/>
              </a:xfrm>
            </p:grpSpPr>
            <p:pic>
              <p:nvPicPr>
                <p:cNvPr id="37" name="Picture 34" descr="Muscle synergy patterns as physiological markers of motor cortical damage |  PNAS">
                  <a:extLst>
                    <a:ext uri="{FF2B5EF4-FFF2-40B4-BE49-F238E27FC236}">
                      <a16:creationId xmlns:a16="http://schemas.microsoft.com/office/drawing/2014/main" id="{E990D024-0FE1-4FED-AC31-DE0C853C761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0399" t="20357" r="-1" b="18"/>
                <a:stretch/>
              </p:blipFill>
              <p:spPr bwMode="auto">
                <a:xfrm>
                  <a:off x="-3226769" y="5302725"/>
                  <a:ext cx="977269" cy="9596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7223D07-2372-433F-9B01-8E3B6BFA7B02}"/>
                    </a:ext>
                  </a:extLst>
                </p:cNvPr>
                <p:cNvSpPr txBox="1"/>
                <p:nvPr/>
              </p:nvSpPr>
              <p:spPr>
                <a:xfrm>
                  <a:off x="-4659547" y="4670350"/>
                  <a:ext cx="5790026" cy="5095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/>
                    <a:t>MY RESEARCH: A novel, low-cost, AI empowered wearable interface to enable Robot-mediated therapy</a:t>
                  </a:r>
                </a:p>
              </p:txBody>
            </p:sp>
          </p:grpSp>
        </p:grpSp>
        <p:pic>
          <p:nvPicPr>
            <p:cNvPr id="34" name="Picture 32" descr="Topological Insulators Show Promise as Flexible, Transparent Electrode">
              <a:extLst>
                <a:ext uri="{FF2B5EF4-FFF2-40B4-BE49-F238E27FC236}">
                  <a16:creationId xmlns:a16="http://schemas.microsoft.com/office/drawing/2014/main" id="{510EF5C2-274B-4B75-BC7F-F4ED847191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94" t="7598" r="6550" b="3976"/>
            <a:stretch/>
          </p:blipFill>
          <p:spPr bwMode="auto">
            <a:xfrm>
              <a:off x="1863289" y="3379494"/>
              <a:ext cx="1345914" cy="962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C69B8F6-E7CE-423E-94B7-D70B2A6614AC}"/>
              </a:ext>
            </a:extLst>
          </p:cNvPr>
          <p:cNvGrpSpPr/>
          <p:nvPr/>
        </p:nvGrpSpPr>
        <p:grpSpPr>
          <a:xfrm>
            <a:off x="4812693" y="465982"/>
            <a:ext cx="3931894" cy="2200147"/>
            <a:chOff x="340073" y="1253521"/>
            <a:chExt cx="3931894" cy="220014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7E2F5D-EB5E-4F9B-A4EC-372300607377}"/>
                </a:ext>
              </a:extLst>
            </p:cNvPr>
            <p:cNvSpPr txBox="1"/>
            <p:nvPr/>
          </p:nvSpPr>
          <p:spPr>
            <a:xfrm>
              <a:off x="340073" y="1253521"/>
              <a:ext cx="3867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With comfortable, low-cost sensors…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B03AFE0-A6F6-4DF0-B941-AA0CC8ED8347}"/>
                </a:ext>
              </a:extLst>
            </p:cNvPr>
            <p:cNvGrpSpPr/>
            <p:nvPr/>
          </p:nvGrpSpPr>
          <p:grpSpPr>
            <a:xfrm>
              <a:off x="646017" y="1638938"/>
              <a:ext cx="3625950" cy="1814730"/>
              <a:chOff x="654623" y="1659840"/>
              <a:chExt cx="3625950" cy="1814730"/>
            </a:xfrm>
          </p:grpSpPr>
          <p:pic>
            <p:nvPicPr>
              <p:cNvPr id="24" name="Picture 28" descr="Robots and Patient Rehabilitation">
                <a:extLst>
                  <a:ext uri="{FF2B5EF4-FFF2-40B4-BE49-F238E27FC236}">
                    <a16:creationId xmlns:a16="http://schemas.microsoft.com/office/drawing/2014/main" id="{C8BBE293-8DCF-49EB-90B8-B050BA688D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553"/>
              <a:stretch/>
            </p:blipFill>
            <p:spPr bwMode="auto">
              <a:xfrm>
                <a:off x="2419341" y="1835515"/>
                <a:ext cx="1861232" cy="12817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10" descr="The VA Is Testing an Implant That Could Allow Paralyzed Veterans to Walk  Again | Military.com">
                <a:extLst>
                  <a:ext uri="{FF2B5EF4-FFF2-40B4-BE49-F238E27FC236}">
                    <a16:creationId xmlns:a16="http://schemas.microsoft.com/office/drawing/2014/main" id="{CF68B8BB-CB6C-428B-BE7F-E3A4D0E15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486" t="9407" r="15582" b="1488"/>
              <a:stretch/>
            </p:blipFill>
            <p:spPr bwMode="auto">
              <a:xfrm>
                <a:off x="654623" y="1659840"/>
                <a:ext cx="1586491" cy="18147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26FB59-F768-41D9-B75F-9EEB1BB188F5}"/>
              </a:ext>
            </a:extLst>
          </p:cNvPr>
          <p:cNvGrpSpPr/>
          <p:nvPr/>
        </p:nvGrpSpPr>
        <p:grpSpPr>
          <a:xfrm>
            <a:off x="680071" y="1253829"/>
            <a:ext cx="3493874" cy="1617023"/>
            <a:chOff x="613141" y="2263092"/>
            <a:chExt cx="3657133" cy="1692582"/>
          </a:xfrm>
        </p:grpSpPr>
        <p:pic>
          <p:nvPicPr>
            <p:cNvPr id="44" name="Picture 12" descr="Leg injury assessment">
              <a:extLst>
                <a:ext uri="{FF2B5EF4-FFF2-40B4-BE49-F238E27FC236}">
                  <a16:creationId xmlns:a16="http://schemas.microsoft.com/office/drawing/2014/main" id="{C98D70FD-A072-4BF3-BA59-DA091E42E0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571" y="2263092"/>
              <a:ext cx="2002703" cy="1196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Hand, Wrist, &amp;amp; Elbow Injuries | Joint Injury Merrillville, IN">
              <a:extLst>
                <a:ext uri="{FF2B5EF4-FFF2-40B4-BE49-F238E27FC236}">
                  <a16:creationId xmlns:a16="http://schemas.microsoft.com/office/drawing/2014/main" id="{83E01FFD-D3EF-48DA-883E-3C89A59A2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141" y="2263804"/>
              <a:ext cx="1691869" cy="1691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9F2055A-04FF-423A-A0FF-5B33081AEA74}"/>
              </a:ext>
            </a:extLst>
          </p:cNvPr>
          <p:cNvSpPr txBox="1"/>
          <p:nvPr/>
        </p:nvSpPr>
        <p:spPr>
          <a:xfrm>
            <a:off x="628993" y="465982"/>
            <a:ext cx="3702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Symptoms of Neuromuscular disease are painful and debilitating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57014D-EA6E-451D-AFDE-1B13AA98A921}"/>
              </a:ext>
            </a:extLst>
          </p:cNvPr>
          <p:cNvSpPr txBox="1"/>
          <p:nvPr/>
        </p:nvSpPr>
        <p:spPr>
          <a:xfrm>
            <a:off x="4458268" y="2705047"/>
            <a:ext cx="4576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Robots could facilitate physical therapy to alleviate pain and restore mobility</a:t>
            </a:r>
          </a:p>
        </p:txBody>
      </p:sp>
    </p:spTree>
    <p:extLst>
      <p:ext uri="{BB962C8B-B14F-4D97-AF65-F5344CB8AC3E}">
        <p14:creationId xmlns:p14="http://schemas.microsoft.com/office/powerpoint/2010/main" val="329198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4EB876-737D-48EB-87A3-0F826FE6D550}"/>
              </a:ext>
            </a:extLst>
          </p:cNvPr>
          <p:cNvGrpSpPr/>
          <p:nvPr/>
        </p:nvGrpSpPr>
        <p:grpSpPr>
          <a:xfrm>
            <a:off x="0" y="1390680"/>
            <a:ext cx="9154084" cy="5492920"/>
            <a:chOff x="-180347" y="577360"/>
            <a:chExt cx="10185124" cy="611159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BD7F0C-9ABB-4324-931E-829624847077}"/>
                </a:ext>
              </a:extLst>
            </p:cNvPr>
            <p:cNvSpPr txBox="1"/>
            <p:nvPr/>
          </p:nvSpPr>
          <p:spPr>
            <a:xfrm>
              <a:off x="-180347" y="6226661"/>
              <a:ext cx="10185124" cy="462296"/>
            </a:xfrm>
            <a:prstGeom prst="rect">
              <a:avLst/>
            </a:prstGeom>
            <a:solidFill>
              <a:srgbClr val="03244D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endParaRPr lang="en-US" sz="1050" b="1" i="1" dirty="0">
                <a:solidFill>
                  <a:schemeClr val="bg1"/>
                </a:solidFill>
              </a:endParaRPr>
            </a:p>
            <a:p>
              <a:endParaRPr lang="en-US" sz="1050" b="1" i="1" dirty="0">
                <a:solidFill>
                  <a:schemeClr val="bg1"/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012B168-B97C-4900-B21D-FB7C360A7557}"/>
                </a:ext>
              </a:extLst>
            </p:cNvPr>
            <p:cNvGrpSpPr/>
            <p:nvPr/>
          </p:nvGrpSpPr>
          <p:grpSpPr>
            <a:xfrm>
              <a:off x="23141" y="3503817"/>
              <a:ext cx="9448002" cy="3008800"/>
              <a:chOff x="1527225" y="2511739"/>
              <a:chExt cx="7076845" cy="225368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E606CBC-896E-496E-B1FD-C12BB128DCCF}"/>
                  </a:ext>
                </a:extLst>
              </p:cNvPr>
              <p:cNvGrpSpPr/>
              <p:nvPr/>
            </p:nvGrpSpPr>
            <p:grpSpPr>
              <a:xfrm>
                <a:off x="1527225" y="2511739"/>
                <a:ext cx="7076845" cy="2253683"/>
                <a:chOff x="1527225" y="2511739"/>
                <a:chExt cx="7076845" cy="2253683"/>
              </a:xfrm>
            </p:grpSpPr>
            <p:pic>
              <p:nvPicPr>
                <p:cNvPr id="25" name="Picture 6" descr="Smart fabric&amp;quot; strain sensor combines strength and sensitivity">
                  <a:extLst>
                    <a:ext uri="{FF2B5EF4-FFF2-40B4-BE49-F238E27FC236}">
                      <a16:creationId xmlns:a16="http://schemas.microsoft.com/office/drawing/2014/main" id="{7BD6490B-06C3-40AD-8432-17C1EAC95A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8021" b="72292" l="10000" r="98333">
                              <a14:foregroundMark x1="56111" y1="29583" x2="56111" y2="29583"/>
                              <a14:foregroundMark x1="41111" y1="22500" x2="41111" y2="22500"/>
                              <a14:foregroundMark x1="93056" y1="52083" x2="95556" y2="51250"/>
                              <a14:foregroundMark x1="98333" y1="61250" x2="98333" y2="61250"/>
                              <a14:backgroundMark x1="36111" y1="62500" x2="29722" y2="59167"/>
                              <a14:backgroundMark x1="94167" y1="17917" x2="97500" y2="16667"/>
                              <a14:backgroundMark x1="23958" y1="24167" x2="24375" y2="1885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9590"/>
                <a:stretch/>
              </p:blipFill>
              <p:spPr bwMode="auto">
                <a:xfrm rot="21020807">
                  <a:off x="4433413" y="2664325"/>
                  <a:ext cx="3919465" cy="21010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91A34383-617B-4885-8363-2E3648956523}"/>
                    </a:ext>
                  </a:extLst>
                </p:cNvPr>
                <p:cNvGrpSpPr/>
                <p:nvPr/>
              </p:nvGrpSpPr>
              <p:grpSpPr>
                <a:xfrm>
                  <a:off x="1527225" y="2511739"/>
                  <a:ext cx="7076845" cy="1831256"/>
                  <a:chOff x="-4957232" y="4531909"/>
                  <a:chExt cx="6801295" cy="1759953"/>
                </a:xfrm>
              </p:grpSpPr>
              <p:pic>
                <p:nvPicPr>
                  <p:cNvPr id="27" name="Picture 34" descr="Muscle synergy patterns as physiological markers of motor cortical damage |  PNAS">
                    <a:extLst>
                      <a:ext uri="{FF2B5EF4-FFF2-40B4-BE49-F238E27FC236}">
                        <a16:creationId xmlns:a16="http://schemas.microsoft.com/office/drawing/2014/main" id="{E086F2EA-1571-42BD-B734-BCBD7E2561C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0399" t="20357" r="-1" b="18"/>
                  <a:stretch/>
                </p:blipFill>
                <p:spPr bwMode="auto">
                  <a:xfrm>
                    <a:off x="-2957723" y="5186179"/>
                    <a:ext cx="1126030" cy="110568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671CB8E-A67D-4CE0-BBDD-64E9C069EE10}"/>
                      </a:ext>
                    </a:extLst>
                  </p:cNvPr>
                  <p:cNvSpPr txBox="1"/>
                  <p:nvPr/>
                </p:nvSpPr>
                <p:spPr>
                  <a:xfrm>
                    <a:off x="-4957232" y="4531909"/>
                    <a:ext cx="6801295" cy="5669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i="1" dirty="0"/>
                      <a:t>I’m developing a comfortable, low-cost sensing interface that uses machine learning to examine patient needs and facilitate robot-mediated therapy</a:t>
                    </a:r>
                  </a:p>
                </p:txBody>
              </p:sp>
            </p:grpSp>
          </p:grpSp>
          <p:pic>
            <p:nvPicPr>
              <p:cNvPr id="23" name="Picture 32" descr="Topological Insulators Show Promise as Flexible, Transparent Electrode">
                <a:extLst>
                  <a:ext uri="{FF2B5EF4-FFF2-40B4-BE49-F238E27FC236}">
                    <a16:creationId xmlns:a16="http://schemas.microsoft.com/office/drawing/2014/main" id="{AF10DC86-19A6-4854-8924-5AA39A654B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94" t="7598" r="6550" b="3976"/>
              <a:stretch/>
            </p:blipFill>
            <p:spPr bwMode="auto">
              <a:xfrm>
                <a:off x="1805686" y="3192515"/>
                <a:ext cx="1645607" cy="1177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1FB884D-0CE3-4FAF-9BB9-7DE20143CFB0}"/>
                </a:ext>
              </a:extLst>
            </p:cNvPr>
            <p:cNvGrpSpPr/>
            <p:nvPr/>
          </p:nvGrpSpPr>
          <p:grpSpPr>
            <a:xfrm>
              <a:off x="4894380" y="577360"/>
              <a:ext cx="4576761" cy="2534867"/>
              <a:chOff x="421760" y="1364899"/>
              <a:chExt cx="4576761" cy="2534867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CCF41F-7975-439A-9F59-3EBED9374FBD}"/>
                  </a:ext>
                </a:extLst>
              </p:cNvPr>
              <p:cNvSpPr txBox="1"/>
              <p:nvPr/>
            </p:nvSpPr>
            <p:spPr>
              <a:xfrm>
                <a:off x="421760" y="1364899"/>
                <a:ext cx="4576761" cy="1027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Robots can aid in physical therapy to alleviate pain and restore mobility</a:t>
                </a:r>
              </a:p>
              <a:p>
                <a:pPr algn="ctr"/>
                <a:endParaRPr lang="en-US" i="1" dirty="0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A2B14ED-ACC8-441A-951C-4EB7522F6477}"/>
                  </a:ext>
                </a:extLst>
              </p:cNvPr>
              <p:cNvGrpSpPr/>
              <p:nvPr/>
            </p:nvGrpSpPr>
            <p:grpSpPr>
              <a:xfrm>
                <a:off x="870914" y="2184482"/>
                <a:ext cx="3990393" cy="1715284"/>
                <a:chOff x="879520" y="2205384"/>
                <a:chExt cx="3990393" cy="1715284"/>
              </a:xfrm>
            </p:grpSpPr>
            <p:pic>
              <p:nvPicPr>
                <p:cNvPr id="42" name="Picture 28" descr="Robots and Patient Rehabilitation">
                  <a:extLst>
                    <a:ext uri="{FF2B5EF4-FFF2-40B4-BE49-F238E27FC236}">
                      <a16:creationId xmlns:a16="http://schemas.microsoft.com/office/drawing/2014/main" id="{DC96BA84-7ED6-4745-9424-0EBB7CCA1EB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4553"/>
                <a:stretch/>
              </p:blipFill>
              <p:spPr bwMode="auto">
                <a:xfrm>
                  <a:off x="879520" y="2205384"/>
                  <a:ext cx="2490838" cy="17152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Picture 10" descr="The VA Is Testing an Implant That Could Allow Paralyzed Veterans to Walk  Again | Military.com">
                  <a:extLst>
                    <a:ext uri="{FF2B5EF4-FFF2-40B4-BE49-F238E27FC236}">
                      <a16:creationId xmlns:a16="http://schemas.microsoft.com/office/drawing/2014/main" id="{D33C369F-78FD-423C-8CA0-D25212DE29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486" t="9407" r="15582" b="1488"/>
                <a:stretch/>
              </p:blipFill>
              <p:spPr bwMode="auto">
                <a:xfrm>
                  <a:off x="3370361" y="2205384"/>
                  <a:ext cx="1499552" cy="17152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9948599-6DEB-48CF-A12C-B016954A8522}"/>
                </a:ext>
              </a:extLst>
            </p:cNvPr>
            <p:cNvGrpSpPr/>
            <p:nvPr/>
          </p:nvGrpSpPr>
          <p:grpSpPr>
            <a:xfrm>
              <a:off x="394903" y="1418009"/>
              <a:ext cx="4112669" cy="1734904"/>
              <a:chOff x="314647" y="2434944"/>
              <a:chExt cx="4304842" cy="1815971"/>
            </a:xfrm>
          </p:grpSpPr>
          <p:pic>
            <p:nvPicPr>
              <p:cNvPr id="49" name="Picture 12" descr="Leg injury assessment">
                <a:extLst>
                  <a:ext uri="{FF2B5EF4-FFF2-40B4-BE49-F238E27FC236}">
                    <a16:creationId xmlns:a16="http://schemas.microsoft.com/office/drawing/2014/main" id="{8134B828-E2E4-4723-B472-04BE44FEE1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5481"/>
              <a:stretch/>
            </p:blipFill>
            <p:spPr bwMode="auto">
              <a:xfrm>
                <a:off x="2050291" y="2434945"/>
                <a:ext cx="2569198" cy="1815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Hand, Wrist, &amp;amp; Elbow Injuries | Joint Injury Merrillville, IN">
                <a:extLst>
                  <a:ext uri="{FF2B5EF4-FFF2-40B4-BE49-F238E27FC236}">
                    <a16:creationId xmlns:a16="http://schemas.microsoft.com/office/drawing/2014/main" id="{BF5F86F9-51ED-4680-869C-AF6873293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647" y="2434944"/>
                <a:ext cx="1815970" cy="1815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1057463-AE96-46A1-9C05-8060C4A13FC3}"/>
                </a:ext>
              </a:extLst>
            </p:cNvPr>
            <p:cNvSpPr txBox="1"/>
            <p:nvPr/>
          </p:nvSpPr>
          <p:spPr>
            <a:xfrm>
              <a:off x="414398" y="580447"/>
              <a:ext cx="4013558" cy="719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Symptoms of Neuromuscular disease are painful and debilitating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85EFCE9-7FDE-49E3-AEB6-0B7C4EFEC834}"/>
              </a:ext>
            </a:extLst>
          </p:cNvPr>
          <p:cNvSpPr txBox="1"/>
          <p:nvPr/>
        </p:nvSpPr>
        <p:spPr>
          <a:xfrm>
            <a:off x="0" y="6355"/>
            <a:ext cx="9154084" cy="1246495"/>
          </a:xfrm>
          <a:prstGeom prst="rect">
            <a:avLst/>
          </a:prstGeom>
          <a:solidFill>
            <a:srgbClr val="03244D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i="1" dirty="0">
                <a:solidFill>
                  <a:schemeClr val="bg1">
                    <a:lumMod val="95000"/>
                  </a:schemeClr>
                </a:solidFill>
              </a:rPr>
              <a:t>Team Work Makes the Dream Work!</a:t>
            </a:r>
            <a:endParaRPr lang="en-US" sz="2400" b="1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2000" i="1" dirty="0">
                <a:solidFill>
                  <a:schemeClr val="bg1"/>
                </a:solidFill>
                <a:effectLst/>
              </a:rPr>
              <a:t>Decoding Neuromuscular Patterns for Improved Human-Robot Interaction</a:t>
            </a:r>
          </a:p>
          <a:p>
            <a:pPr algn="ctr"/>
            <a:endParaRPr lang="en-US" sz="700" b="1" dirty="0">
              <a:solidFill>
                <a:schemeClr val="bg1"/>
              </a:solidFill>
            </a:endParaRPr>
          </a:p>
          <a:p>
            <a:pPr algn="ctr"/>
            <a:endParaRPr lang="en-US" sz="700" b="1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E23B5B9-44F2-46DA-A0BC-A31E11917801}"/>
              </a:ext>
            </a:extLst>
          </p:cNvPr>
          <p:cNvCxnSpPr>
            <a:cxnSpLocks/>
          </p:cNvCxnSpPr>
          <p:nvPr/>
        </p:nvCxnSpPr>
        <p:spPr>
          <a:xfrm>
            <a:off x="0" y="1133840"/>
            <a:ext cx="9154084" cy="0"/>
          </a:xfrm>
          <a:prstGeom prst="line">
            <a:avLst/>
          </a:prstGeom>
          <a:ln w="38100">
            <a:solidFill>
              <a:srgbClr val="F680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21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9945CA3F05BE4B83CB1CFC2F601AF1" ma:contentTypeVersion="8" ma:contentTypeDescription="Create a new document." ma:contentTypeScope="" ma:versionID="74c66b862e61e28b253a2fdc50b48381">
  <xsd:schema xmlns:xsd="http://www.w3.org/2001/XMLSchema" xmlns:xs="http://www.w3.org/2001/XMLSchema" xmlns:p="http://schemas.microsoft.com/office/2006/metadata/properties" xmlns:ns3="9c761a58-7a67-4872-8191-2a532f9c6355" targetNamespace="http://schemas.microsoft.com/office/2006/metadata/properties" ma:root="true" ma:fieldsID="ee3e8f9e66a5bdeb80f3279b399b7aaa" ns3:_="">
    <xsd:import namespace="9c761a58-7a67-4872-8191-2a532f9c63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61a58-7a67-4872-8191-2a532f9c63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D6E5FA-94E4-415B-9FB9-C04FEB16A210}">
  <ds:schemaRefs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9c761a58-7a67-4872-8191-2a532f9c635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606640D-E5F5-4FDC-A3D1-D2DD84979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761a58-7a67-4872-8191-2a532f9c63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A38092-FAF8-4F04-9833-680D23A559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209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Baskaran</dc:creator>
  <cp:lastModifiedBy>Avinash Baskaran</cp:lastModifiedBy>
  <cp:revision>34</cp:revision>
  <dcterms:created xsi:type="dcterms:W3CDTF">2021-10-13T00:01:11Z</dcterms:created>
  <dcterms:modified xsi:type="dcterms:W3CDTF">2021-11-04T19:30:54Z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0x010100E49945CA3F05BE4B83CB1CFC2F601AF1</vt:lpwstr>
  </property>
</Properties>
</file>