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9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2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52D75-CB6E-4521-955E-EB51C52A33D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F6B6-E297-49DC-92ED-01A417FB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BC61775-157A-4592-B66F-3C17DFA6E12A}"/>
              </a:ext>
            </a:extLst>
          </p:cNvPr>
          <p:cNvSpPr txBox="1"/>
          <p:nvPr/>
        </p:nvSpPr>
        <p:spPr>
          <a:xfrm>
            <a:off x="0" y="6461747"/>
            <a:ext cx="9154084" cy="415498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US" sz="1050" b="1" i="1" dirty="0">
              <a:solidFill>
                <a:schemeClr val="bg1"/>
              </a:solidFill>
            </a:endParaRPr>
          </a:p>
          <a:p>
            <a:endParaRPr lang="en-US" sz="1050" b="1" i="1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D8F02-5363-4DF7-9092-B5AF35F094A3}"/>
              </a:ext>
            </a:extLst>
          </p:cNvPr>
          <p:cNvGrpSpPr/>
          <p:nvPr/>
        </p:nvGrpSpPr>
        <p:grpSpPr>
          <a:xfrm>
            <a:off x="182888" y="3993476"/>
            <a:ext cx="8491581" cy="2828347"/>
            <a:chOff x="1527224" y="2494187"/>
            <a:chExt cx="7076845" cy="235713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4112D08-1CE2-4AD4-AB90-66CFAA2106B1}"/>
                </a:ext>
              </a:extLst>
            </p:cNvPr>
            <p:cNvGrpSpPr/>
            <p:nvPr/>
          </p:nvGrpSpPr>
          <p:grpSpPr>
            <a:xfrm>
              <a:off x="1527224" y="2494187"/>
              <a:ext cx="7076845" cy="2357130"/>
              <a:chOff x="1527224" y="2494187"/>
              <a:chExt cx="7076845" cy="2357130"/>
            </a:xfrm>
          </p:grpSpPr>
          <p:pic>
            <p:nvPicPr>
              <p:cNvPr id="38" name="Picture 6" descr="Smart fabric&amp;quot; strain sensor combines strength and sensitivity">
                <a:extLst>
                  <a:ext uri="{FF2B5EF4-FFF2-40B4-BE49-F238E27FC236}">
                    <a16:creationId xmlns:a16="http://schemas.microsoft.com/office/drawing/2014/main" id="{499CC7FB-8A96-407F-85B7-91B39BBB0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021" b="72292" l="10000" r="98333">
                            <a14:foregroundMark x1="56111" y1="29583" x2="56111" y2="29583"/>
                            <a14:foregroundMark x1="41111" y1="22500" x2="41111" y2="22500"/>
                            <a14:foregroundMark x1="93056" y1="52083" x2="95556" y2="51250"/>
                            <a14:foregroundMark x1="98333" y1="61250" x2="98333" y2="61250"/>
                            <a14:backgroundMark x1="36111" y1="62500" x2="29722" y2="59167"/>
                            <a14:backgroundMark x1="94167" y1="17917" x2="97500" y2="16667"/>
                            <a14:backgroundMark x1="23958" y1="24167" x2="24375" y2="1885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590"/>
              <a:stretch/>
            </p:blipFill>
            <p:spPr bwMode="auto">
              <a:xfrm rot="21020807">
                <a:off x="4341981" y="2750220"/>
                <a:ext cx="3919465" cy="2101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853FA8D-09ED-429A-A264-C5199F4A4430}"/>
                  </a:ext>
                </a:extLst>
              </p:cNvPr>
              <p:cNvGrpSpPr/>
              <p:nvPr/>
            </p:nvGrpSpPr>
            <p:grpSpPr>
              <a:xfrm>
                <a:off x="1527224" y="2494187"/>
                <a:ext cx="7076845" cy="1874441"/>
                <a:chOff x="-4957233" y="4515041"/>
                <a:chExt cx="6801295" cy="1801457"/>
              </a:xfrm>
            </p:grpSpPr>
            <p:pic>
              <p:nvPicPr>
                <p:cNvPr id="40" name="Picture 34" descr="Muscle synergy patterns as physiological markers of motor cortical damage |  PNAS">
                  <a:extLst>
                    <a:ext uri="{FF2B5EF4-FFF2-40B4-BE49-F238E27FC236}">
                      <a16:creationId xmlns:a16="http://schemas.microsoft.com/office/drawing/2014/main" id="{5CDDF5BC-F8D6-499F-9C5D-C5B68B8886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399" t="20357" r="-1" b="18"/>
                <a:stretch/>
              </p:blipFill>
              <p:spPr bwMode="auto">
                <a:xfrm>
                  <a:off x="-2682616" y="5210815"/>
                  <a:ext cx="1126030" cy="11056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5E79DE5-5E48-4478-BDEF-47EF2B83B2BA}"/>
                    </a:ext>
                  </a:extLst>
                </p:cNvPr>
                <p:cNvSpPr txBox="1"/>
                <p:nvPr/>
              </p:nvSpPr>
              <p:spPr>
                <a:xfrm>
                  <a:off x="-4957233" y="4515041"/>
                  <a:ext cx="6801295" cy="566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 dirty="0"/>
                    <a:t>I’m developing a comfortable, low-cost sensing interface that uses machine learning to examine patient needs and facilitate robot-mediated therapy</a:t>
                  </a:r>
                </a:p>
              </p:txBody>
            </p:sp>
          </p:grpSp>
        </p:grpSp>
        <p:pic>
          <p:nvPicPr>
            <p:cNvPr id="37" name="Picture 32" descr="Topological Insulators Show Promise as Flexible, Transparent Electrode">
              <a:extLst>
                <a:ext uri="{FF2B5EF4-FFF2-40B4-BE49-F238E27FC236}">
                  <a16:creationId xmlns:a16="http://schemas.microsoft.com/office/drawing/2014/main" id="{1F38A920-A22C-4369-81FF-45B9C6A8C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4" t="7598" r="6550" b="3976"/>
            <a:stretch/>
          </p:blipFill>
          <p:spPr bwMode="auto">
            <a:xfrm>
              <a:off x="2091937" y="3218150"/>
              <a:ext cx="1645607" cy="117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73BC02D-1A75-4ADF-A95D-AF76C05AF667}"/>
              </a:ext>
            </a:extLst>
          </p:cNvPr>
          <p:cNvSpPr txBox="1"/>
          <p:nvPr/>
        </p:nvSpPr>
        <p:spPr>
          <a:xfrm>
            <a:off x="3382263" y="1554970"/>
            <a:ext cx="265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Robots can help!</a:t>
            </a:r>
          </a:p>
        </p:txBody>
      </p:sp>
      <p:pic>
        <p:nvPicPr>
          <p:cNvPr id="34" name="Picture 28" descr="Robots and Patient Rehabilitation">
            <a:extLst>
              <a:ext uri="{FF2B5EF4-FFF2-40B4-BE49-F238E27FC236}">
                <a16:creationId xmlns:a16="http://schemas.microsoft.com/office/drawing/2014/main" id="{93C74A1D-1F65-4CD9-A7CB-9AD58996C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3"/>
          <a:stretch/>
        </p:blipFill>
        <p:spPr bwMode="auto">
          <a:xfrm>
            <a:off x="3615299" y="2193356"/>
            <a:ext cx="2236521" cy="1540153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9D3E84-5321-4EB9-8710-47BB867D0815}"/>
              </a:ext>
            </a:extLst>
          </p:cNvPr>
          <p:cNvSpPr txBox="1"/>
          <p:nvPr/>
        </p:nvSpPr>
        <p:spPr>
          <a:xfrm>
            <a:off x="281883" y="1416471"/>
            <a:ext cx="295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Neuromuscular diseases are painful and debilitating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A494F2-2803-4244-866B-C2EFC9A99676}"/>
              </a:ext>
            </a:extLst>
          </p:cNvPr>
          <p:cNvSpPr txBox="1"/>
          <p:nvPr/>
        </p:nvSpPr>
        <p:spPr>
          <a:xfrm>
            <a:off x="0" y="0"/>
            <a:ext cx="9154084" cy="1246495"/>
          </a:xfrm>
          <a:prstGeom prst="rect">
            <a:avLst/>
          </a:prstGeom>
          <a:solidFill>
            <a:srgbClr val="03244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i="1" dirty="0">
                <a:solidFill>
                  <a:schemeClr val="bg1">
                    <a:lumMod val="95000"/>
                  </a:schemeClr>
                </a:solidFill>
              </a:rPr>
              <a:t>Team Work Makes the Dream Work!</a:t>
            </a:r>
            <a:endParaRPr lang="en-US" sz="24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  <a:effectLst/>
              </a:rPr>
              <a:t>Decoding Neuromuscular Patterns for Improved Human-Robot Interaction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B7F883-40BB-4FAB-A1F6-BBFFEE20B5BD}"/>
              </a:ext>
            </a:extLst>
          </p:cNvPr>
          <p:cNvCxnSpPr>
            <a:cxnSpLocks/>
          </p:cNvCxnSpPr>
          <p:nvPr/>
        </p:nvCxnSpPr>
        <p:spPr>
          <a:xfrm>
            <a:off x="0" y="1127485"/>
            <a:ext cx="9154084" cy="0"/>
          </a:xfrm>
          <a:prstGeom prst="line">
            <a:avLst/>
          </a:prstGeom>
          <a:ln w="38100">
            <a:solidFill>
              <a:srgbClr val="F68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D1EABE-D2CB-4D4D-BABF-89F1172BB78A}"/>
              </a:ext>
            </a:extLst>
          </p:cNvPr>
          <p:cNvSpPr txBox="1"/>
          <p:nvPr/>
        </p:nvSpPr>
        <p:spPr>
          <a:xfrm>
            <a:off x="6131495" y="1419181"/>
            <a:ext cx="282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But sensors are currently too bulky and expensive</a:t>
            </a:r>
            <a:endParaRPr lang="en-US" b="1" i="1" dirty="0"/>
          </a:p>
        </p:txBody>
      </p:sp>
      <p:pic>
        <p:nvPicPr>
          <p:cNvPr id="1026" name="Picture 2" descr="Placement of wireless electrodes on the forearm: (a) anterior view, (b)...  | Download Scientific Diagram">
            <a:extLst>
              <a:ext uri="{FF2B5EF4-FFF2-40B4-BE49-F238E27FC236}">
                <a16:creationId xmlns:a16="http://schemas.microsoft.com/office/drawing/2014/main" id="{ED1AED82-40F8-44DE-93EF-EE16C066A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1" r="7479"/>
          <a:stretch/>
        </p:blipFill>
        <p:spPr bwMode="auto">
          <a:xfrm>
            <a:off x="6425015" y="2174096"/>
            <a:ext cx="2236521" cy="1559409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B7AD47-DBB3-413A-B31B-028082B7F2E1}"/>
              </a:ext>
            </a:extLst>
          </p:cNvPr>
          <p:cNvGrpSpPr/>
          <p:nvPr/>
        </p:nvGrpSpPr>
        <p:grpSpPr>
          <a:xfrm>
            <a:off x="482464" y="2193356"/>
            <a:ext cx="2568980" cy="1540593"/>
            <a:chOff x="482464" y="2167148"/>
            <a:chExt cx="2612682" cy="1566801"/>
          </a:xfrm>
        </p:grpSpPr>
        <p:pic>
          <p:nvPicPr>
            <p:cNvPr id="1032" name="Picture 8" descr="Image preview">
              <a:extLst>
                <a:ext uri="{FF2B5EF4-FFF2-40B4-BE49-F238E27FC236}">
                  <a16:creationId xmlns:a16="http://schemas.microsoft.com/office/drawing/2014/main" id="{581604C0-5481-4F3B-A65C-CF00B52E2C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704"/>
            <a:stretch/>
          </p:blipFill>
          <p:spPr bwMode="auto">
            <a:xfrm>
              <a:off x="1382526" y="2167148"/>
              <a:ext cx="1712620" cy="156635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76512C8-672B-45CC-B24D-98423A813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64" y="2173995"/>
              <a:ext cx="1299601" cy="15599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457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9945CA3F05BE4B83CB1CFC2F601AF1" ma:contentTypeVersion="8" ma:contentTypeDescription="Create a new document." ma:contentTypeScope="" ma:versionID="74c66b862e61e28b253a2fdc50b48381">
  <xsd:schema xmlns:xsd="http://www.w3.org/2001/XMLSchema" xmlns:xs="http://www.w3.org/2001/XMLSchema" xmlns:p="http://schemas.microsoft.com/office/2006/metadata/properties" xmlns:ns3="9c761a58-7a67-4872-8191-2a532f9c6355" targetNamespace="http://schemas.microsoft.com/office/2006/metadata/properties" ma:root="true" ma:fieldsID="ee3e8f9e66a5bdeb80f3279b399b7aaa" ns3:_="">
    <xsd:import namespace="9c761a58-7a67-4872-8191-2a532f9c63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61a58-7a67-4872-8191-2a532f9c6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AD1663-1574-4FCC-B876-F75BBE9B0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761a58-7a67-4872-8191-2a532f9c63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A38EE0-4179-4D94-B52A-624AD9EF374B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9c761a58-7a67-4872-8191-2a532f9c635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E428816-10E1-4B55-96CD-FD44B3435E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52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Baskaran</dc:creator>
  <cp:lastModifiedBy>Avinash Baskaran</cp:lastModifiedBy>
  <cp:revision>14</cp:revision>
  <dcterms:created xsi:type="dcterms:W3CDTF">2021-11-04T19:31:08Z</dcterms:created>
  <dcterms:modified xsi:type="dcterms:W3CDTF">2021-11-04T21:25:54Z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0x010100E49945CA3F05BE4B83CB1CFC2F601AF1</vt:lpwstr>
  </property>
</Properties>
</file>