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439" r:id="rId3"/>
    <p:sldId id="257" r:id="rId4"/>
    <p:sldId id="399" r:id="rId6"/>
    <p:sldId id="400" r:id="rId7"/>
    <p:sldId id="258" r:id="rId8"/>
    <p:sldId id="259" r:id="rId9"/>
    <p:sldId id="375" r:id="rId10"/>
    <p:sldId id="376" r:id="rId11"/>
    <p:sldId id="459" r:id="rId12"/>
    <p:sldId id="396" r:id="rId13"/>
    <p:sldId id="392" r:id="rId14"/>
    <p:sldId id="460" r:id="rId15"/>
    <p:sldId id="268" r:id="rId16"/>
    <p:sldId id="430" r:id="rId17"/>
    <p:sldId id="429" r:id="rId18"/>
    <p:sldId id="407" r:id="rId19"/>
    <p:sldId id="462" r:id="rId20"/>
    <p:sldId id="463" r:id="rId21"/>
    <p:sldId id="431" r:id="rId22"/>
    <p:sldId id="441" r:id="rId23"/>
    <p:sldId id="387" r:id="rId24"/>
    <p:sldId id="383"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9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7" d="100"/>
          <a:sy n="77" d="100"/>
        </p:scale>
        <p:origin x="1546" y="120"/>
      </p:cViewPr>
      <p:guideLst>
        <p:guide orient="horz" pos="2144"/>
        <p:guide pos="292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slide" Target="slide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0" y="1447800"/>
            <a:ext cx="9144000" cy="1322070"/>
          </a:xfrm>
          <a:prstGeom prst="rect">
            <a:avLst/>
          </a:prstGeom>
          <a:noFill/>
        </p:spPr>
        <p:txBody>
          <a:bodyPr wrap="square" rtlCol="0">
            <a:spAutoFit/>
          </a:bodyPr>
          <a:p>
            <a:pPr algn="ctr"/>
            <a:r>
              <a:rPr lang="en-US" sz="4000" b="1" dirty="0">
                <a:ln w="1905"/>
                <a:effectLst>
                  <a:innerShdw blurRad="69850" dist="43180" dir="5400000">
                    <a:srgbClr val="000000">
                      <a:alpha val="65000"/>
                    </a:srgbClr>
                  </a:innerShdw>
                </a:effectLst>
              </a:rPr>
              <a:t>Personalized Learning Pathways for Education</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5334000" y="2995295"/>
            <a:ext cx="5029200" cy="1198880"/>
          </a:xfrm>
          <a:prstGeom prst="rect">
            <a:avLst/>
          </a:prstGeom>
          <a:noFill/>
        </p:spPr>
        <p:txBody>
          <a:bodyPr wrap="square" rtlCol="0">
            <a:spAutoFit/>
          </a:bodyPr>
          <a:p>
            <a:r>
              <a:rPr lang="en-US" b="1" dirty="0">
                <a:solidFill>
                  <a:schemeClr val="tx2">
                    <a:lumMod val="75000"/>
                  </a:schemeClr>
                </a:solidFill>
              </a:rPr>
              <a:t>Name of the student:</a:t>
            </a:r>
            <a:endParaRPr lang="en-US" b="1" dirty="0">
              <a:solidFill>
                <a:schemeClr val="tx2">
                  <a:lumMod val="75000"/>
                </a:schemeClr>
              </a:solidFill>
            </a:endParaRPr>
          </a:p>
          <a:p>
            <a:r>
              <a:rPr lang="en-US" b="1" dirty="0">
                <a:solidFill>
                  <a:schemeClr val="tx2">
                    <a:lumMod val="75000"/>
                  </a:schemeClr>
                </a:solidFill>
              </a:rPr>
              <a:t>RANGU ABHINAV (21H51A05C2)</a:t>
            </a:r>
            <a:endParaRPr lang="en-US" b="1" dirty="0">
              <a:solidFill>
                <a:schemeClr val="tx2">
                  <a:lumMod val="75000"/>
                </a:schemeClr>
              </a:solidFill>
            </a:endParaRPr>
          </a:p>
          <a:p>
            <a:r>
              <a:rPr lang="en-US" b="1" dirty="0">
                <a:solidFill>
                  <a:schemeClr val="tx2">
                    <a:lumMod val="75000"/>
                  </a:schemeClr>
                </a:solidFill>
              </a:rPr>
              <a:t>OM GUPTA            (</a:t>
            </a:r>
            <a:r>
              <a:rPr lang="en-US" b="1" dirty="0">
                <a:solidFill>
                  <a:schemeClr val="tx2">
                    <a:lumMod val="75000"/>
                  </a:schemeClr>
                </a:solidFill>
                <a:sym typeface="+mn-ea"/>
              </a:rPr>
              <a:t>21H51A05F0</a:t>
            </a:r>
            <a:r>
              <a:rPr lang="en-US" b="1" dirty="0">
                <a:solidFill>
                  <a:schemeClr val="tx2">
                    <a:lumMod val="75000"/>
                  </a:schemeClr>
                </a:solidFill>
              </a:rPr>
              <a:t>)</a:t>
            </a:r>
            <a:endParaRPr lang="en-US" b="1" dirty="0">
              <a:solidFill>
                <a:schemeClr val="tx2">
                  <a:lumMod val="75000"/>
                </a:schemeClr>
              </a:solidFill>
            </a:endParaRPr>
          </a:p>
          <a:p>
            <a:r>
              <a:rPr lang="en-US" b="1" dirty="0">
                <a:solidFill>
                  <a:schemeClr val="tx2">
                    <a:lumMod val="75000"/>
                  </a:schemeClr>
                </a:solidFill>
              </a:rPr>
              <a:t>BODA AVINASH    (</a:t>
            </a:r>
            <a:r>
              <a:rPr lang="en-US" b="1" dirty="0">
                <a:solidFill>
                  <a:schemeClr val="tx2">
                    <a:lumMod val="75000"/>
                  </a:schemeClr>
                </a:solidFill>
                <a:sym typeface="+mn-ea"/>
              </a:rPr>
              <a:t>22H55A0503</a:t>
            </a:r>
            <a:r>
              <a:rPr lang="en-US" b="1" dirty="0">
                <a:solidFill>
                  <a:schemeClr val="tx2">
                    <a:lumMod val="75000"/>
                  </a:schemeClr>
                </a:solidFill>
              </a:rPr>
              <a:t>)</a:t>
            </a:r>
            <a:endParaRPr lang="en-US" b="1" dirty="0">
              <a:solidFill>
                <a:schemeClr val="tx2">
                  <a:lumMod val="75000"/>
                </a:schemeClr>
              </a:solidFill>
            </a:endParaRPr>
          </a:p>
        </p:txBody>
      </p:sp>
      <p:sp>
        <p:nvSpPr>
          <p:cNvPr id="4" name="TextBox 3"/>
          <p:cNvSpPr txBox="1"/>
          <p:nvPr/>
        </p:nvSpPr>
        <p:spPr>
          <a:xfrm>
            <a:off x="155575" y="4419600"/>
            <a:ext cx="5181600" cy="1169551"/>
          </a:xfrm>
          <a:prstGeom prst="rect">
            <a:avLst/>
          </a:prstGeom>
          <a:noFill/>
        </p:spPr>
        <p:txBody>
          <a:bodyPr wrap="square" rtlCol="0">
            <a:spAutoFit/>
          </a:bodyPr>
          <a:p>
            <a:pPr marR="64135" lvl="0">
              <a:lnSpc>
                <a:spcPct val="150000"/>
              </a:lnSpc>
              <a:spcBef>
                <a:spcPts val="400"/>
              </a:spcBef>
              <a:buClr>
                <a:schemeClr val="accent1"/>
              </a:buClr>
              <a:buSzPct val="68000"/>
              <a:defRPr/>
            </a:pPr>
            <a:r>
              <a:rPr lang="en-US" sz="2000" b="1" dirty="0">
                <a:solidFill>
                  <a:srgbClr val="C00000"/>
                </a:solidFill>
              </a:rPr>
              <a:t>Under esteemed guidance of</a:t>
            </a:r>
            <a:endParaRPr lang="en-US" sz="2000" b="1" dirty="0">
              <a:solidFill>
                <a:srgbClr val="C00000"/>
              </a:solidFill>
            </a:endParaRPr>
          </a:p>
          <a:p>
            <a:r>
              <a:rPr lang="en-US" sz="2000" b="1" dirty="0"/>
              <a:t>Ms. B. Gayathri</a:t>
            </a:r>
            <a:endParaRPr lang="en-US" sz="2000" b="1" dirty="0"/>
          </a:p>
          <a:p>
            <a:r>
              <a:rPr lang="en-US" sz="2000" b="1" dirty="0" smtClean="0"/>
              <a:t>Assistant Professor</a:t>
            </a:r>
            <a:endParaRPr lang="en-US" sz="2000" b="1" dirty="0"/>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
            <a:endParaRPr lang="en-US"/>
          </a:p>
        </p:txBody>
      </p:sp>
      <p:pic>
        <p:nvPicPr>
          <p:cNvPr id="30724" name="Picture 4" descr="CMR College of Pharmacy updated... - CMR College of Pharmacy"/>
          <p:cNvPicPr>
            <a:picLocks noChangeAspect="1" noChangeArrowheads="1"/>
          </p:cNvPicPr>
          <p:nvPr/>
        </p:nvPicPr>
        <p:blipFill>
          <a:blip r:embed="rId1" cstate="print"/>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
            <a:endParaRPr lang="en-US"/>
          </a:p>
        </p:txBody>
      </p:sp>
      <p:sp>
        <p:nvSpPr>
          <p:cNvPr id="6" name="TextBox 5"/>
          <p:cNvSpPr txBox="1"/>
          <p:nvPr/>
        </p:nvSpPr>
        <p:spPr>
          <a:xfrm>
            <a:off x="337792" y="2743200"/>
            <a:ext cx="5029200" cy="398780"/>
          </a:xfrm>
          <a:prstGeom prst="rect">
            <a:avLst/>
          </a:prstGeom>
          <a:noFill/>
        </p:spPr>
        <p:txBody>
          <a:bodyPr wrap="square" rtlCol="0">
            <a:spAutoFit/>
          </a:bodyPr>
          <a:p>
            <a:r>
              <a:rPr lang="en-US" sz="2000" b="1" dirty="0">
                <a:solidFill>
                  <a:schemeClr val="tx2">
                    <a:lumMod val="75000"/>
                  </a:schemeClr>
                </a:solidFill>
              </a:rPr>
              <a:t>Batch No.:85</a:t>
            </a:r>
            <a:endParaRPr lang="en-US" sz="2000" b="1" dirty="0">
              <a:solidFill>
                <a:schemeClr val="tx2">
                  <a:lumMod val="75000"/>
                </a:schemeClr>
              </a:solidFill>
            </a:endParaRPr>
          </a:p>
        </p:txBody>
      </p:sp>
      <p:sp>
        <p:nvSpPr>
          <p:cNvPr id="7" name="TextBox 6"/>
          <p:cNvSpPr txBox="1"/>
          <p:nvPr/>
        </p:nvSpPr>
        <p:spPr>
          <a:xfrm>
            <a:off x="238539" y="6229290"/>
            <a:ext cx="8753061" cy="307777"/>
          </a:xfrm>
          <a:prstGeom prst="rect">
            <a:avLst/>
          </a:prstGeom>
          <a:noFill/>
        </p:spPr>
        <p:txBody>
          <a:bodyPr wrap="square" rtlCol="0">
            <a:spAutoFit/>
          </a:bodyPr>
          <a:p>
            <a:r>
              <a:rPr lang="en-US" sz="1400" b="1" dirty="0">
                <a:solidFill>
                  <a:schemeClr val="tx2">
                    <a:lumMod val="75000"/>
                  </a:schemeClr>
                </a:solidFill>
              </a:rPr>
              <a:t>Batch: 2021-2025 			                                                             Major Project Phase 1</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Definition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Definition</a:t>
            </a:r>
            <a:endParaRPr lang="en-US" sz="3200" b="1" dirty="0">
              <a:solidFill>
                <a:srgbClr val="C00000"/>
              </a:solidFill>
              <a:latin typeface="Calibri" panose="020F0502020204030204" pitchFamily="34" charset="0"/>
            </a:endParaRPr>
          </a:p>
        </p:txBody>
      </p:sp>
      <p:sp>
        <p:nvSpPr>
          <p:cNvPr id="2" name="Text Box 1"/>
          <p:cNvSpPr txBox="1"/>
          <p:nvPr/>
        </p:nvSpPr>
        <p:spPr>
          <a:xfrm>
            <a:off x="509270" y="1470660"/>
            <a:ext cx="8329295" cy="5364480"/>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Lack of Personalized Learning Pathways: </a:t>
            </a:r>
            <a:r>
              <a:rPr lang="en-US" sz="1400" dirty="0">
                <a:latin typeface="Times New Roman" panose="02020603050405020304" pitchFamily="18" charset="0"/>
                <a:cs typeface="Times New Roman" panose="02020603050405020304" pitchFamily="18" charset="0"/>
              </a:rPr>
              <a:t>Current platforms don’t adapt learning plans to individual student interests and needs.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Ineffective Student Engagement Assessment:</a:t>
            </a:r>
            <a:r>
              <a:rPr lang="en-US" sz="1400" dirty="0">
                <a:latin typeface="Times New Roman" panose="02020603050405020304" pitchFamily="18" charset="0"/>
                <a:cs typeface="Times New Roman" panose="02020603050405020304" pitchFamily="18" charset="0"/>
              </a:rPr>
              <a:t> No real-time emotion detection to assess student comprehension during online sessions.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Compromised Content Security: </a:t>
            </a:r>
            <a:r>
              <a:rPr lang="en-US" sz="1400" dirty="0">
                <a:latin typeface="Times New Roman" panose="02020603050405020304" pitchFamily="18" charset="0"/>
                <a:cs typeface="Times New Roman" panose="02020603050405020304" pitchFamily="18" charset="0"/>
              </a:rPr>
              <a:t>Inadequate protection against unauthorized screen recording, risking the integrity of educational materials.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Limited Customization of Learning Materials: </a:t>
            </a:r>
            <a:r>
              <a:rPr lang="en-US" sz="1400" dirty="0">
                <a:latin typeface="Times New Roman" panose="02020603050405020304" pitchFamily="18" charset="0"/>
                <a:cs typeface="Times New Roman" panose="02020603050405020304" pitchFamily="18" charset="0"/>
              </a:rPr>
              <a:t>Platforms don’t generate personalized exercises and quizzes based on individual student weaknesses.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540385" y="795655"/>
            <a:ext cx="8056880" cy="49352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2" name="Text Box 1"/>
          <p:cNvSpPr txBox="1"/>
          <p:nvPr/>
        </p:nvSpPr>
        <p:spPr>
          <a:xfrm>
            <a:off x="381000" y="1461135"/>
            <a:ext cx="8395970" cy="3879215"/>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Personalized Learning Pathways:</a:t>
            </a:r>
            <a:r>
              <a:rPr lang="en-US" sz="1400" dirty="0">
                <a:latin typeface="Times New Roman" panose="02020603050405020304" pitchFamily="18" charset="0"/>
                <a:cs typeface="Times New Roman" panose="02020603050405020304" pitchFamily="18" charset="0"/>
              </a:rPr>
              <a:t> The system creates tailored educational plans based on students' selected courses, skill preferences, and learning goals.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Emotion Detection for Engagement: </a:t>
            </a:r>
            <a:r>
              <a:rPr lang="en-US" sz="1400" dirty="0">
                <a:latin typeface="Times New Roman" panose="02020603050405020304" pitchFamily="18" charset="0"/>
                <a:cs typeface="Times New Roman" panose="02020603050405020304" pitchFamily="18" charset="0"/>
              </a:rPr>
              <a:t>Real-time emotion analysis assesses student comprehension during sessions, allowing for immediate feedback and support.</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Content Security Enhancement:</a:t>
            </a:r>
            <a:r>
              <a:rPr lang="en-US" sz="1400" dirty="0">
                <a:latin typeface="Times New Roman" panose="02020603050405020304" pitchFamily="18" charset="0"/>
                <a:cs typeface="Times New Roman" panose="02020603050405020304" pitchFamily="18" charset="0"/>
              </a:rPr>
              <a:t> Introduces a unique feature to prevent unauthorized screen recording, ensuring the integrity of learning materials.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AI-Generated Learning Materials: </a:t>
            </a:r>
            <a:r>
              <a:rPr lang="en-US" sz="1400" dirty="0">
                <a:latin typeface="Times New Roman" panose="02020603050405020304" pitchFamily="18" charset="0"/>
                <a:cs typeface="Times New Roman" panose="02020603050405020304" pitchFamily="18" charset="0"/>
              </a:rPr>
              <a:t>AI creates personalized exercises and quizzes that address individual student weaknesses, enhancing learning effectiveness.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Multiple Learning Formats: </a:t>
            </a:r>
            <a:r>
              <a:rPr lang="en-US" sz="1400" dirty="0">
                <a:latin typeface="Times New Roman" panose="02020603050405020304" pitchFamily="18" charset="0"/>
                <a:cs typeface="Times New Roman" panose="02020603050405020304" pitchFamily="18" charset="0"/>
              </a:rPr>
              <a:t>Offers flexible learning options including live sessions, pre-recorded materials, and external course recommendations to suit diverse learning needs.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pic>
        <p:nvPicPr>
          <p:cNvPr id="3" name="Slide Zoom 2">
            <a:hlinkClick r:id="rId1" action="ppaction://hlinksldjump"/>
          </p:cNvPr>
          <p:cNvPicPr>
            <a:picLocks noGrp="1" noRot="1" noChangeAspect="1" noMove="1" noResize="1" noEditPoints="1" noAdjustHandles="1" noChangeArrowheads="1" noChangeShapeType="1"/>
          </p:cNvPicPr>
          <p:nvPr/>
        </p:nvPicPr>
        <p:blipFill>
          <a:blip r:embed="rId2"/>
          <a:stretch>
            <a:fillRect/>
          </a:stretch>
        </p:blipFill>
        <p:spPr>
          <a:xfrm>
            <a:off x="-2464904" y="4499941"/>
            <a:ext cx="2286000" cy="1714500"/>
          </a:xfrm>
          <a:prstGeom prst="rect">
            <a:avLst/>
          </a:prstGeom>
          <a:ln w="3175">
            <a:solidFill>
              <a:prstClr val="lightGray"/>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1665"/>
          </a:xfrm>
          <a:prstGeom prst="rect">
            <a:avLst/>
          </a:prstGeom>
          <a:noFill/>
        </p:spPr>
        <p:txBody>
          <a:bodyPr wrap="square" rtlCol="0">
            <a:spAutoFit/>
          </a:bodyPr>
          <a:lstStyle/>
          <a:p>
            <a:r>
              <a:rPr lang="en-IN" sz="2400" u="sng" dirty="0">
                <a:solidFill>
                  <a:srgbClr val="FF0000"/>
                </a:solidFill>
                <a:latin typeface="Times New Roman" panose="02020603050405020304" pitchFamily="18" charset="0"/>
                <a:cs typeface="Times New Roman" panose="02020603050405020304" pitchFamily="18" charset="0"/>
              </a:rPr>
              <a:t>Comparison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custDataLst>
              <p:tags r:id="rId1"/>
            </p:custDataLst>
          </p:nvPr>
        </p:nvGraphicFramePr>
        <p:xfrm>
          <a:off x="69850" y="642620"/>
          <a:ext cx="8981440" cy="5554980"/>
        </p:xfrm>
        <a:graphic>
          <a:graphicData uri="http://schemas.openxmlformats.org/drawingml/2006/table">
            <a:tbl>
              <a:tblPr firstRow="1" bandRow="1">
                <a:tableStyleId>{5C22544A-7EE6-4342-B048-85BDC9FD1C3A}</a:tableStyleId>
              </a:tblPr>
              <a:tblGrid>
                <a:gridCol w="570230"/>
                <a:gridCol w="1128395"/>
                <a:gridCol w="1096645"/>
                <a:gridCol w="1957070"/>
                <a:gridCol w="1939925"/>
                <a:gridCol w="2289175"/>
              </a:tblGrid>
              <a:tr h="1515745">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4039235">
                <a:tc>
                  <a:txBody>
                    <a:bodyPr/>
                    <a:lstStyle/>
                    <a:p>
                      <a:r>
                        <a:rPr lang="en-US" altLang="en-IN" dirty="0"/>
                        <a:t>1</a:t>
                      </a:r>
                      <a:endParaRPr lang="en-US" altLang="en-IN" dirty="0"/>
                    </a:p>
                  </a:txBody>
                  <a:tcPr/>
                </a:tc>
                <a:tc>
                  <a:txBody>
                    <a:bodyPr/>
                    <a:lstStyle/>
                    <a:p>
                      <a:r>
                        <a:rPr lang="en-IN" sz="1200">
                          <a:latin typeface="Times New Roman" panose="02020603050405020304" pitchFamily="18" charset="0"/>
                          <a:cs typeface="Times New Roman" panose="02020603050405020304" pitchFamily="18" charset="0"/>
                        </a:rPr>
                        <a:t>mmuddinhamza, GitHub Repository, 2023</a:t>
                      </a:r>
                      <a:endParaRPr lang="en-IN" sz="120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Lack of automated and personalized course content generation in online education.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a:latin typeface="Times New Roman" panose="02020603050405020304" pitchFamily="18" charset="0"/>
                          <a:cs typeface="Times New Roman" panose="02020603050405020304" pitchFamily="18" charset="0"/>
                        </a:rPr>
                        <a:t>PalmPoweredCourseGenerator.</a:t>
                      </a:r>
                      <a:endParaRPr lang="en-IN" sz="1200">
                        <a:latin typeface="Times New Roman" panose="02020603050405020304" pitchFamily="18" charset="0"/>
                        <a:cs typeface="Times New Roman" panose="02020603050405020304" pitchFamily="18" charset="0"/>
                      </a:endParaRPr>
                    </a:p>
                  </a:txBody>
                  <a:tcPr/>
                </a:tc>
                <a:tc>
                  <a:txBody>
                    <a:bodyPr/>
                    <a:lstStyle/>
                    <a:p>
                      <a:r>
                        <a:rPr lang="en-IN"/>
                        <a:t> </a:t>
                      </a:r>
                      <a:r>
                        <a:rPr lang="en-IN" sz="1200">
                          <a:latin typeface="Times New Roman" panose="02020603050405020304" pitchFamily="18" charset="0"/>
                          <a:cs typeface="Times New Roman" panose="02020603050405020304" pitchFamily="18" charset="0"/>
                        </a:rPr>
                        <a:t>Utilizes a language model (PaLM) to generate course materials, including lessons and assessments, tailored to learner needs.</a:t>
                      </a:r>
                      <a:endParaRPr lang="en-IN" sz="1200">
                        <a:latin typeface="Times New Roman" panose="02020603050405020304" pitchFamily="18" charset="0"/>
                        <a:cs typeface="Times New Roman" panose="02020603050405020304" pitchFamily="18" charset="0"/>
                      </a:endParaRPr>
                    </a:p>
                  </a:txBody>
                  <a:tcPr/>
                </a:tc>
                <a:tc>
                  <a:txBody>
                    <a:bodyPr/>
                    <a:lstStyle/>
                    <a:p>
                      <a:r>
                        <a:rPr lang="en-IN" sz="1200">
                          <a:latin typeface="Times New Roman" panose="02020603050405020304" pitchFamily="18" charset="0"/>
                          <a:cs typeface="Times New Roman" panose="02020603050405020304" pitchFamily="18" charset="0"/>
                        </a:rPr>
                        <a:t>May face challenges in content accuracy, dependency on AI model quality, and limited customization for highly specialized subjects.</a:t>
                      </a:r>
                      <a:endParaRPr lang="en-IN"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2"/>
          <p:cNvGraphicFramePr>
            <a:graphicFrameLocks noGrp="1"/>
          </p:cNvGraphicFramePr>
          <p:nvPr>
            <p:custDataLst>
              <p:tags r:id="rId1"/>
            </p:custDataLst>
          </p:nvPr>
        </p:nvGraphicFramePr>
        <p:xfrm>
          <a:off x="59690" y="207645"/>
          <a:ext cx="8991600" cy="6497955"/>
        </p:xfrm>
        <a:graphic>
          <a:graphicData uri="http://schemas.openxmlformats.org/drawingml/2006/table">
            <a:tbl>
              <a:tblPr firstRow="1" bandRow="1">
                <a:tableStyleId>{5C22544A-7EE6-4342-B048-85BDC9FD1C3A}</a:tableStyleId>
              </a:tblPr>
              <a:tblGrid>
                <a:gridCol w="580390"/>
                <a:gridCol w="1128395"/>
                <a:gridCol w="1096645"/>
                <a:gridCol w="1927860"/>
                <a:gridCol w="1969135"/>
                <a:gridCol w="2289175"/>
              </a:tblGrid>
              <a:tr h="1102995">
                <a:tc>
                  <a:txBody>
                    <a:bodyPr/>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tr>
              <a:tr h="3357880">
                <a:tc>
                  <a:txBody>
                    <a:bodyPr/>
                    <a:p>
                      <a:r>
                        <a:rPr lang="en-US" altLang="en-IN" dirty="0"/>
                        <a:t>2</a:t>
                      </a:r>
                      <a:endParaRPr lang="en-US" altLang="en-IN" dirty="0"/>
                    </a:p>
                  </a:txBody>
                  <a:tcPr/>
                </a:tc>
                <a:tc>
                  <a:txBody>
                    <a:bodyPr/>
                    <a:p>
                      <a:r>
                        <a:rPr lang="en-US" altLang="en-IN" sz="1200">
                          <a:latin typeface="Times New Roman" panose="02020603050405020304" pitchFamily="18" charset="0"/>
                          <a:cs typeface="Times New Roman" panose="02020603050405020304" pitchFamily="18" charset="0"/>
                        </a:rPr>
                        <a:t>J. S. V Sai Kiran</a:t>
                      </a:r>
                      <a:endParaRPr lang="en-US" altLang="en-IN" sz="1200">
                        <a:latin typeface="Times New Roman" panose="02020603050405020304" pitchFamily="18" charset="0"/>
                        <a:cs typeface="Times New Roman" panose="02020603050405020304" pitchFamily="18" charset="0"/>
                      </a:endParaRPr>
                    </a:p>
                  </a:txBody>
                  <a:tcPr/>
                </a:tc>
                <a:tc>
                  <a:txBody>
                    <a:bodyPr/>
                    <a:p>
                      <a:r>
                        <a:rPr lang="en-US" altLang="en-US" sz="1200">
                          <a:latin typeface="Times New Roman" panose="02020603050405020304" pitchFamily="18" charset="0"/>
                          <a:cs typeface="Times New Roman" panose="02020603050405020304" pitchFamily="18" charset="0"/>
                        </a:rPr>
                        <a:t>his project aims to develop a deep learning system for real-time facial emotion recognition, identifying emotions like happiness, sadness, and anger, with applications in human-computer interaction and mental health</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monitoi-ng</a:t>
                      </a:r>
                      <a:r>
                        <a:rPr lang="en-US" altLang="en-US"/>
                        <a:t>.</a:t>
                      </a:r>
                      <a:endParaRPr lang="en-US" altLang="en-US"/>
                    </a:p>
                  </a:txBody>
                  <a:tcPr/>
                </a:tc>
                <a:tc>
                  <a:txBody>
                    <a:bodyPr/>
                    <a:p>
                      <a:r>
                        <a:rPr lang="en-US" altLang="en-IN" sz="1200">
                          <a:latin typeface="Times New Roman" panose="02020603050405020304" pitchFamily="18" charset="0"/>
                          <a:cs typeface="Times New Roman" panose="02020603050405020304" pitchFamily="18" charset="0"/>
                        </a:rPr>
                        <a:t>Facial Emotion recognition with DL</a:t>
                      </a:r>
                      <a:endParaRPr lang="en-US" altLang="en-IN" sz="1200">
                        <a:latin typeface="Times New Roman" panose="02020603050405020304" pitchFamily="18" charset="0"/>
                        <a:cs typeface="Times New Roman" panose="02020603050405020304" pitchFamily="18" charset="0"/>
                      </a:endParaRPr>
                    </a:p>
                  </a:txBody>
                  <a:tcPr/>
                </a:tc>
                <a:tc>
                  <a:txBody>
                    <a:bodyPr/>
                    <a:p>
                      <a:r>
                        <a:rPr lang="en-US" altLang="en-US" sz="1200">
                          <a:latin typeface="Times New Roman" panose="02020603050405020304" pitchFamily="18" charset="0"/>
                          <a:cs typeface="Times New Roman" panose="02020603050405020304" pitchFamily="18" charset="0"/>
                        </a:rPr>
                        <a:t>Implemented a deep learning model using convolutional neural networks (CNNs) to analyze facial expressions and classify emotions accurately.</a:t>
                      </a:r>
                      <a:endParaRPr lang="en-US" altLang="en-US" sz="1200">
                        <a:latin typeface="Times New Roman" panose="02020603050405020304" pitchFamily="18" charset="0"/>
                        <a:cs typeface="Times New Roman" panose="02020603050405020304" pitchFamily="18" charset="0"/>
                      </a:endParaRPr>
                    </a:p>
                    <a:p>
                      <a:endParaRPr lang="en-US" altLang="en-US" sz="1200">
                        <a:latin typeface="Times New Roman" panose="02020603050405020304" pitchFamily="18" charset="0"/>
                        <a:cs typeface="Times New Roman" panose="02020603050405020304" pitchFamily="18" charset="0"/>
                      </a:endParaRPr>
                    </a:p>
                    <a:p>
                      <a:endParaRPr lang="en-US" altLang="en-US" sz="1200">
                        <a:latin typeface="Times New Roman" panose="02020603050405020304" pitchFamily="18" charset="0"/>
                        <a:cs typeface="Times New Roman" panose="02020603050405020304" pitchFamily="18" charset="0"/>
                      </a:endParaRPr>
                    </a:p>
                  </a:txBody>
                  <a:tcPr/>
                </a:tc>
                <a:tc>
                  <a:txBody>
                    <a:bodyPr/>
                    <a:p>
                      <a:r>
                        <a:rPr lang="en-US" altLang="en-US" sz="1200">
                          <a:latin typeface="Times New Roman" panose="02020603050405020304" pitchFamily="18" charset="0"/>
                          <a:cs typeface="Times New Roman" panose="02020603050405020304" pitchFamily="18" charset="0"/>
                        </a:rPr>
                        <a:t>The system provides real-time emotion detection with high accuracy, offering potential applications in areas like mental health and user experience</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enhancement.</a:t>
                      </a:r>
                      <a:endParaRPr lang="en-US" altLang="en-US"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Table 2"/>
          <p:cNvGraphicFramePr>
            <a:graphicFrameLocks noGrp="1"/>
          </p:cNvGraphicFramePr>
          <p:nvPr/>
        </p:nvGraphicFramePr>
        <p:xfrm>
          <a:off x="59690" y="207645"/>
          <a:ext cx="8991600" cy="5394960"/>
        </p:xfrm>
        <a:graphic>
          <a:graphicData uri="http://schemas.openxmlformats.org/drawingml/2006/table">
            <a:tbl>
              <a:tblPr firstRow="1" bandRow="1">
                <a:tableStyleId>{5C22544A-7EE6-4342-B048-85BDC9FD1C3A}</a:tableStyleId>
              </a:tblPr>
              <a:tblGrid>
                <a:gridCol w="580390"/>
                <a:gridCol w="1128395"/>
                <a:gridCol w="1096645"/>
                <a:gridCol w="1927860"/>
                <a:gridCol w="1969135"/>
                <a:gridCol w="2289175"/>
              </a:tblGrid>
              <a:tr h="1554480">
                <a:tc>
                  <a:txBody>
                    <a:bodyPr/>
                    <a:p>
                      <a:r>
                        <a:rPr lang="en-US" altLang="en-IN" dirty="0"/>
                        <a:t>3</a:t>
                      </a:r>
                      <a:endParaRPr lang="en-US" altLang="en-IN" dirty="0"/>
                    </a:p>
                  </a:txBody>
                  <a:tcPr/>
                </a:tc>
                <a:tc>
                  <a:txBody>
                    <a:bodyPr/>
                    <a:p>
                      <a:r>
                        <a:rPr lang="en-US" altLang="en-IN" sz="1200">
                          <a:latin typeface="Times New Roman" panose="02020603050405020304" pitchFamily="18" charset="0"/>
                          <a:cs typeface="Times New Roman" panose="02020603050405020304" pitchFamily="18" charset="0"/>
                        </a:rPr>
                        <a:t>Deepanshu-Raj</a:t>
                      </a:r>
                      <a:endParaRPr lang="en-US" altLang="en-IN" sz="1200">
                        <a:latin typeface="Times New Roman" panose="02020603050405020304" pitchFamily="18" charset="0"/>
                        <a:cs typeface="Times New Roman" panose="02020603050405020304" pitchFamily="18" charset="0"/>
                      </a:endParaRPr>
                    </a:p>
                  </a:txBody>
                  <a:tcPr/>
                </a:tc>
                <a:tc>
                  <a:txBody>
                    <a:bodyPr/>
                    <a:p>
                      <a:r>
                        <a:rPr lang="en-US" altLang="en-US" sz="1200" dirty="0">
                          <a:latin typeface="Times New Roman" panose="02020603050405020304" pitchFamily="18" charset="0"/>
                          <a:cs typeface="Times New Roman" panose="02020603050405020304" pitchFamily="18" charset="0"/>
                        </a:rPr>
                        <a:t>The project aims to develop an interactive web-based educational platform that personalizes learning for students, recommends relevant content using a KNN-based recommender system, and provides a collaborative environment through discussion forums and rewards to enhance student engagement and motivation.</a:t>
                      </a:r>
                      <a:endParaRPr lang="en-US" altLang="en-US" sz="1200" dirty="0">
                        <a:latin typeface="Times New Roman" panose="02020603050405020304" pitchFamily="18" charset="0"/>
                        <a:cs typeface="Times New Roman" panose="02020603050405020304" pitchFamily="18" charset="0"/>
                      </a:endParaRPr>
                    </a:p>
                    <a:p>
                      <a:endParaRPr lang="en-US" altLang="en-US" sz="1200" dirty="0">
                        <a:latin typeface="Times New Roman" panose="02020603050405020304" pitchFamily="18" charset="0"/>
                        <a:cs typeface="Times New Roman" panose="02020603050405020304" pitchFamily="18" charset="0"/>
                      </a:endParaRPr>
                    </a:p>
                  </a:txBody>
                  <a:tcPr/>
                </a:tc>
                <a:tc>
                  <a:txBody>
                    <a:bodyPr/>
                    <a:p>
                      <a:r>
                        <a:rPr lang="en-US" altLang="en-IN" sz="1200">
                          <a:latin typeface="Times New Roman" panose="02020603050405020304" pitchFamily="18" charset="0"/>
                          <a:cs typeface="Times New Roman" panose="02020603050405020304" pitchFamily="18" charset="0"/>
                        </a:rPr>
                        <a:t>Ai based Adaptive Learning</a:t>
                      </a:r>
                      <a:endParaRPr lang="en-US" altLang="en-IN" sz="1200">
                        <a:latin typeface="Times New Roman" panose="02020603050405020304" pitchFamily="18" charset="0"/>
                        <a:cs typeface="Times New Roman" panose="02020603050405020304" pitchFamily="18" charset="0"/>
                      </a:endParaRPr>
                    </a:p>
                  </a:txBody>
                  <a:tcPr/>
                </a:tc>
                <a:tc>
                  <a:txBody>
                    <a:bodyPr/>
                    <a:p>
                      <a:r>
                        <a:rPr lang="en-US" altLang="en-US" sz="1200">
                          <a:latin typeface="Times New Roman" panose="02020603050405020304" pitchFamily="18" charset="0"/>
                          <a:cs typeface="Times New Roman" panose="02020603050405020304" pitchFamily="18" charset="0"/>
                        </a:rPr>
                        <a:t>The platform is developed using Python (for backend logic), Django (for web framework), HTML/CSS (for frontend), and SQLite3 (for database). The KNN algorithm personalizes content recommendations, while features like login/signup, forum discussions, and rewards incentivize active participation and learning.</a:t>
                      </a:r>
                      <a:endParaRPr lang="en-US" altLang="en-US" sz="1200">
                        <a:latin typeface="Times New Roman" panose="02020603050405020304" pitchFamily="18" charset="0"/>
                        <a:cs typeface="Times New Roman" panose="02020603050405020304" pitchFamily="18" charset="0"/>
                      </a:endParaRPr>
                    </a:p>
                    <a:p>
                      <a:endParaRPr lang="en-US" altLang="en-US" sz="1200">
                        <a:latin typeface="Times New Roman" panose="02020603050405020304" pitchFamily="18" charset="0"/>
                        <a:cs typeface="Times New Roman" panose="02020603050405020304" pitchFamily="18" charset="0"/>
                      </a:endParaRPr>
                    </a:p>
                  </a:txBody>
                  <a:tcPr/>
                </a:tc>
                <a:tc>
                  <a:txBody>
                    <a:bodyPr/>
                    <a:p>
                      <a:r>
                        <a:rPr lang="en-US" altLang="en-US" sz="1200">
                          <a:latin typeface="Times New Roman" panose="02020603050405020304" pitchFamily="18" charset="0"/>
                          <a:cs typeface="Times New Roman" panose="02020603050405020304" pitchFamily="18" charset="0"/>
                        </a:rPr>
                        <a:t>The system efficiently personalizes learning, improves student engagement through gamification, and provides an interactive platform for collaboration, making it a comprehensive solution for educational</a:t>
                      </a:r>
                      <a:r>
                        <a:rPr lang="en-US" altLang="en-US" sz="1200">
                          <a:latin typeface="Times New Roman" panose="02020603050405020304" pitchFamily="18" charset="0"/>
                          <a:cs typeface="Times New Roman" panose="02020603050405020304" pitchFamily="18" charset="0"/>
                        </a:rPr>
                        <a:t> </a:t>
                      </a:r>
                      <a:r>
                        <a:rPr lang="en-US" altLang="en-US" sz="1200">
                          <a:latin typeface="Times New Roman" panose="02020603050405020304" pitchFamily="18" charset="0"/>
                          <a:cs typeface="Times New Roman" panose="02020603050405020304" pitchFamily="18" charset="0"/>
                        </a:rPr>
                        <a:t>environments.</a:t>
                      </a:r>
                      <a:endParaRPr lang="en-US" altLang="en-US" sz="120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326390" y="1637030"/>
            <a:ext cx="7988935" cy="4630420"/>
          </a:xfrm>
          <a:prstGeom prst="rect">
            <a:avLst/>
          </a:prstGeom>
        </p:spPr>
        <p:txBody>
          <a:bodyPr>
            <a:noAutofit/>
          </a:bodyPr>
          <a:p>
            <a:pPr>
              <a:lnSpc>
                <a:spcPct val="150000"/>
              </a:lnSpc>
              <a:spcAft>
                <a:spcPct val="60000"/>
              </a:spcAft>
            </a:pPr>
            <a:r>
              <a:rPr sz="1400" b="1">
                <a:latin typeface="Times New Roman" panose="02020603050405020304" pitchFamily="18" charset="0"/>
                <a:cs typeface="Times New Roman" panose="02020603050405020304" pitchFamily="18" charset="0"/>
              </a:rPr>
              <a:t>Tsmart by KOSASIH</a:t>
            </a:r>
            <a:endParaRPr sz="1400" b="1">
              <a:latin typeface="Times New Roman" panose="02020603050405020304" pitchFamily="18" charset="0"/>
              <a:cs typeface="Times New Roman" panose="02020603050405020304" pitchFamily="18" charset="0"/>
            </a:endParaRPr>
          </a:p>
          <a:p>
            <a:pPr marL="285750" indent="-285750">
              <a:lnSpc>
                <a:spcPct val="150000"/>
              </a:lnSpc>
              <a:spcAft>
                <a:spcPct val="60000"/>
              </a:spcAft>
              <a:buFont typeface="Arial" panose="020B0604020202020204" pitchFamily="34" charset="0"/>
              <a:buChar char="•"/>
            </a:pPr>
            <a:r>
              <a:rPr sz="1400" b="1">
                <a:latin typeface="Times New Roman" panose="02020603050405020304" pitchFamily="18" charset="0"/>
                <a:cs typeface="Times New Roman" panose="02020603050405020304" pitchFamily="18" charset="0"/>
              </a:rPr>
              <a:t>Microservice Architecture:</a:t>
            </a:r>
            <a:r>
              <a:rPr sz="1400">
                <a:latin typeface="Times New Roman" panose="02020603050405020304" pitchFamily="18" charset="0"/>
                <a:cs typeface="Times New Roman" panose="02020603050405020304" pitchFamily="18" charset="0"/>
              </a:rPr>
              <a:t> Built using microservices to enable scalability and modularity for personalized learning.</a:t>
            </a:r>
            <a:endParaRPr sz="1400">
              <a:latin typeface="Times New Roman" panose="02020603050405020304" pitchFamily="18" charset="0"/>
              <a:cs typeface="Times New Roman" panose="02020603050405020304" pitchFamily="18" charset="0"/>
            </a:endParaRPr>
          </a:p>
          <a:p>
            <a:pPr marL="285750" indent="-285750">
              <a:lnSpc>
                <a:spcPct val="150000"/>
              </a:lnSpc>
              <a:spcAft>
                <a:spcPct val="60000"/>
              </a:spcAft>
              <a:buFont typeface="Arial" panose="020B0604020202020204" pitchFamily="34" charset="0"/>
              <a:buChar char="•"/>
            </a:pPr>
            <a:r>
              <a:rPr sz="1400" b="1">
                <a:latin typeface="Times New Roman" panose="02020603050405020304" pitchFamily="18" charset="0"/>
                <a:cs typeface="Times New Roman" panose="02020603050405020304" pitchFamily="18" charset="0"/>
              </a:rPr>
              <a:t>AI-Driven Recommendations:</a:t>
            </a:r>
            <a:r>
              <a:rPr sz="1400">
                <a:latin typeface="Times New Roman" panose="02020603050405020304" pitchFamily="18" charset="0"/>
                <a:cs typeface="Times New Roman" panose="02020603050405020304" pitchFamily="18" charset="0"/>
              </a:rPr>
              <a:t> Integrates machine learning algorithms to recommend tailored content based on user behavior and preferences.</a:t>
            </a:r>
            <a:endParaRPr sz="1400">
              <a:latin typeface="Times New Roman" panose="02020603050405020304" pitchFamily="18" charset="0"/>
              <a:cs typeface="Times New Roman" panose="02020603050405020304" pitchFamily="18" charset="0"/>
            </a:endParaRPr>
          </a:p>
          <a:p>
            <a:pPr marL="285750" indent="-285750">
              <a:lnSpc>
                <a:spcPct val="150000"/>
              </a:lnSpc>
              <a:spcAft>
                <a:spcPct val="60000"/>
              </a:spcAft>
              <a:buFont typeface="Arial" panose="020B0604020202020204" pitchFamily="34" charset="0"/>
              <a:buChar char="•"/>
            </a:pPr>
            <a:r>
              <a:rPr sz="1400" b="1">
                <a:latin typeface="Times New Roman" panose="02020603050405020304" pitchFamily="18" charset="0"/>
                <a:cs typeface="Times New Roman" panose="02020603050405020304" pitchFamily="18" charset="0"/>
              </a:rPr>
              <a:t>Cross-Platform Compatibility:</a:t>
            </a:r>
            <a:r>
              <a:rPr sz="1400">
                <a:latin typeface="Times New Roman" panose="02020603050405020304" pitchFamily="18" charset="0"/>
                <a:cs typeface="Times New Roman" panose="02020603050405020304" pitchFamily="18" charset="0"/>
              </a:rPr>
              <a:t> Supports web, Android, and iOS platforms, ensuring wide accessibility for users.</a:t>
            </a:r>
            <a:endParaRPr sz="1400">
              <a:latin typeface="Times New Roman" panose="02020603050405020304" pitchFamily="18" charset="0"/>
              <a:cs typeface="Times New Roman" panose="02020603050405020304" pitchFamily="18" charset="0"/>
            </a:endParaRPr>
          </a:p>
          <a:p>
            <a:pPr marL="285750" indent="-285750">
              <a:lnSpc>
                <a:spcPct val="150000"/>
              </a:lnSpc>
              <a:spcAft>
                <a:spcPct val="60000"/>
              </a:spcAft>
              <a:buFont typeface="Arial" panose="020B0604020202020204" pitchFamily="34" charset="0"/>
              <a:buChar char="•"/>
            </a:pPr>
            <a:r>
              <a:rPr sz="1400" b="1">
                <a:latin typeface="Times New Roman" panose="02020603050405020304" pitchFamily="18" charset="0"/>
                <a:cs typeface="Times New Roman" panose="02020603050405020304" pitchFamily="18" charset="0"/>
              </a:rPr>
              <a:t>Real-Time Analytics:</a:t>
            </a:r>
            <a:r>
              <a:rPr sz="1400">
                <a:latin typeface="Times New Roman" panose="02020603050405020304" pitchFamily="18" charset="0"/>
                <a:cs typeface="Times New Roman" panose="02020603050405020304" pitchFamily="18" charset="0"/>
              </a:rPr>
              <a:t> Tracks learner progress and engagement, providing insights to improve educational outcomes.</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914400" y="1639740"/>
            <a:ext cx="6477000" cy="4456260"/>
          </a:xfrm>
          <a:prstGeom prst="rect">
            <a:avLst/>
          </a:prstGeom>
        </p:spPr>
        <p:txBody>
          <a:bodyPr lIns="90000" tIns="45000" rIns="90000" bIns="45000"/>
          <a:lstStyle/>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Abstract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Introduction </a:t>
            </a:r>
            <a:endParaRPr lang="en-IN" sz="2000" b="1" dirty="0">
              <a:solidFill>
                <a:srgbClr val="000000"/>
              </a:solidFill>
              <a:latin typeface="Bookman Old Style" panose="02050604050505020204" pitchFamily="18" charset="0"/>
            </a:endParaRPr>
          </a:p>
          <a:p>
            <a:pPr>
              <a:lnSpc>
                <a:spcPct val="150000"/>
              </a:lnSpc>
              <a:buFont typeface="Arial" panose="020B0604020202020204"/>
              <a:buChar char="•"/>
            </a:pPr>
            <a:r>
              <a:rPr lang="en-IN" sz="2000" b="1" dirty="0">
                <a:solidFill>
                  <a:srgbClr val="000000"/>
                </a:solidFill>
                <a:latin typeface="Bookman Old Style" panose="02050604050505020204" pitchFamily="18" charset="0"/>
              </a:rPr>
              <a:t> Research Objective </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Problem Definition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Scope of the Project</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Literature Review</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Implementation of Existing system</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Conclusion</a:t>
            </a:r>
            <a:endParaRPr lang="en-IN" sz="2000" b="1" dirty="0">
              <a:solidFill>
                <a:srgbClr val="000000"/>
              </a:solidFill>
              <a:latin typeface="Bookman Old Style" panose="02050604050505020204" pitchFamily="18" charset="0"/>
            </a:endParaRPr>
          </a:p>
          <a:p>
            <a:pPr>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References</a:t>
            </a:r>
            <a:r>
              <a:rPr lang="en-IN" sz="2800" b="1" dirty="0">
                <a:solidFill>
                  <a:srgbClr val="000000"/>
                </a:solidFill>
                <a:latin typeface="Calibri" panose="020F0502020204030204"/>
              </a:rPr>
              <a:t>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endParaRPr lang="en-US" sz="2400" dirty="0">
              <a:solidFill>
                <a:srgbClr val="FF0000"/>
              </a:solidFill>
              <a:latin typeface="+mj-lt"/>
              <a:cs typeface="Times New Roman" panose="02020603050405020304" pitchFamily="18" charset="0"/>
            </a:endParaRP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2" name="Text Box 1"/>
          <p:cNvSpPr txBox="1"/>
          <p:nvPr/>
        </p:nvSpPr>
        <p:spPr>
          <a:xfrm>
            <a:off x="326390" y="1637030"/>
            <a:ext cx="7988935" cy="4630420"/>
          </a:xfrm>
          <a:prstGeom prst="rect">
            <a:avLst/>
          </a:prstGeom>
        </p:spPr>
        <p:txBody>
          <a:bodyPr>
            <a:noAutofit/>
          </a:bodyPr>
          <a:p>
            <a:pPr>
              <a:lnSpc>
                <a:spcPct val="150000"/>
              </a:lnSpc>
              <a:spcAft>
                <a:spcPct val="60000"/>
              </a:spcAft>
            </a:pPr>
            <a:r>
              <a:rPr sz="1400" b="1">
                <a:latin typeface="Times New Roman" panose="02020603050405020304" pitchFamily="18" charset="0"/>
                <a:cs typeface="Times New Roman" panose="02020603050405020304" pitchFamily="18" charset="0"/>
              </a:rPr>
              <a:t>PalmPoweredCourseGenerator by mmuddinhamza</a:t>
            </a:r>
            <a:endParaRPr sz="1400" b="1">
              <a:latin typeface="Times New Roman" panose="02020603050405020304" pitchFamily="18" charset="0"/>
              <a:cs typeface="Times New Roman" panose="02020603050405020304" pitchFamily="18" charset="0"/>
            </a:endParaRPr>
          </a:p>
          <a:p>
            <a:pPr>
              <a:lnSpc>
                <a:spcPct val="150000"/>
              </a:lnSpc>
              <a:spcAft>
                <a:spcPct val="60000"/>
              </a:spcAft>
            </a:pPr>
            <a:r>
              <a:rPr sz="1400" b="1">
                <a:latin typeface="Times New Roman" panose="02020603050405020304" pitchFamily="18" charset="0"/>
                <a:cs typeface="Times New Roman" panose="02020603050405020304" pitchFamily="18" charset="0"/>
              </a:rPr>
              <a:t>PaLM Language Model Integration: </a:t>
            </a:r>
            <a:r>
              <a:rPr sz="1400">
                <a:latin typeface="Times New Roman" panose="02020603050405020304" pitchFamily="18" charset="0"/>
                <a:cs typeface="Times New Roman" panose="02020603050405020304" pitchFamily="18" charset="0"/>
              </a:rPr>
              <a:t>Utilizes Google’s PaLM model to dynamically generate educational content.</a:t>
            </a:r>
            <a:endParaRPr sz="1400">
              <a:latin typeface="Times New Roman" panose="02020603050405020304" pitchFamily="18" charset="0"/>
              <a:cs typeface="Times New Roman" panose="02020603050405020304" pitchFamily="18" charset="0"/>
            </a:endParaRPr>
          </a:p>
          <a:p>
            <a:pPr>
              <a:lnSpc>
                <a:spcPct val="150000"/>
              </a:lnSpc>
              <a:spcAft>
                <a:spcPct val="60000"/>
              </a:spcAft>
            </a:pPr>
            <a:r>
              <a:rPr sz="1400" b="1">
                <a:latin typeface="Times New Roman" panose="02020603050405020304" pitchFamily="18" charset="0"/>
                <a:cs typeface="Times New Roman" panose="02020603050405020304" pitchFamily="18" charset="0"/>
              </a:rPr>
              <a:t>Automated Course Generation:</a:t>
            </a:r>
            <a:r>
              <a:rPr sz="1400">
                <a:latin typeface="Times New Roman" panose="02020603050405020304" pitchFamily="18" charset="0"/>
                <a:cs typeface="Times New Roman" panose="02020603050405020304" pitchFamily="18" charset="0"/>
              </a:rPr>
              <a:t> Creates lessons, quizzes, and assignments based on specified learning objectives.</a:t>
            </a:r>
            <a:endParaRPr sz="1400">
              <a:latin typeface="Times New Roman" panose="02020603050405020304" pitchFamily="18" charset="0"/>
              <a:cs typeface="Times New Roman" panose="02020603050405020304" pitchFamily="18" charset="0"/>
            </a:endParaRPr>
          </a:p>
          <a:p>
            <a:pPr>
              <a:lnSpc>
                <a:spcPct val="150000"/>
              </a:lnSpc>
              <a:spcAft>
                <a:spcPct val="60000"/>
              </a:spcAft>
            </a:pPr>
            <a:r>
              <a:rPr sz="1400" b="1">
                <a:latin typeface="Times New Roman" panose="02020603050405020304" pitchFamily="18" charset="0"/>
                <a:cs typeface="Times New Roman" panose="02020603050405020304" pitchFamily="18" charset="0"/>
              </a:rPr>
              <a:t>User-Driven Customization: </a:t>
            </a:r>
            <a:r>
              <a:rPr sz="1400">
                <a:latin typeface="Times New Roman" panose="02020603050405020304" pitchFamily="18" charset="0"/>
                <a:cs typeface="Times New Roman" panose="02020603050405020304" pitchFamily="18" charset="0"/>
              </a:rPr>
              <a:t>Allows customization of course content based on learner level and subject area.</a:t>
            </a:r>
            <a:endParaRPr sz="1400">
              <a:latin typeface="Times New Roman" panose="02020603050405020304" pitchFamily="18" charset="0"/>
              <a:cs typeface="Times New Roman" panose="02020603050405020304" pitchFamily="18" charset="0"/>
            </a:endParaRPr>
          </a:p>
          <a:p>
            <a:pPr>
              <a:lnSpc>
                <a:spcPct val="150000"/>
              </a:lnSpc>
              <a:spcAft>
                <a:spcPct val="60000"/>
              </a:spcAft>
            </a:pPr>
            <a:r>
              <a:rPr sz="1400" b="1">
                <a:latin typeface="Times New Roman" panose="02020603050405020304" pitchFamily="18" charset="0"/>
                <a:cs typeface="Times New Roman" panose="02020603050405020304" pitchFamily="18" charset="0"/>
              </a:rPr>
              <a:t>API-Based Deployment:</a:t>
            </a:r>
            <a:r>
              <a:rPr sz="1400">
                <a:latin typeface="Times New Roman" panose="02020603050405020304" pitchFamily="18" charset="0"/>
                <a:cs typeface="Times New Roman" panose="02020603050405020304" pitchFamily="18" charset="0"/>
              </a:rPr>
              <a:t> Designed as an API for easy integration into existing learning management systems.</a:t>
            </a:r>
            <a:endParaRPr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endParaRPr lang="en-US" sz="2800" b="1" dirty="0">
              <a:solidFill>
                <a:srgbClr val="C00000"/>
              </a:solidFill>
              <a:latin typeface="+mj-lt"/>
            </a:endParaRPr>
          </a:p>
        </p:txBody>
      </p:sp>
      <p:sp>
        <p:nvSpPr>
          <p:cNvPr id="2" name="Text Box 1"/>
          <p:cNvSpPr txBox="1"/>
          <p:nvPr/>
        </p:nvSpPr>
        <p:spPr>
          <a:xfrm>
            <a:off x="452755" y="1494155"/>
            <a:ext cx="8386445" cy="364617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Enhanced Engagement: </a:t>
            </a:r>
            <a:r>
              <a:rPr lang="en-US" sz="1400">
                <a:latin typeface="Times New Roman" panose="02020603050405020304" pitchFamily="18" charset="0"/>
                <a:cs typeface="Times New Roman" panose="02020603050405020304" pitchFamily="18" charset="0"/>
              </a:rPr>
              <a:t>Users reported a higher level of engagement due to personalized learning paths, which catered to their specific interests and skills.</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Improved Understanding:</a:t>
            </a:r>
            <a:r>
              <a:rPr lang="en-US" sz="1400">
                <a:latin typeface="Times New Roman" panose="02020603050405020304" pitchFamily="18" charset="0"/>
                <a:cs typeface="Times New Roman" panose="02020603050405020304" pitchFamily="18" charset="0"/>
              </a:rPr>
              <a:t> The emotion detection feature helped gauge user comprehension, allowing for timely interventions and customized feedback, leading to improved learning outcomes.</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Increased Retention:</a:t>
            </a:r>
            <a:r>
              <a:rPr lang="en-US" sz="1400">
                <a:latin typeface="Times New Roman" panose="02020603050405020304" pitchFamily="18" charset="0"/>
                <a:cs typeface="Times New Roman" panose="02020603050405020304" pitchFamily="18" charset="0"/>
              </a:rPr>
              <a:t> AI-generated quizzes and exercises based on user progress helped reinforce knowledge retention, with users showing improved recall in post-lesson assessments.</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Secure Learning Environment:</a:t>
            </a:r>
            <a:r>
              <a:rPr lang="en-US" sz="1400">
                <a:latin typeface="Times New Roman" panose="02020603050405020304" pitchFamily="18" charset="0"/>
                <a:cs typeface="Times New Roman" panose="02020603050405020304" pitchFamily="18" charset="0"/>
              </a:rPr>
              <a:t> The screen recording prevention feature maintained the integrity of assessments and course content, ensuring an authentic and secure learning experience.</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 Box 2"/>
          <p:cNvSpPr txBox="1"/>
          <p:nvPr/>
        </p:nvSpPr>
        <p:spPr>
          <a:xfrm>
            <a:off x="539750" y="1534795"/>
            <a:ext cx="8089900" cy="3462655"/>
          </a:xfrm>
          <a:prstGeom prst="rect">
            <a:avLst/>
          </a:prstGeom>
          <a:noFill/>
        </p:spPr>
        <p:txBody>
          <a:bodyPr wrap="square" rtlCol="0">
            <a:noAutofit/>
          </a:bodyPr>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Summarized Impact: </a:t>
            </a:r>
            <a:r>
              <a:rPr lang="en-US" sz="1400">
                <a:latin typeface="Times New Roman" panose="02020603050405020304" pitchFamily="18" charset="0"/>
                <a:cs typeface="Times New Roman" panose="02020603050405020304" pitchFamily="18" charset="0"/>
              </a:rPr>
              <a:t>Demonstrated a personalized approach to learning that adapts to individual skills, interests, and understanding, enhancing learner engagement and success.</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Innovative Features:</a:t>
            </a:r>
            <a:r>
              <a:rPr lang="en-US" sz="1400">
                <a:latin typeface="Times New Roman" panose="02020603050405020304" pitchFamily="18" charset="0"/>
                <a:cs typeface="Times New Roman" panose="02020603050405020304" pitchFamily="18" charset="0"/>
              </a:rPr>
              <a:t> Integrated advanced technologies like emotion detection and AI-driven exercises to create a dynamic, interactive educational experience.</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Future Potential:</a:t>
            </a:r>
            <a:r>
              <a:rPr lang="en-US" sz="1400">
                <a:latin typeface="Times New Roman" panose="02020603050405020304" pitchFamily="18" charset="0"/>
                <a:cs typeface="Times New Roman" panose="02020603050405020304" pitchFamily="18" charset="0"/>
              </a:rPr>
              <a:t> Offers scalability for diverse subjects and educational levels, with potential for integration in online and institutional learning environments.</a:t>
            </a: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Real-World Applications:</a:t>
            </a:r>
            <a:r>
              <a:rPr lang="en-US" sz="1400">
                <a:latin typeface="Times New Roman" panose="02020603050405020304" pitchFamily="18" charset="0"/>
                <a:cs typeface="Times New Roman" panose="02020603050405020304" pitchFamily="18" charset="0"/>
              </a:rPr>
              <a:t> Provides valuable insights for educators and institutions to refine teaching methods, align with student needs, and foster effective learning outcomes.</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 Box 1"/>
          <p:cNvSpPr txBox="1"/>
          <p:nvPr/>
        </p:nvSpPr>
        <p:spPr>
          <a:xfrm>
            <a:off x="313690" y="1398270"/>
            <a:ext cx="8296910" cy="1706880"/>
          </a:xfrm>
          <a:prstGeom prst="rect">
            <a:avLst/>
          </a:prstGeom>
          <a:noFill/>
        </p:spPr>
        <p:txBody>
          <a:bodyPr wrap="square" rtlCol="0">
            <a:spAutoFit/>
          </a:bodyPr>
          <a:p>
            <a:pPr marL="342900" indent="-342900">
              <a:lnSpc>
                <a:spcPct val="150000"/>
              </a:lnSpc>
              <a:buFont typeface="+mj-lt"/>
              <a:buAutoNum type="arabicPeriod"/>
            </a:pPr>
            <a:r>
              <a:rPr lang="en-US" sz="1400">
                <a:latin typeface="Times New Roman" panose="02020603050405020304" pitchFamily="18" charset="0"/>
                <a:cs typeface="Times New Roman" panose="02020603050405020304" pitchFamily="18" charset="0"/>
              </a:rPr>
              <a:t>KOSASIH, "Tsmart," GitHub, https://github.com/KOSASIH/Tsmart</a:t>
            </a:r>
            <a:endParaRPr lang="en-US" sz="14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a:latin typeface="Times New Roman" panose="02020603050405020304" pitchFamily="18" charset="0"/>
                <a:cs typeface="Times New Roman" panose="02020603050405020304" pitchFamily="18" charset="0"/>
              </a:rPr>
              <a:t> mmuddinhamza, "PalmPoweredCourseGenerator," GitHub </a:t>
            </a:r>
            <a:r>
              <a:rPr lang="en-US" sz="1400">
                <a:latin typeface="Times New Roman" panose="02020603050405020304" pitchFamily="18" charset="0"/>
                <a:cs typeface="Times New Roman" panose="02020603050405020304" pitchFamily="18" charset="0"/>
                <a:sym typeface="+mn-ea"/>
              </a:rPr>
              <a:t>https://github.com/mmuddinhamza/PalmPoweredCourseGenerator; </a:t>
            </a:r>
            <a:endParaRPr lang="en-US" sz="14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400">
                <a:latin typeface="Times New Roman" panose="02020603050405020304" pitchFamily="18" charset="0"/>
                <a:cs typeface="Times New Roman" panose="02020603050405020304" pitchFamily="18" charset="0"/>
              </a:rPr>
              <a:t>Udemy Educational App</a:t>
            </a:r>
            <a:endParaRPr lang="en-US" sz="140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en-US" sz="1400">
                <a:latin typeface="Times New Roman" panose="02020603050405020304" pitchFamily="18" charset="0"/>
                <a:cs typeface="Times New Roman" panose="02020603050405020304" pitchFamily="18" charset="0"/>
              </a:rPr>
              <a:t>https://github.com/deepanshu-Raj/Adaptive-</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3" name="Text Box 2"/>
          <p:cNvSpPr txBox="1"/>
          <p:nvPr/>
        </p:nvSpPr>
        <p:spPr>
          <a:xfrm>
            <a:off x="501015" y="1465580"/>
            <a:ext cx="8414385" cy="3969385"/>
          </a:xfrm>
          <a:prstGeom prst="rect">
            <a:avLst/>
          </a:prstGeom>
          <a:noFill/>
        </p:spPr>
        <p:txBody>
          <a:bodyPr wrap="square" rtlCol="0">
            <a:spAutoFit/>
          </a:bodyPr>
          <a:p>
            <a:pPr indent="0" algn="just">
              <a:lnSpc>
                <a:spcPct val="150000"/>
              </a:lnSpc>
              <a:buNone/>
            </a:pPr>
            <a:r>
              <a:rPr lang="en-US" sz="1400" dirty="0">
                <a:latin typeface="Times New Roman" panose="02020603050405020304" pitchFamily="18" charset="0"/>
                <a:cs typeface="Times New Roman" panose="02020603050405020304" pitchFamily="18" charset="0"/>
              </a:rPr>
              <a:t>This project aims to revolutionize the online education experience by offering personalized learning pathways tailored to individual students' needs and interests. The system allows students to select their desired courses and provides an automatically generated learning pathway, which includes required steps, timelines, and options for skill customization. Three learning modes are available: direct faculty-led sessions, pre-recorded materials, or external platform </a:t>
            </a:r>
            <a:r>
              <a:rPr lang="en-US" sz="1400" dirty="0" smtClean="0">
                <a:latin typeface="Times New Roman" panose="02020603050405020304" pitchFamily="18" charset="0"/>
                <a:cs typeface="Times New Roman" panose="02020603050405020304" pitchFamily="18" charset="0"/>
              </a:rPr>
              <a:t>recommendations. A </a:t>
            </a:r>
            <a:r>
              <a:rPr lang="en-US" sz="1400" dirty="0">
                <a:latin typeface="Times New Roman" panose="02020603050405020304" pitchFamily="18" charset="0"/>
                <a:cs typeface="Times New Roman" panose="02020603050405020304" pitchFamily="18" charset="0"/>
              </a:rPr>
              <a:t>key innovative aspect of the project is its focus on learning integrity and personalization. The system incorporates emotion detection technology to assess student comprehension by analyzing facial expressions. This helps identify when students are struggling with course material, enabling timely intervention and feedback. Additionally, the project introduces an anti-screen recording feature that prevents capturing course content via external cameras, protecting the exclusivity of the learning </a:t>
            </a:r>
            <a:r>
              <a:rPr lang="en-US" sz="1400" dirty="0" err="1">
                <a:latin typeface="Times New Roman" panose="02020603050405020304" pitchFamily="18" charset="0"/>
                <a:cs typeface="Times New Roman" panose="02020603050405020304" pitchFamily="18" charset="0"/>
              </a:rPr>
              <a:t>experience.To</a:t>
            </a:r>
            <a:r>
              <a:rPr lang="en-US" sz="1400" dirty="0">
                <a:latin typeface="Times New Roman" panose="02020603050405020304" pitchFamily="18" charset="0"/>
                <a:cs typeface="Times New Roman" panose="02020603050405020304" pitchFamily="18" charset="0"/>
              </a:rPr>
              <a:t> enhance learning further, the system uses AI to generate tailored content such as exercises, quizzes, and study materials that address the unique weaknesses of each student. This level of customization creates a highly individualized educational journey that goes beyond recommendations.</a:t>
            </a: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 Box 2"/>
          <p:cNvSpPr txBox="1"/>
          <p:nvPr/>
        </p:nvSpPr>
        <p:spPr>
          <a:xfrm>
            <a:off x="514350" y="1686560"/>
            <a:ext cx="8277225" cy="4790440"/>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Project Overview: </a:t>
            </a:r>
            <a:r>
              <a:rPr lang="en-US" sz="1400" dirty="0">
                <a:latin typeface="Times New Roman" panose="02020603050405020304" pitchFamily="18" charset="0"/>
                <a:cs typeface="Times New Roman" panose="02020603050405020304" pitchFamily="18" charset="0"/>
              </a:rPr>
              <a:t>The project focuses on developing personalized learning pathways, allowing students to customize their educational journey by selecting courses and tailoring skill development</a:t>
            </a:r>
            <a:r>
              <a:rPr lang="en-US" sz="1400" dirty="0" smtClean="0">
                <a:latin typeface="Times New Roman" panose="02020603050405020304" pitchFamily="18" charset="0"/>
                <a:cs typeface="Times New Roman" panose="02020603050405020304" pitchFamily="18" charset="0"/>
              </a:rPr>
              <a:t>.</a:t>
            </a:r>
            <a:endParaRPr lang="en-US" sz="14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Innovative Learning Solutions:</a:t>
            </a:r>
            <a:r>
              <a:rPr lang="en-US" sz="1400" dirty="0">
                <a:latin typeface="Times New Roman" panose="02020603050405020304" pitchFamily="18" charset="0"/>
                <a:cs typeface="Times New Roman" panose="02020603050405020304" pitchFamily="18" charset="0"/>
              </a:rPr>
              <a:t> It integrates advanced features like emotion detection and AI-generated content to enhance the learning experience, ensuring students receive targeted support based on their individual needs.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Security and Integrity:</a:t>
            </a:r>
            <a:r>
              <a:rPr lang="en-US" sz="1400" dirty="0">
                <a:latin typeface="Times New Roman" panose="02020603050405020304" pitchFamily="18" charset="0"/>
                <a:cs typeface="Times New Roman" panose="02020603050405020304" pitchFamily="18" charset="0"/>
              </a:rPr>
              <a:t> The system emphasizes content protection, introducing a groundbreaking method to prevent unauthorized screen recordings and maintain the integrity of the learning process.</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Comprehensive Learning Options:</a:t>
            </a:r>
            <a:r>
              <a:rPr lang="en-US" sz="1400" dirty="0">
                <a:latin typeface="Times New Roman" panose="02020603050405020304" pitchFamily="18" charset="0"/>
                <a:cs typeface="Times New Roman" panose="02020603050405020304" pitchFamily="18" charset="0"/>
              </a:rPr>
              <a:t> Students can choose from multiple learning formats, including direct faculty interaction, pre-recorded sessions, and external platform recommendations, providing flexibility in how they engage with the content.</a:t>
            </a: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endParaRPr lang="en-US" sz="3200" b="1" dirty="0">
              <a:solidFill>
                <a:srgbClr val="C00000"/>
              </a:solidFill>
              <a:latin typeface="+mj-lt"/>
            </a:endParaRPr>
          </a:p>
        </p:txBody>
      </p:sp>
      <p:sp>
        <p:nvSpPr>
          <p:cNvPr id="2" name="Text Box 1"/>
          <p:cNvSpPr txBox="1"/>
          <p:nvPr/>
        </p:nvSpPr>
        <p:spPr>
          <a:xfrm>
            <a:off x="472440" y="1371600"/>
            <a:ext cx="8366760" cy="5124450"/>
          </a:xfrm>
          <a:prstGeom prst="rect">
            <a:avLst/>
          </a:prstGeom>
          <a:noFill/>
        </p:spPr>
        <p:txBody>
          <a:bodyPr wrap="square" rtlCol="0">
            <a:noAutofit/>
          </a:bodyPr>
          <a:p>
            <a:pPr marL="285750" indent="-285750" algn="just">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Personalization: </a:t>
            </a:r>
            <a:r>
              <a:rPr lang="en-US" sz="1400">
                <a:latin typeface="Times New Roman" panose="02020603050405020304" pitchFamily="18" charset="0"/>
                <a:cs typeface="Times New Roman" panose="02020603050405020304" pitchFamily="18" charset="0"/>
              </a:rPr>
              <a:t>Designing a system that generates customized learning pathways based on students' course interests and skill requirements.</a:t>
            </a: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Emotion-Driven Feedback:</a:t>
            </a:r>
            <a:r>
              <a:rPr lang="en-US" sz="1400">
                <a:latin typeface="Times New Roman" panose="02020603050405020304" pitchFamily="18" charset="0"/>
                <a:cs typeface="Times New Roman" panose="02020603050405020304" pitchFamily="18" charset="0"/>
              </a:rPr>
              <a:t> Utilizing emotion detection technology to assess student comprehension in real-time, allowing for adaptive support and content improvement.</a:t>
            </a: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Content Security:</a:t>
            </a:r>
            <a:r>
              <a:rPr lang="en-US" sz="1400">
                <a:latin typeface="Times New Roman" panose="02020603050405020304" pitchFamily="18" charset="0"/>
                <a:cs typeface="Times New Roman" panose="02020603050405020304" pitchFamily="18" charset="0"/>
              </a:rPr>
              <a:t> Implementing innovative security measures to prevent unauthorized screen recording, ensuring the integrity and exclusivity of learning materials.</a:t>
            </a: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sz="140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400" b="1">
                <a:latin typeface="Times New Roman" panose="02020603050405020304" pitchFamily="18" charset="0"/>
                <a:cs typeface="Times New Roman" panose="02020603050405020304" pitchFamily="18" charset="0"/>
              </a:rPr>
              <a:t>AI-Driven Content Creation:</a:t>
            </a:r>
            <a:r>
              <a:rPr lang="en-US" sz="1400">
                <a:latin typeface="Times New Roman" panose="02020603050405020304" pitchFamily="18" charset="0"/>
                <a:cs typeface="Times New Roman" panose="02020603050405020304" pitchFamily="18" charset="0"/>
              </a:rPr>
              <a:t> Leveraging AI to generate personalized exercises, quizzes, and learning materials tailored to individual student weaknesses, fostering a more effective and engaging learning experience.</a:t>
            </a:r>
            <a:endParaRPr lang="en-US" sz="14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016760" y="533400"/>
            <a:ext cx="4119880" cy="2903220"/>
          </a:xfrm>
          <a:prstGeom prst="rect">
            <a:avLst/>
          </a:prstGeom>
        </p:spPr>
      </p:pic>
      <p:pic>
        <p:nvPicPr>
          <p:cNvPr id="5" name="Picture 4"/>
          <p:cNvPicPr/>
          <p:nvPr/>
        </p:nvPicPr>
        <p:blipFill>
          <a:blip r:embed="rId2"/>
          <a:stretch>
            <a:fillRect/>
          </a:stretch>
        </p:blipFill>
        <p:spPr>
          <a:xfrm>
            <a:off x="2132965" y="4265930"/>
            <a:ext cx="3720465" cy="1903095"/>
          </a:xfrm>
          <a:prstGeom prst="rect">
            <a:avLst/>
          </a:prstGeom>
        </p:spPr>
      </p:pic>
    </p:spTree>
  </p:cSld>
  <p:clrMapOvr>
    <a:masterClrMapping/>
  </p:clrMapOvr>
</p:sld>
</file>

<file path=ppt/tags/tag1.xml><?xml version="1.0" encoding="utf-8"?>
<p:tagLst xmlns:p="http://schemas.openxmlformats.org/presentationml/2006/main">
  <p:tag name="TABLE_ENDDRAG_ORIGIN_RECT" val="707*437"/>
  <p:tag name="TABLE_ENDDRAG_RECT" val="5*50*707*437"/>
</p:tagLst>
</file>

<file path=ppt/tags/tag2.xml><?xml version="1.0" encoding="utf-8"?>
<p:tagLst xmlns:p="http://schemas.openxmlformats.org/presentationml/2006/main">
  <p:tag name="TABLE_ENDDRAG_ORIGIN_RECT" val="708*470"/>
  <p:tag name="TABLE_ENDDRAG_RECT" val="4*16*708*47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9723</Words>
  <Application>WPS Presentation</Application>
  <PresentationFormat>On-screen Show (4:3)</PresentationFormat>
  <Paragraphs>216</Paragraphs>
  <Slides>24</Slides>
  <Notes>8</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24</vt:i4>
      </vt:variant>
    </vt:vector>
  </HeadingPairs>
  <TitlesOfParts>
    <vt:vector size="40" baseType="lpstr">
      <vt:lpstr>Arial</vt:lpstr>
      <vt:lpstr>SimSun</vt:lpstr>
      <vt:lpstr>Wingdings</vt:lpstr>
      <vt:lpstr>StarSymbol</vt:lpstr>
      <vt:lpstr>Segoe Print</vt:lpstr>
      <vt:lpstr>Calibri</vt:lpstr>
      <vt:lpstr>Times New Roman</vt:lpstr>
      <vt:lpstr>Bookman Old Style</vt:lpstr>
      <vt:lpstr>Arial</vt:lpstr>
      <vt:lpstr>Arial Black</vt:lpstr>
      <vt:lpstr>Calibri</vt:lpstr>
      <vt:lpstr>Times New Roman</vt:lpstr>
      <vt:lpstr>Arial Black</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rangu abhinav</cp:lastModifiedBy>
  <cp:revision>718</cp:revision>
  <dcterms:created xsi:type="dcterms:W3CDTF">2024-10-30T09:41:00Z</dcterms:created>
  <dcterms:modified xsi:type="dcterms:W3CDTF">2024-12-14T07:59:56Z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82DF98A595D5487688C825CDB521BB6A_12</vt:lpwstr>
  </property>
  <property fmtid="{D5CDD505-2E9C-101B-9397-08002B2CF9AE}" pid="3" name="KSOProductBuildVer">
    <vt:lpwstr>1033-12.2.0.19307</vt:lpwstr>
  </property>
</Properties>
</file>