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2" r:id="rId4"/>
    <p:sldId id="263" r:id="rId5"/>
    <p:sldId id="302" r:id="rId6"/>
    <p:sldId id="303" r:id="rId7"/>
    <p:sldId id="313" r:id="rId8"/>
    <p:sldId id="314" r:id="rId9"/>
    <p:sldId id="272" r:id="rId10"/>
    <p:sldId id="288" r:id="rId11"/>
    <p:sldId id="271" r:id="rId12"/>
    <p:sldId id="28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B046F2-9F5F-4FF8-B548-12F9C354C82A}">
          <p14:sldIdLst>
            <p14:sldId id="256"/>
            <p14:sldId id="257"/>
            <p14:sldId id="262"/>
            <p14:sldId id="263"/>
            <p14:sldId id="302"/>
            <p14:sldId id="303"/>
            <p14:sldId id="313"/>
            <p14:sldId id="314"/>
            <p14:sldId id="272"/>
            <p14:sldId id="288"/>
          </p14:sldIdLst>
        </p14:section>
        <p14:section name="Untitled Section" id="{24B81844-247E-478D-A944-9A16AA77DF2A}">
          <p14:sldIdLst>
            <p14:sldId id="271"/>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5848"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66" d="100"/>
        <a:sy n="66" d="100"/>
      </p:scale>
      <p:origin x="0" y="14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2B11D6-2530-4860-AC66-FAE03187D6B9}" type="datetimeFigureOut">
              <a:rPr lang="en-US" smtClean="0"/>
              <a:pPr/>
              <a:t>3/30/2016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AFEBE-6996-464B-99DC-DF0462F756C4}" type="slidenum">
              <a:rPr lang="en-US" smtClean="0"/>
              <a:pPr/>
              <a:t>‹#›</a:t>
            </a:fld>
            <a:endParaRPr lang="en-US" dirty="0"/>
          </a:p>
        </p:txBody>
      </p:sp>
    </p:spTree>
    <p:extLst>
      <p:ext uri="{BB962C8B-B14F-4D97-AF65-F5344CB8AC3E}">
        <p14:creationId xmlns:p14="http://schemas.microsoft.com/office/powerpoint/2010/main" val="78426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9AFEBE-6996-464B-99DC-DF0462F756C4}" type="slidenum">
              <a:rPr lang="en-US" smtClean="0"/>
              <a:pPr/>
              <a:t>5</a:t>
            </a:fld>
            <a:endParaRPr lang="en-US" dirty="0"/>
          </a:p>
        </p:txBody>
      </p:sp>
    </p:spTree>
    <p:extLst>
      <p:ext uri="{BB962C8B-B14F-4D97-AF65-F5344CB8AC3E}">
        <p14:creationId xmlns:p14="http://schemas.microsoft.com/office/powerpoint/2010/main" val="426703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224A7A4-731C-47C1-A7D4-23323F38D429}" type="datetime1">
              <a:rPr lang="en-US" smtClean="0"/>
              <a:pPr/>
              <a:t>3/30/2016</a:t>
            </a:fld>
            <a:endParaRPr lang="en-US" dirty="0"/>
          </a:p>
        </p:txBody>
      </p:sp>
      <p:sp>
        <p:nvSpPr>
          <p:cNvPr id="17" name="Footer Placeholder 16"/>
          <p:cNvSpPr>
            <a:spLocks noGrp="1"/>
          </p:cNvSpPr>
          <p:nvPr>
            <p:ph type="ftr" sz="quarter" idx="11"/>
          </p:nvPr>
        </p:nvSpPr>
        <p:spPr/>
        <p:txBody>
          <a:bodyPr/>
          <a:lstStyle/>
          <a:p>
            <a:endParaRPr kumimoji="0"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578F21-20ED-450C-B47D-76BA05B6C0CC}" type="datetime1">
              <a:rPr lang="en-US" smtClean="0"/>
              <a:pPr/>
              <a:t>3/30/2016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8D18FC-21B6-415F-A7F5-32D7616FC0D4}" type="datetime1">
              <a:rPr lang="en-US" smtClean="0"/>
              <a:pPr/>
              <a:t>3/30/2016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01F6AC1-91AD-420F-B58B-F811CF0FFB43}" type="datetime1">
              <a:rPr lang="en-US" smtClean="0"/>
              <a:pPr/>
              <a:t>3/30/2016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292342-FF3D-4BB5-A4CD-036CB776876C}" type="datetime1">
              <a:rPr lang="en-US" smtClean="0"/>
              <a:pPr/>
              <a:t>3/30/2016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E3B1D4D-2838-4A9D-8E96-FD295389873C}" type="datetime1">
              <a:rPr lang="en-US" smtClean="0"/>
              <a:pPr/>
              <a:t>3/30/2016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505425-6435-4E0D-AFDC-6BE4AB03269E}" type="datetime1">
              <a:rPr lang="en-US" smtClean="0"/>
              <a:pPr/>
              <a:t>3/30/2016</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CCF9B94-C33A-4850-82EE-7643E5BC5B1D}" type="datetime1">
              <a:rPr lang="en-US" smtClean="0"/>
              <a:pPr/>
              <a:t>3/30/2016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9C7F4-D92A-404B-B7DA-CFE7D367BD9F}" type="datetime1">
              <a:rPr lang="en-US" smtClean="0"/>
              <a:pPr/>
              <a:t>3/30/2016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9FEBAB8-98AF-409C-8407-D581890D9205}" type="datetime1">
              <a:rPr lang="en-US" smtClean="0"/>
              <a:pPr/>
              <a:t>3/30/2016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07E7A0-90F5-417B-AB2A-19E039B98CF6}" type="datetime1">
              <a:rPr lang="en-US" smtClean="0"/>
              <a:pPr/>
              <a:t>3/30/2016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FC9C79A4-C2FA-4F92-BD38-5F1CC5CE485A}" type="datetime1">
              <a:rPr lang="en-US" smtClean="0"/>
              <a:pPr algn="r" eaLnBrk="1" latinLnBrk="0" hangingPunct="1"/>
              <a:t>3/30/2016</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57600" y="4191000"/>
            <a:ext cx="5181600" cy="2895600"/>
          </a:xfrm>
        </p:spPr>
        <p:txBody>
          <a:bodyPr>
            <a:normAutofit fontScale="92500" lnSpcReduction="10000"/>
          </a:bodyPr>
          <a:lstStyle/>
          <a:p>
            <a:r>
              <a:rPr lang="en-US" sz="2800" b="1" dirty="0" smtClean="0"/>
              <a:t>Submitted By:</a:t>
            </a:r>
          </a:p>
          <a:p>
            <a:r>
              <a:rPr lang="en-US" sz="2800" b="1" dirty="0" smtClean="0"/>
              <a:t>   </a:t>
            </a:r>
            <a:r>
              <a:rPr lang="en-IN" sz="2400" b="1" dirty="0" err="1"/>
              <a:t>Abhinav</a:t>
            </a:r>
            <a:r>
              <a:rPr lang="en-IN" sz="2400" b="1" dirty="0"/>
              <a:t> Jain(12ESKIT002)</a:t>
            </a:r>
            <a:endParaRPr lang="en-US" sz="2400" dirty="0"/>
          </a:p>
          <a:p>
            <a:r>
              <a:rPr lang="en-IN" sz="2400" b="1" dirty="0" err="1"/>
              <a:t>Akanksha</a:t>
            </a:r>
            <a:r>
              <a:rPr lang="en-IN" sz="2400" b="1" dirty="0"/>
              <a:t> </a:t>
            </a:r>
            <a:r>
              <a:rPr lang="en-IN" sz="2400" b="1" dirty="0" err="1"/>
              <a:t>Bhambhani</a:t>
            </a:r>
            <a:r>
              <a:rPr lang="en-IN" sz="2400" b="1" dirty="0"/>
              <a:t> (12ESKIT006)</a:t>
            </a:r>
            <a:endParaRPr lang="en-US" sz="2400" dirty="0"/>
          </a:p>
          <a:p>
            <a:r>
              <a:rPr lang="en-IN" sz="2400" b="1" dirty="0" err="1"/>
              <a:t>Akshay</a:t>
            </a:r>
            <a:r>
              <a:rPr lang="en-IN" sz="2400" b="1" dirty="0"/>
              <a:t> Mehta(12ESKIT011)</a:t>
            </a:r>
            <a:endParaRPr lang="en-US" sz="2400" dirty="0"/>
          </a:p>
          <a:p>
            <a:r>
              <a:rPr lang="en-IN" sz="2400" b="1" dirty="0" err="1"/>
              <a:t>Avinash</a:t>
            </a:r>
            <a:r>
              <a:rPr lang="en-IN" sz="2400" b="1" dirty="0"/>
              <a:t> </a:t>
            </a:r>
            <a:r>
              <a:rPr lang="en-IN" sz="2400" b="1" dirty="0" err="1"/>
              <a:t>Chaurasiya</a:t>
            </a:r>
            <a:r>
              <a:rPr lang="en-IN" sz="2400" b="1" dirty="0"/>
              <a:t>(12ESKIT020)</a:t>
            </a:r>
            <a:endParaRPr lang="en-US" sz="2400" dirty="0"/>
          </a:p>
          <a:p>
            <a:endParaRPr lang="en-IN" sz="2800" dirty="0" smtClean="0"/>
          </a:p>
          <a:p>
            <a:r>
              <a:rPr lang="en-US" dirty="0" smtClean="0"/>
              <a:t>                            </a:t>
            </a:r>
            <a:endParaRPr lang="en-US" dirty="0"/>
          </a:p>
        </p:txBody>
      </p:sp>
      <p:sp>
        <p:nvSpPr>
          <p:cNvPr id="3" name="Title 2"/>
          <p:cNvSpPr>
            <a:spLocks noGrp="1"/>
          </p:cNvSpPr>
          <p:nvPr>
            <p:ph type="ctrTitle"/>
          </p:nvPr>
        </p:nvSpPr>
        <p:spPr>
          <a:xfrm>
            <a:off x="304800" y="1524000"/>
            <a:ext cx="8229600" cy="1470025"/>
          </a:xfrm>
        </p:spPr>
        <p:txBody>
          <a:bodyPr/>
          <a:lstStyle/>
          <a:p>
            <a:r>
              <a:rPr lang="en-US" b="1" dirty="0" smtClean="0">
                <a:latin typeface="Arial" pitchFamily="34" charset="0"/>
                <a:cs typeface="Arial" pitchFamily="34" charset="0"/>
              </a:rPr>
              <a:t>Web Based Recruitment </a:t>
            </a:r>
            <a:br>
              <a:rPr lang="en-US" b="1" dirty="0" smtClean="0">
                <a:latin typeface="Arial" pitchFamily="34" charset="0"/>
                <a:cs typeface="Arial" pitchFamily="34" charset="0"/>
              </a:rPr>
            </a:br>
            <a:r>
              <a:rPr lang="en-US" b="1" dirty="0" smtClean="0">
                <a:latin typeface="Arial" pitchFamily="34" charset="0"/>
                <a:cs typeface="Arial" pitchFamily="34" charset="0"/>
              </a:rPr>
              <a:t>Process System</a:t>
            </a:r>
            <a:endParaRPr lang="en-US" dirty="0"/>
          </a:p>
        </p:txBody>
      </p:sp>
      <p:sp>
        <p:nvSpPr>
          <p:cNvPr id="4" name="Subtitle 1"/>
          <p:cNvSpPr txBox="1">
            <a:spLocks/>
          </p:cNvSpPr>
          <p:nvPr/>
        </p:nvSpPr>
        <p:spPr>
          <a:xfrm>
            <a:off x="228600" y="4191000"/>
            <a:ext cx="4267200" cy="1600200"/>
          </a:xfrm>
          <a:prstGeom prst="rect">
            <a:avLst/>
          </a:prstGeom>
        </p:spPr>
        <p:txBody>
          <a:bodyPr>
            <a:normAutofit lnSpcReduction="10000"/>
          </a:bodyPr>
          <a:lstStyle/>
          <a:p>
            <a:r>
              <a:rPr lang="en-US" sz="2600" dirty="0" smtClean="0"/>
              <a:t>Submitted to :</a:t>
            </a:r>
          </a:p>
          <a:p>
            <a:r>
              <a:rPr lang="en-US" sz="2600" dirty="0" err="1" smtClean="0"/>
              <a:t>Mrs</a:t>
            </a:r>
            <a:r>
              <a:rPr lang="en-US" sz="2600" dirty="0" smtClean="0"/>
              <a:t> </a:t>
            </a:r>
            <a:r>
              <a:rPr lang="en-US" sz="2600" dirty="0" err="1" smtClean="0"/>
              <a:t>Neha</a:t>
            </a:r>
            <a:r>
              <a:rPr lang="en-US" sz="2600" dirty="0" smtClean="0"/>
              <a:t> </a:t>
            </a:r>
            <a:r>
              <a:rPr lang="en-US" sz="2600" dirty="0" err="1" smtClean="0"/>
              <a:t>Janu</a:t>
            </a:r>
            <a:endParaRPr lang="en-US" sz="2600" dirty="0" smtClean="0"/>
          </a:p>
          <a:p>
            <a:r>
              <a:rPr lang="en-US" sz="2600" dirty="0" smtClean="0"/>
              <a:t>Reader,</a:t>
            </a:r>
            <a:endParaRPr lang="en-IN" sz="2600" dirty="0" smtClean="0"/>
          </a:p>
          <a:p>
            <a:r>
              <a:rPr lang="en-US" sz="2600" dirty="0" smtClean="0"/>
              <a:t>IT Department</a:t>
            </a:r>
          </a:p>
          <a:p>
            <a:pPr lvl="0" algn="ctr">
              <a:spcBef>
                <a:spcPts val="580"/>
              </a:spcBef>
              <a:buClr>
                <a:schemeClr val="accent1"/>
              </a:buClr>
              <a:buSzPct val="85000"/>
            </a:pPr>
            <a:endParaRPr kumimoji="0" lang="en-US" sz="2600" b="0" i="0" u="none" strike="noStrike" kern="1200" cap="none" spc="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1</a:t>
            </a:fld>
            <a:endParaRPr kumimoji="0" lang="en-US" sz="1400"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715962"/>
          </a:xfrm>
        </p:spPr>
        <p:txBody>
          <a:bodyPr>
            <a:normAutofit fontScale="90000"/>
          </a:bodyPr>
          <a:lstStyle/>
          <a:p>
            <a:r>
              <a:rPr lang="en-US" b="1" u="sng" dirty="0" smtClean="0">
                <a:solidFill>
                  <a:schemeClr val="accent2">
                    <a:lumMod val="60000"/>
                    <a:lumOff val="40000"/>
                  </a:schemeClr>
                </a:solidFill>
              </a:rPr>
              <a:t>Implementation</a:t>
            </a:r>
            <a:endParaRPr lang="en-US" b="1" u="sng" dirty="0">
              <a:solidFill>
                <a:schemeClr val="accent2">
                  <a:lumMod val="60000"/>
                  <a:lumOff val="40000"/>
                </a:schemeClr>
              </a:solidFill>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10</a:t>
            </a:fld>
            <a:endParaRPr kumimoji="0" lang="en-US" dirty="0"/>
          </a:p>
        </p:txBody>
      </p:sp>
      <p:sp>
        <p:nvSpPr>
          <p:cNvPr id="4" name="Content Placeholder 3"/>
          <p:cNvSpPr>
            <a:spLocks noGrp="1"/>
          </p:cNvSpPr>
          <p:nvPr>
            <p:ph sz="quarter" idx="1"/>
          </p:nvPr>
        </p:nvSpPr>
        <p:spPr>
          <a:xfrm>
            <a:off x="228600" y="1066800"/>
            <a:ext cx="8915400" cy="5410200"/>
          </a:xfrm>
        </p:spPr>
        <p:txBody>
          <a:bodyPr>
            <a:normAutofit/>
          </a:bodyPr>
          <a:lstStyle/>
          <a:p>
            <a:pPr lvl="1">
              <a:lnSpc>
                <a:spcPct val="150000"/>
              </a:lnSpc>
              <a:buFont typeface="Wingdings" pitchFamily="2" charset="2"/>
              <a:buChar char="v"/>
            </a:pPr>
            <a:r>
              <a:rPr lang="en-US" b="1" dirty="0" smtClean="0"/>
              <a:t>Job Provider</a:t>
            </a:r>
            <a:r>
              <a:rPr lang="en-US" dirty="0" smtClean="0"/>
              <a:t>: This module contains functionalities of job provider. Employers can post job and update them when necessary.</a:t>
            </a:r>
          </a:p>
          <a:p>
            <a:pPr lvl="1">
              <a:lnSpc>
                <a:spcPct val="150000"/>
              </a:lnSpc>
              <a:buNone/>
            </a:pPr>
            <a:endParaRPr lang="en-US" dirty="0" smtClean="0"/>
          </a:p>
          <a:p>
            <a:pPr lvl="1">
              <a:lnSpc>
                <a:spcPct val="110000"/>
              </a:lnSpc>
              <a:buFont typeface="Wingdings" pitchFamily="2" charset="2"/>
              <a:buChar char="v"/>
            </a:pPr>
            <a:r>
              <a:rPr lang="en-US" b="1" dirty="0" smtClean="0"/>
              <a:t>Job Seeker</a:t>
            </a:r>
            <a:r>
              <a:rPr lang="en-US" dirty="0" smtClean="0"/>
              <a:t>: This module provide functionality for job seekers. Applicants can post their academic details and resumes. they can browse through various companies and can apply for any.</a:t>
            </a:r>
          </a:p>
          <a:p>
            <a:pPr lvl="1">
              <a:lnSpc>
                <a:spcPct val="110000"/>
              </a:lnSpc>
              <a:buNone/>
            </a:pPr>
            <a:endParaRPr lang="en-US" dirty="0" smtClean="0"/>
          </a:p>
          <a:p>
            <a:pPr lvl="1">
              <a:buFont typeface="Wingdings" pitchFamily="2" charset="2"/>
              <a:buChar char="v"/>
            </a:pPr>
            <a:r>
              <a:rPr lang="en-US" b="1" dirty="0" smtClean="0"/>
              <a:t>Admin Panel</a:t>
            </a:r>
            <a:r>
              <a:rPr lang="en-US" dirty="0" smtClean="0"/>
              <a:t>: This module provide  administrator related functionalities. Admin manages entire application and maintains profile of users.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696200" cy="838200"/>
          </a:xfrm>
        </p:spPr>
        <p:txBody>
          <a:bodyPr>
            <a:normAutofit fontScale="90000"/>
          </a:bodyPr>
          <a:lstStyle/>
          <a:p>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Conclusion</a:t>
            </a:r>
            <a:r>
              <a:rPr lang="en-US" sz="3200" dirty="0" smtClean="0">
                <a:solidFill>
                  <a:schemeClr val="accent2">
                    <a:lumMod val="60000"/>
                    <a:lumOff val="40000"/>
                  </a:schemeClr>
                </a:solidFill>
                <a:latin typeface="Arial" pitchFamily="34" charset="0"/>
                <a:cs typeface="Arial" pitchFamily="34" charset="0"/>
              </a:rPr>
              <a:t/>
            </a:r>
            <a:br>
              <a:rPr lang="en-US" sz="3200" dirty="0" smtClean="0">
                <a:solidFill>
                  <a:schemeClr val="accent2">
                    <a:lumMod val="60000"/>
                    <a:lumOff val="40000"/>
                  </a:schemeClr>
                </a:solidFill>
                <a:latin typeface="Arial" pitchFamily="34" charset="0"/>
                <a:cs typeface="Arial" pitchFamily="34" charset="0"/>
              </a:rPr>
            </a:br>
            <a:endParaRPr lang="en-US" sz="3200" dirty="0">
              <a:solidFill>
                <a:schemeClr val="accent2">
                  <a:lumMod val="60000"/>
                  <a:lumOff val="40000"/>
                </a:schemeClr>
              </a:solidFill>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11</a:t>
            </a:fld>
            <a:endParaRPr kumimoji="0" lang="en-US" dirty="0"/>
          </a:p>
        </p:txBody>
      </p:sp>
      <p:sp>
        <p:nvSpPr>
          <p:cNvPr id="4" name="Content Placeholder 3"/>
          <p:cNvSpPr>
            <a:spLocks noGrp="1"/>
          </p:cNvSpPr>
          <p:nvPr>
            <p:ph sz="quarter" idx="1"/>
          </p:nvPr>
        </p:nvSpPr>
        <p:spPr>
          <a:xfrm>
            <a:off x="152400" y="1371600"/>
            <a:ext cx="8534400" cy="4648200"/>
          </a:xfrm>
        </p:spPr>
        <p:txBody>
          <a:bodyPr>
            <a:normAutofit/>
          </a:bodyPr>
          <a:lstStyle/>
          <a:p>
            <a:pPr algn="just">
              <a:lnSpc>
                <a:spcPct val="150000"/>
              </a:lnSpc>
            </a:pPr>
            <a:r>
              <a:rPr lang="en-US" sz="2000" dirty="0" smtClean="0">
                <a:latin typeface="Calibri" pitchFamily="34" charset="0"/>
                <a:ea typeface="Verdana" pitchFamily="34" charset="0"/>
                <a:cs typeface="Calibri" pitchFamily="34" charset="0"/>
              </a:rPr>
              <a:t>The wider areas of job searching facilitate the quick and easy access to opportunities. The increasing job opportunities and changing scenario of the business environment today has made more people to search for better career and employers to search for better potential.</a:t>
            </a:r>
          </a:p>
          <a:p>
            <a:pPr algn="just">
              <a:lnSpc>
                <a:spcPct val="150000"/>
              </a:lnSpc>
            </a:pPr>
            <a:r>
              <a:rPr lang="en-US" sz="2000" dirty="0" smtClean="0">
                <a:latin typeface="Calibri" pitchFamily="34" charset="0"/>
                <a:ea typeface="Verdana" pitchFamily="34" charset="0"/>
                <a:cs typeface="Calibri" pitchFamily="34" charset="0"/>
              </a:rPr>
              <a:t>This situation has prompted many to move to job portals to look for the ways that has been widely accepted and fully useful in job searching. In this sense the job portals assumes greater importance and we could develop such an efficient system which is used by lot many job hunters and employers.</a:t>
            </a:r>
            <a:endParaRPr lang="en-US" sz="2000" dirty="0">
              <a:latin typeface="Calibri" pitchFamily="34" charset="0"/>
              <a:ea typeface="Verdana" pitchFamily="34" charset="0"/>
              <a:cs typeface="Calibri" pitchFamily="34" charset="0"/>
            </a:endParaRPr>
          </a:p>
        </p:txBody>
      </p:sp>
      <p:cxnSp>
        <p:nvCxnSpPr>
          <p:cNvPr id="5" name="Straight Connector 4"/>
          <p:cNvCxnSpPr/>
          <p:nvPr/>
        </p:nvCxnSpPr>
        <p:spPr>
          <a:xfrm>
            <a:off x="152400" y="990600"/>
            <a:ext cx="899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7772400" cy="655638"/>
          </a:xfrm>
        </p:spPr>
        <p:txBody>
          <a:bodyPr>
            <a:normAutofit fontScale="90000"/>
          </a:bodyPr>
          <a:lstStyle/>
          <a:p>
            <a:pPr algn="ctr"/>
            <a:r>
              <a:rPr lang="en-US" sz="6000" b="1" dirty="0" smtClean="0">
                <a:solidFill>
                  <a:schemeClr val="accent2">
                    <a:lumMod val="60000"/>
                    <a:lumOff val="40000"/>
                  </a:schemeClr>
                </a:solidFill>
              </a:rPr>
              <a:t>Thank You </a:t>
            </a:r>
            <a:endParaRPr lang="en-US" sz="6000" b="1" dirty="0">
              <a:solidFill>
                <a:schemeClr val="accent2">
                  <a:lumMod val="60000"/>
                  <a:lumOff val="40000"/>
                </a:schemeClr>
              </a:solidFill>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12</a:t>
            </a:fld>
            <a:endParaRPr kumimoji="0" lang="en-US" dirty="0"/>
          </a:p>
        </p:txBody>
      </p:sp>
      <p:sp>
        <p:nvSpPr>
          <p:cNvPr id="5" name="Title 1"/>
          <p:cNvSpPr txBox="1">
            <a:spLocks/>
          </p:cNvSpPr>
          <p:nvPr/>
        </p:nvSpPr>
        <p:spPr>
          <a:xfrm>
            <a:off x="609600" y="4419600"/>
            <a:ext cx="7772400" cy="655638"/>
          </a:xfrm>
          <a:prstGeom prst="rect">
            <a:avLst/>
          </a:prstGeom>
        </p:spPr>
        <p:txBody>
          <a:bodyPr bIns="91440" anchor="b" anchorCtr="0">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dirty="0" smtClean="0">
                <a:ln>
                  <a:noFill/>
                </a:ln>
                <a:solidFill>
                  <a:schemeClr val="tx2"/>
                </a:solidFill>
                <a:effectLst/>
                <a:uLnTx/>
                <a:uFillTx/>
                <a:latin typeface="+mj-lt"/>
                <a:ea typeface="+mj-ea"/>
                <a:cs typeface="+mj-cs"/>
              </a:rPr>
              <a:t>            </a:t>
            </a:r>
            <a:r>
              <a:rPr lang="en-US" sz="6000" b="1" dirty="0" smtClean="0">
                <a:solidFill>
                  <a:schemeClr val="accent2">
                    <a:lumMod val="60000"/>
                    <a:lumOff val="40000"/>
                  </a:schemeClr>
                </a:solidFill>
                <a:latin typeface="+mj-lt"/>
                <a:ea typeface="+mj-ea"/>
                <a:cs typeface="+mj-cs"/>
              </a:rPr>
              <a:t>                </a:t>
            </a:r>
            <a:r>
              <a:rPr kumimoji="0" lang="en-US" sz="6000" b="1" i="0" u="none" strike="noStrike" kern="1200" cap="none" spc="0" normalizeH="0" baseline="0" noProof="0" dirty="0" smtClean="0">
                <a:ln>
                  <a:noFill/>
                </a:ln>
                <a:solidFill>
                  <a:schemeClr val="accent2">
                    <a:lumMod val="60000"/>
                    <a:lumOff val="40000"/>
                  </a:schemeClr>
                </a:solidFill>
                <a:effectLst/>
                <a:uLnTx/>
                <a:uFillTx/>
                <a:latin typeface="+mj-lt"/>
                <a:ea typeface="+mj-ea"/>
                <a:cs typeface="+mj-cs"/>
              </a:rPr>
              <a:t> </a:t>
            </a:r>
            <a:endParaRPr kumimoji="0" lang="en-US" sz="6000" b="1" i="0" u="none" strike="noStrike" kern="1200" cap="none" spc="0" normalizeH="0" baseline="0" noProof="0" dirty="0">
              <a:ln>
                <a:noFill/>
              </a:ln>
              <a:solidFill>
                <a:schemeClr val="accent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001000" cy="838200"/>
          </a:xfrm>
        </p:spPr>
        <p:txBody>
          <a:bodyPr>
            <a:normAutofit/>
          </a:bodyPr>
          <a:lstStyle/>
          <a:p>
            <a:r>
              <a:rPr lang="en-US" sz="3200" b="1" dirty="0" smtClean="0">
                <a:solidFill>
                  <a:schemeClr val="accent1"/>
                </a:solidFill>
                <a:latin typeface="Arial" pitchFamily="34" charset="0"/>
                <a:cs typeface="Arial" pitchFamily="34" charset="0"/>
              </a:rPr>
              <a:t>Overview</a:t>
            </a:r>
            <a:endParaRPr lang="en-US" sz="3200" b="1" dirty="0">
              <a:solidFill>
                <a:schemeClr val="accent1"/>
              </a:solidFill>
              <a:latin typeface="Arial" pitchFamily="34" charset="0"/>
              <a:cs typeface="Arial" pitchFamily="34" charset="0"/>
            </a:endParaRPr>
          </a:p>
        </p:txBody>
      </p:sp>
      <p:sp>
        <p:nvSpPr>
          <p:cNvPr id="4" name="Rectangle 3"/>
          <p:cNvSpPr>
            <a:spLocks noGrp="1" noChangeArrowheads="1"/>
          </p:cNvSpPr>
          <p:nvPr>
            <p:ph sz="quarter" idx="1"/>
          </p:nvPr>
        </p:nvSpPr>
        <p:spPr>
          <a:xfrm>
            <a:off x="914400" y="990600"/>
            <a:ext cx="7772400" cy="5638800"/>
          </a:xfrm>
        </p:spPr>
        <p:txBody>
          <a:bodyPr>
            <a:noAutofit/>
          </a:bodyPr>
          <a:lstStyle/>
          <a:p>
            <a:pPr eaLnBrk="1" hangingPunct="1">
              <a:lnSpc>
                <a:spcPct val="150000"/>
              </a:lnSpc>
              <a:buNone/>
            </a:pPr>
            <a:endParaRPr lang="en-US" sz="2000" dirty="0" smtClean="0">
              <a:latin typeface="Calibri" pitchFamily="34" charset="0"/>
              <a:cs typeface="Calibri" pitchFamily="34" charset="0"/>
            </a:endParaRPr>
          </a:p>
          <a:p>
            <a:pPr eaLnBrk="1" hangingPunct="1">
              <a:lnSpc>
                <a:spcPct val="150000"/>
              </a:lnSpc>
              <a:buFont typeface="Wingdings" pitchFamily="2" charset="2"/>
              <a:buChar char="v"/>
            </a:pPr>
            <a:r>
              <a:rPr lang="en-US" sz="2000" b="1" dirty="0" smtClean="0">
                <a:latin typeface="Calibri" pitchFamily="34" charset="0"/>
                <a:cs typeface="Calibri" pitchFamily="34" charset="0"/>
              </a:rPr>
              <a:t> </a:t>
            </a:r>
            <a:r>
              <a:rPr lang="en-US" sz="2000" dirty="0" smtClean="0">
                <a:latin typeface="Calibri" pitchFamily="34" charset="0"/>
                <a:cs typeface="Calibri" pitchFamily="34" charset="0"/>
              </a:rPr>
              <a:t>Introduction</a:t>
            </a:r>
          </a:p>
          <a:p>
            <a:pPr eaLnBrk="1" hangingPunct="1">
              <a:lnSpc>
                <a:spcPct val="150000"/>
              </a:lnSpc>
              <a:buFont typeface="Wingdings" pitchFamily="2" charset="2"/>
              <a:buChar char="v"/>
            </a:pPr>
            <a:r>
              <a:rPr lang="en-US" sz="2000" dirty="0" smtClean="0">
                <a:latin typeface="Calibri" pitchFamily="34" charset="0"/>
                <a:cs typeface="Calibri" pitchFamily="34" charset="0"/>
              </a:rPr>
              <a:t>Purpose and Scope</a:t>
            </a:r>
          </a:p>
          <a:p>
            <a:pPr eaLnBrk="1" hangingPunct="1">
              <a:lnSpc>
                <a:spcPct val="150000"/>
              </a:lnSpc>
              <a:buFont typeface="Wingdings" pitchFamily="2" charset="2"/>
              <a:buChar char="v"/>
            </a:pPr>
            <a:r>
              <a:rPr lang="en-US" sz="2000" dirty="0" smtClean="0">
                <a:latin typeface="Calibri" pitchFamily="34" charset="0"/>
                <a:cs typeface="Calibri" pitchFamily="34" charset="0"/>
              </a:rPr>
              <a:t> Software Specification</a:t>
            </a:r>
          </a:p>
          <a:p>
            <a:pPr eaLnBrk="1" hangingPunct="1">
              <a:lnSpc>
                <a:spcPct val="150000"/>
              </a:lnSpc>
              <a:buFont typeface="Wingdings" pitchFamily="2" charset="2"/>
              <a:buChar char="v"/>
            </a:pPr>
            <a:r>
              <a:rPr lang="en-US" sz="2000" dirty="0" smtClean="0">
                <a:latin typeface="Calibri" pitchFamily="34" charset="0"/>
                <a:cs typeface="Calibri" pitchFamily="34" charset="0"/>
              </a:rPr>
              <a:t>Implementation </a:t>
            </a:r>
          </a:p>
          <a:p>
            <a:pPr eaLnBrk="1" hangingPunct="1">
              <a:lnSpc>
                <a:spcPct val="150000"/>
              </a:lnSpc>
              <a:buFont typeface="Wingdings" pitchFamily="2" charset="2"/>
              <a:buChar char="v"/>
            </a:pPr>
            <a:r>
              <a:rPr lang="en-US" sz="2000" dirty="0" smtClean="0">
                <a:latin typeface="Calibri" pitchFamily="34" charset="0"/>
                <a:cs typeface="Calibri" pitchFamily="34" charset="0"/>
              </a:rPr>
              <a:t>Screenshots</a:t>
            </a:r>
          </a:p>
          <a:p>
            <a:pPr eaLnBrk="1" hangingPunct="1">
              <a:lnSpc>
                <a:spcPct val="150000"/>
              </a:lnSpc>
              <a:buFont typeface="Wingdings" pitchFamily="2" charset="2"/>
              <a:buChar char="v"/>
            </a:pPr>
            <a:r>
              <a:rPr lang="en-US" sz="2000" dirty="0" smtClean="0">
                <a:latin typeface="Calibri" pitchFamily="34" charset="0"/>
                <a:cs typeface="Calibri" pitchFamily="34" charset="0"/>
              </a:rPr>
              <a:t>Conclusion</a:t>
            </a:r>
          </a:p>
        </p:txBody>
      </p:sp>
      <p:cxnSp>
        <p:nvCxnSpPr>
          <p:cNvPr id="6" name="Straight Connector 5"/>
          <p:cNvCxnSpPr/>
          <p:nvPr/>
        </p:nvCxnSpPr>
        <p:spPr>
          <a:xfrm>
            <a:off x="304800" y="990600"/>
            <a:ext cx="845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6F42FDE4-A7DD-41A7-A0A6-9B649FB4333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sz="3200" b="1" dirty="0" smtClean="0">
                <a:solidFill>
                  <a:schemeClr val="accent1"/>
                </a:solidFill>
                <a:latin typeface="Arial" pitchFamily="34" charset="0"/>
                <a:cs typeface="Arial" pitchFamily="34" charset="0"/>
              </a:rPr>
              <a:t>Introduction</a:t>
            </a:r>
            <a:endParaRPr lang="en-US" sz="3200" b="1" dirty="0">
              <a:solidFill>
                <a:schemeClr val="accent1"/>
              </a:solidFill>
              <a:latin typeface="Arial" pitchFamily="34" charset="0"/>
              <a:cs typeface="Arial" pitchFamily="34" charset="0"/>
            </a:endParaRPr>
          </a:p>
        </p:txBody>
      </p:sp>
      <p:cxnSp>
        <p:nvCxnSpPr>
          <p:cNvPr id="6" name="Straight Connector 5"/>
          <p:cNvCxnSpPr/>
          <p:nvPr/>
        </p:nvCxnSpPr>
        <p:spPr>
          <a:xfrm>
            <a:off x="152400" y="1219200"/>
            <a:ext cx="883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p:cNvSpPr>
            <a:spLocks noGrp="1" noChangeArrowheads="1"/>
          </p:cNvSpPr>
          <p:nvPr>
            <p:ph sz="quarter" idx="1"/>
          </p:nvPr>
        </p:nvSpPr>
        <p:spPr>
          <a:xfrm>
            <a:off x="914400" y="1447800"/>
            <a:ext cx="7772400" cy="5029200"/>
          </a:xfrm>
        </p:spPr>
        <p:txBody>
          <a:bodyPr>
            <a:normAutofit/>
          </a:bodyPr>
          <a:lstStyle/>
          <a:p>
            <a:pPr algn="just" eaLnBrk="1" hangingPunct="1">
              <a:buFont typeface="Wingdings" pitchFamily="2" charset="2"/>
              <a:buChar char="Ø"/>
            </a:pPr>
            <a:r>
              <a:rPr lang="en-US" sz="2000" b="0" dirty="0" smtClean="0">
                <a:latin typeface="Calibri" pitchFamily="34" charset="0"/>
                <a:ea typeface="Verdana" pitchFamily="34" charset="0"/>
                <a:cs typeface="Calibri" pitchFamily="34" charset="0"/>
              </a:rPr>
              <a:t>It is a web-based application, which helps end user to find a job with searching criteria like type of company and location.</a:t>
            </a:r>
          </a:p>
          <a:p>
            <a:pPr eaLnBrk="1" hangingPunct="1">
              <a:buFont typeface="Wingdings" pitchFamily="2" charset="2"/>
              <a:buChar char="Ø"/>
            </a:pPr>
            <a:endParaRPr lang="en-US" sz="2000" dirty="0" smtClean="0">
              <a:latin typeface="Verdana" pitchFamily="34" charset="0"/>
              <a:ea typeface="Verdana" pitchFamily="34" charset="0"/>
              <a:cs typeface="Verdana" pitchFamily="34" charset="0"/>
            </a:endParaRPr>
          </a:p>
          <a:p>
            <a:pPr algn="just" eaLnBrk="1" hangingPunct="1">
              <a:buFont typeface="Wingdings" pitchFamily="2" charset="2"/>
              <a:buChar char="Ø"/>
            </a:pPr>
            <a:r>
              <a:rPr lang="en-US" sz="2000" b="0" dirty="0" smtClean="0">
                <a:latin typeface="Calibri" pitchFamily="34" charset="0"/>
                <a:ea typeface="Verdana" pitchFamily="34" charset="0"/>
                <a:cs typeface="Calibri" pitchFamily="34" charset="0"/>
              </a:rPr>
              <a:t>It also helpful to “post job” and “search candidate” based on jobseeker profile. Jobseekers  can download sample resume.</a:t>
            </a:r>
          </a:p>
          <a:p>
            <a:pPr eaLnBrk="1" hangingPunct="1">
              <a:buNone/>
            </a:pPr>
            <a:endParaRPr lang="en-US" sz="2000" b="0" dirty="0" smtClean="0">
              <a:latin typeface="Verdana" pitchFamily="34" charset="0"/>
              <a:ea typeface="Verdana" pitchFamily="34" charset="0"/>
              <a:cs typeface="Verdana" pitchFamily="34" charset="0"/>
            </a:endParaRPr>
          </a:p>
          <a:p>
            <a:pPr>
              <a:buFont typeface="Wingdings" pitchFamily="2" charset="2"/>
              <a:buChar char="Ø"/>
            </a:pPr>
            <a:r>
              <a:rPr lang="en-US" sz="2000" dirty="0" smtClean="0">
                <a:latin typeface="Calibri" pitchFamily="34" charset="0"/>
                <a:ea typeface="Verdana" pitchFamily="34" charset="0"/>
                <a:cs typeface="Calibri" pitchFamily="34" charset="0"/>
              </a:rPr>
              <a:t>Job provider can post jobs ,edit and delete their job postings and </a:t>
            </a:r>
            <a:r>
              <a:rPr lang="en-US" sz="2000" dirty="0" smtClean="0">
                <a:latin typeface="Calibri" pitchFamily="34" charset="0"/>
                <a:cs typeface="Calibri" pitchFamily="34" charset="0"/>
              </a:rPr>
              <a:t>can view applied candidates for their listing</a:t>
            </a:r>
            <a:r>
              <a:rPr lang="en-US" sz="2000" dirty="0" smtClean="0">
                <a:latin typeface="Calibri" pitchFamily="34" charset="0"/>
                <a:ea typeface="Verdana" pitchFamily="34" charset="0"/>
                <a:cs typeface="Calibri" pitchFamily="34" charset="0"/>
              </a:rPr>
              <a:t>.</a:t>
            </a:r>
          </a:p>
          <a:p>
            <a:pPr eaLnBrk="1" hangingPunct="1">
              <a:buNone/>
            </a:pPr>
            <a:endParaRPr lang="en-US" sz="2000" dirty="0" smtClean="0">
              <a:latin typeface="Calibri" pitchFamily="34" charset="0"/>
              <a:ea typeface="Verdana" pitchFamily="34" charset="0"/>
              <a:cs typeface="Calibri" pitchFamily="34" charset="0"/>
            </a:endParaRPr>
          </a:p>
          <a:p>
            <a:pPr algn="just">
              <a:buFont typeface="Wingdings" pitchFamily="2" charset="2"/>
              <a:buChar char="Ø"/>
            </a:pPr>
            <a:r>
              <a:rPr lang="en-US" sz="2000" dirty="0" smtClean="0">
                <a:latin typeface="Calibri" pitchFamily="34" charset="0"/>
                <a:cs typeface="Calibri" pitchFamily="34" charset="0"/>
              </a:rPr>
              <a:t>Admin manages the portal resolve any problem.</a:t>
            </a:r>
          </a:p>
          <a:p>
            <a:pPr algn="just">
              <a:buNone/>
            </a:pPr>
            <a:endParaRPr lang="en-US" sz="2000" dirty="0" smtClean="0">
              <a:latin typeface="Calibri" pitchFamily="34" charset="0"/>
              <a:cs typeface="Calibri" pitchFamily="34" charset="0"/>
            </a:endParaRPr>
          </a:p>
          <a:p>
            <a:pPr algn="just">
              <a:buFont typeface="Wingdings" pitchFamily="2" charset="2"/>
              <a:buChar char="Ø"/>
            </a:pPr>
            <a:r>
              <a:rPr lang="en-US" sz="2000" dirty="0" smtClean="0">
                <a:latin typeface="Calibri" pitchFamily="34" charset="0"/>
                <a:cs typeface="Calibri" pitchFamily="34" charset="0"/>
              </a:rPr>
              <a:t>One can post his/her details on this portal with all relative information.</a:t>
            </a:r>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81000" y="381000"/>
            <a:ext cx="8458200" cy="60198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103000"/>
              <a:buFont typeface="Wingdings" pitchFamily="2" charset="2"/>
              <a:buChar char="v"/>
              <a:tabLst/>
              <a:defRPr/>
            </a:pPr>
            <a:r>
              <a:rPr kumimoji="0" lang="en-US" sz="2600" b="0" i="0" u="sng" strike="noStrike" kern="1200" cap="none" spc="0" normalizeH="0" baseline="0" noProof="0" dirty="0" smtClean="0">
                <a:ln>
                  <a:noFill/>
                </a:ln>
                <a:solidFill>
                  <a:schemeClr val="tx1"/>
                </a:solidFill>
                <a:effectLst/>
                <a:uLnTx/>
                <a:uFillTx/>
                <a:latin typeface="Calibri" pitchFamily="34" charset="0"/>
                <a:cs typeface="Calibri" pitchFamily="34" charset="0"/>
              </a:rPr>
              <a:t>Purpose:-</a:t>
            </a: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This system tends to replace the existing manual system for the recruitment</a:t>
            </a:r>
            <a:r>
              <a:rPr lang="en-US" sz="2000" dirty="0" smtClean="0">
                <a:latin typeface="Calibri" pitchFamily="34" charset="0"/>
                <a:ea typeface="Verdana" pitchFamily="34" charset="0"/>
                <a:cs typeface="Calibri" pitchFamily="34" charset="0"/>
              </a:rPr>
              <a:t> </a:t>
            </a: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process which is a time consuming, less interactive and highly expensive.</a:t>
            </a:r>
          </a:p>
          <a:p>
            <a:pPr marL="274320" marR="0" lvl="0" indent="-274320" algn="just" defTabSz="914400" rtl="0" eaLnBrk="1" fontAlgn="auto" latinLnBrk="0" hangingPunct="1">
              <a:lnSpc>
                <a:spcPct val="100000"/>
              </a:lnSpc>
              <a:spcBef>
                <a:spcPts val="580"/>
              </a:spcBef>
              <a:spcAft>
                <a:spcPts val="0"/>
              </a:spcAft>
              <a:buClr>
                <a:schemeClr val="accent1"/>
              </a:buClr>
              <a:buSzPct val="85000"/>
              <a:tabLst/>
              <a:defRPr/>
            </a:pPr>
            <a:endPar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The main features of this system is to provide an interface between</a:t>
            </a:r>
            <a:r>
              <a:rPr kumimoji="0" lang="en-US" sz="2000" b="0" i="0" u="none" strike="noStrike" kern="1200" cap="none" spc="0" normalizeH="0" noProof="0" dirty="0" smtClean="0">
                <a:ln>
                  <a:noFill/>
                </a:ln>
                <a:solidFill>
                  <a:schemeClr val="tx1"/>
                </a:solidFill>
                <a:effectLst/>
                <a:uLnTx/>
                <a:uFillTx/>
                <a:latin typeface="Calibri" pitchFamily="34" charset="0"/>
                <a:ea typeface="Verdana" pitchFamily="34" charset="0"/>
                <a:cs typeface="Calibri" pitchFamily="34" charset="0"/>
              </a:rPr>
              <a:t> job providers and </a:t>
            </a:r>
            <a:r>
              <a:rPr lang="en-US" sz="2000" dirty="0" smtClean="0">
                <a:latin typeface="Calibri" pitchFamily="34" charset="0"/>
                <a:ea typeface="Verdana" pitchFamily="34" charset="0"/>
                <a:cs typeface="Calibri" pitchFamily="34" charset="0"/>
              </a:rPr>
              <a:t>jobseekers, so that they can find suitable candidates and companies</a:t>
            </a: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pitchFamily="2" charset="2"/>
              <a:buNone/>
              <a:tabLst/>
              <a:defRPr/>
            </a:pPr>
            <a:endParaRPr kumimoji="0" lang="en-US" sz="2600" b="0" i="0" u="none" strike="noStrike" kern="1200" cap="none" spc="0" normalizeH="0" baseline="0" noProof="0" dirty="0" smtClean="0">
              <a:ln>
                <a:noFill/>
              </a:ln>
              <a:solidFill>
                <a:schemeClr val="tx1"/>
              </a:solidFill>
              <a:effectLst/>
              <a:uLnTx/>
              <a:uFillTx/>
              <a:latin typeface="Calibri" pitchFamily="34" charset="0"/>
              <a:cs typeface="Calibri" pitchFamily="34"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pitchFamily="2" charset="2"/>
              <a:buChar char="v"/>
              <a:tabLst/>
              <a:defRPr/>
            </a:pPr>
            <a:r>
              <a:rPr kumimoji="0" lang="en-US" sz="2600" b="0" i="0" u="sng" strike="noStrike" kern="1200" cap="none" spc="0" normalizeH="0" baseline="0" noProof="0" dirty="0" smtClean="0">
                <a:ln>
                  <a:noFill/>
                </a:ln>
                <a:solidFill>
                  <a:schemeClr val="tx1"/>
                </a:solidFill>
                <a:effectLst/>
                <a:uLnTx/>
                <a:uFillTx/>
                <a:latin typeface="Calibri" pitchFamily="34" charset="0"/>
                <a:cs typeface="Calibri" pitchFamily="34" charset="0"/>
              </a:rPr>
              <a:t>Scope</a:t>
            </a:r>
            <a:r>
              <a:rPr kumimoji="0" lang="en-US" sz="2600" b="0" i="0" u="none" strike="noStrike" kern="1200" cap="none" spc="0" normalizeH="0" baseline="0" noProof="0" dirty="0" smtClean="0">
                <a:ln>
                  <a:noFill/>
                </a:ln>
                <a:solidFill>
                  <a:schemeClr val="tx1"/>
                </a:solidFill>
                <a:effectLst/>
                <a:uLnTx/>
                <a:uFillTx/>
                <a:latin typeface="Calibri" pitchFamily="34" charset="0"/>
                <a:cs typeface="Calibri" pitchFamily="34" charset="0"/>
              </a:rPr>
              <a:t>:-</a:t>
            </a: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The Online job Portal System that is to be provides the members with jobs information, online applying for jobs and many other facilities. </a:t>
            </a: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cs typeface="Calibri" pitchFamily="34" charset="0"/>
              </a:rPr>
              <a:t>The job seeker can apply</a:t>
            </a:r>
            <a:r>
              <a:rPr kumimoji="0" lang="en-US" sz="2000" b="0" i="0" u="none" strike="noStrike" kern="1200" cap="none" spc="0" normalizeH="0" noProof="0" dirty="0" smtClean="0">
                <a:ln>
                  <a:noFill/>
                </a:ln>
                <a:solidFill>
                  <a:schemeClr val="tx1"/>
                </a:solidFill>
                <a:effectLst/>
                <a:uLnTx/>
                <a:uFillTx/>
                <a:latin typeface="Calibri" pitchFamily="34" charset="0"/>
                <a:cs typeface="Calibri" pitchFamily="34" charset="0"/>
              </a:rPr>
              <a:t> for the </a:t>
            </a:r>
            <a:r>
              <a:rPr lang="en-US" sz="2000" dirty="0" smtClean="0">
                <a:latin typeface="Calibri" pitchFamily="34" charset="0"/>
                <a:cs typeface="Calibri" pitchFamily="34" charset="0"/>
              </a:rPr>
              <a:t>preferred</a:t>
            </a:r>
            <a:r>
              <a:rPr kumimoji="0" lang="en-US" sz="2000" b="0" i="0" u="none" strike="noStrike" kern="1200" cap="none" spc="0" normalizeH="0" noProof="0" dirty="0" smtClean="0">
                <a:ln>
                  <a:noFill/>
                </a:ln>
                <a:solidFill>
                  <a:schemeClr val="tx1"/>
                </a:solidFill>
                <a:effectLst/>
                <a:uLnTx/>
                <a:uFillTx/>
                <a:latin typeface="Calibri" pitchFamily="34" charset="0"/>
                <a:cs typeface="Calibri" pitchFamily="34" charset="0"/>
              </a:rPr>
              <a:t> jobs and search job as per his/her requirement.</a:t>
            </a:r>
            <a:endParaRPr kumimoji="0" lang="en-US" sz="2000" b="0" i="0" u="none" strike="noStrike" kern="1200" cap="none" spc="0" normalizeH="0" baseline="0" noProof="0" dirty="0" smtClean="0">
              <a:ln>
                <a:noFill/>
              </a:ln>
              <a:solidFill>
                <a:schemeClr val="tx1"/>
              </a:solidFill>
              <a:effectLst/>
              <a:uLnTx/>
              <a:uFillTx/>
              <a:latin typeface="Calibri" pitchFamily="34" charset="0"/>
              <a:cs typeface="Calibri" pitchFamily="34" charset="0"/>
            </a:endParaRPr>
          </a:p>
        </p:txBody>
      </p:sp>
      <p:sp>
        <p:nvSpPr>
          <p:cNvPr id="10" name="Slide Number Placeholder 9"/>
          <p:cNvSpPr>
            <a:spLocks noGrp="1"/>
          </p:cNvSpPr>
          <p:nvPr>
            <p:ph type="sldNum" sz="quarter" idx="12"/>
          </p:nvPr>
        </p:nvSpPr>
        <p:spPr/>
        <p:txBody>
          <a:bodyPr/>
          <a:lstStyle/>
          <a:p>
            <a:fld id="{6F42FDE4-A7DD-41A7-A0A6-9B649FB4333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8200" y="2819400"/>
            <a:ext cx="3505200" cy="3581400"/>
          </a:xfrm>
        </p:spPr>
        <p:txBody>
          <a:bodyPr>
            <a:noAutofit/>
          </a:bodyPr>
          <a:lstStyle/>
          <a:p>
            <a:pPr lvl="0"/>
            <a:r>
              <a:rPr lang="en-US" sz="3200" dirty="0" smtClean="0"/>
              <a:t>JAVA EE</a:t>
            </a:r>
          </a:p>
          <a:p>
            <a:pPr lvl="0"/>
            <a:r>
              <a:rPr lang="en-US" sz="3200" dirty="0" smtClean="0"/>
              <a:t>SQL</a:t>
            </a:r>
          </a:p>
          <a:p>
            <a:pPr lvl="0"/>
            <a:r>
              <a:rPr lang="en-US" sz="3200" dirty="0" smtClean="0"/>
              <a:t>JAVA SE</a:t>
            </a:r>
          </a:p>
        </p:txBody>
      </p:sp>
      <p:sp>
        <p:nvSpPr>
          <p:cNvPr id="4" name="Content Placeholder 2"/>
          <p:cNvSpPr txBox="1">
            <a:spLocks/>
          </p:cNvSpPr>
          <p:nvPr/>
        </p:nvSpPr>
        <p:spPr>
          <a:xfrm>
            <a:off x="685800" y="2819400"/>
            <a:ext cx="2895600" cy="2362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6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990600" y="2438400"/>
            <a:ext cx="2286000" cy="369332"/>
          </a:xfrm>
          <a:prstGeom prst="rect">
            <a:avLst/>
          </a:prstGeom>
          <a:noFill/>
        </p:spPr>
        <p:txBody>
          <a:bodyPr wrap="square" rtlCol="0">
            <a:spAutoFit/>
          </a:bodyPr>
          <a:lstStyle/>
          <a:p>
            <a:endParaRPr lang="en-US" dirty="0"/>
          </a:p>
        </p:txBody>
      </p:sp>
      <p:sp>
        <p:nvSpPr>
          <p:cNvPr id="9" name="TextBox 8"/>
          <p:cNvSpPr txBox="1"/>
          <p:nvPr/>
        </p:nvSpPr>
        <p:spPr>
          <a:xfrm>
            <a:off x="609600" y="1828800"/>
            <a:ext cx="2514600" cy="646331"/>
          </a:xfrm>
          <a:prstGeom prst="rect">
            <a:avLst/>
          </a:prstGeom>
          <a:noFill/>
        </p:spPr>
        <p:txBody>
          <a:bodyPr wrap="square" rtlCol="0">
            <a:spAutoFit/>
          </a:bodyPr>
          <a:lstStyle/>
          <a:p>
            <a:r>
              <a:rPr lang="en-US" sz="3600" dirty="0" smtClean="0">
                <a:solidFill>
                  <a:srgbClr val="00B0F0"/>
                </a:solidFill>
              </a:rPr>
              <a:t>Front End</a:t>
            </a:r>
            <a:endParaRPr lang="en-US" sz="3600" dirty="0">
              <a:solidFill>
                <a:srgbClr val="00B0F0"/>
              </a:solidFill>
            </a:endParaRPr>
          </a:p>
        </p:txBody>
      </p:sp>
      <p:sp>
        <p:nvSpPr>
          <p:cNvPr id="10" name="TextBox 9"/>
          <p:cNvSpPr txBox="1"/>
          <p:nvPr/>
        </p:nvSpPr>
        <p:spPr>
          <a:xfrm>
            <a:off x="4724400" y="1828800"/>
            <a:ext cx="2514600" cy="646331"/>
          </a:xfrm>
          <a:prstGeom prst="rect">
            <a:avLst/>
          </a:prstGeom>
          <a:noFill/>
        </p:spPr>
        <p:txBody>
          <a:bodyPr wrap="square" rtlCol="0">
            <a:spAutoFit/>
          </a:bodyPr>
          <a:lstStyle/>
          <a:p>
            <a:r>
              <a:rPr lang="en-US" sz="3600" dirty="0" smtClean="0">
                <a:solidFill>
                  <a:srgbClr val="00B0F0"/>
                </a:solidFill>
              </a:rPr>
              <a:t>Back End</a:t>
            </a:r>
            <a:endParaRPr lang="en-US" sz="3600" dirty="0">
              <a:solidFill>
                <a:srgbClr val="00B0F0"/>
              </a:solidFill>
            </a:endParaRPr>
          </a:p>
        </p:txBody>
      </p:sp>
      <p:sp>
        <p:nvSpPr>
          <p:cNvPr id="8" name="Title 1"/>
          <p:cNvSpPr>
            <a:spLocks noGrp="1"/>
          </p:cNvSpPr>
          <p:nvPr>
            <p:ph type="title"/>
          </p:nvPr>
        </p:nvSpPr>
        <p:spPr>
          <a:xfrm>
            <a:off x="228600" y="228600"/>
            <a:ext cx="8458200" cy="762000"/>
          </a:xfrm>
        </p:spPr>
        <p:txBody>
          <a:bodyPr>
            <a:normAutofit/>
          </a:bodyPr>
          <a:lstStyle/>
          <a:p>
            <a:r>
              <a:rPr lang="en-US" sz="3200" b="1" dirty="0" smtClean="0">
                <a:solidFill>
                  <a:schemeClr val="accent2">
                    <a:lumMod val="60000"/>
                    <a:lumOff val="40000"/>
                  </a:schemeClr>
                </a:solidFill>
                <a:latin typeface="Arial" pitchFamily="34" charset="0"/>
                <a:cs typeface="Arial" pitchFamily="34" charset="0"/>
              </a:rPr>
              <a:t>  </a:t>
            </a:r>
            <a:r>
              <a:rPr lang="en-US" sz="3200" b="1" u="sng" dirty="0" smtClean="0">
                <a:solidFill>
                  <a:schemeClr val="accent2">
                    <a:lumMod val="60000"/>
                    <a:lumOff val="40000"/>
                  </a:schemeClr>
                </a:solidFill>
                <a:latin typeface="Arial" pitchFamily="34" charset="0"/>
                <a:cs typeface="Arial" pitchFamily="34" charset="0"/>
              </a:rPr>
              <a:t>Technology Used</a:t>
            </a:r>
            <a:endParaRPr lang="en-US" sz="3200" b="1" u="sng" dirty="0">
              <a:solidFill>
                <a:schemeClr val="accent2">
                  <a:lumMod val="60000"/>
                  <a:lumOff val="40000"/>
                </a:schemeClr>
              </a:solidFill>
              <a:latin typeface="Arial" pitchFamily="34" charset="0"/>
              <a:cs typeface="Arial" pitchFamily="34" charset="0"/>
            </a:endParaRPr>
          </a:p>
        </p:txBody>
      </p:sp>
      <p:sp>
        <p:nvSpPr>
          <p:cNvPr id="11" name="Content Placeholder 2"/>
          <p:cNvSpPr txBox="1">
            <a:spLocks/>
          </p:cNvSpPr>
          <p:nvPr/>
        </p:nvSpPr>
        <p:spPr>
          <a:xfrm>
            <a:off x="533400" y="2895600"/>
            <a:ext cx="3505200" cy="3581400"/>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3200" noProof="0" dirty="0" smtClean="0"/>
              <a:t>HTML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3200" dirty="0" smtClean="0"/>
              <a:t>CSS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JAVASCRIPT</a:t>
            </a:r>
          </a:p>
        </p:txBody>
      </p:sp>
    </p:spTree>
    <p:extLst>
      <p:ext uri="{BB962C8B-B14F-4D97-AF65-F5344CB8AC3E}">
        <p14:creationId xmlns:p14="http://schemas.microsoft.com/office/powerpoint/2010/main" val="4079687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772400" cy="655638"/>
          </a:xfrm>
        </p:spPr>
        <p:txBody>
          <a:bodyPr>
            <a:normAutofit fontScale="90000"/>
          </a:bodyPr>
          <a:lstStyle/>
          <a:p>
            <a:r>
              <a:rPr lang="en-US" b="1" u="sng" dirty="0" smtClean="0">
                <a:solidFill>
                  <a:schemeClr val="accent1">
                    <a:lumMod val="60000"/>
                    <a:lumOff val="40000"/>
                  </a:schemeClr>
                </a:solidFill>
              </a:rPr>
              <a:t>About Java EE</a:t>
            </a:r>
            <a:endParaRPr lang="en-US" b="1" u="sng" dirty="0">
              <a:solidFill>
                <a:schemeClr val="accent1">
                  <a:lumMod val="60000"/>
                  <a:lumOff val="40000"/>
                </a:schemeClr>
              </a:solidFill>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6</a:t>
            </a:fld>
            <a:endParaRPr kumimoji="0" lang="en-US" dirty="0"/>
          </a:p>
        </p:txBody>
      </p:sp>
      <p:sp>
        <p:nvSpPr>
          <p:cNvPr id="4" name="Content Placeholder 3"/>
          <p:cNvSpPr>
            <a:spLocks noGrp="1"/>
          </p:cNvSpPr>
          <p:nvPr>
            <p:ph sz="quarter" idx="1"/>
          </p:nvPr>
        </p:nvSpPr>
        <p:spPr>
          <a:xfrm>
            <a:off x="152400" y="1447800"/>
            <a:ext cx="8839200" cy="4572000"/>
          </a:xfrm>
        </p:spPr>
        <p:txBody>
          <a:bodyPr>
            <a:normAutofit/>
          </a:bodyPr>
          <a:lstStyle/>
          <a:p>
            <a:pPr algn="just">
              <a:buFont typeface="Arial" pitchFamily="34" charset="0"/>
              <a:buChar char="•"/>
            </a:pPr>
            <a:r>
              <a:rPr lang="en-US" sz="2800" dirty="0" smtClean="0"/>
              <a:t>Java 2 Enterprise Edition(J2EE) is a platform independent environment from Sun Microsystems for building and deploying Web-based  applications.  </a:t>
            </a:r>
            <a:endParaRPr lang="en-GB" sz="2800" dirty="0" smtClean="0">
              <a:solidFill>
                <a:schemeClr val="tx2">
                  <a:lumMod val="95000"/>
                  <a:lumOff val="5000"/>
                </a:schemeClr>
              </a:solidFill>
            </a:endParaRPr>
          </a:p>
          <a:p>
            <a:pPr algn="just"/>
            <a:r>
              <a:rPr lang="en-US" sz="2800" dirty="0" smtClean="0"/>
              <a:t>JavaServer Pages (</a:t>
            </a:r>
            <a:r>
              <a:rPr lang="en-US" sz="2800" b="1" dirty="0" smtClean="0"/>
              <a:t>JSP</a:t>
            </a:r>
            <a:r>
              <a:rPr lang="en-US" sz="2800" dirty="0" smtClean="0"/>
              <a:t>) is a technology that helps developers create dynamically generated web pages based on HTML, XML, or other document types.</a:t>
            </a:r>
          </a:p>
          <a:p>
            <a:r>
              <a:rPr lang="en-US" sz="2800" dirty="0" smtClean="0"/>
              <a:t>Jsp life cycle has 3 methods:</a:t>
            </a:r>
          </a:p>
          <a:p>
            <a:pPr lvl="1"/>
            <a:r>
              <a:rPr lang="en-US" dirty="0" smtClean="0"/>
              <a:t>jspinit()</a:t>
            </a:r>
          </a:p>
          <a:p>
            <a:pPr lvl="1"/>
            <a:r>
              <a:rPr lang="en-US" dirty="0" err="1" smtClean="0"/>
              <a:t>jspService</a:t>
            </a:r>
            <a:r>
              <a:rPr lang="en-US" dirty="0" smtClean="0"/>
              <a:t>()</a:t>
            </a:r>
          </a:p>
          <a:p>
            <a:pPr lvl="1"/>
            <a:r>
              <a:rPr lang="en-US" dirty="0" smtClean="0"/>
              <a:t>jspDestroy()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55638"/>
          </a:xfrm>
        </p:spPr>
        <p:txBody>
          <a:bodyPr>
            <a:normAutofit fontScale="90000"/>
          </a:bodyPr>
          <a:lstStyle/>
          <a:p>
            <a:r>
              <a:rPr lang="en-US" dirty="0" smtClean="0">
                <a:solidFill>
                  <a:schemeClr val="accent1">
                    <a:lumMod val="60000"/>
                    <a:lumOff val="40000"/>
                  </a:schemeClr>
                </a:solidFill>
              </a:rPr>
              <a:t>Continued..</a:t>
            </a:r>
            <a:endParaRPr lang="en-US" dirty="0">
              <a:solidFill>
                <a:schemeClr val="accent1">
                  <a:lumMod val="60000"/>
                  <a:lumOff val="40000"/>
                </a:schemeClr>
              </a:solidFill>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7</a:t>
            </a:fld>
            <a:endParaRPr kumimoji="0" lang="en-US" dirty="0"/>
          </a:p>
        </p:txBody>
      </p:sp>
      <p:sp>
        <p:nvSpPr>
          <p:cNvPr id="4" name="Content Placeholder 3"/>
          <p:cNvSpPr>
            <a:spLocks noGrp="1"/>
          </p:cNvSpPr>
          <p:nvPr>
            <p:ph sz="quarter" idx="1"/>
          </p:nvPr>
        </p:nvSpPr>
        <p:spPr>
          <a:xfrm>
            <a:off x="304800" y="4724400"/>
            <a:ext cx="8534400" cy="1676400"/>
          </a:xfrm>
        </p:spPr>
        <p:txBody>
          <a:bodyPr>
            <a:normAutofit lnSpcReduction="10000"/>
          </a:bodyPr>
          <a:lstStyle/>
          <a:p>
            <a:r>
              <a:rPr lang="en-US" sz="2800" dirty="0" smtClean="0"/>
              <a:t>Jsp consists of 3 elements:</a:t>
            </a:r>
          </a:p>
          <a:p>
            <a:pPr lvl="1"/>
            <a:r>
              <a:rPr lang="en-US" dirty="0" smtClean="0"/>
              <a:t>Directives</a:t>
            </a:r>
          </a:p>
          <a:p>
            <a:pPr lvl="1"/>
            <a:r>
              <a:rPr lang="en-US" dirty="0" smtClean="0"/>
              <a:t>Scripting Elements</a:t>
            </a:r>
          </a:p>
          <a:p>
            <a:pPr lvl="1"/>
            <a:r>
              <a:rPr lang="en-US" dirty="0" smtClean="0"/>
              <a:t>Action elements</a:t>
            </a:r>
          </a:p>
        </p:txBody>
      </p:sp>
      <p:pic>
        <p:nvPicPr>
          <p:cNvPr id="1027" name="Picture 3" descr="C:\Users\dell\Desktop\others\jsp_life_cycle.jpg"/>
          <p:cNvPicPr>
            <a:picLocks noChangeAspect="1" noChangeArrowheads="1"/>
          </p:cNvPicPr>
          <p:nvPr/>
        </p:nvPicPr>
        <p:blipFill>
          <a:blip r:embed="rId2" cstate="print"/>
          <a:srcRect/>
          <a:stretch>
            <a:fillRect/>
          </a:stretch>
        </p:blipFill>
        <p:spPr bwMode="auto">
          <a:xfrm>
            <a:off x="381000" y="838200"/>
            <a:ext cx="8382000" cy="3200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8</a:t>
            </a:fld>
            <a:endParaRPr kumimoji="0" lang="en-US" dirty="0"/>
          </a:p>
        </p:txBody>
      </p:sp>
      <p:sp>
        <p:nvSpPr>
          <p:cNvPr id="6" name="Title 5"/>
          <p:cNvSpPr txBox="1">
            <a:spLocks noGrp="1"/>
          </p:cNvSpPr>
          <p:nvPr>
            <p:ph type="title"/>
          </p:nvPr>
        </p:nvSpPr>
        <p:spPr>
          <a:xfrm>
            <a:off x="914400" y="602903"/>
            <a:ext cx="7772400" cy="692497"/>
          </a:xfrm>
          <a:prstGeom prst="rect">
            <a:avLst/>
          </a:prstGeom>
          <a:noFill/>
        </p:spPr>
        <p:txBody>
          <a:bodyPr wrap="square" rtlCol="0">
            <a:spAutoFit/>
          </a:bodyPr>
          <a:lstStyle/>
          <a:p>
            <a:r>
              <a:rPr lang="en-US" sz="3600" dirty="0" smtClean="0">
                <a:solidFill>
                  <a:schemeClr val="accent1">
                    <a:lumMod val="60000"/>
                    <a:lumOff val="40000"/>
                  </a:schemeClr>
                </a:solidFill>
              </a:rPr>
              <a:t>Working of Jsp:</a:t>
            </a:r>
            <a:endParaRPr lang="en-US" sz="3600" dirty="0">
              <a:solidFill>
                <a:schemeClr val="accent1">
                  <a:lumMod val="60000"/>
                  <a:lumOff val="40000"/>
                </a:schemeClr>
              </a:solidFill>
            </a:endParaRPr>
          </a:p>
        </p:txBody>
      </p:sp>
      <p:pic>
        <p:nvPicPr>
          <p:cNvPr id="7" name="Picture 2" descr="C:\Users\dell\Desktop\others\jsp-processing.jpg"/>
          <p:cNvPicPr>
            <a:picLocks noGrp="1" noChangeAspect="1" noChangeArrowheads="1"/>
          </p:cNvPicPr>
          <p:nvPr>
            <p:ph sz="quarter" idx="1"/>
          </p:nvPr>
        </p:nvPicPr>
        <p:blipFill>
          <a:blip r:embed="rId2" cstate="print"/>
          <a:srcRect/>
          <a:stretch>
            <a:fillRect/>
          </a:stretch>
        </p:blipFill>
        <p:spPr bwMode="auto">
          <a:xfrm>
            <a:off x="838200" y="1447800"/>
            <a:ext cx="7467600" cy="480059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762000"/>
          </a:xfrm>
        </p:spPr>
        <p:txBody>
          <a:bodyPr>
            <a:normAutofit/>
          </a:bodyPr>
          <a:lstStyle/>
          <a:p>
            <a:r>
              <a:rPr lang="en-US" sz="3200" b="1" dirty="0" smtClean="0">
                <a:solidFill>
                  <a:schemeClr val="accent2">
                    <a:lumMod val="60000"/>
                    <a:lumOff val="40000"/>
                  </a:schemeClr>
                </a:solidFill>
                <a:latin typeface="Arial" pitchFamily="34" charset="0"/>
                <a:cs typeface="Arial" pitchFamily="34" charset="0"/>
              </a:rPr>
              <a:t>System Requirement Specification</a:t>
            </a:r>
            <a:endParaRPr lang="en-US" sz="3200" b="1" dirty="0">
              <a:solidFill>
                <a:schemeClr val="accent2">
                  <a:lumMod val="60000"/>
                  <a:lumOff val="40000"/>
                </a:schemeClr>
              </a:solidFill>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9</a:t>
            </a:fld>
            <a:endParaRPr kumimoji="0" lang="en-US" dirty="0"/>
          </a:p>
        </p:txBody>
      </p:sp>
      <p:sp>
        <p:nvSpPr>
          <p:cNvPr id="4" name="Content Placeholder 3"/>
          <p:cNvSpPr>
            <a:spLocks noGrp="1"/>
          </p:cNvSpPr>
          <p:nvPr>
            <p:ph sz="quarter" idx="1"/>
          </p:nvPr>
        </p:nvSpPr>
        <p:spPr>
          <a:xfrm>
            <a:off x="228600" y="3352800"/>
            <a:ext cx="8686800" cy="2362200"/>
          </a:xfrm>
        </p:spPr>
        <p:txBody>
          <a:bodyPr>
            <a:normAutofit/>
          </a:bodyPr>
          <a:lstStyle/>
          <a:p>
            <a:pPr>
              <a:buNone/>
            </a:pPr>
            <a:r>
              <a:rPr lang="en-US" sz="2000" b="1" u="sng" dirty="0" smtClean="0">
                <a:latin typeface="Calibri" pitchFamily="34" charset="0"/>
                <a:cs typeface="Calibri" pitchFamily="34" charset="0"/>
              </a:rPr>
              <a:t>Software Requirement</a:t>
            </a:r>
          </a:p>
          <a:p>
            <a:pPr lvl="0">
              <a:buFont typeface="Arial" pitchFamily="34" charset="0"/>
              <a:buChar char="•"/>
            </a:pPr>
            <a:r>
              <a:rPr lang="en-US" sz="2000" b="1" dirty="0" smtClean="0">
                <a:latin typeface="Calibri" pitchFamily="34" charset="0"/>
                <a:cs typeface="Calibri" pitchFamily="34" charset="0"/>
              </a:rPr>
              <a:t>Back End :Mysql 5.0, Apache Tomcat 8.0,MyECLIPSE BLUE, Dreamweaver</a:t>
            </a:r>
            <a:endParaRPr lang="en-US" sz="2000" b="1" u="sng" dirty="0" smtClean="0">
              <a:latin typeface="Calibri" pitchFamily="34" charset="0"/>
              <a:cs typeface="Calibri" pitchFamily="34" charset="0"/>
            </a:endParaRPr>
          </a:p>
          <a:p>
            <a:pPr lvl="0">
              <a:lnSpc>
                <a:spcPct val="150000"/>
              </a:lnSpc>
            </a:pPr>
            <a:r>
              <a:rPr lang="en-US" sz="1600" b="1" dirty="0" smtClean="0">
                <a:latin typeface="Calibri" pitchFamily="34" charset="0"/>
                <a:cs typeface="Calibri" pitchFamily="34" charset="0"/>
              </a:rPr>
              <a:t>Operating System: </a:t>
            </a:r>
            <a:r>
              <a:rPr lang="en-US" sz="1600" dirty="0" smtClean="0">
                <a:latin typeface="Calibri" pitchFamily="34" charset="0"/>
                <a:cs typeface="Calibri" pitchFamily="34" charset="0"/>
              </a:rPr>
              <a:t>Windows XP, Windows 7</a:t>
            </a:r>
          </a:p>
          <a:p>
            <a:pPr lvl="0">
              <a:lnSpc>
                <a:spcPct val="150000"/>
              </a:lnSpc>
            </a:pPr>
            <a:r>
              <a:rPr lang="en-US" sz="1600" b="1" dirty="0" smtClean="0">
                <a:latin typeface="Calibri" pitchFamily="34" charset="0"/>
                <a:cs typeface="Calibri" pitchFamily="34" charset="0"/>
              </a:rPr>
              <a:t>Browser: </a:t>
            </a:r>
            <a:r>
              <a:rPr lang="en-US" sz="1600" dirty="0" smtClean="0">
                <a:latin typeface="Calibri" pitchFamily="34" charset="0"/>
                <a:cs typeface="Calibri" pitchFamily="34" charset="0"/>
              </a:rPr>
              <a:t>Mozilla Firefox, Chrome, Internet Explore</a:t>
            </a:r>
          </a:p>
          <a:p>
            <a:pPr lvl="0">
              <a:buNone/>
            </a:pPr>
            <a:endParaRPr lang="en-US" dirty="0" smtClean="0"/>
          </a:p>
          <a:p>
            <a:endParaRPr lang="en-US" dirty="0" smtClean="0"/>
          </a:p>
          <a:p>
            <a:pPr>
              <a:buNone/>
            </a:pPr>
            <a:endParaRPr lang="en-US" dirty="0" smtClean="0"/>
          </a:p>
          <a:p>
            <a:pPr>
              <a:buNone/>
            </a:pPr>
            <a:endParaRPr lang="en-US" dirty="0" smtClean="0"/>
          </a:p>
          <a:p>
            <a:pPr>
              <a:buNone/>
            </a:pPr>
            <a:endParaRPr lang="en-US" dirty="0" smtClean="0"/>
          </a:p>
        </p:txBody>
      </p:sp>
      <p:cxnSp>
        <p:nvCxnSpPr>
          <p:cNvPr id="5" name="Straight Connector 4"/>
          <p:cNvCxnSpPr/>
          <p:nvPr/>
        </p:nvCxnSpPr>
        <p:spPr>
          <a:xfrm>
            <a:off x="152400" y="1219200"/>
            <a:ext cx="883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3"/>
          <p:cNvSpPr txBox="1">
            <a:spLocks/>
          </p:cNvSpPr>
          <p:nvPr/>
        </p:nvSpPr>
        <p:spPr>
          <a:xfrm>
            <a:off x="228600" y="1371600"/>
            <a:ext cx="8686800" cy="1752600"/>
          </a:xfrm>
          <a:prstGeom prst="rect">
            <a:avLst/>
          </a:prstGeom>
        </p:spPr>
        <p:txBody>
          <a:bodyPr vert="horz">
            <a:normAutofit/>
          </a:bodyPr>
          <a:lstStyle/>
          <a:p>
            <a:pPr marL="274320" indent="-274320">
              <a:spcBef>
                <a:spcPts val="580"/>
              </a:spcBef>
              <a:buClr>
                <a:schemeClr val="accent1"/>
              </a:buClr>
              <a:buSzPct val="85000"/>
            </a:pPr>
            <a:r>
              <a:rPr lang="en-US" sz="2000" b="1" u="sng" dirty="0" smtClean="0">
                <a:latin typeface="Calibri" pitchFamily="34" charset="0"/>
                <a:cs typeface="Calibri" pitchFamily="34" charset="0"/>
              </a:rPr>
              <a:t>Hardware Requirement</a:t>
            </a:r>
            <a:endParaRPr lang="en-US" sz="2000" dirty="0" smtClean="0">
              <a:latin typeface="Calibri" pitchFamily="34" charset="0"/>
              <a:cs typeface="Calibri" pitchFamily="34" charset="0"/>
            </a:endParaRPr>
          </a:p>
          <a:p>
            <a:pPr marL="274320" lvl="0" indent="-274320">
              <a:lnSpc>
                <a:spcPct val="150000"/>
              </a:lnSpc>
              <a:spcBef>
                <a:spcPts val="580"/>
              </a:spcBef>
              <a:buClr>
                <a:schemeClr val="accent1"/>
              </a:buClr>
              <a:buSzPct val="85000"/>
              <a:buFont typeface="Wingdings 2"/>
              <a:buChar char=""/>
            </a:pPr>
            <a:r>
              <a:rPr lang="en-US" sz="1600" b="1" dirty="0" smtClean="0">
                <a:latin typeface="Calibri" pitchFamily="34" charset="0"/>
                <a:cs typeface="Calibri" pitchFamily="34" charset="0"/>
              </a:rPr>
              <a:t>Processor: </a:t>
            </a:r>
            <a:r>
              <a:rPr lang="en-US" sz="1600" dirty="0" smtClean="0">
                <a:latin typeface="Calibri" pitchFamily="34" charset="0"/>
                <a:cs typeface="Calibri" pitchFamily="34" charset="0"/>
              </a:rPr>
              <a:t>Any Pentium IV or compatible</a:t>
            </a:r>
            <a:endParaRPr lang="en-US" sz="1600" b="1" dirty="0" smtClean="0">
              <a:latin typeface="Calibri" pitchFamily="34" charset="0"/>
              <a:cs typeface="Calibri" pitchFamily="34" charset="0"/>
            </a:endParaRPr>
          </a:p>
          <a:p>
            <a:pPr marL="274320" indent="-274320">
              <a:lnSpc>
                <a:spcPct val="150000"/>
              </a:lnSpc>
              <a:spcBef>
                <a:spcPts val="580"/>
              </a:spcBef>
              <a:buClr>
                <a:schemeClr val="accent1"/>
              </a:buClr>
              <a:buSzPct val="85000"/>
              <a:buFont typeface="Wingdings 2"/>
              <a:buChar char=""/>
            </a:pPr>
            <a:r>
              <a:rPr lang="en-US" sz="1600" b="1" dirty="0" smtClean="0">
                <a:latin typeface="Calibri" pitchFamily="34" charset="0"/>
                <a:cs typeface="Calibri" pitchFamily="34" charset="0"/>
              </a:rPr>
              <a:t>RAM:   </a:t>
            </a:r>
            <a:r>
              <a:rPr lang="en-US" sz="1600" dirty="0" smtClean="0">
                <a:latin typeface="Calibri" pitchFamily="34" charset="0"/>
                <a:cs typeface="Calibri" pitchFamily="34" charset="0"/>
              </a:rPr>
              <a:t>Minimum 512 MB</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1819</TotalTime>
  <Words>564</Words>
  <Application>Microsoft Office PowerPoint</Application>
  <PresentationFormat>On-screen Show (4:3)</PresentationFormat>
  <Paragraphs>97</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Franklin Gothic Book</vt:lpstr>
      <vt:lpstr>Perpetua</vt:lpstr>
      <vt:lpstr>Verdana</vt:lpstr>
      <vt:lpstr>Wingdings</vt:lpstr>
      <vt:lpstr>Wingdings 2</vt:lpstr>
      <vt:lpstr>Equity</vt:lpstr>
      <vt:lpstr>Web Based Recruitment  Process System</vt:lpstr>
      <vt:lpstr>Overview</vt:lpstr>
      <vt:lpstr>Introduction</vt:lpstr>
      <vt:lpstr>PowerPoint Presentation</vt:lpstr>
      <vt:lpstr>  Technology Used</vt:lpstr>
      <vt:lpstr>About Java EE</vt:lpstr>
      <vt:lpstr>Continued..</vt:lpstr>
      <vt:lpstr>Working of Jsp:</vt:lpstr>
      <vt:lpstr>System Requirement Specification</vt:lpstr>
      <vt:lpstr>Implementation</vt:lpstr>
      <vt:lpstr>                                                                                                                                                         Conclusion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Portal</dc:title>
  <dc:creator>ACER</dc:creator>
  <cp:lastModifiedBy>admin</cp:lastModifiedBy>
  <cp:revision>245</cp:revision>
  <dcterms:created xsi:type="dcterms:W3CDTF">2013-03-27T17:47:49Z</dcterms:created>
  <dcterms:modified xsi:type="dcterms:W3CDTF">2016-03-30T07:05:24Z</dcterms:modified>
</cp:coreProperties>
</file>