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wmf" ContentType="image/x-wmf"/>
  <Override PartName="/ppt/media/image1.wmf" ContentType="image/x-wmf"/>
  <Override PartName="/ppt/media/image9.wmf" ContentType="image/x-wmf"/>
  <Override PartName="/ppt/media/image3.png" ContentType="image/png"/>
  <Override PartName="/ppt/media/image4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8.png" ContentType="image/png"/>
  <Override PartName="/ppt/media/image17.png" ContentType="image/png"/>
  <Override PartName="/ppt/media/image13.png" ContentType="image/pn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5E28B6C-A768-48E1-BB91-746A3908A8CF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29D318-E314-40DE-BA14-1D3CA2CAC8B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EC19EF-845C-45C1-B1BF-477832CEF2C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5E2AC8-AFE7-4589-A1A2-A9FCD99DC8A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76104B-2C74-442F-AD87-971FA52765E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8B6998-7A53-4780-BE66-50E1F9A04AD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96652B-A94B-4A2E-B26D-DFB465FCCA3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6ADA90-629A-4776-9FC8-A4519FBD1EA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D9E9FC-C035-4E58-B448-73819044464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BD6A34-03B3-4797-A56E-3D72283F5B9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BE080D-C04D-4A05-9BB5-084D44A1BE7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502654-03CB-441A-AA63-AA35E372B1A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82AD7D1-6452-4B41-A24A-2A3D46B3C2C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E0BCD39-3FE6-4002-B16A-40ACEEA50BEC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464653"/>
                </a:solidFill>
                <a:latin typeface="Gill Sans MT"/>
              </a:rPr>
              <a:t>Programmin</a:t>
            </a:r>
            <a:r>
              <a:rPr b="0" lang="en-GB" sz="1400" spc="-1" strike="noStrike">
                <a:solidFill>
                  <a:srgbClr val="464653"/>
                </a:solidFill>
                <a:latin typeface="Gill Sans MT"/>
              </a:rPr>
              <a:t>g for BIG </a:t>
            </a:r>
            <a:r>
              <a:rPr b="0" lang="en-GB" sz="1400" spc="-1" strike="noStrike">
                <a:solidFill>
                  <a:srgbClr val="464653"/>
                </a:solidFill>
                <a:latin typeface="Gill Sans MT"/>
              </a:rPr>
              <a:t>Data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10F66FA-0FA0-4D26-A4A1-7182A7329540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wmf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3.1 Program Control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Why there is a need for controlling programs? 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 computer by itself will not do anything particularly useful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 computer has to be directed to perform some tasks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0DEB865-39C7-4640-906B-A6C701F862D8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D712F0A-EC2F-4B5A-9923-FECFDF1D7B8A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54" name="Picture 3" descr=""/>
          <p:cNvPicPr/>
          <p:nvPr/>
        </p:nvPicPr>
        <p:blipFill>
          <a:blip r:embed="rId1"/>
          <a:stretch/>
        </p:blipFill>
        <p:spPr>
          <a:xfrm>
            <a:off x="6156000" y="4869000"/>
            <a:ext cx="935640" cy="1166400"/>
          </a:xfrm>
          <a:prstGeom prst="rect">
            <a:avLst/>
          </a:prstGeom>
          <a:ln>
            <a:noFill/>
          </a:ln>
        </p:spPr>
      </p:pic>
      <p:pic>
        <p:nvPicPr>
          <p:cNvPr id="55" name="Picture 8" descr=""/>
          <p:cNvPicPr/>
          <p:nvPr/>
        </p:nvPicPr>
        <p:blipFill>
          <a:blip r:embed="rId2"/>
          <a:stretch/>
        </p:blipFill>
        <p:spPr>
          <a:xfrm>
            <a:off x="1907640" y="2781000"/>
            <a:ext cx="1673640" cy="1673640"/>
          </a:xfrm>
          <a:prstGeom prst="rect">
            <a:avLst/>
          </a:prstGeom>
          <a:ln>
            <a:noFill/>
          </a:ln>
        </p:spPr>
      </p:pic>
      <p:pic>
        <p:nvPicPr>
          <p:cNvPr id="56" name="Picture 10" descr=""/>
          <p:cNvPicPr/>
          <p:nvPr/>
        </p:nvPicPr>
        <p:blipFill>
          <a:blip r:embed="rId3"/>
          <a:stretch/>
        </p:blipFill>
        <p:spPr>
          <a:xfrm>
            <a:off x="7596360" y="2663280"/>
            <a:ext cx="935640" cy="1851840"/>
          </a:xfrm>
          <a:prstGeom prst="rect">
            <a:avLst/>
          </a:prstGeom>
          <a:ln>
            <a:noFill/>
          </a:ln>
        </p:spPr>
      </p:pic>
      <p:pic>
        <p:nvPicPr>
          <p:cNvPr id="57" name="Picture 10" descr=""/>
          <p:cNvPicPr/>
          <p:nvPr/>
        </p:nvPicPr>
        <p:blipFill>
          <a:blip r:embed="rId4"/>
          <a:stretch/>
        </p:blipFill>
        <p:spPr>
          <a:xfrm>
            <a:off x="7020360" y="2735280"/>
            <a:ext cx="935640" cy="1851840"/>
          </a:xfrm>
          <a:prstGeom prst="rect">
            <a:avLst/>
          </a:prstGeom>
          <a:ln>
            <a:noFill/>
          </a:ln>
        </p:spPr>
      </p:pic>
      <p:sp>
        <p:nvSpPr>
          <p:cNvPr id="58" name="CustomShape 5"/>
          <p:cNvSpPr/>
          <p:nvPr/>
        </p:nvSpPr>
        <p:spPr>
          <a:xfrm>
            <a:off x="7740360" y="1917000"/>
            <a:ext cx="935640" cy="64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 w="28440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????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4860000" y="2493000"/>
            <a:ext cx="935640" cy="64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 w="28440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????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2843640" y="2421000"/>
            <a:ext cx="863640" cy="64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 w="28440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????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61" name="Picture 11" descr=""/>
          <p:cNvPicPr/>
          <p:nvPr/>
        </p:nvPicPr>
        <p:blipFill>
          <a:blip r:embed="rId5"/>
          <a:stretch/>
        </p:blipFill>
        <p:spPr>
          <a:xfrm>
            <a:off x="1187640" y="4869000"/>
            <a:ext cx="912960" cy="1181880"/>
          </a:xfrm>
          <a:prstGeom prst="rect">
            <a:avLst/>
          </a:prstGeom>
          <a:ln>
            <a:noFill/>
          </a:ln>
        </p:spPr>
      </p:pic>
      <p:pic>
        <p:nvPicPr>
          <p:cNvPr id="62" name="Picture 12" descr=""/>
          <p:cNvPicPr/>
          <p:nvPr/>
        </p:nvPicPr>
        <p:blipFill>
          <a:blip r:embed="rId6"/>
          <a:stretch/>
        </p:blipFill>
        <p:spPr>
          <a:xfrm>
            <a:off x="3708000" y="4797000"/>
            <a:ext cx="1367640" cy="1367640"/>
          </a:xfrm>
          <a:prstGeom prst="rect">
            <a:avLst/>
          </a:prstGeom>
          <a:ln>
            <a:noFill/>
          </a:ln>
        </p:spPr>
      </p:pic>
      <p:pic>
        <p:nvPicPr>
          <p:cNvPr id="63" name="Picture 10" descr=""/>
          <p:cNvPicPr/>
          <p:nvPr/>
        </p:nvPicPr>
        <p:blipFill>
          <a:blip r:embed="rId7"/>
          <a:stretch/>
        </p:blipFill>
        <p:spPr>
          <a:xfrm>
            <a:off x="6444360" y="2807280"/>
            <a:ext cx="935640" cy="1851840"/>
          </a:xfrm>
          <a:prstGeom prst="rect">
            <a:avLst/>
          </a:prstGeom>
          <a:ln>
            <a:noFill/>
          </a:ln>
        </p:spPr>
      </p:pic>
      <p:pic>
        <p:nvPicPr>
          <p:cNvPr id="64" name="Picture 7" descr=""/>
          <p:cNvPicPr/>
          <p:nvPr/>
        </p:nvPicPr>
        <p:blipFill>
          <a:blip r:embed="rId8"/>
          <a:stretch/>
        </p:blipFill>
        <p:spPr>
          <a:xfrm>
            <a:off x="4009680" y="2997000"/>
            <a:ext cx="171432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3.5 Repetition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A repetition statement tells the program to execute the program repeatedly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</a:t>
            </a: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while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 statement 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syntax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Program control:  while the loop-continuation-condition is true the indentedBlock is executed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example: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DBC74E0-0686-4EC2-B69A-B7A9C4B72C2E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DC4155C-0982-4831-B0B4-4F831DA380B3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547640" y="2853000"/>
            <a:ext cx="4968360" cy="8636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while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loop-continuation-condition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indentedBlock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rcRect l="0" t="0" r="0" b="15777"/>
          <a:stretch/>
        </p:blipFill>
        <p:spPr>
          <a:xfrm>
            <a:off x="2051640" y="5085360"/>
            <a:ext cx="2325600" cy="1151640"/>
          </a:xfrm>
          <a:prstGeom prst="rect">
            <a:avLst/>
          </a:prstGeom>
          <a:ln w="9360"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5004000" y="4932000"/>
            <a:ext cx="3096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Question:  What is printed?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5004000" y="5436000"/>
            <a:ext cx="374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Question:  Did you notice the successive modifications? 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3.5 Repetition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</a:t>
            </a: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while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 statement 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while statements with successive modifications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CBFC12C-A4D9-490E-80B9-ACD1ABC496D0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2D40584-BEB1-41FA-A78D-4F7FFB310769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323640" y="2205000"/>
            <a:ext cx="8352720" cy="15116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initialization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while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continuationCondition: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do main action to be repeated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prepare variables for the next time through the loop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691640" y="4293000"/>
            <a:ext cx="2231280" cy="1312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3.5 Repetition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</a:t>
            </a: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for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 statement 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Is a counter-controlled loop =&gt; you know how many times the loop will execute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syntax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Program control: the indented statements to repeat are repeated for each item in the sequence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example: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BF23A72-6B23-463E-B843-34A23C2EA514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E06BE92-8703-4D02-B9FC-908057428060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475640" y="2637000"/>
            <a:ext cx="5544360" cy="7916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for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item in sequence: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indented statements to repeat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rcRect l="0" t="0" r="13882" b="13877"/>
          <a:stretch/>
        </p:blipFill>
        <p:spPr>
          <a:xfrm>
            <a:off x="1907640" y="4581000"/>
            <a:ext cx="4845240" cy="158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3.1 Program Control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57200" y="1219320"/>
            <a:ext cx="56984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In a program, commands are given to the computer through a set of instructions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Program control deals with how a programs gives instructions and takes decisions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Program control directs the program flow or change the program flow using program control statements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A353406-BEED-47D2-8312-5D03075A2A3B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C9A3E8F-95B5-4C54-8123-A913D31D0957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69" name="Picture 2" descr=""/>
          <p:cNvPicPr/>
          <p:nvPr/>
        </p:nvPicPr>
        <p:blipFill>
          <a:blip r:embed="rId1"/>
          <a:stretch/>
        </p:blipFill>
        <p:spPr>
          <a:xfrm>
            <a:off x="7164360" y="2493000"/>
            <a:ext cx="1231920" cy="1367640"/>
          </a:xfrm>
          <a:prstGeom prst="rect">
            <a:avLst/>
          </a:prstGeom>
          <a:ln>
            <a:noFill/>
          </a:ln>
        </p:spPr>
      </p:pic>
      <p:pic>
        <p:nvPicPr>
          <p:cNvPr id="70" name="Picture 3" descr=""/>
          <p:cNvPicPr/>
          <p:nvPr/>
        </p:nvPicPr>
        <p:blipFill>
          <a:blip r:embed="rId2"/>
          <a:stretch/>
        </p:blipFill>
        <p:spPr>
          <a:xfrm>
            <a:off x="7020360" y="3861000"/>
            <a:ext cx="1439640" cy="1439640"/>
          </a:xfrm>
          <a:prstGeom prst="rect">
            <a:avLst/>
          </a:prstGeom>
          <a:ln>
            <a:noFill/>
          </a:ln>
        </p:spPr>
      </p:pic>
      <p:pic>
        <p:nvPicPr>
          <p:cNvPr id="71" name="Picture 4" descr=""/>
          <p:cNvPicPr/>
          <p:nvPr/>
        </p:nvPicPr>
        <p:blipFill>
          <a:blip r:embed="rId3"/>
          <a:stretch/>
        </p:blipFill>
        <p:spPr>
          <a:xfrm>
            <a:off x="7848000" y="141264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72" name="Picture 5" descr=""/>
          <p:cNvPicPr/>
          <p:nvPr/>
        </p:nvPicPr>
        <p:blipFill>
          <a:blip r:embed="rId4"/>
          <a:stretch/>
        </p:blipFill>
        <p:spPr>
          <a:xfrm>
            <a:off x="6372360" y="1412640"/>
            <a:ext cx="1396080" cy="139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3.2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Program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Control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Statement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Three types of program control statements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Sequence  statements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Selection  statements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Repetition statements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5BD33E0-A899-4C49-AA85-2091BC0DE09B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AE9A6C2-5334-4682-90C2-5EBFAE734A19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3.3 Sequence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Instructions given in a sequence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Have a begin and an end point 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548640" indent="-27396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548640" indent="-273960">
              <a:lnSpc>
                <a:spcPct val="100000"/>
              </a:lnSpc>
              <a:spcBef>
                <a:spcPts val="499"/>
              </a:spcBef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 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1097280" indent="-228240">
              <a:lnSpc>
                <a:spcPct val="100000"/>
              </a:lnSpc>
              <a:spcBef>
                <a:spcPts val="400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D9AFD53-05C3-4074-A679-2624263ADB7F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2C03B3B-4A2D-425C-AA83-F5633C431E94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graphicFrame>
        <p:nvGraphicFramePr>
          <p:cNvPr id="81" name="Table 5"/>
          <p:cNvGraphicFramePr/>
          <p:nvPr/>
        </p:nvGraphicFramePr>
        <p:xfrm>
          <a:off x="323640" y="2421000"/>
          <a:ext cx="8424720" cy="2296800"/>
        </p:xfrm>
        <a:graphic>
          <a:graphicData uri="http://schemas.openxmlformats.org/drawingml/2006/table">
            <a:tbl>
              <a:tblPr/>
              <a:tblGrid>
                <a:gridCol w="7759800"/>
                <a:gridCol w="664920"/>
              </a:tblGrid>
              <a:tr h="38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celciusInput = raw_input("Please enter Celcius value:")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da7a"/>
                    </a:solidFill>
                  </a:tcPr>
                </a:tc>
              </a:tr>
              <a:tr h="38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celciusFloat = float(celciusInput)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da7a"/>
                    </a:solidFill>
                  </a:tcPr>
                </a:tc>
              </a:tr>
              <a:tr h="38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fahrResult = ((9/5.0)*celciusFloat) + 32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da7a"/>
                    </a:solidFill>
                  </a:tcPr>
                </a:tc>
              </a:tr>
              <a:tr h="38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fahrString = format(fahrResult, ".2f")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da7a"/>
                    </a:solidFill>
                  </a:tcPr>
                </a:tc>
              </a:tr>
              <a:tr h="382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message = "The result is: " + fahrString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da7a"/>
                    </a:solidFill>
                  </a:tcPr>
                </a:tc>
              </a:tr>
              <a:tr h="383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print(message)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da7a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6"/>
          <p:cNvSpPr/>
          <p:nvPr/>
        </p:nvSpPr>
        <p:spPr>
          <a:xfrm>
            <a:off x="179640" y="5286960"/>
            <a:ext cx="118728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300" spc="-1" strike="noStrike">
                <a:solidFill>
                  <a:srgbClr val="000000"/>
                </a:solidFill>
                <a:latin typeface="Gill Sans MT"/>
              </a:rPr>
              <a:t>Begin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8244360" y="5271480"/>
            <a:ext cx="935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300" spc="-1" strike="noStrike">
                <a:solidFill>
                  <a:srgbClr val="000000"/>
                </a:solidFill>
                <a:latin typeface="Gill Sans MT"/>
              </a:rPr>
              <a:t>End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763640" y="5301360"/>
            <a:ext cx="935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latin typeface="Courier New"/>
              </a:rPr>
              <a:t>S1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2843640" y="5301360"/>
            <a:ext cx="935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latin typeface="Courier New"/>
              </a:rPr>
              <a:t>S2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4068000" y="5301360"/>
            <a:ext cx="935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latin typeface="Courier New"/>
              </a:rPr>
              <a:t>S3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5076000" y="5301360"/>
            <a:ext cx="935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latin typeface="Courier New"/>
              </a:rPr>
              <a:t>S4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6084000" y="5301360"/>
            <a:ext cx="935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latin typeface="Courier New"/>
              </a:rPr>
              <a:t>S5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7164360" y="5301360"/>
            <a:ext cx="93564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300" spc="-1" strike="noStrike">
                <a:solidFill>
                  <a:srgbClr val="000000"/>
                </a:solidFill>
                <a:latin typeface="Courier New"/>
              </a:rPr>
              <a:t>S6</a:t>
            </a:r>
            <a:endParaRPr b="0" lang="en-GB" sz="23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2267640" y="551736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5"/>
          <p:cNvSpPr/>
          <p:nvPr/>
        </p:nvSpPr>
        <p:spPr>
          <a:xfrm>
            <a:off x="3420000" y="551736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6"/>
          <p:cNvSpPr/>
          <p:nvPr/>
        </p:nvSpPr>
        <p:spPr>
          <a:xfrm>
            <a:off x="4572000" y="551736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7"/>
          <p:cNvSpPr/>
          <p:nvPr/>
        </p:nvSpPr>
        <p:spPr>
          <a:xfrm>
            <a:off x="5580000" y="551736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8"/>
          <p:cNvSpPr/>
          <p:nvPr/>
        </p:nvSpPr>
        <p:spPr>
          <a:xfrm>
            <a:off x="6588360" y="551736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9"/>
          <p:cNvSpPr/>
          <p:nvPr/>
        </p:nvSpPr>
        <p:spPr>
          <a:xfrm>
            <a:off x="7668360" y="551736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0"/>
          <p:cNvSpPr/>
          <p:nvPr/>
        </p:nvSpPr>
        <p:spPr>
          <a:xfrm>
            <a:off x="1187640" y="551736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3.4 Selection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Allow the program to choose between two alternatives 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Involve a condition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Conditions are Boolean expressions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What is the result of a condition?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5115104-2335-4A3B-A7F3-1600CE255456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D76B56D-FCA0-494F-BFF4-541B141370E6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267640" y="4176360"/>
            <a:ext cx="2844360" cy="7196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Try some conditions in Python: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6084000" y="2061000"/>
            <a:ext cx="1962360" cy="3706920"/>
          </a:xfrm>
          <a:prstGeom prst="rect">
            <a:avLst/>
          </a:prstGeom>
          <a:ln w="9360">
            <a:noFill/>
          </a:ln>
        </p:spPr>
      </p:pic>
      <p:sp>
        <p:nvSpPr>
          <p:cNvPr id="103" name="CustomShape 6"/>
          <p:cNvSpPr/>
          <p:nvPr/>
        </p:nvSpPr>
        <p:spPr>
          <a:xfrm>
            <a:off x="2267640" y="5040000"/>
            <a:ext cx="2844360" cy="7200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What values could take a condition?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3.4 Selection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19320"/>
            <a:ext cx="627480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simple </a:t>
            </a: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if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 statement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syntax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548640" indent="-27396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Program control:  if the condition is true then the indentedStatementBlock is executed otherwise the indentedStatementBlock is skipped.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example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F33EF36-ABBB-4280-9E87-605785AC6F6D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4501F7E-3FE0-48BB-8EED-BA06298B8721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475640" y="1989000"/>
            <a:ext cx="4464000" cy="8636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if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condition: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indentedStatementBlock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rcRect l="0" t="0" r="0" b="13278"/>
          <a:stretch/>
        </p:blipFill>
        <p:spPr>
          <a:xfrm>
            <a:off x="3420000" y="4128480"/>
            <a:ext cx="3420000" cy="2135520"/>
          </a:xfrm>
          <a:prstGeom prst="rect">
            <a:avLst/>
          </a:prstGeom>
          <a:ln w="9360">
            <a:noFill/>
          </a:ln>
        </p:spPr>
      </p:pic>
      <p:pic>
        <p:nvPicPr>
          <p:cNvPr id="110" name="Picture 3" descr=""/>
          <p:cNvPicPr/>
          <p:nvPr/>
        </p:nvPicPr>
        <p:blipFill>
          <a:blip r:embed="rId2"/>
          <a:srcRect l="0" t="0" r="19864" b="0"/>
          <a:stretch/>
        </p:blipFill>
        <p:spPr>
          <a:xfrm>
            <a:off x="7020360" y="4005000"/>
            <a:ext cx="2123280" cy="1439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3.4 Selection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27600"/>
            <a:ext cx="814680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simple </a:t>
            </a: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if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 statement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In class exercise: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Write a Python program that asks for the baggage weight  and lets the user know if its weight exceeds the baggage limit of 15 kg.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5C95F65-F8B6-4928-A4D7-97ABA4D5B198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8CC6C31-48F9-478B-971C-E47948931686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3.4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Sele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ction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Stat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eme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19320"/>
            <a:ext cx="843480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</a:t>
            </a: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if-else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 statement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syntax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548640" indent="-27396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Program control:  if the condition is true then the indentedStatementBlock ForTrueCondition is executed, otherwise the indentedStatementBlockForFalseCondition is executed.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example: verify if a number is odd or even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24DFA2E-67B2-459A-8FDC-3B924A3F235D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76C9AE9-9859-4BD6-9888-150F8AC1A7F9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259640" y="1989000"/>
            <a:ext cx="6984360" cy="12236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if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condition: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indentedStatementBlockForTrueCondition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else: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i="1" lang="en-GB" sz="1800" spc="-1" strike="noStrike">
                <a:solidFill>
                  <a:srgbClr val="000000"/>
                </a:solidFill>
                <a:latin typeface="Courier New"/>
              </a:rPr>
              <a:t>indentedStatementBlockForFalseCondition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3.4 Selection Statements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219320"/>
            <a:ext cx="821880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The </a:t>
            </a:r>
            <a:r>
              <a:rPr b="1" lang="en-US" sz="2300" spc="-1" strike="noStrike">
                <a:solidFill>
                  <a:srgbClr val="464653"/>
                </a:solidFill>
                <a:latin typeface="Gill Sans MT"/>
              </a:rPr>
              <a:t>if-elif-...-else </a:t>
            </a: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statement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syntax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Program Control:  if condition1 is true then the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indentedStatementBlock ForTrueCondition1 is executed,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otherwise if the condition2  is true than the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822960" indent="-22824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indentedStatementBlock ForTrueCondition2 is executed...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B5500DF-ECE6-4A4C-B9C4-336E5714E240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12/01/2021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A6BB307-E8AD-4ABC-93E7-A453D2CF8BC4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259640" y="2133000"/>
            <a:ext cx="6984360" cy="24750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</a:rPr>
              <a:t>if 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condition1: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indentedStatementBlockForTrueCondition1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</a:rPr>
              <a:t>elif 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condition2: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indentedStatementBlockForFirstTrueCondition2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</a:rPr>
              <a:t>elif 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condition3: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indentedStatementBlockForFirstTrueCondition3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</a:rPr>
              <a:t>elif 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condition4: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indentedStatementBlockForFirstTrueCondition4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</a:rPr>
              <a:t>else: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i="1" lang="en-GB" sz="1600" spc="-1" strike="noStrike">
                <a:solidFill>
                  <a:srgbClr val="000000"/>
                </a:solidFill>
                <a:latin typeface="Courier New"/>
              </a:rPr>
              <a:t>indentedStatementBlockForEachConditionFalse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23940</TotalTime>
  <Application>LibreOffice/6.0.7.3$Linux_X86_64 LibreOffice_project/00m0$Build-3</Application>
  <Words>719</Words>
  <Paragraphs>459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2010-07-16T14:42:15Z</dcterms:created>
  <dc:creator>eidolon</dc:creator>
  <dc:description/>
  <dc:language>en-GB</dc:language>
  <cp:lastModifiedBy/>
  <dcterms:modified xsi:type="dcterms:W3CDTF">2021-01-12T17:54:32Z</dcterms:modified>
  <cp:revision>632</cp:revision>
  <dc:subject/>
  <dc:title>Data Storage &amp;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