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5014D1-39DA-4660-9C80-4CFAFCD432EE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4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1300000" sp="1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1300000" sp="1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20840" y="6467400"/>
            <a:ext cx="189000" cy="1184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14400" y="2819520"/>
            <a:ext cx="7313400" cy="127836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2819520"/>
            <a:ext cx="226800" cy="127836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1300000" sp="1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chemeClr val="accent2"/>
            </a:solidFill>
            <a:custDash>
              <a:ds d="1300000" sp="1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5400000">
            <a:off x="420840" y="6467400"/>
            <a:ext cx="189000" cy="1184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4.1 Functions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sequence of reusable statements that performs a desired operation</a:t>
            </a: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3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3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3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1547640" y="2349000"/>
            <a:ext cx="3310560" cy="1150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What are the benefits of using a function?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Operations with Lists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Getting a slice from a list from index </a:t>
            </a:r>
            <a:r>
              <a:rPr b="0" lang="en-GB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start</a:t>
            </a: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 to index </a:t>
            </a:r>
            <a:r>
              <a:rPr b="0" lang="en-GB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end-1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Shuffle the elements randomly in a list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1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+, *, in, not in </a:t>
            </a: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operators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1368000" y="2052360"/>
            <a:ext cx="2878560" cy="646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listName[start:end]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1380600" y="3355920"/>
            <a:ext cx="3670560" cy="646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random.shuffle(listName)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4428000" y="2376000"/>
            <a:ext cx="4534560" cy="639000"/>
          </a:xfrm>
          <a:prstGeom prst="rect">
            <a:avLst/>
          </a:prstGeom>
          <a:ln w="9360">
            <a:noFill/>
          </a:ln>
        </p:spPr>
      </p:pic>
      <p:pic>
        <p:nvPicPr>
          <p:cNvPr id="160" name="Picture 3" descr=""/>
          <p:cNvPicPr/>
          <p:nvPr/>
        </p:nvPicPr>
        <p:blipFill>
          <a:blip r:embed="rId2"/>
          <a:stretch/>
        </p:blipFill>
        <p:spPr>
          <a:xfrm>
            <a:off x="5688000" y="3463560"/>
            <a:ext cx="3221280" cy="855000"/>
          </a:xfrm>
          <a:prstGeom prst="rect">
            <a:avLst/>
          </a:prstGeom>
          <a:ln w="9360">
            <a:noFill/>
          </a:ln>
        </p:spPr>
      </p:pic>
      <p:pic>
        <p:nvPicPr>
          <p:cNvPr id="161" name="Picture 5" descr=""/>
          <p:cNvPicPr/>
          <p:nvPr/>
        </p:nvPicPr>
        <p:blipFill>
          <a:blip r:embed="rId3"/>
          <a:stretch/>
        </p:blipFill>
        <p:spPr>
          <a:xfrm>
            <a:off x="1415160" y="4819320"/>
            <a:ext cx="3191400" cy="1299240"/>
          </a:xfrm>
          <a:prstGeom prst="rect">
            <a:avLst/>
          </a:prstGeom>
          <a:ln w="9360">
            <a:noFill/>
          </a:ln>
        </p:spPr>
      </p:pic>
      <p:pic>
        <p:nvPicPr>
          <p:cNvPr id="162" name="Picture 7" descr=""/>
          <p:cNvPicPr/>
          <p:nvPr/>
        </p:nvPicPr>
        <p:blipFill>
          <a:blip r:embed="rId4"/>
          <a:stretch/>
        </p:blipFill>
        <p:spPr>
          <a:xfrm>
            <a:off x="5328000" y="4680000"/>
            <a:ext cx="2014560" cy="1452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1475640" y="1989000"/>
            <a:ext cx="6423480" cy="273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Picture 8" descr=""/>
          <p:cNvPicPr/>
          <p:nvPr/>
        </p:nvPicPr>
        <p:blipFill>
          <a:blip r:embed="rId1"/>
          <a:stretch/>
        </p:blipFill>
        <p:spPr>
          <a:xfrm>
            <a:off x="1566360" y="1989000"/>
            <a:ext cx="614160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List Methods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Add an element to the list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list.append(</a:t>
            </a:r>
            <a:r>
              <a:rPr b="0" i="1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Insert an item at a given position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list.insert(</a:t>
            </a:r>
            <a:r>
              <a:rPr b="0" i="1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, </a:t>
            </a:r>
            <a:r>
              <a:rPr b="0" i="1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Remove the first item from the list whose value is </a:t>
            </a:r>
            <a:r>
              <a:rPr b="0" i="1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list.remove(</a:t>
            </a:r>
            <a:r>
              <a:rPr b="0" i="1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Remove the item at the given position in the list, and return it.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list.pop([</a:t>
            </a:r>
            <a:r>
              <a:rPr b="0" i="1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]); If no index is specified, a.pop() removes and returns the last item in the list.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List Methods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Return the index in the list of the first item whose value is </a:t>
            </a:r>
            <a:r>
              <a:rPr b="0" i="1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list.index(</a:t>
            </a:r>
            <a:r>
              <a:rPr b="0" i="1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Return the number of times </a:t>
            </a:r>
            <a:r>
              <a:rPr b="0" i="1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 appears in the list.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list.count(</a:t>
            </a:r>
            <a:r>
              <a:rPr b="0" i="1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Sort the items of the list, in place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list.sort()</a:t>
            </a:r>
            <a:endParaRPr b="0" lang="en-GB" sz="18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Reverse the elements of the list, in place.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list.reverse()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4.5 File Access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How data can be stored when</a:t>
            </a:r>
            <a:endParaRPr b="0" lang="en-GB" sz="26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We want to access the program results next time when the program starts without re-analysing the data?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We want to access the data using another computer?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2915640" y="2853000"/>
            <a:ext cx="1826640" cy="1826640"/>
          </a:xfrm>
          <a:prstGeom prst="rect">
            <a:avLst/>
          </a:prstGeom>
          <a:ln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3492000" y="3717000"/>
            <a:ext cx="71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Files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4.5 File Access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Relative vs. Absolute filename</a:t>
            </a:r>
            <a:endParaRPr b="0" lang="en-GB" sz="26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An absolute filename contains a filename with its complete path</a:t>
            </a: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 relative filename is relative to its current working directory</a:t>
            </a:r>
            <a:endParaRPr b="0" lang="en-GB" sz="20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File Input &amp; Output Operations</a:t>
            </a:r>
            <a:endParaRPr b="0" lang="en-GB" sz="26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Open  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Write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Read 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Close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4.5 File Access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Open files</a:t>
            </a:r>
            <a:endParaRPr b="0" lang="en-GB" sz="26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Use the open function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Specify the filename (filename)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Specify how the file will be used (mode)</a:t>
            </a: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1547640" y="3285000"/>
            <a:ext cx="5398920" cy="862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filevariable = open(filename, mode)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4.5 File Access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File modes</a:t>
            </a:r>
            <a:endParaRPr b="0" lang="en-GB" sz="26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6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8" name="Table 5"/>
          <p:cNvGraphicFramePr/>
          <p:nvPr/>
        </p:nvGraphicFramePr>
        <p:xfrm>
          <a:off x="1259640" y="1989000"/>
          <a:ext cx="6552000" cy="2950560"/>
        </p:xfrm>
        <a:graphic>
          <a:graphicData uri="http://schemas.openxmlformats.org/drawingml/2006/table">
            <a:tbl>
              <a:tblPr/>
              <a:tblGrid>
                <a:gridCol w="1238400"/>
                <a:gridCol w="5313960"/>
              </a:tblGrid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Description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</a:tr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“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r”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Opens a file for reading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“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w”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Opens a new file for writing. If the file already exists, its old contents are destroyed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“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a”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Opens a file for appending data from the end of the file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</a:tr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“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rb”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Opens a file for reading binary data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5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“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wb”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Opens a file for writing binary data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4.5 File Access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Example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Close file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03" name="Picture 4" descr=""/>
          <p:cNvPicPr/>
          <p:nvPr/>
        </p:nvPicPr>
        <p:blipFill>
          <a:blip r:embed="rId1"/>
          <a:stretch/>
        </p:blipFill>
        <p:spPr>
          <a:xfrm>
            <a:off x="1331640" y="3213000"/>
            <a:ext cx="6703920" cy="596880"/>
          </a:xfrm>
          <a:prstGeom prst="rect">
            <a:avLst/>
          </a:prstGeom>
          <a:ln w="9360"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1547640" y="2637000"/>
            <a:ext cx="360" cy="57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Picture 6" descr=""/>
          <p:cNvPicPr/>
          <p:nvPr/>
        </p:nvPicPr>
        <p:blipFill>
          <a:blip r:embed="rId2"/>
          <a:stretch/>
        </p:blipFill>
        <p:spPr>
          <a:xfrm>
            <a:off x="1835640" y="4797000"/>
            <a:ext cx="2259000" cy="686160"/>
          </a:xfrm>
          <a:prstGeom prst="rect">
            <a:avLst/>
          </a:prstGeom>
          <a:ln w="9360">
            <a:noFill/>
          </a:ln>
        </p:spPr>
      </p:pic>
      <p:sp>
        <p:nvSpPr>
          <p:cNvPr id="206" name="CustomShape 6"/>
          <p:cNvSpPr/>
          <p:nvPr/>
        </p:nvSpPr>
        <p:spPr>
          <a:xfrm>
            <a:off x="1152720" y="1872000"/>
            <a:ext cx="4156920" cy="6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myfile = open('file.txt','w')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print(myfile)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4.1 Functions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sequence of reusable statements that performs a desired operation</a:t>
            </a:r>
            <a:endParaRPr b="0" lang="en-GB" sz="2300" spc="-1" strike="noStrike">
              <a:latin typeface="Arial"/>
            </a:endParaRPr>
          </a:p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Syntax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Contains a header and a body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Python syntax without a return value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Example 4.1: a function that takes as parameter a string representing the name of the user and print  a personalised salutation to the user</a:t>
            </a: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1259640" y="3213000"/>
            <a:ext cx="6118920" cy="862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functionName(list of parameters):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funtionStatementblock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876360" y="2565000"/>
            <a:ext cx="187056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function header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7199640" y="4149000"/>
            <a:ext cx="1942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function body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 flipH="1">
            <a:off x="6153840" y="2749680"/>
            <a:ext cx="71820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 flipH="1" flipV="1">
            <a:off x="4714560" y="3787560"/>
            <a:ext cx="2481840" cy="54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2184840" y="5328000"/>
            <a:ext cx="3933720" cy="933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4.5 File Access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Write data</a:t>
            </a:r>
            <a:endParaRPr b="0" lang="en-GB" sz="26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Read data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/>
        </p:blipFill>
        <p:spPr>
          <a:xfrm>
            <a:off x="5508000" y="1845000"/>
            <a:ext cx="2388960" cy="1569960"/>
          </a:xfrm>
          <a:prstGeom prst="rect">
            <a:avLst/>
          </a:prstGeom>
          <a:ln w="9360">
            <a:noFill/>
          </a:ln>
        </p:spPr>
      </p:pic>
      <p:pic>
        <p:nvPicPr>
          <p:cNvPr id="212" name="Picture 4" descr=""/>
          <p:cNvPicPr/>
          <p:nvPr/>
        </p:nvPicPr>
        <p:blipFill>
          <a:blip r:embed="rId2"/>
          <a:stretch/>
        </p:blipFill>
        <p:spPr>
          <a:xfrm>
            <a:off x="755640" y="1772640"/>
            <a:ext cx="3838320" cy="1870560"/>
          </a:xfrm>
          <a:prstGeom prst="rect">
            <a:avLst/>
          </a:prstGeom>
          <a:ln w="9360">
            <a:noFill/>
          </a:ln>
        </p:spPr>
      </p:pic>
      <p:sp>
        <p:nvSpPr>
          <p:cNvPr id="213" name="CustomShape 5"/>
          <p:cNvSpPr/>
          <p:nvPr/>
        </p:nvSpPr>
        <p:spPr>
          <a:xfrm>
            <a:off x="3924000" y="2637000"/>
            <a:ext cx="122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Picture 5" descr=""/>
          <p:cNvPicPr/>
          <p:nvPr/>
        </p:nvPicPr>
        <p:blipFill>
          <a:blip r:embed="rId3"/>
          <a:stretch/>
        </p:blipFill>
        <p:spPr>
          <a:xfrm>
            <a:off x="1115640" y="4077000"/>
            <a:ext cx="3576240" cy="2086560"/>
          </a:xfrm>
          <a:prstGeom prst="rect">
            <a:avLst/>
          </a:prstGeom>
          <a:ln w="9360">
            <a:noFill/>
          </a:ln>
        </p:spPr>
      </p:pic>
      <p:sp>
        <p:nvSpPr>
          <p:cNvPr id="215" name="CustomShape 6"/>
          <p:cNvSpPr/>
          <p:nvPr/>
        </p:nvSpPr>
        <p:spPr>
          <a:xfrm flipH="1">
            <a:off x="4281840" y="3285000"/>
            <a:ext cx="1078200" cy="93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7"/>
          <p:cNvSpPr/>
          <p:nvPr/>
        </p:nvSpPr>
        <p:spPr>
          <a:xfrm flipV="1">
            <a:off x="4693680" y="5083200"/>
            <a:ext cx="812520" cy="3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Picture 6" descr=""/>
          <p:cNvPicPr/>
          <p:nvPr/>
        </p:nvPicPr>
        <p:blipFill>
          <a:blip r:embed="rId4"/>
          <a:stretch/>
        </p:blipFill>
        <p:spPr>
          <a:xfrm>
            <a:off x="5868000" y="4365000"/>
            <a:ext cx="1438200" cy="1364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4.5 File Access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Exercise: Examine the following methods</a:t>
            </a:r>
            <a:endParaRPr b="0" lang="en-GB" sz="2600" spc="-1" strike="noStrike">
              <a:latin typeface="Arial"/>
            </a:endParaRPr>
          </a:p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read with no parameters</a:t>
            </a:r>
            <a:endParaRPr b="0" lang="en-GB" sz="2300" spc="-1" strike="noStrike">
              <a:latin typeface="Arial"/>
            </a:endParaRPr>
          </a:p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read with an integer as parameter</a:t>
            </a:r>
            <a:endParaRPr b="0" lang="en-GB" sz="2300" spc="-1" strike="noStrike">
              <a:latin typeface="Arial"/>
            </a:endParaRPr>
          </a:p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readlines</a:t>
            </a:r>
            <a:endParaRPr b="0" lang="en-GB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Exercise: Examine the following code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1115640" y="4005000"/>
            <a:ext cx="5378040" cy="1382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4.1 Functions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Syntax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Python syntax with  a return value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Example 4.2 :  a function that takes as parameters two numbers and computes the average of the two number </a:t>
            </a: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1331640" y="2133000"/>
            <a:ext cx="6118920" cy="862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functionName(list of parameters):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funtionStatementblock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Expression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1584000" y="4963320"/>
            <a:ext cx="5240880" cy="867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4.1 Functions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Function usage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Calling or invoking the function</a:t>
            </a:r>
            <a:endParaRPr b="0" lang="en-GB" sz="20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Example 4.1</a:t>
            </a: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lvl="3" marL="1097280" indent="-22680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Example 4.2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1800" spc="-1" strike="noStrike">
              <a:latin typeface="Arial"/>
            </a:endParaRPr>
          </a:p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Local vs. global variables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Local variables are declared and exist inside the function, it cannot be used outside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Global variables can be accessed anywhere in the program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! Pay attention to the variable scope: local vs. global scope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4644000" y="2565000"/>
            <a:ext cx="9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5220000" y="3573000"/>
            <a:ext cx="93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2736000" y="3412440"/>
            <a:ext cx="2664000" cy="6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avg=average(5,6)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print(avg)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6264000" y="3411000"/>
            <a:ext cx="2373840" cy="6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5.5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5688720" y="2232000"/>
            <a:ext cx="155088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Hello Paul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2016000" y="2304000"/>
            <a:ext cx="273600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salutation('Paul')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4.1 Functions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Example 4.3 – In class exercise: Create a function that returns the sum of the first n numbers, where n is given as function parameter. </a:t>
            </a:r>
            <a:endParaRPr b="0" lang="en-GB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3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3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3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3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4.2 Data Structure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logical basis for organizing information in the computer for representation of data types and operations</a:t>
            </a:r>
            <a:endParaRPr b="0" lang="en-GB" sz="2300" spc="-1" strike="noStrike">
              <a:latin typeface="Arial"/>
            </a:endParaRPr>
          </a:p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We will focus on the following data structures: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Lists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Dictionaries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A </a:t>
            </a:r>
            <a:r>
              <a:rPr b="1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list</a:t>
            </a: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 is a ordered set of values, where each value is identified by an index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 values of a list are called elements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 order of an element in a list is called index</a:t>
            </a:r>
            <a:endParaRPr b="0" lang="en-GB" sz="2000" spc="-1" strike="noStrike">
              <a:latin typeface="Arial"/>
            </a:endParaRPr>
          </a:p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Creation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Enclose elements in square brackets ([ ])</a:t>
            </a: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Use the list constructor</a:t>
            </a: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725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5400000" y="3456000"/>
            <a:ext cx="3570840" cy="3008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Accessing elements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An element at the index position in a list can be accessed using the syntax</a:t>
            </a: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899640" y="2421000"/>
            <a:ext cx="2518560" cy="862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listName[index]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3744000" y="2361960"/>
            <a:ext cx="4484880" cy="3972600"/>
          </a:xfrm>
          <a:prstGeom prst="rect">
            <a:avLst/>
          </a:prstGeom>
          <a:ln w="9360"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2"/>
          <a:stretch/>
        </p:blipFill>
        <p:spPr>
          <a:xfrm>
            <a:off x="7380360" y="5157360"/>
            <a:ext cx="1131840" cy="113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52280"/>
            <a:ext cx="822780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4.3 Lists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219320"/>
            <a:ext cx="822780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548640" indent="-27252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GB" sz="2300" spc="-1" strike="noStrike">
                <a:solidFill>
                  <a:srgbClr val="464653"/>
                </a:solidFill>
                <a:latin typeface="Gill Sans MT"/>
                <a:ea typeface="DejaVu Sans"/>
              </a:rPr>
              <a:t>Operations with Lists</a:t>
            </a:r>
            <a:endParaRPr b="0" lang="en-GB" sz="23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Finding the number of elements in a list – the length of a list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Finding smallest element in a list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Finding largest element in a list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lvl="2" marL="822960" indent="-22680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Computing the sum of all elements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82296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548640" indent="-27252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109728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74320" indent="-226800">
              <a:lnSpc>
                <a:spcPct val="10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400800" y="6356520"/>
            <a:ext cx="2287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612720" y="6356520"/>
            <a:ext cx="197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1369440" y="2410200"/>
            <a:ext cx="2590560" cy="646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len(listName)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5158440" y="2053080"/>
            <a:ext cx="3526560" cy="897480"/>
          </a:xfrm>
          <a:prstGeom prst="rect">
            <a:avLst/>
          </a:prstGeom>
          <a:ln w="9360"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1369440" y="3364560"/>
            <a:ext cx="2590560" cy="646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min(listName)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2"/>
          <a:stretch/>
        </p:blipFill>
        <p:spPr>
          <a:xfrm>
            <a:off x="6480000" y="3276360"/>
            <a:ext cx="2158560" cy="538200"/>
          </a:xfrm>
          <a:prstGeom prst="rect">
            <a:avLst/>
          </a:prstGeom>
          <a:ln w="9360">
            <a:noFill/>
          </a:ln>
        </p:spPr>
      </p:pic>
      <p:pic>
        <p:nvPicPr>
          <p:cNvPr id="149" name="Picture 4" descr=""/>
          <p:cNvPicPr/>
          <p:nvPr/>
        </p:nvPicPr>
        <p:blipFill>
          <a:blip r:embed="rId3"/>
          <a:stretch/>
        </p:blipFill>
        <p:spPr>
          <a:xfrm>
            <a:off x="6336000" y="4392000"/>
            <a:ext cx="2337840" cy="61020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7"/>
          <p:cNvSpPr/>
          <p:nvPr/>
        </p:nvSpPr>
        <p:spPr>
          <a:xfrm>
            <a:off x="1369440" y="4330080"/>
            <a:ext cx="2590560" cy="646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max(listName)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1369440" y="5297760"/>
            <a:ext cx="2590560" cy="6462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sum(listName)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2" name="Picture 5" descr=""/>
          <p:cNvPicPr/>
          <p:nvPr/>
        </p:nvPicPr>
        <p:blipFill>
          <a:blip r:embed="rId4"/>
          <a:stretch/>
        </p:blipFill>
        <p:spPr>
          <a:xfrm>
            <a:off x="6336000" y="5688000"/>
            <a:ext cx="1942560" cy="510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25722</TotalTime>
  <Application>LibreOffice/6.0.7.3$Linux_X86_64 LibreOffice_project/00m0$Build-3</Application>
  <Words>1059</Words>
  <Paragraphs>591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2010-07-16T14:42:15Z</dcterms:created>
  <dc:creator>eidolon</dc:creator>
  <dc:description/>
  <dc:language>en-IE</dc:language>
  <cp:lastModifiedBy/>
  <dcterms:modified xsi:type="dcterms:W3CDTF">2021-01-12T18:08:22Z</dcterms:modified>
  <cp:revision>693</cp:revision>
  <dc:subject/>
  <dc:title>Data Storage &amp;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