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A3EFAF2-636D-4AD1-9824-FC74452DB4FC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3F977D-A73E-4A21-A09E-6361F04E81D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619016-C5FF-42F2-A961-FA3599A27F61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6619016-C5FF-42F2-A961-FA3599A27F61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GB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19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07CB4-8216-462C-98C5-5A5A3FCE193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6AC9181-C9A0-4726-BEE3-020D8B7322DE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7B2564C-EFDC-48AC-A607-F62B6F0D5C4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CB6A49C-4215-423C-B9C8-55A0E7305F8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52D1FE9-0AC5-45C6-A4C0-6185E5D7575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74B532B-6FF7-4C1B-8F43-C90017B81A0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1CB04BA-383A-402F-80FC-7F3CC389ECE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471A27-30F6-403B-9BBD-8458223397D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C4F0A1-2DBF-4944-8C93-8CFD94881FC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F9229EB-5B4F-4EF5-9CDD-C6C59C0958F3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CE44EF-731A-437E-9DA1-562DE6BB6FF1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B6B5862-3404-497E-9AD2-3C1565064B5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90E992-3BB8-492D-94B5-5A8206E52B8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CCD0C2D-3FA7-4F39-81CC-7A8CA067F87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F10E0D1-98F4-4383-884D-A9AC2CED5FF2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933A3A7-4D77-437D-A3B2-216D1BA58214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A201628-BB4A-49FB-A83E-B1820C1EAD10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GB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457200" y="6352920"/>
            <a:ext cx="8229600" cy="36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Line 2"/>
          <p:cNvSpPr/>
          <p:nvPr/>
        </p:nvSpPr>
        <p:spPr>
          <a:xfrm>
            <a:off x="457200" y="1143000"/>
            <a:ext cx="8229600" cy="360"/>
          </a:xfrm>
          <a:prstGeom prst="line">
            <a:avLst/>
          </a:prstGeom>
          <a:ln w="9360" cap="rnd">
            <a:solidFill>
              <a:schemeClr val="accent2"/>
            </a:solidFill>
            <a:custDash>
              <a:ds d="800000" sp="6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5400000">
            <a:off x="420120" y="6467400"/>
            <a:ext cx="189720" cy="11916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Recall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Python objects have</a:t>
            </a:r>
            <a:endParaRPr lang="en-GB" sz="20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 </a:t>
            </a:r>
            <a:r>
              <a:rPr lang="en-GB" sz="18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identity</a:t>
            </a:r>
            <a:endParaRPr lang="en-GB" sz="18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	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</a:t>
            </a:r>
            <a:r>
              <a:rPr lang="en-GB" sz="18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type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</a:t>
            </a:r>
            <a:r>
              <a:rPr lang="en-GB" sz="18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value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1800" b="0" strike="noStrike" spc="-1">
              <a:latin typeface="Arial"/>
            </a:endParaRPr>
          </a:p>
        </p:txBody>
      </p:sp>
      <p:sp>
        <p:nvSpPr>
          <p:cNvPr id="49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02FBD0-C34E-4E9E-A49A-DF0484A47EDA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5FD874A-F895-46D6-B115-60E7E9F2EA07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51" name="CustomShape 5"/>
          <p:cNvSpPr/>
          <p:nvPr/>
        </p:nvSpPr>
        <p:spPr>
          <a:xfrm>
            <a:off x="1187640" y="2133000"/>
            <a:ext cx="6962040" cy="934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 </a:t>
            </a:r>
            <a:r>
              <a:rPr lang="en-GB" sz="20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datatype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consists of a set of values and a set of operations.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3276000" y="4329000"/>
            <a:ext cx="52945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 object’s address in memory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3276360" y="4761000"/>
            <a:ext cx="5280840" cy="911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Determines the operations that may be performed on an object and the possible values an object may have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4" name="CustomShape 8"/>
          <p:cNvSpPr/>
          <p:nvPr/>
        </p:nvSpPr>
        <p:spPr>
          <a:xfrm>
            <a:off x="3276000" y="5769360"/>
            <a:ext cx="528120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 actual value associated with an object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5.3 String Methods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in / not in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check to see if a certain string is in another string by using the 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 and 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not in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operators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Example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685483-D20B-48B6-AAE7-CC44D0D8FA95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54ACBDA-49B9-4DA0-8B85-E7C10EBA742C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10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15" name="Picture 5"/>
          <p:cNvPicPr/>
          <p:nvPr/>
        </p:nvPicPr>
        <p:blipFill>
          <a:blip r:embed="rId3"/>
          <a:stretch/>
        </p:blipFill>
        <p:spPr>
          <a:xfrm>
            <a:off x="1273320" y="3645000"/>
            <a:ext cx="3283200" cy="22312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5.3 String Methods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 dirty="0">
                <a:solidFill>
                  <a:srgbClr val="464653"/>
                </a:solidFill>
                <a:latin typeface="Gill Sans MT"/>
                <a:ea typeface="DejaVu Sans"/>
              </a:rPr>
              <a:t>split</a:t>
            </a: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 dirty="0" err="1">
                <a:solidFill>
                  <a:srgbClr val="000000"/>
                </a:solidFill>
                <a:latin typeface="Gill Sans MT"/>
                <a:ea typeface="DejaVu Sans"/>
              </a:rPr>
              <a:t>s.split</a:t>
            </a:r>
            <a:r>
              <a:rPr lang="en-GB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() – turns a string into a list of tokens using a separator (by default " ")</a:t>
            </a: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spc="-1" dirty="0" err="1">
                <a:solidFill>
                  <a:srgbClr val="000000"/>
                </a:solidFill>
                <a:latin typeface="Gill Sans MT"/>
              </a:rPr>
              <a:t>s.split</a:t>
            </a:r>
            <a:r>
              <a:rPr lang="en-GB" sz="2000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Gill Sans MT"/>
              </a:rPr>
              <a:t>sep,maxsplits</a:t>
            </a:r>
            <a:r>
              <a:rPr lang="en-GB" sz="2000" spc="-1" dirty="0">
                <a:solidFill>
                  <a:srgbClr val="000000"/>
                </a:solidFill>
                <a:latin typeface="Gill Sans MT"/>
              </a:rPr>
              <a:t>) to limit the number of splits (and specify a particular separator)</a:t>
            </a: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 dirty="0" err="1">
                <a:solidFill>
                  <a:srgbClr val="000000"/>
                </a:solidFill>
                <a:latin typeface="Gill Sans MT"/>
              </a:rPr>
              <a:t>List.join</a:t>
            </a:r>
            <a:r>
              <a:rPr lang="en-GB" sz="2000" b="0" strike="noStrike" spc="-1" dirty="0">
                <a:solidFill>
                  <a:srgbClr val="000000"/>
                </a:solidFill>
                <a:latin typeface="Gill Sans MT"/>
              </a:rPr>
              <a:t>(string) undoes split</a:t>
            </a: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spc="-1" dirty="0" err="1">
                <a:solidFill>
                  <a:srgbClr val="000000"/>
                </a:solidFill>
                <a:latin typeface="Gill Sans MT"/>
              </a:rPr>
              <a:t>s.strip</a:t>
            </a:r>
            <a:r>
              <a:rPr lang="en-GB" sz="2000" spc="-1" dirty="0">
                <a:solidFill>
                  <a:srgbClr val="000000"/>
                </a:solidFill>
                <a:latin typeface="Gill Sans MT"/>
              </a:rPr>
              <a:t>() removes whitespace</a:t>
            </a: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 dirty="0" err="1">
                <a:solidFill>
                  <a:srgbClr val="000000"/>
                </a:solidFill>
                <a:latin typeface="Gill Sans MT"/>
              </a:rPr>
              <a:t>rstrip</a:t>
            </a:r>
            <a:r>
              <a:rPr lang="en-GB" sz="2000" b="0" strike="noStrike" spc="-1" dirty="0">
                <a:solidFill>
                  <a:srgbClr val="000000"/>
                </a:solidFill>
                <a:latin typeface="Gill Sans MT"/>
              </a:rPr>
              <a:t> and </a:t>
            </a:r>
            <a:r>
              <a:rPr lang="en-GB" sz="2000" b="0" strike="noStrike" spc="-1" dirty="0" err="1">
                <a:solidFill>
                  <a:srgbClr val="000000"/>
                </a:solidFill>
                <a:latin typeface="Gill Sans MT"/>
              </a:rPr>
              <a:t>rsplit</a:t>
            </a:r>
            <a:r>
              <a:rPr lang="en-GB" sz="2000" b="0" strike="noStrike" spc="-1" dirty="0">
                <a:solidFill>
                  <a:srgbClr val="000000"/>
                </a:solidFill>
                <a:latin typeface="Gill Sans MT"/>
              </a:rPr>
              <a:t> do what you would expect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4685483-D20B-48B6-AAE7-CC44D0D8FA95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54ACBDA-49B9-4DA0-8B85-E7C10EBA742C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11</a:t>
            </a:fld>
            <a:endParaRPr lang="en-GB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233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5.4 Exception Handling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Exception Handling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300" b="0" strike="noStrike" spc="-1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D26221C-1874-4F85-A614-657A8F2A6FA4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421247B-4E37-484B-989D-697E9FC136A4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12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20" name="Picture 9"/>
          <p:cNvPicPr/>
          <p:nvPr/>
        </p:nvPicPr>
        <p:blipFill>
          <a:blip r:embed="rId3"/>
          <a:stretch/>
        </p:blipFill>
        <p:spPr>
          <a:xfrm>
            <a:off x="1250640" y="2160720"/>
            <a:ext cx="6715080" cy="1123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1" name="Picture 10"/>
          <p:cNvPicPr/>
          <p:nvPr/>
        </p:nvPicPr>
        <p:blipFill>
          <a:blip r:embed="rId4"/>
          <a:stretch/>
        </p:blipFill>
        <p:spPr>
          <a:xfrm>
            <a:off x="2330640" y="3529080"/>
            <a:ext cx="5867280" cy="11041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2" name="Picture 11"/>
          <p:cNvPicPr/>
          <p:nvPr/>
        </p:nvPicPr>
        <p:blipFill>
          <a:blip r:embed="rId5"/>
          <a:stretch/>
        </p:blipFill>
        <p:spPr>
          <a:xfrm>
            <a:off x="962640" y="2967120"/>
            <a:ext cx="5447880" cy="11232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3" name="Picture 12"/>
          <p:cNvPicPr/>
          <p:nvPr/>
        </p:nvPicPr>
        <p:blipFill>
          <a:blip r:embed="rId6"/>
          <a:stretch/>
        </p:blipFill>
        <p:spPr>
          <a:xfrm>
            <a:off x="1586520" y="4357080"/>
            <a:ext cx="4200120" cy="1323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24" name="Picture 2"/>
          <p:cNvPicPr/>
          <p:nvPr/>
        </p:nvPicPr>
        <p:blipFill>
          <a:blip r:embed="rId7"/>
          <a:stretch/>
        </p:blipFill>
        <p:spPr>
          <a:xfrm>
            <a:off x="6378480" y="5019120"/>
            <a:ext cx="1819440" cy="123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5.4 Exception Handling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Exception Handling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Python implements exception handling using 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try ... except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blocks</a:t>
            </a: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specify code that will execute when an exception is raised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This is called </a:t>
            </a:r>
            <a:r>
              <a:rPr lang="en-GB" sz="18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handling </a:t>
            </a: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 exception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If we know that some code </a:t>
            </a:r>
            <a:r>
              <a:rPr lang="en-GB" sz="1800" b="1" i="1" strike="noStrike" spc="-1">
                <a:solidFill>
                  <a:srgbClr val="000000"/>
                </a:solidFill>
                <a:latin typeface="Gill Sans MT"/>
                <a:ea typeface="DejaVu Sans"/>
              </a:rPr>
              <a:t>may </a:t>
            </a: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raise an exception we should handle the possible execption by using a </a:t>
            </a:r>
            <a:r>
              <a:rPr lang="en-GB" sz="18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try ... except </a:t>
            </a: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block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1371600" lvl="4" indent="-22752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When opening files</a:t>
            </a:r>
            <a:endParaRPr lang="en-GB" sz="1600" b="0" strike="noStrike" spc="-1">
              <a:latin typeface="Arial"/>
            </a:endParaRPr>
          </a:p>
          <a:p>
            <a:pPr marL="1371600" lvl="4" indent="-227520">
              <a:lnSpc>
                <a:spcPct val="100000"/>
              </a:lnSpc>
              <a:spcBef>
                <a:spcPts val="300"/>
              </a:spcBef>
              <a:buClr>
                <a:srgbClr val="9FB8CD"/>
              </a:buClr>
              <a:buSzPct val="70000"/>
              <a:buFont typeface="Wingdings" charset="2"/>
              <a:buChar char=""/>
            </a:pPr>
            <a:r>
              <a:rPr lang="en-GB" sz="16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When connecting to databases etc</a:t>
            </a:r>
            <a:endParaRPr lang="en-GB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6AE2A82-0C71-4DFB-97F3-DBB9A14B3E89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54D6089-A0A2-4126-9291-F289A80F91D5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13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6012000" y="2061000"/>
            <a:ext cx="2303280" cy="358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5.4 Exception Handling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Exception Handling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Example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F810CD6-D828-47A0-A5A6-8D548B8E7024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B0F5A72-226E-4C12-90A4-CD376D3562A6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14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34" name="Picture 7"/>
          <p:cNvPicPr/>
          <p:nvPr/>
        </p:nvPicPr>
        <p:blipFill>
          <a:blip r:embed="rId3"/>
          <a:stretch/>
        </p:blipFill>
        <p:spPr>
          <a:xfrm>
            <a:off x="323640" y="2493000"/>
            <a:ext cx="4857480" cy="25520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5" name="Picture 8"/>
          <p:cNvPicPr/>
          <p:nvPr/>
        </p:nvPicPr>
        <p:blipFill>
          <a:blip r:embed="rId4"/>
          <a:stretch/>
        </p:blipFill>
        <p:spPr>
          <a:xfrm>
            <a:off x="971640" y="3020760"/>
            <a:ext cx="7810560" cy="31996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5.4 Exception Handling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Exception Handling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Example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B35DD56-85AF-46B5-9CA7-94139802B5F8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3EFCE19-1BAF-46A5-8AAF-887ABF601B7F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15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40" name="Picture 5"/>
          <p:cNvPicPr/>
          <p:nvPr/>
        </p:nvPicPr>
        <p:blipFill>
          <a:blip r:embed="rId3"/>
          <a:stretch/>
        </p:blipFill>
        <p:spPr>
          <a:xfrm>
            <a:off x="467640" y="2493000"/>
            <a:ext cx="4857480" cy="33044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1" name="Picture 9"/>
          <p:cNvPicPr/>
          <p:nvPr/>
        </p:nvPicPr>
        <p:blipFill>
          <a:blip r:embed="rId4"/>
          <a:stretch/>
        </p:blipFill>
        <p:spPr>
          <a:xfrm>
            <a:off x="4860000" y="5517360"/>
            <a:ext cx="3771360" cy="5608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5.5 Dictionaries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Dictionaries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Often we will want to maintain a data structure consisting of key-value pairs</a:t>
            </a:r>
            <a:endParaRPr lang="en-GB" sz="20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Associative Array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Hash Table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Dictionary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Python provides a dictionary datatype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0E17E70-6641-46A6-8223-0A29C15339BB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7473D99-EEBB-41BA-AA58-768753055552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16</a:t>
            </a:fld>
            <a:endParaRPr lang="en-GB" sz="1400" b="0" strike="noStrike" spc="-1">
              <a:latin typeface="Arial"/>
            </a:endParaRPr>
          </a:p>
        </p:txBody>
      </p:sp>
      <p:graphicFrame>
        <p:nvGraphicFramePr>
          <p:cNvPr id="146" name="Table 5"/>
          <p:cNvGraphicFramePr/>
          <p:nvPr/>
        </p:nvGraphicFramePr>
        <p:xfrm>
          <a:off x="1259640" y="4653000"/>
          <a:ext cx="1823400" cy="1482120"/>
        </p:xfrm>
        <a:graphic>
          <a:graphicData uri="http://schemas.openxmlformats.org/drawingml/2006/table">
            <a:tbl>
              <a:tblPr/>
              <a:tblGrid>
                <a:gridCol w="182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ourier New"/>
                        </a:rPr>
                        <a:t>Key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'little'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'medium'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'large'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7" name="Table 6"/>
          <p:cNvGraphicFramePr/>
          <p:nvPr/>
        </p:nvGraphicFramePr>
        <p:xfrm>
          <a:off x="4356000" y="4653000"/>
          <a:ext cx="1823400" cy="1482120"/>
        </p:xfrm>
        <a:graphic>
          <a:graphicData uri="http://schemas.openxmlformats.org/drawingml/2006/table">
            <a:tbl>
              <a:tblPr/>
              <a:tblGrid>
                <a:gridCol w="182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ourier New"/>
                        </a:rPr>
                        <a:t>Value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1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2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Courier New"/>
                        </a:rPr>
                        <a:t>3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8" name="CustomShape 7"/>
          <p:cNvSpPr/>
          <p:nvPr/>
        </p:nvSpPr>
        <p:spPr>
          <a:xfrm>
            <a:off x="3060000" y="5247720"/>
            <a:ext cx="129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8"/>
          <p:cNvSpPr/>
          <p:nvPr/>
        </p:nvSpPr>
        <p:spPr>
          <a:xfrm>
            <a:off x="3060000" y="5589360"/>
            <a:ext cx="129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9"/>
          <p:cNvSpPr/>
          <p:nvPr/>
        </p:nvSpPr>
        <p:spPr>
          <a:xfrm>
            <a:off x="3060000" y="5949360"/>
            <a:ext cx="1294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E78A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5.5 Dictionaries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Dictionaries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create dictionary types in the following ways: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read back the values in the following ways: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EA76C562-9D67-45AD-98FF-4DBB27C0B2E0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040036C-2715-455D-8548-3212C20F1436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17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55" name="Picture 5"/>
          <p:cNvPicPr/>
          <p:nvPr/>
        </p:nvPicPr>
        <p:blipFill>
          <a:blip r:embed="rId3"/>
          <a:stretch/>
        </p:blipFill>
        <p:spPr>
          <a:xfrm>
            <a:off x="1475640" y="2565000"/>
            <a:ext cx="4914360" cy="570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6" name="Picture 8"/>
          <p:cNvPicPr/>
          <p:nvPr/>
        </p:nvPicPr>
        <p:blipFill>
          <a:blip r:embed="rId4"/>
          <a:stretch/>
        </p:blipFill>
        <p:spPr>
          <a:xfrm>
            <a:off x="1475640" y="3367800"/>
            <a:ext cx="4428720" cy="5515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7" name="Picture 9"/>
          <p:cNvPicPr/>
          <p:nvPr/>
        </p:nvPicPr>
        <p:blipFill>
          <a:blip r:embed="rId5"/>
          <a:stretch/>
        </p:blipFill>
        <p:spPr>
          <a:xfrm>
            <a:off x="1475640" y="4464000"/>
            <a:ext cx="2275560" cy="74196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5.5 Dictionaries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 dirty="0">
                <a:solidFill>
                  <a:srgbClr val="464653"/>
                </a:solidFill>
                <a:latin typeface="Gill Sans MT"/>
                <a:ea typeface="DejaVu Sans"/>
              </a:rPr>
              <a:t>Dictionaries</a:t>
            </a: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We can check if a dictionary has a certain key in the following way: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2000" b="0" strike="noStrike" spc="-1" dirty="0">
                <a:latin typeface="Arial"/>
              </a:rPr>
              <a:t>		</a:t>
            </a:r>
            <a:r>
              <a:rPr lang="en-GB" sz="3200" b="1" strike="noStrike" spc="-1" dirty="0">
                <a:latin typeface="Courier New" panose="02070309020205020404" pitchFamily="49" charset="0"/>
                <a:cs typeface="Courier New" panose="02070309020205020404" pitchFamily="49" charset="0"/>
              </a:rPr>
              <a:t>key in </a:t>
            </a:r>
            <a:r>
              <a:rPr lang="en-GB" sz="3200" b="1" strike="noStrike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myDict</a:t>
            </a:r>
            <a:endParaRPr lang="en-GB" sz="3200" b="1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 dirty="0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We can iterate over the collection in the following way: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 dirty="0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4D1C95D-9314-4B4F-8A57-CA755201B072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3C95D91-9109-4464-A453-4D35E4EB34CD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18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63" name="Picture 10"/>
          <p:cNvPicPr/>
          <p:nvPr/>
        </p:nvPicPr>
        <p:blipFill>
          <a:blip r:embed="rId3"/>
          <a:stretch/>
        </p:blipFill>
        <p:spPr>
          <a:xfrm>
            <a:off x="1475640" y="4365000"/>
            <a:ext cx="4091400" cy="17992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5.5 Dictionaries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Dictionaries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To get all the keys in the dictionary: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To update a key value: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668068E-5E85-4B6E-8264-5FDEE7794A03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C97E83D-A964-4FDA-B9AC-9758C8B8BD13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19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68" name="Picture 5"/>
          <p:cNvPicPr/>
          <p:nvPr/>
        </p:nvPicPr>
        <p:blipFill>
          <a:blip r:embed="rId3"/>
          <a:stretch/>
        </p:blipFill>
        <p:spPr>
          <a:xfrm>
            <a:off x="1331640" y="2637000"/>
            <a:ext cx="5648760" cy="718920"/>
          </a:xfrm>
          <a:prstGeom prst="rect">
            <a:avLst/>
          </a:prstGeom>
          <a:ln>
            <a:noFill/>
          </a:ln>
        </p:spPr>
      </p:pic>
      <p:pic>
        <p:nvPicPr>
          <p:cNvPr id="169" name="Picture 9"/>
          <p:cNvPicPr/>
          <p:nvPr/>
        </p:nvPicPr>
        <p:blipFill>
          <a:blip r:embed="rId4"/>
          <a:stretch/>
        </p:blipFill>
        <p:spPr>
          <a:xfrm>
            <a:off x="1331640" y="4509000"/>
            <a:ext cx="6777720" cy="10069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check the </a:t>
            </a:r>
            <a:r>
              <a:rPr lang="en-GB" sz="20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identity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of a Python object using the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id()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function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 identity of an object never changes once it has been assigned.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57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03A2BB6-9E6D-4479-A643-EC2F0F080AC9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2FA6803-4E5D-4257-AC80-8D0738425D79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59" name="Picture 7"/>
          <p:cNvPicPr/>
          <p:nvPr/>
        </p:nvPicPr>
        <p:blipFill>
          <a:blip r:embed="rId3"/>
          <a:stretch/>
        </p:blipFill>
        <p:spPr>
          <a:xfrm>
            <a:off x="1331640" y="2876400"/>
            <a:ext cx="3148200" cy="1703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5.5 Dictionaries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Dictionaries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To add a new key value pair to the dictionary: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2000" b="0" strike="noStrike" spc="-1">
              <a:latin typeface="Arial"/>
            </a:endParaRPr>
          </a:p>
          <a:p>
            <a:pPr marL="86868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994E48A9-D592-42ED-9F25-C04835C4F233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3F76E42-0652-4115-A9BE-7BC920739EC1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20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74" name="Picture 5"/>
          <p:cNvPicPr/>
          <p:nvPr/>
        </p:nvPicPr>
        <p:blipFill>
          <a:blip r:embed="rId3"/>
          <a:stretch/>
        </p:blipFill>
        <p:spPr>
          <a:xfrm>
            <a:off x="1403640" y="2709000"/>
            <a:ext cx="7193880" cy="79092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check the to see if two objects have the same identity using the  </a:t>
            </a:r>
            <a:r>
              <a:rPr lang="en-GB" sz="2000" b="1" strike="noStrike" spc="-1">
                <a:solidFill>
                  <a:srgbClr val="000000"/>
                </a:solidFill>
                <a:latin typeface="Consolas"/>
                <a:ea typeface="DejaVu Sans"/>
              </a:rPr>
              <a:t>is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operator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76486572-889F-485E-9552-290166845625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C6F2029-71D8-4E2A-BC4D-B8A4956AE909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3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64" name="Picture 5"/>
          <p:cNvPicPr/>
          <p:nvPr/>
        </p:nvPicPr>
        <p:blipFill>
          <a:blip r:embed="rId3"/>
          <a:stretch/>
        </p:blipFill>
        <p:spPr>
          <a:xfrm>
            <a:off x="1259640" y="2853000"/>
            <a:ext cx="2879280" cy="1545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65" name="Table 5"/>
          <p:cNvGraphicFramePr/>
          <p:nvPr/>
        </p:nvGraphicFramePr>
        <p:xfrm>
          <a:off x="5508000" y="4413600"/>
          <a:ext cx="2736000" cy="1628040"/>
        </p:xfrm>
        <a:graphic>
          <a:graphicData uri="http://schemas.openxmlformats.org/drawingml/2006/table">
            <a:tbl>
              <a:tblPr/>
              <a:tblGrid>
                <a:gridCol w="112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Address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Value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...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45399808L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Hello Again!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6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...</a:t>
                      </a:r>
                      <a:endParaRPr lang="en-GB" sz="16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CustomShape 6"/>
          <p:cNvSpPr/>
          <p:nvPr/>
        </p:nvSpPr>
        <p:spPr>
          <a:xfrm>
            <a:off x="8388360" y="4399560"/>
            <a:ext cx="142920" cy="15487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6E78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8532360" y="4297320"/>
            <a:ext cx="3589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memory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5076000" y="2709000"/>
            <a:ext cx="1510920" cy="43092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round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greeting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5580000" y="3285000"/>
            <a:ext cx="1510920" cy="43092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round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ourier New"/>
                <a:ea typeface="DejaVu Sans"/>
              </a:rPr>
              <a:t>greeting2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4505400" y="3152880"/>
            <a:ext cx="999000" cy="2208600"/>
          </a:xfrm>
          <a:custGeom>
            <a:avLst/>
            <a:gdLst/>
            <a:ahLst/>
            <a:cxnLst/>
            <a:rect l="l" t="t" r="r" b="b"/>
            <a:pathLst>
              <a:path w="999939" h="2209800">
                <a:moveTo>
                  <a:pt x="857064" y="0"/>
                </a:moveTo>
                <a:cubicBezTo>
                  <a:pt x="564964" y="224631"/>
                  <a:pt x="272864" y="449262"/>
                  <a:pt x="142689" y="742950"/>
                </a:cubicBezTo>
                <a:cubicBezTo>
                  <a:pt x="12514" y="1036638"/>
                  <a:pt x="-66861" y="1517650"/>
                  <a:pt x="76014" y="1762125"/>
                </a:cubicBezTo>
                <a:cubicBezTo>
                  <a:pt x="218889" y="2006600"/>
                  <a:pt x="609414" y="2108200"/>
                  <a:pt x="999939" y="2209800"/>
                </a:cubicBezTo>
              </a:path>
            </a:pathLst>
          </a:custGeom>
          <a:noFill/>
          <a:ln>
            <a:round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11"/>
          <p:cNvSpPr/>
          <p:nvPr/>
        </p:nvSpPr>
        <p:spPr>
          <a:xfrm>
            <a:off x="5005800" y="3724200"/>
            <a:ext cx="907920" cy="1475280"/>
          </a:xfrm>
          <a:custGeom>
            <a:avLst/>
            <a:gdLst/>
            <a:ahLst/>
            <a:cxnLst/>
            <a:rect l="l" t="t" r="r" b="b"/>
            <a:pathLst>
              <a:path w="909130" h="1476375">
                <a:moveTo>
                  <a:pt x="909130" y="0"/>
                </a:moveTo>
                <a:cubicBezTo>
                  <a:pt x="611473" y="83344"/>
                  <a:pt x="313817" y="166688"/>
                  <a:pt x="166180" y="361950"/>
                </a:cubicBezTo>
                <a:cubicBezTo>
                  <a:pt x="18543" y="557212"/>
                  <a:pt x="-35432" y="985838"/>
                  <a:pt x="23305" y="1171575"/>
                </a:cubicBezTo>
                <a:cubicBezTo>
                  <a:pt x="82042" y="1357312"/>
                  <a:pt x="300323" y="1416843"/>
                  <a:pt x="518605" y="1476375"/>
                </a:cubicBezTo>
              </a:path>
            </a:pathLst>
          </a:custGeom>
          <a:noFill/>
          <a:ln>
            <a:round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2"/>
          <p:cNvSpPr/>
          <p:nvPr/>
        </p:nvSpPr>
        <p:spPr>
          <a:xfrm>
            <a:off x="7380360" y="2637000"/>
            <a:ext cx="70920" cy="108612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6E78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13"/>
          <p:cNvSpPr/>
          <p:nvPr/>
        </p:nvSpPr>
        <p:spPr>
          <a:xfrm>
            <a:off x="7506720" y="2857320"/>
            <a:ext cx="1384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program identifiers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check the </a:t>
            </a:r>
            <a:r>
              <a:rPr lang="en-GB" sz="20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type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of a Python object using the </a:t>
            </a:r>
            <a:r>
              <a:rPr lang="en-GB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type()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function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The type of an object is generally unchangeable once it has been assigned.</a:t>
            </a: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05C9E645-952E-437B-8E7D-0DC10962643F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2824420-FDD4-4A12-9CA2-AED9D7799B66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4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78" name="Picture 5"/>
          <p:cNvPicPr/>
          <p:nvPr/>
        </p:nvPicPr>
        <p:blipFill>
          <a:blip r:embed="rId3"/>
          <a:stretch/>
        </p:blipFill>
        <p:spPr>
          <a:xfrm>
            <a:off x="1414080" y="2857320"/>
            <a:ext cx="2510280" cy="13626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Datatypes can be classified as either </a:t>
            </a:r>
            <a:r>
              <a:rPr lang="en-GB" sz="20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mutable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or </a:t>
            </a:r>
            <a:r>
              <a:rPr lang="en-GB" sz="20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immutable </a:t>
            </a: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in Python.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550D00A-1E4B-4AE3-9FE2-000030700E70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F86CEC21-E159-4A36-B714-398E0AC8B7AB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5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475640" y="2997000"/>
            <a:ext cx="6479640" cy="115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Objects whose value can change are said to be </a:t>
            </a:r>
            <a:r>
              <a:rPr lang="en-GB" sz="2400" b="1" strike="noStrike" spc="-1">
                <a:solidFill>
                  <a:srgbClr val="FFFFFF"/>
                </a:solidFill>
                <a:latin typeface="Gill Sans MT"/>
                <a:ea typeface="DejaVu Sans"/>
              </a:rPr>
              <a:t>mutable.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484640" y="4509000"/>
            <a:ext cx="6479640" cy="1150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Objects whose value is unchangeable once they are created are said to be </a:t>
            </a:r>
            <a:r>
              <a:rPr lang="en-GB" sz="2400" b="1" strike="noStrike" spc="-1">
                <a:solidFill>
                  <a:srgbClr val="FFFFFF"/>
                </a:solidFill>
                <a:latin typeface="Gill Sans MT"/>
                <a:ea typeface="DejaVu Sans"/>
              </a:rPr>
              <a:t>immutable.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 dirty="0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 dirty="0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BFB46351-5D13-42F6-9CF5-98D6F477E871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32B8DCA7-68DC-4CCD-BA9E-F6A753D31C11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6</a:t>
            </a:fld>
            <a:endParaRPr lang="en-GB" sz="1400" b="0" strike="noStrike" spc="-1">
              <a:latin typeface="Arial"/>
            </a:endParaRPr>
          </a:p>
        </p:txBody>
      </p:sp>
      <p:graphicFrame>
        <p:nvGraphicFramePr>
          <p:cNvPr id="89" name="Table 5"/>
          <p:cNvGraphicFramePr/>
          <p:nvPr>
            <p:extLst>
              <p:ext uri="{D42A27DB-BD31-4B8C-83A1-F6EECF244321}">
                <p14:modId xmlns:p14="http://schemas.microsoft.com/office/powerpoint/2010/main" val="4109533327"/>
              </p:ext>
            </p:extLst>
          </p:nvPr>
        </p:nvGraphicFramePr>
        <p:xfrm>
          <a:off x="1475640" y="2205000"/>
          <a:ext cx="6095520" cy="2224080"/>
        </p:xfrm>
        <a:graphic>
          <a:graphicData uri="http://schemas.openxmlformats.org/drawingml/2006/table">
            <a:tbl>
              <a:tblPr/>
              <a:tblGrid>
                <a:gridCol w="304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Mutable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Gill Sans MT"/>
                        </a:rPr>
                        <a:t>Immutable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27C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list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string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dict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tuple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bytearray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int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float</a:t>
                      </a:r>
                      <a:endParaRPr lang="en-GB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B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GB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5D7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CustomShape 6"/>
          <p:cNvSpPr/>
          <p:nvPr/>
        </p:nvSpPr>
        <p:spPr>
          <a:xfrm>
            <a:off x="1547640" y="4869000"/>
            <a:ext cx="5975640" cy="934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Strings are an immutable datatype in Python.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78A1017-3F03-4621-B5B7-89CCC71D5867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5C2B6711-F9B9-42D6-A9CC-1CE4E486ABD3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7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527120" y="1845000"/>
            <a:ext cx="5975640" cy="9349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Strings are an immutable datatype in Python.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96" name="Picture 7"/>
          <p:cNvPicPr/>
          <p:nvPr/>
        </p:nvPicPr>
        <p:blipFill>
          <a:blip r:embed="rId3"/>
          <a:stretch/>
        </p:blipFill>
        <p:spPr>
          <a:xfrm>
            <a:off x="1453680" y="3069000"/>
            <a:ext cx="6075720" cy="188568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97" name="CustomShape 6"/>
          <p:cNvSpPr/>
          <p:nvPr/>
        </p:nvSpPr>
        <p:spPr>
          <a:xfrm>
            <a:off x="1527120" y="5445360"/>
            <a:ext cx="5975640" cy="718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What happens if we attempt a similar operation with a list datatype?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5.1 Mutable &amp; Immutable Datatypes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Python Objects &amp; Datatypes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274320">
              <a:lnSpc>
                <a:spcPct val="100000"/>
              </a:lnSpc>
              <a:spcBef>
                <a:spcPts val="499"/>
              </a:spcBef>
            </a:pPr>
            <a:endParaRPr lang="en-GB" sz="2300" b="0" strike="noStrike" spc="-1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6FD1B89F-818D-42D3-AF37-17EDCD81B783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8311C8CD-F7BE-4F0F-B29C-26AE6E156DD7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8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1453680" y="1845000"/>
            <a:ext cx="5975640" cy="718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What happens if we attempt a similar operation with a list datatype?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03" name="Picture 5"/>
          <p:cNvPicPr/>
          <p:nvPr/>
        </p:nvPicPr>
        <p:blipFill>
          <a:blip r:embed="rId3"/>
          <a:stretch/>
        </p:blipFill>
        <p:spPr>
          <a:xfrm>
            <a:off x="1453680" y="2862360"/>
            <a:ext cx="3765240" cy="1539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4" name="CustomShape 6"/>
          <p:cNvSpPr/>
          <p:nvPr/>
        </p:nvSpPr>
        <p:spPr>
          <a:xfrm>
            <a:off x="1452600" y="4869000"/>
            <a:ext cx="5975640" cy="718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We can alter the list in place because the list datatype is mutable.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152280"/>
            <a:ext cx="8228520" cy="98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464653"/>
                </a:solidFill>
                <a:latin typeface="Bookman Old Style"/>
                <a:ea typeface="DejaVu Sans"/>
              </a:rPr>
              <a:t>5.3 String Methods</a:t>
            </a:r>
            <a:endParaRPr lang="en-GB" sz="3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219320"/>
            <a:ext cx="8228520" cy="493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48640" lvl="1" indent="-273240">
              <a:lnSpc>
                <a:spcPct val="100000"/>
              </a:lnSpc>
              <a:spcBef>
                <a:spcPts val="499"/>
              </a:spcBef>
              <a:buClr>
                <a:srgbClr val="9FB8CD"/>
              </a:buClr>
              <a:buSzPct val="76000"/>
              <a:buFont typeface="Wingdings 3" charset="2"/>
              <a:buChar char=""/>
            </a:pPr>
            <a:r>
              <a:rPr lang="en-GB" sz="23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Formatting Strings</a:t>
            </a:r>
            <a:endParaRPr lang="en-GB" sz="2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3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Python provides a useful string formatting operator 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To use the % opeartor with a string</a:t>
            </a:r>
            <a:endParaRPr lang="en-GB" sz="20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Specify placeholders in the string that will contain formatted values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Use the % character with a formatting mask within the string that will contain formatted values</a:t>
            </a:r>
            <a:endParaRPr lang="en-GB" sz="1800" b="0" strike="noStrike" spc="-1">
              <a:latin typeface="Arial"/>
            </a:endParaRPr>
          </a:p>
          <a:p>
            <a:pPr marL="1097280" lvl="3" indent="-227520">
              <a:lnSpc>
                <a:spcPct val="100000"/>
              </a:lnSpc>
              <a:spcBef>
                <a:spcPts val="400"/>
              </a:spcBef>
              <a:buClr>
                <a:srgbClr val="8CA2B4"/>
              </a:buClr>
              <a:buSzPct val="70000"/>
              <a:buFont typeface="Wingdings" charset="2"/>
              <a:buChar char=""/>
            </a:pPr>
            <a:r>
              <a:rPr lang="en-GB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Supply a set of values for each of the placeholders using a tuple data structure via the % operator</a:t>
            </a:r>
            <a:endParaRPr lang="en-GB" sz="1800" b="0" strike="noStrike" spc="-1">
              <a:latin typeface="Arial"/>
            </a:endParaRPr>
          </a:p>
          <a:p>
            <a:pPr marL="868680">
              <a:lnSpc>
                <a:spcPct val="100000"/>
              </a:lnSpc>
              <a:spcBef>
                <a:spcPts val="400"/>
              </a:spcBef>
            </a:pPr>
            <a:endParaRPr lang="en-GB" sz="1800" b="0" strike="noStrike" spc="-1">
              <a:latin typeface="Arial"/>
            </a:endParaRPr>
          </a:p>
          <a:p>
            <a:pPr marL="822960" lvl="2" indent="-227520">
              <a:lnSpc>
                <a:spcPct val="100000"/>
              </a:lnSpc>
              <a:spcBef>
                <a:spcPts val="499"/>
              </a:spcBef>
              <a:buClr>
                <a:srgbClr val="BCBCBC"/>
              </a:buClr>
              <a:buSzPct val="76000"/>
              <a:buFont typeface="Wingdings 3" charset="2"/>
              <a:buChar char=""/>
            </a:pPr>
            <a:r>
              <a:rPr lang="en-GB" sz="2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Example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  <a:spcBef>
                <a:spcPts val="499"/>
              </a:spcBef>
            </a:pPr>
            <a:endParaRPr lang="en-GB" sz="2000" b="0" strike="noStrike" spc="-1">
              <a:latin typeface="Arial"/>
            </a:endParaRPr>
          </a:p>
          <a:p>
            <a:pPr marL="594360"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6400800" y="6356520"/>
            <a:ext cx="2287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D87E3BA-9C2C-4388-9218-85D44CDAF217}" type="datetime1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21/10/2022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612720" y="6356520"/>
            <a:ext cx="1980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28ED233A-C8FC-4161-B0B1-F323C9E68727}" type="slidenum">
              <a:rPr lang="en-GB" sz="1400" b="0" strike="noStrike" spc="-1">
                <a:solidFill>
                  <a:srgbClr val="464653"/>
                </a:solidFill>
                <a:latin typeface="Gill Sans MT"/>
                <a:ea typeface="DejaVu Sans"/>
              </a:rPr>
              <a:t>9</a:t>
            </a:fld>
            <a:endParaRPr lang="en-GB" sz="1400" b="0" strike="noStrike" spc="-1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6948360" y="2529000"/>
            <a:ext cx="574920" cy="6382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%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110" name="Picture 8"/>
          <p:cNvPicPr/>
          <p:nvPr/>
        </p:nvPicPr>
        <p:blipFill>
          <a:blip r:embed="rId3"/>
          <a:stretch/>
        </p:blipFill>
        <p:spPr>
          <a:xfrm>
            <a:off x="489960" y="5589360"/>
            <a:ext cx="8163000" cy="541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25006</TotalTime>
  <Words>746</Words>
  <Application>Microsoft Office PowerPoint</Application>
  <PresentationFormat>On-screen Show (4:3)</PresentationFormat>
  <Paragraphs>330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Bookman Old Style</vt:lpstr>
      <vt:lpstr>Consolas</vt:lpstr>
      <vt:lpstr>Courier New</vt:lpstr>
      <vt:lpstr>DejaVu Sans</vt:lpstr>
      <vt:lpstr>Gill Sans MT</vt:lpstr>
      <vt:lpstr>Symbol</vt:lpstr>
      <vt:lpstr>Times New Roman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 &amp; Management</dc:title>
  <dc:subject/>
  <dc:creator>eidolon</dc:creator>
  <dc:description/>
  <cp:lastModifiedBy>Paul Laird</cp:lastModifiedBy>
  <cp:revision>608</cp:revision>
  <dcterms:created xsi:type="dcterms:W3CDTF">2010-07-16T14:42:15Z</dcterms:created>
  <dcterms:modified xsi:type="dcterms:W3CDTF">2022-10-21T10:11:10Z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31</vt:i4>
  </property>
</Properties>
</file>