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4.wmf" ContentType="image/x-wmf"/>
  <Override PartName="/ppt/media/image6.png" ContentType="image/png"/>
  <Override PartName="/ppt/media/image11.png" ContentType="image/png"/>
  <Override PartName="/ppt/media/image3.jpeg" ContentType="image/jpe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AE55B3-115E-48C2-B15E-EE24FA898F2B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25BBCE-0E75-43AA-A695-A435F0929C7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07F3578-586A-48F8-813E-69B2948DC26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9875CD-92DA-42F0-A71F-981278D25C0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D10F68B-F282-428D-AE96-DB3406DF360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A7C2DE-776C-416C-9F05-22671B09C9C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2A1A76-9CB6-459A-8DC7-2BD5EDAFC386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5BA224E-5FAA-4A2C-9CB4-2B99164DD61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7EA697-F99D-4D18-8013-9492D6961E5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36D7A07-34A2-423A-9862-DEE75A6CAD41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0DDB4CC-AF93-4EB3-9CE1-A2A557E06DA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0B86A9-2D86-4FE4-A61E-BB2E5449954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EC48437-3C1E-4FE8-BD51-1E153FED225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2EC248-151C-4FEE-B623-955E340A8FCE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E38F3EC-57DF-4A6A-82E4-82396D638E2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F18D19-278F-4FE0-ACD1-D20E0EE4F845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7A0A364-635A-4A6B-AA02-6B1EA8A532BD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3259BB-A844-4271-8EE4-87CD73987822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336A58-85C2-4DAA-B874-7A7111A9336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AD66E53-716A-4B01-8292-6660CAE44108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C4A49C-97FD-4058-AA98-0088E3D96D0F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193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798720"/>
            <a:ext cx="26496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493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7987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19320"/>
            <a:ext cx="401580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798720"/>
            <a:ext cx="8229240" cy="2355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1C45863-FAE8-49E1-8563-79DC3F317C8B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6520"/>
            <a:ext cx="350496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400" spc="-1" strike="noStrike">
                <a:solidFill>
                  <a:srgbClr val="464653"/>
                </a:solidFill>
                <a:latin typeface="Gill Sans MT"/>
              </a:rPr>
              <a:t>Programming for BIG Data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64A84BB-9B08-40C1-BB95-3DE07E5FD6FE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6.1 Introduction to OO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We can view the world as consisting of a set of objects with properties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For example, consider the activity of watching TV: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You want to change channel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You take the remote control and push a button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The TV changes channel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The remote control is a physical object with certain properties such as colour, weight, size etc.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The remote control can also perform a task – it can do something – it sends messages to the TV when the buttons are pressed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We do not need to know exactly how the remote control sends messages to the TV in order to use it – we need only know what we want to do and what buttons to press to achieve our goal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The buttons are an </a:t>
            </a:r>
            <a:r>
              <a:rPr b="0" i="1" lang="en-US" sz="1600" spc="-1" strike="noStrike">
                <a:solidFill>
                  <a:srgbClr val="000000"/>
                </a:solidFill>
                <a:latin typeface="Gill Sans MT"/>
              </a:rPr>
              <a:t>interface</a:t>
            </a: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 to the remote control and once we understand the interface we can use the remote control to perform a task for us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The TV is also a physical object with properties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When the TV receives a message from the remote control it changes channel as required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9B2A855-90E0-4926-AF41-086A58139F57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89B3732-3902-4DBE-A30D-2AC1C6695D86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6732000" y="1556640"/>
            <a:ext cx="2184120" cy="14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1" descr=""/>
          <p:cNvPicPr/>
          <p:nvPr/>
        </p:nvPicPr>
        <p:blipFill>
          <a:blip r:embed="rId1"/>
          <a:stretch/>
        </p:blipFill>
        <p:spPr>
          <a:xfrm>
            <a:off x="742320" y="4161960"/>
            <a:ext cx="7658640" cy="2181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Private instance variables of a class begin with two underscore characters (e.g.,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__colour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) and cannot be directly accessed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will create special methods to access private instance variables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Private instance variables are initialized in a special method named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__init__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EE1C8C5-26C2-4530-B0D3-21CCE5A12D7D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D18460B-4D92-4DE3-9EA5-B8B03092C5A5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4537440" y="5252760"/>
            <a:ext cx="4464000" cy="1186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InPython, functions serving as class methods must have an extra first parameter, by convention named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self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 flipH="1">
            <a:off x="3060000" y="5445360"/>
            <a:ext cx="14774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If we do not want to keep the instance variables hidden we do not prepend with the underscore characters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12D6A9F-CCFE-4FE8-A8EB-5BF8482B19D9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0A293E5-7A37-462C-A55C-120A6F52D615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109" name="Picture 5" descr=""/>
          <p:cNvPicPr/>
          <p:nvPr/>
        </p:nvPicPr>
        <p:blipFill>
          <a:blip r:embed="rId1"/>
          <a:stretch/>
        </p:blipFill>
        <p:spPr>
          <a:xfrm>
            <a:off x="1331640" y="3069000"/>
            <a:ext cx="3889800" cy="180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0" name="CustomShape 5"/>
          <p:cNvSpPr/>
          <p:nvPr/>
        </p:nvSpPr>
        <p:spPr>
          <a:xfrm>
            <a:off x="5152680" y="2612520"/>
            <a:ext cx="2106360" cy="1814040"/>
          </a:xfrm>
          <a:custGeom>
            <a:avLst/>
            <a:gdLst/>
            <a:ahLst/>
            <a:rect l="l" t="t" r="r" b="b"/>
            <a:pathLst>
              <a:path w="2106874" h="1814286">
                <a:moveTo>
                  <a:pt x="812800" y="0"/>
                </a:moveTo>
                <a:cubicBezTo>
                  <a:pt x="1519162" y="414867"/>
                  <a:pt x="2225525" y="829734"/>
                  <a:pt x="2090058" y="1132115"/>
                </a:cubicBezTo>
                <a:cubicBezTo>
                  <a:pt x="1954591" y="1434496"/>
                  <a:pt x="977295" y="1624391"/>
                  <a:pt x="0" y="1814286"/>
                </a:cubicBezTo>
              </a:path>
            </a:pathLst>
          </a:custGeom>
          <a:noFill/>
          <a:ln>
            <a:round/>
            <a:tailEnd len="med" type="stealth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need someway to access the private instance variables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setter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getter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methods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F5FBF9A-0A81-455B-9EBE-50AC6ABEA562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14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A4251A5-1C5E-440E-89D4-54FE7B3DC71A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115" name="Picture 7" descr=""/>
          <p:cNvPicPr/>
          <p:nvPr/>
        </p:nvPicPr>
        <p:blipFill>
          <a:blip r:embed="rId1"/>
          <a:stretch/>
        </p:blipFill>
        <p:spPr>
          <a:xfrm>
            <a:off x="5004000" y="4077000"/>
            <a:ext cx="2895480" cy="170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6" name="Picture 9" descr=""/>
          <p:cNvPicPr/>
          <p:nvPr/>
        </p:nvPicPr>
        <p:blipFill>
          <a:blip r:embed="rId2"/>
          <a:stretch/>
        </p:blipFill>
        <p:spPr>
          <a:xfrm>
            <a:off x="1259640" y="4077000"/>
            <a:ext cx="3029040" cy="1724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Let’s add some behaviour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F309D70-C8C9-4F3B-AA71-724A48CDD2A7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B2374CF-8DB1-493F-AB8D-1D8244D89F27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121" name="Picture 10" descr=""/>
          <p:cNvPicPr/>
          <p:nvPr/>
        </p:nvPicPr>
        <p:blipFill>
          <a:blip r:embed="rId1"/>
          <a:stretch/>
        </p:blipFill>
        <p:spPr>
          <a:xfrm>
            <a:off x="971640" y="2997000"/>
            <a:ext cx="7883640" cy="19044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Recall the class definition is like a blueprint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would now like to use this blueprint to create some Car objects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First save our class definition as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car.py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will create a new program file called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carApp.py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BCC7256-43A6-44E5-8101-95BF98F27CC3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3A77AD3-7910-4516-9188-7DB8465FB013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1835640" y="3501000"/>
            <a:ext cx="547236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Gill Sans MT"/>
              </a:rPr>
              <a:t>Object Instantiation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827640" y="4221000"/>
            <a:ext cx="7992360" cy="18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2898720" y="6356520"/>
            <a:ext cx="35049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464653"/>
                </a:solidFill>
                <a:latin typeface="Gill Sans MT"/>
              </a:rPr>
              <a:t>Programming for BIG Data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1451671-622C-4520-AFDF-6F908AA34E49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32" name="TextShape 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0217FDD-39CA-44AC-90C5-60F41A10EF9D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133" name="Picture 7" descr=""/>
          <p:cNvPicPr/>
          <p:nvPr/>
        </p:nvPicPr>
        <p:blipFill>
          <a:blip r:embed="rId1"/>
          <a:stretch/>
        </p:blipFill>
        <p:spPr>
          <a:xfrm>
            <a:off x="971640" y="1786680"/>
            <a:ext cx="5256360" cy="44402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4" name="CustomShape 6"/>
          <p:cNvSpPr/>
          <p:nvPr/>
        </p:nvSpPr>
        <p:spPr>
          <a:xfrm>
            <a:off x="6444360" y="5832000"/>
            <a:ext cx="17636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carApp.py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6444360" y="1786680"/>
            <a:ext cx="2304000" cy="146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Note: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</a:rPr>
              <a:t>__init__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method is implicitly called when an object is created.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6.3 Inheritance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Inheritance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This is the ability of a class to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inherit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members of a class as part of its own definition.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 inheriting class is called the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subclass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 class inherited from is called the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superclass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2898720" y="6356520"/>
            <a:ext cx="350496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464653"/>
                </a:solidFill>
                <a:latin typeface="Gill Sans MT"/>
              </a:rPr>
              <a:t>Programming for BIG Data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5D1B989-023B-467B-8F9E-0A9508B3A48B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40" name="TextShape 5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253BFEF-292E-4160-AB74-D859065D57FF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3420000" y="4545000"/>
            <a:ext cx="194400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Car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1475640" y="5382720"/>
            <a:ext cx="194400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Electric Car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5364000" y="5382720"/>
            <a:ext cx="194400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Petrol Car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CustomShape 9"/>
          <p:cNvSpPr/>
          <p:nvPr/>
        </p:nvSpPr>
        <p:spPr>
          <a:xfrm flipH="1">
            <a:off x="3134520" y="5159880"/>
            <a:ext cx="569160" cy="3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0"/>
          <p:cNvSpPr/>
          <p:nvPr/>
        </p:nvSpPr>
        <p:spPr>
          <a:xfrm>
            <a:off x="5079240" y="5159880"/>
            <a:ext cx="569160" cy="3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6.3 Inheritance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Inheritance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84BA6E9-585F-4890-B7C8-40889D0641D4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EB60FB1-432B-4B70-9D20-2E73227A4B26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3420000" y="4293000"/>
            <a:ext cx="194400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Car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1475640" y="5130720"/>
            <a:ext cx="194400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Electric Car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5364000" y="5130720"/>
            <a:ext cx="1944000" cy="719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 </a:t>
            </a: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Petrol Car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 flipH="1">
            <a:off x="3134520" y="4907880"/>
            <a:ext cx="569160" cy="3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>
            <a:off x="5079240" y="4907880"/>
            <a:ext cx="569160" cy="32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len="med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>
            <a:off x="1115640" y="1917720"/>
            <a:ext cx="7200360" cy="118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Gill Sans MT"/>
              </a:rPr>
              <a:t>Inheritance</a:t>
            </a:r>
            <a:r>
              <a:rPr b="0" lang="en-GB" sz="2400" spc="-1" strike="noStrike">
                <a:solidFill>
                  <a:srgbClr val="000000"/>
                </a:solidFill>
                <a:latin typeface="Gill Sans MT"/>
              </a:rPr>
              <a:t> in OO programming is the ability of a subclass to inherit members of a superclass as part of its own definition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6.3 Inheritance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Inheritance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define a subclass in the following way: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7A592ED-30A9-4199-A495-17311B31E9BD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A722307-435B-42E2-BB0F-43E4F62ECCDF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160" name="Picture 9" descr=""/>
          <p:cNvPicPr/>
          <p:nvPr/>
        </p:nvPicPr>
        <p:blipFill>
          <a:blip r:embed="rId1"/>
          <a:stretch/>
        </p:blipFill>
        <p:spPr>
          <a:xfrm>
            <a:off x="1547640" y="3141000"/>
            <a:ext cx="6042240" cy="266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1" name="CustomShape 5"/>
          <p:cNvSpPr/>
          <p:nvPr/>
        </p:nvSpPr>
        <p:spPr>
          <a:xfrm>
            <a:off x="6186240" y="2421000"/>
            <a:ext cx="280800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Class we are inheriting from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 flipH="1">
            <a:off x="4283280" y="2497680"/>
            <a:ext cx="1901880" cy="7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320">
            <a:solidFill>
              <a:schemeClr val="tx1"/>
            </a:solidFill>
            <a:round/>
            <a:tailEnd len="med" type="stealth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6.3 Inheritance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Inheritance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can create a new ElectricCar and use the member elements from the Car superclass: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4DAF426-6778-4578-9473-286DECF7F40A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7D55389-0840-498C-85CC-28D4D28F168A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1"/>
          <a:stretch/>
        </p:blipFill>
        <p:spPr>
          <a:xfrm>
            <a:off x="467640" y="2925000"/>
            <a:ext cx="8560800" cy="19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6.1 Introduction to OO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We can make two complicated devices interact to perform a complex activity without understanding the internal workings of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either of them.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We form abstractions of objects in order to allow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us to use them – e.g., if you went to a TV shop to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buy a new TV you would not have much difficulty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in using a different type of remote control to test a different brand of TV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We apply a similar process when developing Object Oriented software.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Determine the </a:t>
            </a:r>
            <a:r>
              <a:rPr b="1" i="1" lang="en-US" sz="1400" spc="-1" strike="noStrike">
                <a:solidFill>
                  <a:srgbClr val="000000"/>
                </a:solidFill>
                <a:latin typeface="Gill Sans MT"/>
              </a:rPr>
              <a:t>objects </a:t>
            </a: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that make up the system.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Carefully create abstractions of these objects and separate their internal implementation from their external behaviour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ABEFB6A-F085-4AF8-8476-39DA8966A4BF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485F0AD-1BBF-417E-9670-C970D8963CD3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7147080" y="2132640"/>
            <a:ext cx="1877040" cy="12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6.3 Summary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464653"/>
                </a:solidFill>
                <a:latin typeface="Gill Sans MT"/>
              </a:rPr>
              <a:t>OO Programming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464653"/>
                </a:solidFill>
                <a:latin typeface="Gill Sans MT"/>
              </a:rPr>
              <a:t>Python Classes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464653"/>
                </a:solidFill>
                <a:latin typeface="Gill Sans MT"/>
              </a:rPr>
              <a:t>Inheritance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400800" y="6355080"/>
            <a:ext cx="22856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28D8EC44-94CE-4FF9-BA6E-6E4BCC41487E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1069920" y="6355080"/>
            <a:ext cx="152064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DAC5F10-CDCE-4D1D-98FA-74F02D124AA5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6643080" y="1989000"/>
            <a:ext cx="1944360" cy="37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1" lang="en-GB" sz="23900" spc="-1" strike="noStrike">
                <a:solidFill>
                  <a:srgbClr val="b7c0e4"/>
                </a:solidFill>
                <a:latin typeface="Gill Sans MT"/>
              </a:rPr>
              <a:t>?</a:t>
            </a:r>
            <a:endParaRPr b="0" lang="en-GB" sz="239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6.1 Introduction to OO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can think of objects as having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 name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Properties (or attributes) associated with it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Messages that it can understand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Examples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 tennis ball,  a helicopter,  a tree etc.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A number,  a word, an image etc.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When an object receives a message it will typically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Take some action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1143000">
              <a:lnSpc>
                <a:spcPct val="100000"/>
              </a:lnSpc>
              <a:spcBef>
                <a:spcPts val="30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and/or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Change its properties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4AC49B6-54FD-442A-8861-7DE7802BB80F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5AF7C01-3840-490A-9085-C5D89CFA3512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6.1 Introduction to OO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Python provides a way of forming an abstraction of an object by encapsulating properties and messages into a single concept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call the set of properties and messages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</a:rPr>
              <a:t>members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of the class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 class is an abstract concept whereas an object is a concrete entity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Example: the concept of a car is a class, but a yellow taxi with a diesel engine is a subclass, while 191 D 1234 is an object.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19560FE-96F9-458F-A8D5-BCE88D02E9C6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7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B63995D-CF40-4F18-BF0F-391E82FEECD3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3384000" y="1800000"/>
            <a:ext cx="3456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Gill Sans MT"/>
              </a:rPr>
              <a:t>a class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6.1 Introduction to OO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When designing a class think about the objects that will be created from the class type.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things does the object know about itself?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This will determine the </a:t>
            </a:r>
            <a:r>
              <a:rPr b="0" i="1" lang="en-US" sz="1800" spc="-1" strike="noStrike">
                <a:solidFill>
                  <a:srgbClr val="000000"/>
                </a:solidFill>
                <a:latin typeface="Gill Sans MT"/>
              </a:rPr>
              <a:t>state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of the object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Things an object knows about itself are called </a:t>
            </a:r>
            <a:r>
              <a:rPr b="0" i="1" lang="en-US" sz="1800" spc="-1" strike="noStrike">
                <a:solidFill>
                  <a:srgbClr val="000000"/>
                </a:solidFill>
                <a:latin typeface="Gill Sans MT"/>
              </a:rPr>
              <a:t>instance variables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are the things the object does?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This will determine the </a:t>
            </a:r>
            <a:r>
              <a:rPr b="0" i="1" lang="en-US" sz="1800" spc="-1" strike="noStrike">
                <a:solidFill>
                  <a:srgbClr val="000000"/>
                </a:solidFill>
                <a:latin typeface="Gill Sans MT"/>
              </a:rPr>
              <a:t>behaviour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of the object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 things an object can do are called </a:t>
            </a:r>
            <a:r>
              <a:rPr b="0" i="1" lang="en-US" sz="1800" spc="-1" strike="noStrike">
                <a:solidFill>
                  <a:srgbClr val="000000"/>
                </a:solidFill>
                <a:latin typeface="Gill Sans MT"/>
              </a:rPr>
              <a:t>methods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821E8D3-144F-45AC-99BD-ED444E11B8B1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820DC15-6059-49C9-9024-5ECE2B5B0724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can think of classes as providing a blue-print for creating objects.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 class specifies the instance variables and methods that are associated together to define a type of object.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OO Programming involves creating objects and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then having those objects interact with each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other to solve a problem.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Objects interact with each other through message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passing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594B1F7-9D70-4EDB-8891-9CE555F7A4BC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DF85802-091F-43C7-8045-AB6106F091BE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77" name="Picture 2" descr=""/>
          <p:cNvPicPr/>
          <p:nvPr/>
        </p:nvPicPr>
        <p:blipFill>
          <a:blip r:embed="rId1"/>
          <a:stretch/>
        </p:blipFill>
        <p:spPr>
          <a:xfrm>
            <a:off x="6912360" y="3645000"/>
            <a:ext cx="1828440" cy="179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Message Passing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Message passing occurs when a method of one object calls a method of another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561D431-F6E6-4776-8AA1-AEAB423398F6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FA3F299-D962-4E51-8BA8-C8A2D109AC4C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331640" y="3069000"/>
            <a:ext cx="2016000" cy="20880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Object 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796000" y="3069000"/>
            <a:ext cx="2016000" cy="20880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Object 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1655640" y="3825000"/>
            <a:ext cx="1367640" cy="57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Method A1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6120000" y="3825000"/>
            <a:ext cx="1367640" cy="57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Gill Sans MT"/>
              </a:rPr>
              <a:t>Method B1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3060000" y="4113000"/>
            <a:ext cx="306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4194000" y="4216320"/>
            <a:ext cx="791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calls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Encapsulation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Information hiding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Some member variables remain private / hidden from view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Access to certain class members is restricted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An object will present an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interface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to other objects to allow interaction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975E7C8-8E19-4CDB-BDA4-6E3F4A89AB75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27EDF42-248E-457F-80A7-DA8D29DA5ABF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7547040" y="3744000"/>
            <a:ext cx="1452960" cy="13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6.2 Python Classes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Defining Python Classes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We use the 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class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keyword to define a class.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instance variables can we define?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What behaviours can we define?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00800" y="6356520"/>
            <a:ext cx="2288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0BDAE34-1AB2-4063-8AE0-4305A971F8A5}" type="datetime1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18/10/2020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CE3F53C-BC63-4840-A22A-68AD1006DB9C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  <p:pic>
        <p:nvPicPr>
          <p:cNvPr id="97" name="Picture 9" descr=""/>
          <p:cNvPicPr/>
          <p:nvPr/>
        </p:nvPicPr>
        <p:blipFill>
          <a:blip r:embed="rId1"/>
          <a:stretch/>
        </p:blipFill>
        <p:spPr>
          <a:xfrm>
            <a:off x="823320" y="2709000"/>
            <a:ext cx="7497000" cy="1009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26011</TotalTime>
  <Application>LibreOffice/6.0.7.3$Linux_X86_64 LibreOffice_project/00m0$Build-3</Application>
  <Words>1088</Words>
  <Paragraphs>293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2010-07-16T14:42:15Z</dcterms:created>
  <dc:creator>eidolon</dc:creator>
  <dc:description/>
  <dc:language>en-GB</dc:language>
  <cp:lastModifiedBy/>
  <dcterms:modified xsi:type="dcterms:W3CDTF">2020-10-18T22:10:20Z</dcterms:modified>
  <cp:revision>614</cp:revision>
  <dc:subject/>
  <dc:title>Data Storage &amp;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