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0" r:id="rId3"/>
    <p:sldId id="261" r:id="rId4"/>
    <p:sldId id="262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4" r:id="rId16"/>
    <p:sldId id="285" r:id="rId17"/>
    <p:sldId id="291" r:id="rId18"/>
    <p:sldId id="292" r:id="rId19"/>
    <p:sldId id="298" r:id="rId20"/>
    <p:sldId id="300" r:id="rId21"/>
    <p:sldId id="304" r:id="rId22"/>
    <p:sldId id="301" r:id="rId23"/>
    <p:sldId id="302" r:id="rId24"/>
    <p:sldId id="303" r:id="rId2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99"/>
    <p:restoredTop sz="90916"/>
  </p:normalViewPr>
  <p:slideViewPr>
    <p:cSldViewPr>
      <p:cViewPr varScale="1">
        <p:scale>
          <a:sx n="110" d="100"/>
          <a:sy n="110" d="100"/>
        </p:scale>
        <p:origin x="77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96" y="21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B71581D-568A-AD63-2404-9A1A3CDA5A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227C71D-1F06-84B7-D3EC-A2A6333CD7D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AF4B0DDB-8F5C-8FAF-58E4-932C3885F27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010CDFC6-EB07-AF68-6256-F1F4182E069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CB89BD3-7472-684E-8F36-B068553902B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76B5C63-EBFF-4247-D3AE-4439F11C66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182360A-21DF-7CED-904D-AB4C1B95EE1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577F9687-9464-7A58-DAA7-F69F973DA0E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4C5CA8F4-8000-96B2-2347-949CCA46AAB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B9466A39-07E5-9136-6CCF-29BA57B674A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Python Programming, 1/e</a:t>
            </a: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0AD555D3-0AAF-7179-5357-06E1D3F332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719C954-CD16-3342-B3B5-0C17654B4F9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>
            <a:extLst>
              <a:ext uri="{FF2B5EF4-FFF2-40B4-BE49-F238E27FC236}">
                <a16:creationId xmlns:a16="http://schemas.microsoft.com/office/drawing/2014/main" id="{C2A1ED32-939B-0E05-258F-8F21CC9331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300"/>
              <a:t>Python Programming, 1/e</a:t>
            </a:r>
          </a:p>
        </p:txBody>
      </p:sp>
      <p:sp>
        <p:nvSpPr>
          <p:cNvPr id="28675" name="Rectangle 7">
            <a:extLst>
              <a:ext uri="{FF2B5EF4-FFF2-40B4-BE49-F238E27FC236}">
                <a16:creationId xmlns:a16="http://schemas.microsoft.com/office/drawing/2014/main" id="{3D067362-10CE-379D-5C51-6D4EC10B08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6959D30-D706-FC40-B159-670640316F1B}" type="slidenum">
              <a:rPr lang="en-US" altLang="en-US" sz="1300"/>
              <a:pPr eaLnBrk="1" hangingPunct="1"/>
              <a:t>2</a:t>
            </a:fld>
            <a:endParaRPr lang="en-US" altLang="en-US" sz="1300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549EAC32-6179-5FA2-EE21-317962CA376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E3FECACE-15C1-3297-3C12-39A558011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957EC2F-D391-AB4C-0031-42EA3CC351EB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7DE6AA7E-1052-8504-2648-ECF2C75ED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A5FAA582-7464-FFE0-1122-8EB982D00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2" charset="0"/>
                  <a:cs typeface="Times New Roman" pitchFamily="16" charset="0"/>
                </a:endParaRPr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D7BC04C5-F33B-8B60-1FFE-13D2E6BCC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2" charset="0"/>
                  <a:cs typeface="Times New Roman" pitchFamily="16" charset="0"/>
                </a:endParaRPr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D6890E4C-32C3-542B-C895-0CEA684E5B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7E7B550-9D0E-0A9C-9F1B-60D204AD9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2" charset="0"/>
                  <a:cs typeface="Times New Roman" pitchFamily="16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AEB518-C98E-4425-8443-E7C2A140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2" charset="0"/>
                  <a:cs typeface="Times New Roman" pitchFamily="16" charset="0"/>
                </a:endParaRPr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97C9E15B-DFE4-5677-A4A8-F1FDC9FD5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2" charset="0"/>
                <a:cs typeface="Times New Roman" pitchFamily="16" charset="0"/>
              </a:endParaRPr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1C5F89E6-D36B-1F8F-2AD0-FC57AB277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2" charset="0"/>
                <a:cs typeface="Times New Roman" pitchFamily="16" charset="0"/>
              </a:endParaRPr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89C333EF-C860-CA25-E7E0-B6B406E3DFA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2" charset="0"/>
                <a:cs typeface="Times New Roman" pitchFamily="16" charset="0"/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FED22FF7-A138-435E-25E3-0EDDA8FEA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F9D6EFD6-6FA4-150E-97E2-57EC0B5751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D6FD6EE9-5383-089E-850F-0B7AA3B2D8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A66F37E-3366-354A-950C-D4692B5E21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348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>
            <a:extLst>
              <a:ext uri="{FF2B5EF4-FFF2-40B4-BE49-F238E27FC236}">
                <a16:creationId xmlns:a16="http://schemas.microsoft.com/office/drawing/2014/main" id="{297F4B32-7A6B-4B1C-7EDF-7A51B38532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>
            <a:extLst>
              <a:ext uri="{FF2B5EF4-FFF2-40B4-BE49-F238E27FC236}">
                <a16:creationId xmlns:a16="http://schemas.microsoft.com/office/drawing/2014/main" id="{EE135F5F-BC0E-9396-437C-EB6F7D2735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6" name="Rectangle 1037">
            <a:extLst>
              <a:ext uri="{FF2B5EF4-FFF2-40B4-BE49-F238E27FC236}">
                <a16:creationId xmlns:a16="http://schemas.microsoft.com/office/drawing/2014/main" id="{5F6BCD6D-8F91-091B-F44A-59DF6F4670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D0EF37-98D8-7847-9F45-810857CE0E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49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>
            <a:extLst>
              <a:ext uri="{FF2B5EF4-FFF2-40B4-BE49-F238E27FC236}">
                <a16:creationId xmlns:a16="http://schemas.microsoft.com/office/drawing/2014/main" id="{4B6CF2C5-BE5F-0EED-0938-E51E82FB1F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>
            <a:extLst>
              <a:ext uri="{FF2B5EF4-FFF2-40B4-BE49-F238E27FC236}">
                <a16:creationId xmlns:a16="http://schemas.microsoft.com/office/drawing/2014/main" id="{1AC4B330-2898-45AB-0D53-16752BDA19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6" name="Rectangle 1037">
            <a:extLst>
              <a:ext uri="{FF2B5EF4-FFF2-40B4-BE49-F238E27FC236}">
                <a16:creationId xmlns:a16="http://schemas.microsoft.com/office/drawing/2014/main" id="{B623E7F2-335E-E51C-41B6-8A88ACAFAC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D9BEC-B27F-984E-B5D2-F1D635C25A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43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35">
            <a:extLst>
              <a:ext uri="{FF2B5EF4-FFF2-40B4-BE49-F238E27FC236}">
                <a16:creationId xmlns:a16="http://schemas.microsoft.com/office/drawing/2014/main" id="{54565A05-C0FC-9528-BBD4-06A97051DD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>
            <a:extLst>
              <a:ext uri="{FF2B5EF4-FFF2-40B4-BE49-F238E27FC236}">
                <a16:creationId xmlns:a16="http://schemas.microsoft.com/office/drawing/2014/main" id="{7F0FFB94-6B87-8AFB-3AAF-5DEBB0FAC5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6" name="Rectangle 1037">
            <a:extLst>
              <a:ext uri="{FF2B5EF4-FFF2-40B4-BE49-F238E27FC236}">
                <a16:creationId xmlns:a16="http://schemas.microsoft.com/office/drawing/2014/main" id="{9F9E983A-4468-EC29-6ABF-F219FA8805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69AA7-BB7E-5A49-B878-7FC7E2D611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61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>
            <a:extLst>
              <a:ext uri="{FF2B5EF4-FFF2-40B4-BE49-F238E27FC236}">
                <a16:creationId xmlns:a16="http://schemas.microsoft.com/office/drawing/2014/main" id="{9ADD6F05-06C4-639E-2DC9-2A056368C3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>
            <a:extLst>
              <a:ext uri="{FF2B5EF4-FFF2-40B4-BE49-F238E27FC236}">
                <a16:creationId xmlns:a16="http://schemas.microsoft.com/office/drawing/2014/main" id="{6F2F7550-C16B-C452-FFA8-D070194B51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6" name="Rectangle 1037">
            <a:extLst>
              <a:ext uri="{FF2B5EF4-FFF2-40B4-BE49-F238E27FC236}">
                <a16:creationId xmlns:a16="http://schemas.microsoft.com/office/drawing/2014/main" id="{ABD34B7C-1492-83A2-7638-E977755D36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A6D65-C4CF-7544-BD3C-EDF2AE3264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98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35">
            <a:extLst>
              <a:ext uri="{FF2B5EF4-FFF2-40B4-BE49-F238E27FC236}">
                <a16:creationId xmlns:a16="http://schemas.microsoft.com/office/drawing/2014/main" id="{D45214BC-DC6F-6C8F-BF5E-449E8E6BBF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>
            <a:extLst>
              <a:ext uri="{FF2B5EF4-FFF2-40B4-BE49-F238E27FC236}">
                <a16:creationId xmlns:a16="http://schemas.microsoft.com/office/drawing/2014/main" id="{30B911FC-768D-16C1-851D-27BF047C31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6" name="Rectangle 1037">
            <a:extLst>
              <a:ext uri="{FF2B5EF4-FFF2-40B4-BE49-F238E27FC236}">
                <a16:creationId xmlns:a16="http://schemas.microsoft.com/office/drawing/2014/main" id="{DCE82272-B69F-6F42-5F55-D023302428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B741E-85F2-B84D-A549-E81490A7DC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7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35">
            <a:extLst>
              <a:ext uri="{FF2B5EF4-FFF2-40B4-BE49-F238E27FC236}">
                <a16:creationId xmlns:a16="http://schemas.microsoft.com/office/drawing/2014/main" id="{3AC2B62A-C236-ABB1-308B-58F8AE8AA3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>
            <a:extLst>
              <a:ext uri="{FF2B5EF4-FFF2-40B4-BE49-F238E27FC236}">
                <a16:creationId xmlns:a16="http://schemas.microsoft.com/office/drawing/2014/main" id="{B9B6715D-B187-5FB6-D4F2-FF3A97A7DB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7" name="Rectangle 1037">
            <a:extLst>
              <a:ext uri="{FF2B5EF4-FFF2-40B4-BE49-F238E27FC236}">
                <a16:creationId xmlns:a16="http://schemas.microsoft.com/office/drawing/2014/main" id="{D3EEE626-B428-2030-5994-87CFED6050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239840-F3BA-554F-80C5-003F8B32DB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38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35">
            <a:extLst>
              <a:ext uri="{FF2B5EF4-FFF2-40B4-BE49-F238E27FC236}">
                <a16:creationId xmlns:a16="http://schemas.microsoft.com/office/drawing/2014/main" id="{E0F07B24-E691-FA82-55F4-A4195A76CB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6">
            <a:extLst>
              <a:ext uri="{FF2B5EF4-FFF2-40B4-BE49-F238E27FC236}">
                <a16:creationId xmlns:a16="http://schemas.microsoft.com/office/drawing/2014/main" id="{4B5B269B-3F1F-FA16-FAA5-69B7BE68B9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9" name="Rectangle 1037">
            <a:extLst>
              <a:ext uri="{FF2B5EF4-FFF2-40B4-BE49-F238E27FC236}">
                <a16:creationId xmlns:a16="http://schemas.microsoft.com/office/drawing/2014/main" id="{5D17697C-828E-D6BE-457C-4237546E77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A9C05-FC22-A24A-A7E5-4F0FFD439B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10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35">
            <a:extLst>
              <a:ext uri="{FF2B5EF4-FFF2-40B4-BE49-F238E27FC236}">
                <a16:creationId xmlns:a16="http://schemas.microsoft.com/office/drawing/2014/main" id="{EAB8ACC5-4EBE-EA5E-7A63-9E5AF369E2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6">
            <a:extLst>
              <a:ext uri="{FF2B5EF4-FFF2-40B4-BE49-F238E27FC236}">
                <a16:creationId xmlns:a16="http://schemas.microsoft.com/office/drawing/2014/main" id="{330D31E0-ABC3-5CFB-1DAD-42A864221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9AC41426-6138-479E-50FE-6D9EFBD01D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FECD3-3D34-4540-BE35-8FA5A514B2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35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>
            <a:extLst>
              <a:ext uri="{FF2B5EF4-FFF2-40B4-BE49-F238E27FC236}">
                <a16:creationId xmlns:a16="http://schemas.microsoft.com/office/drawing/2014/main" id="{B1651DD1-EC30-D324-6E4E-F53776B0F0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6">
            <a:extLst>
              <a:ext uri="{FF2B5EF4-FFF2-40B4-BE49-F238E27FC236}">
                <a16:creationId xmlns:a16="http://schemas.microsoft.com/office/drawing/2014/main" id="{4D57563E-8895-98CB-C934-C5CB7E575C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BE835EBF-7A06-28F9-EB29-B80AE39F8F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08B36-5D66-644A-8A3B-067198EF64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29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>
            <a:extLst>
              <a:ext uri="{FF2B5EF4-FFF2-40B4-BE49-F238E27FC236}">
                <a16:creationId xmlns:a16="http://schemas.microsoft.com/office/drawing/2014/main" id="{E2440B56-578A-2B81-4C56-874034F93D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>
            <a:extLst>
              <a:ext uri="{FF2B5EF4-FFF2-40B4-BE49-F238E27FC236}">
                <a16:creationId xmlns:a16="http://schemas.microsoft.com/office/drawing/2014/main" id="{C52E25AB-5E59-E193-69B7-30BB4576C4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7" name="Rectangle 1037">
            <a:extLst>
              <a:ext uri="{FF2B5EF4-FFF2-40B4-BE49-F238E27FC236}">
                <a16:creationId xmlns:a16="http://schemas.microsoft.com/office/drawing/2014/main" id="{782A774F-C70B-D66C-220A-D1DC42B01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CF25D0-9DCC-AB43-8112-510CFDC340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3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>
            <a:extLst>
              <a:ext uri="{FF2B5EF4-FFF2-40B4-BE49-F238E27FC236}">
                <a16:creationId xmlns:a16="http://schemas.microsoft.com/office/drawing/2014/main" id="{CA82F249-636D-D504-6F4B-8BCE9D071C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>
            <a:extLst>
              <a:ext uri="{FF2B5EF4-FFF2-40B4-BE49-F238E27FC236}">
                <a16:creationId xmlns:a16="http://schemas.microsoft.com/office/drawing/2014/main" id="{667E0454-C944-0FD9-5A99-E23EC87EF3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7" name="Rectangle 1037">
            <a:extLst>
              <a:ext uri="{FF2B5EF4-FFF2-40B4-BE49-F238E27FC236}">
                <a16:creationId xmlns:a16="http://schemas.microsoft.com/office/drawing/2014/main" id="{F656DF71-66C1-1418-54BD-B2B6658C1A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C4D7F3-68CE-C14F-B6DD-B3A63ABACD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01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>
            <a:extLst>
              <a:ext uri="{FF2B5EF4-FFF2-40B4-BE49-F238E27FC236}">
                <a16:creationId xmlns:a16="http://schemas.microsoft.com/office/drawing/2014/main" id="{1FA79A05-DBFA-0959-70A3-A9C3BBCAB70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5" name="Rectangle 1027">
            <a:extLst>
              <a:ext uri="{FF2B5EF4-FFF2-40B4-BE49-F238E27FC236}">
                <a16:creationId xmlns:a16="http://schemas.microsoft.com/office/drawing/2014/main" id="{B9B9DD19-B517-FAF0-BDAB-A4C6656DDA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6" name="Rectangle 1028">
            <a:extLst>
              <a:ext uri="{FF2B5EF4-FFF2-40B4-BE49-F238E27FC236}">
                <a16:creationId xmlns:a16="http://schemas.microsoft.com/office/drawing/2014/main" id="{09E13FF8-7D6A-A281-312A-1DEE6616E9D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7" name="Rectangle 1029">
            <a:extLst>
              <a:ext uri="{FF2B5EF4-FFF2-40B4-BE49-F238E27FC236}">
                <a16:creationId xmlns:a16="http://schemas.microsoft.com/office/drawing/2014/main" id="{A8150060-5E81-3516-EB8A-33EB5E51C1D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8" name="Rectangle 1030">
            <a:extLst>
              <a:ext uri="{FF2B5EF4-FFF2-40B4-BE49-F238E27FC236}">
                <a16:creationId xmlns:a16="http://schemas.microsoft.com/office/drawing/2014/main" id="{38C386F3-52E3-62F2-2688-BA80EBE0CDA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9" name="Rectangle 1031">
            <a:extLst>
              <a:ext uri="{FF2B5EF4-FFF2-40B4-BE49-F238E27FC236}">
                <a16:creationId xmlns:a16="http://schemas.microsoft.com/office/drawing/2014/main" id="{F8F559BC-08EC-F6A2-A6F4-BCE0CDE309C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80" name="Rectangle 1032">
            <a:extLst>
              <a:ext uri="{FF2B5EF4-FFF2-40B4-BE49-F238E27FC236}">
                <a16:creationId xmlns:a16="http://schemas.microsoft.com/office/drawing/2014/main" id="{52692756-03A7-52F3-CFF3-65421D8B3B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1033" name="Rectangle 1033">
            <a:extLst>
              <a:ext uri="{FF2B5EF4-FFF2-40B4-BE49-F238E27FC236}">
                <a16:creationId xmlns:a16="http://schemas.microsoft.com/office/drawing/2014/main" id="{677BD91F-FC5F-DD24-C41F-050669A67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34">
            <a:extLst>
              <a:ext uri="{FF2B5EF4-FFF2-40B4-BE49-F238E27FC236}">
                <a16:creationId xmlns:a16="http://schemas.microsoft.com/office/drawing/2014/main" id="{2BAC85C1-C378-2656-FB55-D147729C5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83" name="Rectangle 1035">
            <a:extLst>
              <a:ext uri="{FF2B5EF4-FFF2-40B4-BE49-F238E27FC236}">
                <a16:creationId xmlns:a16="http://schemas.microsoft.com/office/drawing/2014/main" id="{CED45FC8-F168-FF7E-DCD8-1E064839A8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4" name="Rectangle 1036">
            <a:extLst>
              <a:ext uri="{FF2B5EF4-FFF2-40B4-BE49-F238E27FC236}">
                <a16:creationId xmlns:a16="http://schemas.microsoft.com/office/drawing/2014/main" id="{9406CDBB-308F-655B-42B8-C2475D34329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3085" name="Rectangle 1037">
            <a:extLst>
              <a:ext uri="{FF2B5EF4-FFF2-40B4-BE49-F238E27FC236}">
                <a16:creationId xmlns:a16="http://schemas.microsoft.com/office/drawing/2014/main" id="{1E1D155F-3626-1734-BD77-59E157B63C4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6EA3B26-9F0A-1A40-B5AC-E1ACFB1D5E4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5">
            <a:extLst>
              <a:ext uri="{FF2B5EF4-FFF2-40B4-BE49-F238E27FC236}">
                <a16:creationId xmlns:a16="http://schemas.microsoft.com/office/drawing/2014/main" id="{B74ADB9A-38B2-1434-E874-ECB047090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chemeClr val="bg2"/>
                </a:solidFill>
              </a:rPr>
              <a:t>Python Programming, 2/e</a:t>
            </a:r>
          </a:p>
        </p:txBody>
      </p:sp>
      <p:sp>
        <p:nvSpPr>
          <p:cNvPr id="3075" name="Rectangle 16">
            <a:extLst>
              <a:ext uri="{FF2B5EF4-FFF2-40B4-BE49-F238E27FC236}">
                <a16:creationId xmlns:a16="http://schemas.microsoft.com/office/drawing/2014/main" id="{9680EAE5-A586-E789-7EE3-1CD27FC602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5E77B36-D894-3443-A9F9-AF9BD4D6264E}" type="slidenum">
              <a:rPr lang="en-US" altLang="en-US" sz="1400">
                <a:solidFill>
                  <a:schemeClr val="bg2"/>
                </a:solidFill>
              </a:rPr>
              <a:pPr eaLnBrk="1" hangingPunct="1"/>
              <a:t>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CBBBA27E-86AD-626E-299A-B5420E7CDD7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Introduction to</a:t>
            </a:r>
            <a:br>
              <a:rPr lang="en-US" altLang="en-US" dirty="0"/>
            </a:br>
            <a:r>
              <a:rPr lang="en-US" altLang="en-US" dirty="0"/>
              <a:t>Control Flows and Decision Statement</a:t>
            </a: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D86929DE-62AF-6541-774B-55CA183FB4E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Decision Structures</a:t>
            </a:r>
          </a:p>
        </p:txBody>
      </p:sp>
      <p:pic>
        <p:nvPicPr>
          <p:cNvPr id="3078" name="Picture 4" descr="C:\Documents and Settings\Terry\My Documents\Teaching\W04\CS 120\PPT\small_cover.png">
            <a:extLst>
              <a:ext uri="{FF2B5EF4-FFF2-40B4-BE49-F238E27FC236}">
                <a16:creationId xmlns:a16="http://schemas.microsoft.com/office/drawing/2014/main" id="{5A44F9A4-9099-18D5-C716-2463B4F2E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82638"/>
            <a:ext cx="1646238" cy="19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>
            <a:extLst>
              <a:ext uri="{FF2B5EF4-FFF2-40B4-BE49-F238E27FC236}">
                <a16:creationId xmlns:a16="http://schemas.microsoft.com/office/drawing/2014/main" id="{4C0267C2-112D-017A-807A-9EEB7AF8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2/e</a:t>
            </a:r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F728E95F-936B-8D18-9973-3640C5FC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1E818B7-A5F7-CF41-9AF6-EFCF9EB111CD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C24A6FA6-5F71-B1F5-2046-DF1D9B6F6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Forming Simple Conditions</a:t>
            </a:r>
          </a:p>
        </p:txBody>
      </p:sp>
      <p:graphicFrame>
        <p:nvGraphicFramePr>
          <p:cNvPr id="25664" name="Group 64">
            <a:extLst>
              <a:ext uri="{FF2B5EF4-FFF2-40B4-BE49-F238E27FC236}">
                <a16:creationId xmlns:a16="http://schemas.microsoft.com/office/drawing/2014/main" id="{1EEE0D1C-5371-D04D-7442-082AF83A9711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533400" y="2133600"/>
          <a:ext cx="8269288" cy="4114801"/>
        </p:xfrm>
        <a:graphic>
          <a:graphicData uri="http://schemas.openxmlformats.org/drawingml/2006/table">
            <a:tbl>
              <a:tblPr/>
              <a:tblGrid>
                <a:gridCol w="182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0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2" charset="0"/>
                          <a:cs typeface="Times New Roman" pitchFamily="16" charset="0"/>
                        </a:rPr>
                        <a:t>Python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2" charset="0"/>
                          <a:cs typeface="Times New Roman" pitchFamily="16" charset="0"/>
                        </a:rPr>
                        <a:t>Mathematics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2" charset="0"/>
                          <a:cs typeface="Times New Roman" pitchFamily="16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2" charset="0"/>
                          <a:cs typeface="Times New Roman" pitchFamily="16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2" charset="0"/>
                          <a:cs typeface="Times New Roman" pitchFamily="16" charset="0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2" charset="0"/>
                          <a:cs typeface="Times New Roman" pitchFamily="16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2" charset="0"/>
                          <a:cs typeface="Times New Roman" pitchFamily="16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2" charset="0"/>
                          <a:cs typeface="Times New Roman" pitchFamily="16" charset="0"/>
                        </a:rPr>
                        <a:t>≤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pitchFamily="18" charset="2"/>
                        <a:cs typeface="Times New Roman" pitchFamily="1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2" charset="0"/>
                          <a:cs typeface="Times New Roman" pitchFamily="16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2" charset="0"/>
                          <a:cs typeface="Times New Roman" pitchFamily="16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2" charset="0"/>
                          <a:cs typeface="Times New Roman" pitchFamily="16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2" charset="0"/>
                          <a:cs typeface="Times New Roman" pitchFamily="16" charset="0"/>
                        </a:rPr>
                        <a:t>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2" charset="0"/>
                          <a:cs typeface="Times New Roman" pitchFamily="16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2" charset="0"/>
                          <a:cs typeface="Times New Roman" pitchFamily="16" charset="0"/>
                        </a:rPr>
                        <a:t>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2" charset="0"/>
                          <a:cs typeface="Times New Roman" pitchFamily="16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2" charset="0"/>
                          <a:cs typeface="Times New Roman" pitchFamily="16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2" charset="0"/>
                          <a:cs typeface="Times New Roman" pitchFamily="16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2" charset="0"/>
                          <a:cs typeface="Times New Roman" pitchFamily="16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2" charset="0"/>
                          <a:cs typeface="Times New Roman" pitchFamily="16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2" charset="0"/>
                          <a:cs typeface="Times New Roman" pitchFamily="16" charset="0"/>
                        </a:rPr>
                        <a:t>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2" charset="0"/>
                          <a:cs typeface="Times New Roman" pitchFamily="16" charset="0"/>
                        </a:rPr>
                        <a:t>Not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>
            <a:extLst>
              <a:ext uri="{FF2B5EF4-FFF2-40B4-BE49-F238E27FC236}">
                <a16:creationId xmlns:a16="http://schemas.microsoft.com/office/drawing/2014/main" id="{C42E1429-068F-D3BC-F1C4-6ABF9140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2/e</a:t>
            </a:r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60B537E1-2B3F-F5CE-4AE4-4C06F77E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F71D1E7-764B-7F4D-B261-9682243A7A68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5B9D69D1-1928-0729-5DBC-3333F51397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Forming Simple Conditions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F0BEA0A-F8DF-EA78-26C4-2565287C3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Notice the use of </a:t>
            </a:r>
            <a:r>
              <a:rPr lang="en-US" altLang="en-US">
                <a:latin typeface="Courier New" panose="02070309020205020404" pitchFamily="49" charset="0"/>
              </a:rPr>
              <a:t>==</a:t>
            </a:r>
            <a:r>
              <a:rPr lang="en-US" altLang="en-US"/>
              <a:t> for equality. Since Python uses </a:t>
            </a:r>
            <a:r>
              <a:rPr lang="en-US" altLang="en-US">
                <a:latin typeface="Courier New" panose="02070309020205020404" pitchFamily="49" charset="0"/>
              </a:rPr>
              <a:t>=</a:t>
            </a:r>
            <a:r>
              <a:rPr lang="en-US" altLang="en-US"/>
              <a:t> to indicate assignment, a different symbol is required for the concept of equality.</a:t>
            </a:r>
          </a:p>
          <a:p>
            <a:pPr eaLnBrk="1" hangingPunct="1"/>
            <a:r>
              <a:rPr lang="en-US" altLang="en-US"/>
              <a:t>A common mistake is using </a:t>
            </a:r>
            <a:r>
              <a:rPr lang="en-US" altLang="en-US">
                <a:latin typeface="Courier New" panose="02070309020205020404" pitchFamily="49" charset="0"/>
              </a:rPr>
              <a:t>=</a:t>
            </a:r>
            <a:r>
              <a:rPr lang="en-US" altLang="en-US"/>
              <a:t> in conditions!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>
            <a:extLst>
              <a:ext uri="{FF2B5EF4-FFF2-40B4-BE49-F238E27FC236}">
                <a16:creationId xmlns:a16="http://schemas.microsoft.com/office/drawing/2014/main" id="{D286F0C3-B3D6-DDF6-310C-6F5DEA6F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2/e</a:t>
            </a:r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320B2B5E-8B5D-6C37-8CFB-26DAED51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91010D6-7CDA-2F47-911A-7A3E6E410BCF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595C6ED3-FF21-69A4-C31E-094C3D67E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Forming Simple Conditions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1870ACA-B12B-40AB-00A2-BEA6A6AA5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Conditions may compare either numbers or strings.</a:t>
            </a:r>
          </a:p>
          <a:p>
            <a:pPr eaLnBrk="1" hangingPunct="1"/>
            <a:r>
              <a:rPr lang="en-US" altLang="en-US"/>
              <a:t>When comparing strings, the ordering is </a:t>
            </a:r>
            <a:r>
              <a:rPr lang="en-US" altLang="en-US" i="1"/>
              <a:t>lexigraphic</a:t>
            </a:r>
            <a:r>
              <a:rPr lang="en-US" altLang="en-US"/>
              <a:t>, meaning that the strings are sorted based on the underlying Unicode. Because of this, all upper-case letters come before lower-case letters. (</a:t>
            </a:r>
            <a:r>
              <a:rPr lang="en-US" altLang="en-US">
                <a:latin typeface="Times New Roman" panose="02020603050405020304" pitchFamily="18" charset="0"/>
              </a:rPr>
              <a:t>“</a:t>
            </a:r>
            <a:r>
              <a:rPr lang="en-US" altLang="en-US"/>
              <a:t>Bbbb</a:t>
            </a:r>
            <a:r>
              <a:rPr lang="en-US" altLang="en-US">
                <a:latin typeface="Times New Roman" panose="02020603050405020304" pitchFamily="18" charset="0"/>
              </a:rPr>
              <a:t>”</a:t>
            </a:r>
            <a:r>
              <a:rPr lang="en-US" altLang="en-US"/>
              <a:t> comes before </a:t>
            </a:r>
            <a:r>
              <a:rPr lang="en-US" altLang="en-US">
                <a:latin typeface="Times New Roman" panose="02020603050405020304" pitchFamily="18" charset="0"/>
              </a:rPr>
              <a:t>“</a:t>
            </a:r>
            <a:r>
              <a:rPr lang="en-US" altLang="en-US"/>
              <a:t>aaaa</a:t>
            </a:r>
            <a:r>
              <a:rPr lang="en-US" altLang="en-US">
                <a:latin typeface="Times New Roman" panose="02020603050405020304" pitchFamily="18" charset="0"/>
              </a:rPr>
              <a:t>”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>
            <a:extLst>
              <a:ext uri="{FF2B5EF4-FFF2-40B4-BE49-F238E27FC236}">
                <a16:creationId xmlns:a16="http://schemas.microsoft.com/office/drawing/2014/main" id="{4288E6F4-5183-D5E1-8E76-C494EF14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2/e</a:t>
            </a:r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BB1650DA-7239-7E05-9366-21C0B089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F1BED51-82A1-CC47-8E48-9EE9FA943F3C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123245F0-D772-2086-D144-202C9BFFD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Forming Simple Conditions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706FB4D-AF87-9DF3-A2A2-1A1F45949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Conditions are based on </a:t>
            </a:r>
            <a:r>
              <a:rPr lang="en-US" altLang="en-US" sz="2800" i="1"/>
              <a:t>Boolean</a:t>
            </a:r>
            <a:r>
              <a:rPr lang="en-US" altLang="en-US" sz="2800"/>
              <a:t> expressions, named for the English mathematician George Boole.</a:t>
            </a:r>
          </a:p>
          <a:p>
            <a:pPr eaLnBrk="1" hangingPunct="1"/>
            <a:r>
              <a:rPr lang="en-US" altLang="en-US" sz="2800"/>
              <a:t>When a Boolean expression is evaluated, it produces either a value of </a:t>
            </a:r>
            <a:r>
              <a:rPr lang="en-US" altLang="en-US" sz="2800" i="1"/>
              <a:t>true</a:t>
            </a:r>
            <a:r>
              <a:rPr lang="en-US" altLang="en-US" sz="2800"/>
              <a:t> (meaning the condition holds), or it produces </a:t>
            </a:r>
            <a:r>
              <a:rPr lang="en-US" altLang="en-US" sz="2800" i="1"/>
              <a:t>false</a:t>
            </a:r>
            <a:r>
              <a:rPr lang="en-US" altLang="en-US" sz="2800"/>
              <a:t> (it does not hold).</a:t>
            </a:r>
          </a:p>
          <a:p>
            <a:pPr eaLnBrk="1" hangingPunct="1"/>
            <a:r>
              <a:rPr lang="en-US" altLang="en-US" sz="2800"/>
              <a:t>Some computer languages use 1 and 0 to represent </a:t>
            </a:r>
            <a:r>
              <a:rPr lang="en-US" altLang="en-US" sz="2800">
                <a:latin typeface="Times New Roman" panose="02020603050405020304" pitchFamily="18" charset="0"/>
              </a:rPr>
              <a:t>“</a:t>
            </a:r>
            <a:r>
              <a:rPr lang="en-US" altLang="en-US" sz="2800"/>
              <a:t>true</a:t>
            </a:r>
            <a:r>
              <a:rPr lang="en-US" altLang="en-US" sz="2800">
                <a:latin typeface="Times New Roman" panose="02020603050405020304" pitchFamily="18" charset="0"/>
              </a:rPr>
              <a:t>”</a:t>
            </a:r>
            <a:r>
              <a:rPr lang="en-US" altLang="en-US" sz="2800"/>
              <a:t> and </a:t>
            </a:r>
            <a:r>
              <a:rPr lang="en-US" altLang="en-US" sz="2800">
                <a:latin typeface="Times New Roman" panose="02020603050405020304" pitchFamily="18" charset="0"/>
              </a:rPr>
              <a:t>“</a:t>
            </a:r>
            <a:r>
              <a:rPr lang="en-US" altLang="en-US" sz="2800"/>
              <a:t>false</a:t>
            </a:r>
            <a:r>
              <a:rPr lang="en-US" altLang="en-US" sz="2800">
                <a:latin typeface="Times New Roman" panose="02020603050405020304" pitchFamily="18" charset="0"/>
              </a:rPr>
              <a:t>”</a:t>
            </a:r>
            <a:r>
              <a:rPr lang="en-US" altLang="en-US" sz="2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FBC86EE5-B6B2-BC8D-6960-54CC9FE4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1F460B0-D0E3-D64D-9C7C-9BEB01DFE45A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4A87BDA-5E7C-8E6B-3149-E68A5E216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Forming Simple Conditions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28B6F71-36E9-6AC6-0865-31F9A645A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Boolean conditions are of type </a:t>
            </a:r>
            <a:r>
              <a:rPr lang="en-US" altLang="en-US" sz="2800">
                <a:latin typeface="Courier New" panose="02070309020205020404" pitchFamily="49" charset="0"/>
              </a:rPr>
              <a:t>bool</a:t>
            </a:r>
            <a:r>
              <a:rPr lang="en-US" altLang="en-US" sz="2800"/>
              <a:t> and the Boolean values of true and false are represented by the literals </a:t>
            </a:r>
            <a:r>
              <a:rPr lang="en-US" altLang="en-US" sz="2800">
                <a:latin typeface="Courier New" panose="02070309020205020404" pitchFamily="49" charset="0"/>
              </a:rPr>
              <a:t>True</a:t>
            </a:r>
            <a:r>
              <a:rPr lang="en-US" altLang="en-US" sz="2800"/>
              <a:t> and </a:t>
            </a:r>
            <a:r>
              <a:rPr lang="en-US" altLang="en-US" sz="2800">
                <a:latin typeface="Courier New" panose="02070309020205020404" pitchFamily="49" charset="0"/>
              </a:rPr>
              <a:t>False</a:t>
            </a:r>
            <a:r>
              <a:rPr lang="en-US" altLang="en-US" sz="280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&gt;&gt;&gt; 3 &lt; 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True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&gt;&gt;&gt; 3 * 4 &lt; 3 + 4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False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&gt;&gt;&gt; "hello" == "hello"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True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&gt;&gt;&gt; "Hello" &lt; "hello"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FCEFC202-7F41-D14D-A0C1-7888FE24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2/e</a:t>
            </a: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8EEBEC5C-BB28-8B01-D82E-F13560B0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0F10DE3-C72F-6547-A2CF-8ADB345461A3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A14CB1F-2F95-B128-56F8-4E412F7BD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Two-Way Decisions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6CB4B2AF-80CE-3A0E-6C7A-8F406F9C1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81168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if statements are used as guarded actions—only execute a statement if the condition is True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Another programming pattern: Do one thing or the other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000">
              <a:latin typeface="Courier New" panose="02070309020205020404" pitchFamily="49" charset="0"/>
            </a:endParaRPr>
          </a:p>
        </p:txBody>
      </p:sp>
      <p:sp>
        <p:nvSpPr>
          <p:cNvPr id="17414" name="AutoShape 4">
            <a:extLst>
              <a:ext uri="{FF2B5EF4-FFF2-40B4-BE49-F238E27FC236}">
                <a16:creationId xmlns:a16="http://schemas.microsoft.com/office/drawing/2014/main" id="{670BD38B-4A84-E552-5CEC-932580CE5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3441700"/>
            <a:ext cx="2959100" cy="1130300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5" name="Rectangle 5">
            <a:extLst>
              <a:ext uri="{FF2B5EF4-FFF2-40B4-BE49-F238E27FC236}">
                <a16:creationId xmlns:a16="http://schemas.microsoft.com/office/drawing/2014/main" id="{2DF02B5C-5229-E8F4-1774-B71518FA2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550" y="4398963"/>
            <a:ext cx="1943100" cy="477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6" name="Rectangle 6">
            <a:extLst>
              <a:ext uri="{FF2B5EF4-FFF2-40B4-BE49-F238E27FC236}">
                <a16:creationId xmlns:a16="http://schemas.microsoft.com/office/drawing/2014/main" id="{F4C9DB37-3E29-1B52-5B94-AC17D8B05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963" y="5237163"/>
            <a:ext cx="2020887" cy="477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7" name="Oval 7">
            <a:extLst>
              <a:ext uri="{FF2B5EF4-FFF2-40B4-BE49-F238E27FC236}">
                <a16:creationId xmlns:a16="http://schemas.microsoft.com/office/drawing/2014/main" id="{4B423376-9D1D-DB98-0A22-989D73518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950" y="6108700"/>
            <a:ext cx="3683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8" name="Rectangle 8">
            <a:extLst>
              <a:ext uri="{FF2B5EF4-FFF2-40B4-BE49-F238E27FC236}">
                <a16:creationId xmlns:a16="http://schemas.microsoft.com/office/drawing/2014/main" id="{B8C16ABE-D143-034D-EBDD-B2F05653B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505200"/>
            <a:ext cx="18002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81D58"/>
                </a:solidFill>
              </a:rPr>
              <a:t>logical</a:t>
            </a:r>
          </a:p>
          <a:p>
            <a:pPr algn="ctr" eaLnBrk="1" hangingPunct="1"/>
            <a:r>
              <a:rPr lang="en-US" altLang="en-US">
                <a:solidFill>
                  <a:srgbClr val="081D58"/>
                </a:solidFill>
              </a:rPr>
              <a:t>expression</a:t>
            </a:r>
          </a:p>
        </p:txBody>
      </p:sp>
      <p:sp>
        <p:nvSpPr>
          <p:cNvPr id="17419" name="Line 9">
            <a:extLst>
              <a:ext uri="{FF2B5EF4-FFF2-40B4-BE49-F238E27FC236}">
                <a16:creationId xmlns:a16="http://schemas.microsoft.com/office/drawing/2014/main" id="{99FF3229-5FCF-512B-08A9-DBB06D077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5850" y="404495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10">
            <a:extLst>
              <a:ext uri="{FF2B5EF4-FFF2-40B4-BE49-F238E27FC236}">
                <a16:creationId xmlns:a16="http://schemas.microsoft.com/office/drawing/2014/main" id="{92BF4FE7-7195-66EE-2FBB-1673E96B9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888" y="3463925"/>
            <a:ext cx="8890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False</a:t>
            </a:r>
          </a:p>
        </p:txBody>
      </p:sp>
      <p:sp>
        <p:nvSpPr>
          <p:cNvPr id="17421" name="Rectangle 11">
            <a:extLst>
              <a:ext uri="{FF2B5EF4-FFF2-40B4-BE49-F238E27FC236}">
                <a16:creationId xmlns:a16="http://schemas.microsoft.com/office/drawing/2014/main" id="{6E24C395-9448-6370-F42C-EE627067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4454525"/>
            <a:ext cx="18764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81D58"/>
                </a:solidFill>
              </a:rPr>
              <a:t>statement-1</a:t>
            </a:r>
          </a:p>
        </p:txBody>
      </p:sp>
      <p:sp>
        <p:nvSpPr>
          <p:cNvPr id="17422" name="Rectangle 12">
            <a:extLst>
              <a:ext uri="{FF2B5EF4-FFF2-40B4-BE49-F238E27FC236}">
                <a16:creationId xmlns:a16="http://schemas.microsoft.com/office/drawing/2014/main" id="{D00C27F5-C9A3-4A8F-45A3-94D86B7F9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913" y="5292725"/>
            <a:ext cx="19812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81D58"/>
                </a:solidFill>
              </a:rPr>
              <a:t>statement-n </a:t>
            </a:r>
          </a:p>
        </p:txBody>
      </p:sp>
      <p:sp>
        <p:nvSpPr>
          <p:cNvPr id="17423" name="Line 13">
            <a:extLst>
              <a:ext uri="{FF2B5EF4-FFF2-40B4-BE49-F238E27FC236}">
                <a16:creationId xmlns:a16="http://schemas.microsoft.com/office/drawing/2014/main" id="{B6A92A20-792B-8FCC-A646-10220E4EC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052888"/>
            <a:ext cx="0" cy="290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Line 14">
            <a:extLst>
              <a:ext uri="{FF2B5EF4-FFF2-40B4-BE49-F238E27FC236}">
                <a16:creationId xmlns:a16="http://schemas.microsoft.com/office/drawing/2014/main" id="{42F286A5-5034-4150-0AF4-981D8E7E7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891088"/>
            <a:ext cx="0" cy="290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15">
            <a:extLst>
              <a:ext uri="{FF2B5EF4-FFF2-40B4-BE49-F238E27FC236}">
                <a16:creationId xmlns:a16="http://schemas.microsoft.com/office/drawing/2014/main" id="{902775BB-86D1-F579-172A-3D6F94E7D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805488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Rectangle 16">
            <a:extLst>
              <a:ext uri="{FF2B5EF4-FFF2-40B4-BE49-F238E27FC236}">
                <a16:creationId xmlns:a16="http://schemas.microsoft.com/office/drawing/2014/main" id="{6B16EFFF-1EB3-0521-5F19-D8620490A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4475163"/>
            <a:ext cx="1943100" cy="477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7" name="Rectangle 17">
            <a:extLst>
              <a:ext uri="{FF2B5EF4-FFF2-40B4-BE49-F238E27FC236}">
                <a16:creationId xmlns:a16="http://schemas.microsoft.com/office/drawing/2014/main" id="{D19E6046-29B6-CEB7-56EB-7C970F870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5313363"/>
            <a:ext cx="2020887" cy="477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8" name="Line 18">
            <a:extLst>
              <a:ext uri="{FF2B5EF4-FFF2-40B4-BE49-F238E27FC236}">
                <a16:creationId xmlns:a16="http://schemas.microsoft.com/office/drawing/2014/main" id="{A1550437-15F6-B74D-17E0-9804467C1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8738" y="4044950"/>
            <a:ext cx="595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Rectangle 19">
            <a:extLst>
              <a:ext uri="{FF2B5EF4-FFF2-40B4-BE49-F238E27FC236}">
                <a16:creationId xmlns:a16="http://schemas.microsoft.com/office/drawing/2014/main" id="{84B4DA0C-8B8F-1284-5AA1-7A20E2306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88" y="4530725"/>
            <a:ext cx="18764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81D58"/>
                </a:solidFill>
              </a:rPr>
              <a:t>statement-1</a:t>
            </a:r>
          </a:p>
        </p:txBody>
      </p:sp>
      <p:sp>
        <p:nvSpPr>
          <p:cNvPr id="17430" name="Rectangle 20">
            <a:extLst>
              <a:ext uri="{FF2B5EF4-FFF2-40B4-BE49-F238E27FC236}">
                <a16:creationId xmlns:a16="http://schemas.microsoft.com/office/drawing/2014/main" id="{6A4AD937-814B-2050-39BA-BF640F5F3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13" y="5368925"/>
            <a:ext cx="19812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81D58"/>
                </a:solidFill>
              </a:rPr>
              <a:t>statement-n </a:t>
            </a:r>
          </a:p>
        </p:txBody>
      </p:sp>
      <p:sp>
        <p:nvSpPr>
          <p:cNvPr id="17431" name="Line 21">
            <a:extLst>
              <a:ext uri="{FF2B5EF4-FFF2-40B4-BE49-F238E27FC236}">
                <a16:creationId xmlns:a16="http://schemas.microsoft.com/office/drawing/2014/main" id="{D93B7D41-4EFB-8ED3-E855-3946E561C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052888"/>
            <a:ext cx="0" cy="366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22">
            <a:extLst>
              <a:ext uri="{FF2B5EF4-FFF2-40B4-BE49-F238E27FC236}">
                <a16:creationId xmlns:a16="http://schemas.microsoft.com/office/drawing/2014/main" id="{2B232892-2322-78B8-72FB-FE1E69FA3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967288"/>
            <a:ext cx="0" cy="290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Line 23">
            <a:extLst>
              <a:ext uri="{FF2B5EF4-FFF2-40B4-BE49-F238E27FC236}">
                <a16:creationId xmlns:a16="http://schemas.microsoft.com/office/drawing/2014/main" id="{09BB3EA1-EDB1-7F45-1377-923ACC958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881688"/>
            <a:ext cx="0" cy="366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Rectangle 24">
            <a:extLst>
              <a:ext uri="{FF2B5EF4-FFF2-40B4-BE49-F238E27FC236}">
                <a16:creationId xmlns:a16="http://schemas.microsoft.com/office/drawing/2014/main" id="{E7058782-77FB-D877-4E55-28BE25A84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3463925"/>
            <a:ext cx="8890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True</a:t>
            </a:r>
          </a:p>
        </p:txBody>
      </p:sp>
      <p:sp>
        <p:nvSpPr>
          <p:cNvPr id="17435" name="Rectangle 25">
            <a:extLst>
              <a:ext uri="{FF2B5EF4-FFF2-40B4-BE49-F238E27FC236}">
                <a16:creationId xmlns:a16="http://schemas.microsoft.com/office/drawing/2014/main" id="{D468AB08-9824-0E60-9BA8-C3A0B9310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513" y="4640263"/>
            <a:ext cx="82391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False</a:t>
            </a:r>
          </a:p>
          <a:p>
            <a:pPr eaLnBrk="1" hangingPunct="1"/>
            <a:r>
              <a:rPr lang="en-US" altLang="en-US"/>
              <a:t>Part</a:t>
            </a:r>
          </a:p>
        </p:txBody>
      </p:sp>
      <p:sp>
        <p:nvSpPr>
          <p:cNvPr id="17436" name="Rectangle 26">
            <a:extLst>
              <a:ext uri="{FF2B5EF4-FFF2-40B4-BE49-F238E27FC236}">
                <a16:creationId xmlns:a16="http://schemas.microsoft.com/office/drawing/2014/main" id="{C7740644-A5A6-A3FF-11EA-78074C24D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4716463"/>
            <a:ext cx="7556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True</a:t>
            </a:r>
          </a:p>
          <a:p>
            <a:pPr eaLnBrk="1" hangingPunct="1"/>
            <a:r>
              <a:rPr lang="en-US" altLang="en-US"/>
              <a:t>Part</a:t>
            </a:r>
          </a:p>
        </p:txBody>
      </p:sp>
      <p:sp>
        <p:nvSpPr>
          <p:cNvPr id="17437" name="Line 27">
            <a:extLst>
              <a:ext uri="{FF2B5EF4-FFF2-40B4-BE49-F238E27FC236}">
                <a16:creationId xmlns:a16="http://schemas.microsoft.com/office/drawing/2014/main" id="{E2303911-516C-A6C0-BC2C-778DF8DC95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8738" y="6254750"/>
            <a:ext cx="1814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Line 28">
            <a:extLst>
              <a:ext uri="{FF2B5EF4-FFF2-40B4-BE49-F238E27FC236}">
                <a16:creationId xmlns:a16="http://schemas.microsoft.com/office/drawing/2014/main" id="{FD61D5D9-1A48-3957-0FB2-7AABE42C1E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5838" y="6254750"/>
            <a:ext cx="1916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Line 29">
            <a:extLst>
              <a:ext uri="{FF2B5EF4-FFF2-40B4-BE49-F238E27FC236}">
                <a16:creationId xmlns:a16="http://schemas.microsoft.com/office/drawing/2014/main" id="{0ADA0AF0-78DB-4BAE-F46F-D8FF7EF92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491288"/>
            <a:ext cx="0" cy="366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Line 30">
            <a:extLst>
              <a:ext uri="{FF2B5EF4-FFF2-40B4-BE49-F238E27FC236}">
                <a16:creationId xmlns:a16="http://schemas.microsoft.com/office/drawing/2014/main" id="{951EDFA0-5F09-79B5-D149-ED46C9FDE7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062288"/>
            <a:ext cx="0" cy="366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>
            <a:extLst>
              <a:ext uri="{FF2B5EF4-FFF2-40B4-BE49-F238E27FC236}">
                <a16:creationId xmlns:a16="http://schemas.microsoft.com/office/drawing/2014/main" id="{BD753385-1091-D3BB-2371-84ACEFA3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2/e</a:t>
            </a: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839E74D5-C5E2-EB68-B858-83883170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3170677-4777-404E-8B59-FC5659D110C2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056CBD9C-AB7E-044A-2898-2EC74312CF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else: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782B8734-83CD-E2AE-B101-458E73450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sz="2800" dirty="0"/>
              <a:t>What is the output with these 2 dialogs?</a:t>
            </a:r>
            <a:endParaRPr lang="en-US" sz="2200" dirty="0">
              <a:solidFill>
                <a:srgbClr val="000000"/>
              </a:solidFill>
              <a:latin typeface="Courier New"/>
            </a:endParaRPr>
          </a:p>
          <a:p>
            <a:pPr>
              <a:buFont typeface="Wingdings" charset="2"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Courier New"/>
              </a:rPr>
              <a:t>GPA?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urier New"/>
              </a:rPr>
              <a:t>3.78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 _________</a:t>
            </a:r>
          </a:p>
          <a:p>
            <a:pPr>
              <a:buFont typeface="Wingdings" charset="2"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Courier New"/>
              </a:rPr>
              <a:t>GPA?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urier New"/>
              </a:rPr>
              <a:t>2.59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 _________</a:t>
            </a:r>
            <a:br>
              <a:rPr lang="en-US" sz="2200" dirty="0">
                <a:solidFill>
                  <a:srgbClr val="000000"/>
                </a:solidFill>
                <a:latin typeface="Courier New"/>
              </a:rPr>
            </a:br>
            <a:endParaRPr lang="en-US" sz="2200" dirty="0">
              <a:solidFill>
                <a:srgbClr val="000000"/>
              </a:solidFill>
              <a:latin typeface="Courier New"/>
            </a:endParaRPr>
          </a:p>
          <a:p>
            <a:pPr>
              <a:buFont typeface="Wingdings" charset="2"/>
              <a:buNone/>
              <a:defRPr/>
            </a:pPr>
            <a:r>
              <a:rPr lang="en-US" sz="2200" dirty="0" err="1">
                <a:solidFill>
                  <a:srgbClr val="000000"/>
                </a:solidFill>
                <a:latin typeface="Courier New"/>
              </a:rPr>
              <a:t>gpa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urier New"/>
              </a:rPr>
              <a:t>eval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(input(</a:t>
            </a:r>
            <a:r>
              <a:rPr lang="en-US" sz="2200" i="1" dirty="0">
                <a:solidFill>
                  <a:srgbClr val="00AA00"/>
                </a:solidFill>
                <a:latin typeface="Courier New"/>
              </a:rPr>
              <a:t>"GPA? "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))  </a:t>
            </a:r>
          </a:p>
          <a:p>
            <a:pPr>
              <a:buFont typeface="Wingdings" charset="2"/>
              <a:buNone/>
              <a:defRPr/>
            </a:pPr>
            <a:r>
              <a:rPr lang="en-US" sz="22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/>
              </a:rPr>
              <a:t>gpa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 &gt;= </a:t>
            </a:r>
            <a:r>
              <a:rPr lang="en-US" sz="2200" dirty="0">
                <a:solidFill>
                  <a:srgbClr val="800000"/>
                </a:solidFill>
                <a:latin typeface="Courier New"/>
              </a:rPr>
              <a:t>3.5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pPr>
              <a:buFont typeface="Wingdings" charset="2"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200" i="1" dirty="0">
                <a:solidFill>
                  <a:srgbClr val="00AA00"/>
                </a:solidFill>
                <a:latin typeface="Courier New"/>
              </a:rPr>
              <a:t>"Deans list"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>
              <a:buFont typeface="Wingdings" charset="2"/>
              <a:buNone/>
              <a:defRPr/>
            </a:pPr>
            <a:r>
              <a:rPr lang="en-US" sz="2200" dirty="0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:    </a:t>
            </a:r>
          </a:p>
          <a:p>
            <a:pPr>
              <a:buFont typeface="Wingdings" charset="2"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200" i="1" dirty="0">
                <a:solidFill>
                  <a:srgbClr val="00AA00"/>
                </a:solidFill>
                <a:latin typeface="Courier New"/>
              </a:rPr>
              <a:t>"Work harder"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>
              <a:buFont typeface="Wingdings" charset="2"/>
              <a:buNone/>
              <a:defRPr/>
            </a:pPr>
            <a:endParaRPr lang="en-US" sz="2200" dirty="0">
              <a:solidFill>
                <a:srgbClr val="0000FF"/>
              </a:solidFill>
              <a:latin typeface="Courier New"/>
            </a:endParaRPr>
          </a:p>
          <a:p>
            <a:pPr>
              <a:buFont typeface="Wingdings" charset="2"/>
              <a:buNone/>
              <a:defRPr/>
            </a:pPr>
            <a:r>
              <a:rPr lang="en-US" sz="2200" dirty="0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200" i="1" dirty="0">
                <a:solidFill>
                  <a:srgbClr val="00AA00"/>
                </a:solidFill>
                <a:latin typeface="Courier New"/>
              </a:rPr>
              <a:t>"One or the other, but always this"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>
              <a:buFont typeface="Wingdings" charset="2"/>
              <a:buNone/>
              <a:defRPr/>
            </a:pPr>
            <a:endParaRPr lang="en-US" sz="2800" i="1" dirty="0">
              <a:solidFill>
                <a:srgbClr val="000000"/>
              </a:solidFill>
              <a:latin typeface="Courier New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12234CEF-559D-63A2-3EEB-F7B06287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2/e</a:t>
            </a: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2BC06AB3-C7B1-3B36-9FD7-3C1649C1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61A661C-EB24-C743-AED2-1199BB3630D9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2F9D7B50-7D6F-E354-34B7-392D25CEB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Two-Way Decisions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00AE2B5-0058-3E24-F348-2E790BC52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Python, a two-way decision can be implemented by attaching an </a:t>
            </a:r>
            <a:r>
              <a:rPr lang="en-US" altLang="en-US">
                <a:latin typeface="Courier New" panose="02070309020205020404" pitchFamily="49" charset="0"/>
              </a:rPr>
              <a:t>else</a:t>
            </a:r>
            <a:r>
              <a:rPr lang="en-US" altLang="en-US"/>
              <a:t> clause onto an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clause.</a:t>
            </a:r>
          </a:p>
          <a:p>
            <a:pPr eaLnBrk="1" hangingPunct="1"/>
            <a:r>
              <a:rPr lang="en-US" altLang="en-US"/>
              <a:t>This is called an </a:t>
            </a:r>
            <a:r>
              <a:rPr lang="en-US" altLang="en-US">
                <a:latin typeface="Courier New" panose="02070309020205020404" pitchFamily="49" charset="0"/>
              </a:rPr>
              <a:t>if-else</a:t>
            </a:r>
            <a:r>
              <a:rPr lang="en-US" altLang="en-US"/>
              <a:t> statement:</a:t>
            </a:r>
            <a:br>
              <a:rPr lang="en-US" altLang="en-US"/>
            </a:br>
            <a:br>
              <a:rPr lang="en-US" altLang="en-US" sz="1200"/>
            </a:br>
            <a:r>
              <a:rPr lang="en-US" altLang="en-US" sz="2600">
                <a:latin typeface="Courier New" panose="02070309020205020404" pitchFamily="49" charset="0"/>
              </a:rPr>
              <a:t>if &lt;condition&gt;:</a:t>
            </a:r>
            <a:br>
              <a:rPr lang="en-US" altLang="en-US" sz="2600">
                <a:latin typeface="Courier New" panose="02070309020205020404" pitchFamily="49" charset="0"/>
              </a:rPr>
            </a:br>
            <a:r>
              <a:rPr lang="en-US" altLang="en-US" sz="2600">
                <a:latin typeface="Courier New" panose="02070309020205020404" pitchFamily="49" charset="0"/>
              </a:rPr>
              <a:t>    &lt;statements&gt;</a:t>
            </a:r>
            <a:br>
              <a:rPr lang="en-US" altLang="en-US" sz="2600">
                <a:latin typeface="Courier New" panose="02070309020205020404" pitchFamily="49" charset="0"/>
              </a:rPr>
            </a:br>
            <a:r>
              <a:rPr lang="en-US" altLang="en-US" sz="2600">
                <a:latin typeface="Courier New" panose="02070309020205020404" pitchFamily="49" charset="0"/>
              </a:rPr>
              <a:t>else:</a:t>
            </a:r>
            <a:br>
              <a:rPr lang="en-US" altLang="en-US" sz="2600">
                <a:latin typeface="Courier New" panose="02070309020205020404" pitchFamily="49" charset="0"/>
              </a:rPr>
            </a:br>
            <a:r>
              <a:rPr lang="en-US" altLang="en-US" sz="2600">
                <a:latin typeface="Courier New" panose="02070309020205020404" pitchFamily="49" charset="0"/>
              </a:rPr>
              <a:t>    &lt;statements&gt;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08989BE4-B501-D9DD-49D5-BBD2412F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2/e</a:t>
            </a: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1DEE28CC-5478-1449-D746-0BB68783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D61BF4E-596E-244A-AD99-4029E7EFD39A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3516ACD0-905E-111B-C967-0BBD6F0EC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Two-Way Decisions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886E95CA-5BB3-7132-759F-16153FBD5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When Python first encounters this structure, it first evaluates the condition. If the condition is true, the statements under the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/>
              <a:t> are executed.</a:t>
            </a:r>
          </a:p>
          <a:p>
            <a:pPr eaLnBrk="1" hangingPunct="1"/>
            <a:r>
              <a:rPr lang="en-US" altLang="en-US" sz="2800"/>
              <a:t>If the condition is false, the statements under the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/>
              <a:t> are executed.</a:t>
            </a:r>
          </a:p>
          <a:p>
            <a:pPr eaLnBrk="1" hangingPunct="1"/>
            <a:r>
              <a:rPr lang="en-US" altLang="en-US" sz="2800"/>
              <a:t>In either case, the statements following the </a:t>
            </a:r>
            <a:r>
              <a:rPr lang="en-US" altLang="en-US" sz="2800">
                <a:latin typeface="Courier New" panose="02070309020205020404" pitchFamily="49" charset="0"/>
              </a:rPr>
              <a:t>if-else</a:t>
            </a:r>
            <a:r>
              <a:rPr lang="en-US" altLang="en-US" sz="2800"/>
              <a:t> are executed after either set of statements are executed.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F0CFEB27-D774-1E03-BBF8-9BAE41F2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D7522F6-0492-B348-878D-05970E06DD8D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B1821D8-027E-94CE-28CD-D06E39E6F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Multi-Way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C336DDFB-6593-72CE-FE52-10ADB14FAB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772400" cy="4114800"/>
          </a:xfrm>
        </p:spPr>
        <p:txBody>
          <a:bodyPr/>
          <a:lstStyle/>
          <a:p>
            <a:pPr>
              <a:buFont typeface="Wingdings" charset="2"/>
              <a:buChar char="n"/>
              <a:defRPr/>
            </a:pPr>
            <a:r>
              <a:rPr lang="en-US" sz="2800" dirty="0">
                <a:solidFill>
                  <a:srgbClr val="000000"/>
                </a:solidFill>
                <a:cs typeface="Tahoma" pitchFamily="34" charset="0"/>
              </a:rPr>
              <a:t>What is the output with these three dialogs:</a:t>
            </a:r>
          </a:p>
          <a:p>
            <a:pPr>
              <a:buFont typeface="Wingdings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Three tests?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/>
              </a:rPr>
              <a:t>20, 40, 60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____________</a:t>
            </a:r>
          </a:p>
          <a:p>
            <a:pPr>
              <a:buFont typeface="Wingdings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Three tests?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/>
              </a:rPr>
              <a:t>60, 70, 80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____________</a:t>
            </a:r>
          </a:p>
          <a:p>
            <a:pPr>
              <a:buFont typeface="Wingdings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Three tests?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/>
              </a:rPr>
              <a:t>80, 90, 99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____________</a:t>
            </a:r>
            <a:br>
              <a:rPr lang="en-US" sz="1800" dirty="0">
                <a:solidFill>
                  <a:srgbClr val="000000"/>
                </a:solidFill>
                <a:latin typeface="Courier New"/>
              </a:rPr>
            </a:br>
            <a:endParaRPr lang="en-US" sz="800" dirty="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200"/>
              </a:spcBef>
              <a:buFont typeface="Wingdings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t1, t2, t3 =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eval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(input(</a:t>
            </a:r>
            <a:r>
              <a:rPr lang="en-US" sz="2000" i="1" dirty="0">
                <a:solidFill>
                  <a:srgbClr val="00AA00"/>
                </a:solidFill>
                <a:latin typeface="Courier New"/>
              </a:rPr>
              <a:t>"Three tests? "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pPr>
              <a:spcBef>
                <a:spcPts val="200"/>
              </a:spcBef>
              <a:buFont typeface="Wingdings" charset="2"/>
              <a:buNone/>
              <a:defRPr/>
            </a:pPr>
            <a:r>
              <a:rPr lang="fr-FR" sz="2000" dirty="0" err="1">
                <a:solidFill>
                  <a:srgbClr val="000000"/>
                </a:solidFill>
                <a:latin typeface="Courier New"/>
              </a:rPr>
              <a:t>average</a:t>
            </a:r>
            <a:r>
              <a:rPr lang="fr-FR" sz="2000" dirty="0">
                <a:solidFill>
                  <a:srgbClr val="000000"/>
                </a:solidFill>
                <a:latin typeface="Courier New"/>
              </a:rPr>
              <a:t> = (t1 + t2 + t3) / </a:t>
            </a:r>
            <a:r>
              <a:rPr lang="fr-FR" sz="2000" dirty="0">
                <a:solidFill>
                  <a:srgbClr val="800000"/>
                </a:solidFill>
                <a:latin typeface="Courier New"/>
              </a:rPr>
              <a:t>3</a:t>
            </a:r>
          </a:p>
          <a:p>
            <a:pPr>
              <a:spcBef>
                <a:spcPts val="200"/>
              </a:spcBef>
              <a:buFont typeface="Wingdings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average &lt; </a:t>
            </a:r>
            <a:r>
              <a:rPr lang="en-US" sz="2000" dirty="0">
                <a:solidFill>
                  <a:srgbClr val="800000"/>
                </a:solidFill>
                <a:latin typeface="Courier New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pPr>
              <a:spcBef>
                <a:spcPts val="200"/>
              </a:spcBef>
              <a:buFont typeface="Wingdings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i="1" dirty="0">
                <a:solidFill>
                  <a:srgbClr val="00AA00"/>
                </a:solidFill>
                <a:latin typeface="Courier New"/>
              </a:rPr>
              <a:t>'failing'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>
              <a:spcBef>
                <a:spcPts val="200"/>
              </a:spcBef>
              <a:buFont typeface="Wingdings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pPr>
              <a:spcBef>
                <a:spcPts val="200"/>
              </a:spcBef>
              <a:buFont typeface="Wingdings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(average &lt; </a:t>
            </a:r>
            <a:r>
              <a:rPr lang="en-US" sz="2000" dirty="0">
                <a:solidFill>
                  <a:srgbClr val="800000"/>
                </a:solidFill>
                <a:latin typeface="Courier New"/>
              </a:rPr>
              <a:t>75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):</a:t>
            </a:r>
          </a:p>
          <a:p>
            <a:pPr>
              <a:spcBef>
                <a:spcPts val="200"/>
              </a:spcBef>
              <a:buFont typeface="Wingdings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i="1" dirty="0">
                <a:solidFill>
                  <a:srgbClr val="00AA00"/>
                </a:solidFill>
                <a:latin typeface="Courier New"/>
              </a:rPr>
              <a:t>'passing'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>
              <a:spcBef>
                <a:spcPts val="200"/>
              </a:spcBef>
              <a:buFont typeface="Wingdings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pPr>
              <a:spcBef>
                <a:spcPts val="200"/>
              </a:spcBef>
              <a:buFont typeface="Wingdings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i="1" dirty="0">
                <a:solidFill>
                  <a:srgbClr val="00AA00"/>
                </a:solidFill>
                <a:latin typeface="Courier New"/>
              </a:rPr>
              <a:t>'nice'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>
              <a:buFont typeface="Wingdings" charset="2"/>
              <a:buNone/>
              <a:defRPr/>
            </a:pPr>
            <a:endParaRPr lang="en-US" sz="1200" dirty="0">
              <a:solidFill>
                <a:srgbClr val="000000"/>
              </a:solidFill>
              <a:latin typeface="Courier New"/>
            </a:endParaRPr>
          </a:p>
          <a:p>
            <a:pPr>
              <a:buFont typeface="Wingdings" charset="2"/>
              <a:buNone/>
              <a:defRPr/>
            </a:pPr>
            <a:endParaRPr lang="en-US" sz="1800" dirty="0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>
            <a:extLst>
              <a:ext uri="{FF2B5EF4-FFF2-40B4-BE49-F238E27FC236}">
                <a16:creationId xmlns:a16="http://schemas.microsoft.com/office/drawing/2014/main" id="{665A0065-289B-A05C-56CC-F05CA264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2/e</a:t>
            </a:r>
          </a:p>
        </p:txBody>
      </p:sp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590472F9-DBA3-3B23-F6E4-403C2C76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6A76C91-1275-0B4C-90D4-3DAC87F9BF4A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4154EC35-F376-B8E8-F08B-6EEF9EBC0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Decisions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B296DF1-2E04-6DF9-F6DB-27D1CADD7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So far, we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ve viewed programs as sequences of instructions that are followed one after the other.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While this is a fundamental programming concept, it is not sufficient in itself to solve every problem. We need to be able to alter the sequential flow of a program to suit a particular situation.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A6B2384D-DF2B-A33A-5CCC-B541917D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2/e</a:t>
            </a: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AFC3F5AF-B5E1-E91A-1EED-BDDAB172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4B29914-9550-6146-9365-4D3C5BF09C6D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4E5B362C-150C-0623-BE49-C468088A06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Multi-Way Decisions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48DC4E5-8DF0-DA36-E76E-42462923F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Imagine if we needed to make a five-way decision using nesting. The </a:t>
            </a:r>
            <a:r>
              <a:rPr lang="en-US" altLang="en-US">
                <a:latin typeface="Courier New" panose="02070309020205020404" pitchFamily="49" charset="0"/>
              </a:rPr>
              <a:t>if-else</a:t>
            </a:r>
            <a:r>
              <a:rPr lang="en-US" altLang="en-US"/>
              <a:t> statements would be nested four levels deep!</a:t>
            </a:r>
          </a:p>
          <a:p>
            <a:pPr eaLnBrk="1" hangingPunct="1"/>
            <a:r>
              <a:rPr lang="en-US" altLang="en-US"/>
              <a:t>There is a construct in Python that achieves this, combining an </a:t>
            </a:r>
            <a:r>
              <a:rPr lang="en-US" altLang="en-US">
                <a:latin typeface="Courier New" panose="02070309020205020404" pitchFamily="49" charset="0"/>
              </a:rPr>
              <a:t>else</a:t>
            </a:r>
            <a:r>
              <a:rPr lang="en-US" altLang="en-US"/>
              <a:t> followed immediately by an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into a single </a:t>
            </a:r>
            <a:r>
              <a:rPr lang="en-US" altLang="en-US">
                <a:latin typeface="Courier New" panose="02070309020205020404" pitchFamily="49" charset="0"/>
              </a:rPr>
              <a:t>elif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2B708221-81D6-C317-53D7-DCFD13C6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/>
              <a:t>What value is referenced by</a:t>
            </a:r>
            <a:r>
              <a:rPr lang="en-US" altLang="en-US"/>
              <a:t> </a:t>
            </a:r>
            <a:r>
              <a:rPr lang="en-US" altLang="en-US" sz="3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remark</a:t>
            </a:r>
            <a:r>
              <a:rPr lang="en-US" altLang="en-US" sz="3200"/>
              <a:t>?</a:t>
            </a:r>
            <a:endParaRPr lang="en-US" altLang="en-US" sz="3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4764BCA7-F13B-23B2-77D1-A80BA981A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temperature = </a:t>
            </a:r>
            <a:r>
              <a:rPr lang="en-US" altLang="en-US" sz="2000">
                <a:solidFill>
                  <a:srgbClr val="800000"/>
                </a:solidFill>
                <a:latin typeface="Courier New" panose="02070309020205020404" pitchFamily="49" charset="0"/>
              </a:rPr>
              <a:t>30</a:t>
            </a:r>
          </a:p>
          <a:p>
            <a:pPr>
              <a:buFont typeface="Wingdings" pitchFamily="2" charset="2"/>
              <a:buNone/>
            </a:pP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temperature &lt; </a:t>
            </a:r>
            <a:r>
              <a:rPr lang="en-US" altLang="en-US" sz="2000">
                <a:solidFill>
                  <a:srgbClr val="8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remark = </a:t>
            </a:r>
            <a:r>
              <a:rPr lang="en-US" altLang="en-US" sz="2000" i="1">
                <a:solidFill>
                  <a:srgbClr val="00AA00"/>
                </a:solidFill>
                <a:latin typeface="Courier New" panose="02070309020205020404" pitchFamily="49" charset="0"/>
              </a:rPr>
              <a:t>"freezing"</a:t>
            </a:r>
          </a:p>
          <a:p>
            <a:pPr>
              <a:buFont typeface="Wingdings" pitchFamily="2" charset="2"/>
              <a:buNone/>
            </a:pP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elif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temperature &lt; </a:t>
            </a:r>
            <a:r>
              <a:rPr lang="en-US" altLang="en-US" sz="200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remark = </a:t>
            </a:r>
            <a:r>
              <a:rPr lang="en-US" altLang="en-US" sz="2000" i="1">
                <a:solidFill>
                  <a:srgbClr val="00AA00"/>
                </a:solidFill>
                <a:latin typeface="Courier New" panose="02070309020205020404" pitchFamily="49" charset="0"/>
              </a:rPr>
              <a:t>"cold"</a:t>
            </a:r>
          </a:p>
          <a:p>
            <a:pPr>
              <a:buFont typeface="Wingdings" pitchFamily="2" charset="2"/>
              <a:buNone/>
            </a:pP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elif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temperature &lt; </a:t>
            </a:r>
            <a:r>
              <a:rPr lang="en-US" altLang="en-US" sz="200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remark = </a:t>
            </a:r>
            <a:r>
              <a:rPr lang="en-US" altLang="en-US" sz="2000" i="1">
                <a:solidFill>
                  <a:srgbClr val="00AA00"/>
                </a:solidFill>
                <a:latin typeface="Courier New" panose="02070309020205020404" pitchFamily="49" charset="0"/>
              </a:rPr>
              <a:t>"mild"</a:t>
            </a:r>
          </a:p>
          <a:p>
            <a:pPr>
              <a:buFont typeface="Wingdings" pitchFamily="2" charset="2"/>
              <a:buNone/>
            </a:pP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elif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temperature &lt; </a:t>
            </a:r>
            <a:r>
              <a:rPr lang="en-US" altLang="en-US" sz="2000">
                <a:solidFill>
                  <a:srgbClr val="800000"/>
                </a:solidFill>
                <a:latin typeface="Courier New" panose="02070309020205020404" pitchFamily="49" charset="0"/>
              </a:rPr>
              <a:t>30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remark = </a:t>
            </a:r>
            <a:r>
              <a:rPr lang="en-US" altLang="en-US" sz="2000" i="1">
                <a:solidFill>
                  <a:srgbClr val="00AA00"/>
                </a:solidFill>
                <a:latin typeface="Courier New" panose="02070309020205020404" pitchFamily="49" charset="0"/>
              </a:rPr>
              <a:t>"warm"</a:t>
            </a:r>
          </a:p>
          <a:p>
            <a:pPr>
              <a:buFont typeface="Wingdings" pitchFamily="2" charset="2"/>
              <a:buNone/>
            </a:pP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remark = </a:t>
            </a:r>
            <a:r>
              <a:rPr lang="en-US" altLang="en-US" sz="2000" i="1">
                <a:solidFill>
                  <a:srgbClr val="00AA00"/>
                </a:solidFill>
                <a:latin typeface="Courier New" panose="02070309020205020404" pitchFamily="49" charset="0"/>
              </a:rPr>
              <a:t>"hot"</a:t>
            </a:r>
          </a:p>
          <a:p>
            <a:pPr>
              <a:buFont typeface="Wingdings" pitchFamily="2" charset="2"/>
              <a:buNone/>
            </a:pPr>
            <a:r>
              <a:rPr lang="en-US" altLang="en-US" sz="2000">
                <a:solidFill>
                  <a:srgbClr val="C00000"/>
                </a:solidFill>
                <a:latin typeface="Courier New" panose="02070309020205020404" pitchFamily="49" charset="0"/>
              </a:rPr>
              <a:t># What is the value of remark now?</a:t>
            </a:r>
          </a:p>
          <a:p>
            <a:pPr>
              <a:buFont typeface="Wingdings" pitchFamily="2" charset="2"/>
              <a:buNone/>
            </a:pPr>
            <a:endParaRPr lang="en-US" altLang="en-US" sz="2000"/>
          </a:p>
        </p:txBody>
      </p:sp>
      <p:sp>
        <p:nvSpPr>
          <p:cNvPr id="23556" name="Footer Placeholder 3">
            <a:extLst>
              <a:ext uri="{FF2B5EF4-FFF2-40B4-BE49-F238E27FC236}">
                <a16:creationId xmlns:a16="http://schemas.microsoft.com/office/drawing/2014/main" id="{797139C8-A383-90CE-7A6E-76814BC7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2/e</a:t>
            </a:r>
          </a:p>
        </p:txBody>
      </p:sp>
      <p:sp>
        <p:nvSpPr>
          <p:cNvPr id="23557" name="Slide Number Placeholder 4">
            <a:extLst>
              <a:ext uri="{FF2B5EF4-FFF2-40B4-BE49-F238E27FC236}">
                <a16:creationId xmlns:a16="http://schemas.microsoft.com/office/drawing/2014/main" id="{1032543D-F6B7-AA6C-C7C1-6E37F5E1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01836BC-94D8-A746-912E-529802AC0FB6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>
            <a:extLst>
              <a:ext uri="{FF2B5EF4-FFF2-40B4-BE49-F238E27FC236}">
                <a16:creationId xmlns:a16="http://schemas.microsoft.com/office/drawing/2014/main" id="{0843BA05-43C1-C6D7-4C3D-0B0420E9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2/e</a:t>
            </a:r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A88FBC11-23B1-F735-CA3F-404AA0AC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3FA2B0D-7E5B-2841-BFC0-6CCDC1DDF625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9CA397B5-811E-2A00-F690-07B3F38F9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Multi-Way Decisions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14CAB0B7-2414-8214-9948-48C3F4611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if &lt;condition1&gt;:</a:t>
            </a:r>
            <a:br>
              <a:rPr lang="en-US" altLang="en-US" sz="2600">
                <a:latin typeface="Courier New" panose="02070309020205020404" pitchFamily="49" charset="0"/>
              </a:rPr>
            </a:br>
            <a:r>
              <a:rPr lang="en-US" altLang="en-US" sz="2600">
                <a:latin typeface="Courier New" panose="02070309020205020404" pitchFamily="49" charset="0"/>
              </a:rPr>
              <a:t>   &lt;case1 statements&gt;</a:t>
            </a:r>
            <a:br>
              <a:rPr lang="en-US" altLang="en-US" sz="2600">
                <a:latin typeface="Courier New" panose="02070309020205020404" pitchFamily="49" charset="0"/>
              </a:rPr>
            </a:br>
            <a:r>
              <a:rPr lang="en-US" altLang="en-US" sz="2600">
                <a:latin typeface="Courier New" panose="02070309020205020404" pitchFamily="49" charset="0"/>
              </a:rPr>
              <a:t>elif &lt;condition2&gt;:</a:t>
            </a:r>
            <a:br>
              <a:rPr lang="en-US" altLang="en-US" sz="2600">
                <a:latin typeface="Courier New" panose="02070309020205020404" pitchFamily="49" charset="0"/>
              </a:rPr>
            </a:br>
            <a:r>
              <a:rPr lang="en-US" altLang="en-US" sz="2600">
                <a:latin typeface="Courier New" panose="02070309020205020404" pitchFamily="49" charset="0"/>
              </a:rPr>
              <a:t>   &lt;case2 statements&gt;</a:t>
            </a:r>
            <a:br>
              <a:rPr lang="en-US" altLang="en-US" sz="2600">
                <a:latin typeface="Courier New" panose="02070309020205020404" pitchFamily="49" charset="0"/>
              </a:rPr>
            </a:br>
            <a:r>
              <a:rPr lang="en-US" altLang="en-US" sz="2600">
                <a:latin typeface="Courier New" panose="02070309020205020404" pitchFamily="49" charset="0"/>
              </a:rPr>
              <a:t>elif &lt;condition3&gt;:</a:t>
            </a:r>
            <a:br>
              <a:rPr lang="en-US" altLang="en-US" sz="2600">
                <a:latin typeface="Courier New" panose="02070309020205020404" pitchFamily="49" charset="0"/>
              </a:rPr>
            </a:br>
            <a:r>
              <a:rPr lang="en-US" altLang="en-US" sz="2600">
                <a:latin typeface="Courier New" panose="02070309020205020404" pitchFamily="49" charset="0"/>
              </a:rPr>
              <a:t>   &lt;case3 statements&gt;</a:t>
            </a:r>
            <a:br>
              <a:rPr lang="en-US" altLang="en-US" sz="2600">
                <a:latin typeface="Courier New" panose="02070309020205020404" pitchFamily="49" charset="0"/>
              </a:rPr>
            </a:br>
            <a:r>
              <a:rPr lang="en-US" altLang="en-US" sz="2600">
                <a:latin typeface="Courier New" panose="02070309020205020404" pitchFamily="49" charset="0"/>
              </a:rPr>
              <a:t>…</a:t>
            </a:r>
            <a:br>
              <a:rPr lang="en-US" altLang="en-US" sz="2600">
                <a:latin typeface="Courier New" panose="02070309020205020404" pitchFamily="49" charset="0"/>
              </a:rPr>
            </a:br>
            <a:r>
              <a:rPr lang="en-US" altLang="en-US" sz="2600">
                <a:latin typeface="Courier New" panose="02070309020205020404" pitchFamily="49" charset="0"/>
              </a:rPr>
              <a:t>else:</a:t>
            </a:r>
            <a:br>
              <a:rPr lang="en-US" altLang="en-US" sz="2600">
                <a:latin typeface="Courier New" panose="02070309020205020404" pitchFamily="49" charset="0"/>
              </a:rPr>
            </a:br>
            <a:r>
              <a:rPr lang="en-US" altLang="en-US" sz="2600">
                <a:latin typeface="Courier New" panose="02070309020205020404" pitchFamily="49" charset="0"/>
              </a:rPr>
              <a:t>   &lt;default statements&gt;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285E20DC-57D9-DDCA-B94D-AFA5E42F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2/e</a:t>
            </a: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F9C03F8C-96B1-0EFC-868B-EC8D8215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3165730-00C2-FD49-81E2-A39ACCCD86A7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931059C6-0088-88CC-04F1-C2F46D1B7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Multi-Way Decisions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F724D4CC-E25B-13ED-CEC6-B0B4AD24D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This form sets of any number of mutually exclusive code blocks.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Python evaluates each condition in turn looking for the first one that is true. If a true condition is found, the statements indented under that condition are executed, and control passes to the next statement after the entire </a:t>
            </a:r>
            <a:r>
              <a:rPr lang="en-US" altLang="en-US" sz="2800">
                <a:latin typeface="Courier New" panose="02070309020205020404" pitchFamily="49" charset="0"/>
              </a:rPr>
              <a:t>if-elif-else</a:t>
            </a:r>
            <a:r>
              <a:rPr lang="en-US" altLang="en-US" sz="28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If none are true, the statements under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/>
              <a:t> are performed.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>
            <a:extLst>
              <a:ext uri="{FF2B5EF4-FFF2-40B4-BE49-F238E27FC236}">
                <a16:creationId xmlns:a16="http://schemas.microsoft.com/office/drawing/2014/main" id="{B43F5E16-91D2-78BD-DA2C-5A96138C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2/e</a:t>
            </a:r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B0323203-B140-53FC-8CDA-4F28BF34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4E69902-2432-9F43-99DC-E3970F5956A1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0AB6D405-E71E-6945-1E1B-7E33F927E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Multi-Way Decisions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48435859-06E2-FAA0-A599-8DB95CB7F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else</a:t>
            </a:r>
            <a:r>
              <a:rPr lang="en-US" altLang="en-US"/>
              <a:t> is optional. If there is no </a:t>
            </a:r>
            <a:r>
              <a:rPr lang="en-US" altLang="en-US">
                <a:latin typeface="Courier New" panose="02070309020205020404" pitchFamily="49" charset="0"/>
              </a:rPr>
              <a:t>else</a:t>
            </a:r>
            <a:r>
              <a:rPr lang="en-US" altLang="en-US"/>
              <a:t>, it’s possible no indented block would be executed.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>
            <a:extLst>
              <a:ext uri="{FF2B5EF4-FFF2-40B4-BE49-F238E27FC236}">
                <a16:creationId xmlns:a16="http://schemas.microsoft.com/office/drawing/2014/main" id="{519B895B-44E4-4130-0783-25671390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2/e</a:t>
            </a:r>
          </a:p>
        </p:txBody>
      </p:sp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1CB685A4-F299-C89A-EEA5-0A0F5A90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890A4AF-6EC2-914C-900C-A5B8CC3AA1FB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C86DCBE2-1B8C-D767-1C19-2CE653334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Decisions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28A4895-2914-56DB-2B04-06E22FAA2E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i="1"/>
              <a:t>Control structures</a:t>
            </a:r>
            <a:r>
              <a:rPr lang="en-US" altLang="en-US"/>
              <a:t> allow us to alter this sequential program flow.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 this chapter, we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ll learn about </a:t>
            </a:r>
            <a:r>
              <a:rPr lang="en-US" altLang="en-US" i="1"/>
              <a:t>decision structures</a:t>
            </a:r>
            <a:r>
              <a:rPr lang="en-US" altLang="en-US"/>
              <a:t>, which are statements that allow a program to execute different sequences of instructions for different cases, allowing the program to </a:t>
            </a:r>
            <a:r>
              <a:rPr lang="en-US" altLang="en-US">
                <a:latin typeface="Times New Roman" panose="02020603050405020304" pitchFamily="18" charset="0"/>
              </a:rPr>
              <a:t>“</a:t>
            </a:r>
            <a:r>
              <a:rPr lang="en-US" altLang="en-US"/>
              <a:t>choose</a:t>
            </a:r>
            <a:r>
              <a:rPr lang="en-US" altLang="en-US">
                <a:latin typeface="Times New Roman" panose="02020603050405020304" pitchFamily="18" charset="0"/>
              </a:rPr>
              <a:t>”</a:t>
            </a:r>
            <a:r>
              <a:rPr lang="en-US" altLang="en-US"/>
              <a:t> an appropriate course of action.</a:t>
            </a:r>
            <a:endParaRPr lang="en-US" altLang="en-US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>
            <a:extLst>
              <a:ext uri="{FF2B5EF4-FFF2-40B4-BE49-F238E27FC236}">
                <a16:creationId xmlns:a16="http://schemas.microsoft.com/office/drawing/2014/main" id="{255FAF11-8AA7-5826-50DC-1271E835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2/e</a:t>
            </a:r>
          </a:p>
        </p:txBody>
      </p:sp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6718849A-32BF-6412-8F6C-6B266DEE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F0D6704-DDB4-D846-B539-2AAE96F30944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B59A85F5-3A52-637F-1BB8-C5A6317C3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/>
              <a:t>Temperature Warnings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91B39D6F-BFC3-9969-0B9D-3B60636C4C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sz="2800" dirty="0"/>
              <a:t>Guess the output when the user enters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40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_____________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-22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_____________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26 </a:t>
            </a:r>
            <a:r>
              <a:rPr lang="en-US" sz="2400" dirty="0"/>
              <a:t>____________</a:t>
            </a:r>
            <a:br>
              <a:rPr lang="en-US" sz="2400" dirty="0"/>
            </a:br>
            <a:endParaRPr lang="en-US" sz="2400" dirty="0"/>
          </a:p>
          <a:p>
            <a:pPr>
              <a:buFont typeface="Wingdings" charset="2"/>
              <a:buNone/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celsius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eval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(input(</a:t>
            </a:r>
            <a:r>
              <a:rPr lang="en-US" sz="2000" i="1" dirty="0">
                <a:solidFill>
                  <a:srgbClr val="00AA00"/>
                </a:solidFill>
                <a:latin typeface="Courier New"/>
              </a:rPr>
              <a:t>"Celsius temperature? "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pPr>
              <a:buFont typeface="Wingdings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celsius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&gt;= </a:t>
            </a:r>
            <a:r>
              <a:rPr lang="en-US" sz="2000" dirty="0">
                <a:solidFill>
                  <a:srgbClr val="800000"/>
                </a:solidFill>
                <a:latin typeface="Courier New"/>
              </a:rPr>
              <a:t>40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pPr>
              <a:buFont typeface="Wingdings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i="1" dirty="0">
                <a:solidFill>
                  <a:srgbClr val="00AA00"/>
                </a:solidFill>
                <a:latin typeface="Courier New"/>
              </a:rPr>
              <a:t>"Heat stroke danger"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>
              <a:buFont typeface="Wingdings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celsius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&lt; -</a:t>
            </a:r>
            <a:r>
              <a:rPr lang="en-US" sz="2000" dirty="0">
                <a:solidFill>
                  <a:srgbClr val="800000"/>
                </a:solidFill>
                <a:latin typeface="Courier New"/>
              </a:rPr>
              <a:t>20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pPr>
              <a:buFont typeface="Wingdings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i="1" dirty="0">
                <a:solidFill>
                  <a:srgbClr val="00AA00"/>
                </a:solidFill>
                <a:latin typeface="Courier New"/>
              </a:rPr>
              <a:t>"Frost bite danger"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>
              <a:buFont typeface="Wingdings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celsius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&gt;= -</a:t>
            </a:r>
            <a:r>
              <a:rPr lang="en-US" sz="2000" dirty="0">
                <a:solidFill>
                  <a:srgbClr val="800000"/>
                </a:solidFill>
                <a:latin typeface="Courier New"/>
              </a:rPr>
              <a:t>20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celsius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&lt; </a:t>
            </a:r>
            <a:r>
              <a:rPr lang="en-US" sz="2000" dirty="0">
                <a:solidFill>
                  <a:srgbClr val="800000"/>
                </a:solidFill>
                <a:latin typeface="Courier New"/>
              </a:rPr>
              <a:t>40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pPr>
              <a:buFont typeface="Wingdings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i="1" dirty="0">
                <a:solidFill>
                  <a:srgbClr val="00AA00"/>
                </a:solidFill>
                <a:latin typeface="Courier New"/>
              </a:rPr>
              <a:t>"You decide"</a:t>
            </a:r>
            <a:r>
              <a:rPr lang="en-US" sz="2000" i="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>
              <a:buFont typeface="Wingdings" charset="2"/>
              <a:buChar char="n"/>
              <a:defRPr/>
            </a:pPr>
            <a:endParaRPr lang="en-US" sz="2000" dirty="0">
              <a:latin typeface="Times New Roman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>
            <a:extLst>
              <a:ext uri="{FF2B5EF4-FFF2-40B4-BE49-F238E27FC236}">
                <a16:creationId xmlns:a16="http://schemas.microsoft.com/office/drawing/2014/main" id="{E4BA9EA6-DABF-53FE-1B22-7BFBA9B6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2/e</a:t>
            </a: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9BDC921D-2DF5-6A47-EC07-6961619D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3D96876-8E9E-6244-A8FC-F54C71C75BF5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C9865BDF-B6E9-3D48-5523-D01019BFB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/>
              <a:t>Temperature Warnings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0362ADB-BFE9-F8F8-AB74-47F990B31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Python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 is used to implement the decision.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if &lt;condition&gt;: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&lt;body&gt;</a:t>
            </a:r>
          </a:p>
          <a:p>
            <a:pPr eaLnBrk="1" hangingPunct="1"/>
            <a:r>
              <a:rPr lang="en-US" altLang="en-US"/>
              <a:t>The body is a sequence of one or more statements indented under the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heading.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>
            <a:extLst>
              <a:ext uri="{FF2B5EF4-FFF2-40B4-BE49-F238E27FC236}">
                <a16:creationId xmlns:a16="http://schemas.microsoft.com/office/drawing/2014/main" id="{B57878D1-95BF-40EC-DEC7-A2D63F36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2/e</a:t>
            </a:r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88118A76-5ABA-4F9B-1AF5-9C629676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930E05B-6404-8840-8097-B30E45203272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2ABB0B65-FE14-1B9A-99BF-DD1881AAE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/>
              <a:t>Temperature Warnings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D72A8A3-0E7F-0E76-3B44-3D78F83D5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The semantics of the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endParaRPr lang="en-US" altLang="en-US" sz="2800"/>
          </a:p>
          <a:p>
            <a:pPr lvl="1" eaLnBrk="1" hangingPunct="1"/>
            <a:r>
              <a:rPr lang="en-US" altLang="en-US" sz="2400"/>
              <a:t>First, the condition in the heading is evaluated.</a:t>
            </a:r>
          </a:p>
          <a:p>
            <a:pPr lvl="1" eaLnBrk="1" hangingPunct="1"/>
            <a:r>
              <a:rPr lang="en-US" altLang="en-US" sz="2400"/>
              <a:t>If the condition is true, the sequence of statements in the body is executed, and then control passes to the next statement in the program.</a:t>
            </a:r>
          </a:p>
          <a:p>
            <a:pPr lvl="1" eaLnBrk="1" hangingPunct="1"/>
            <a:r>
              <a:rPr lang="en-US" altLang="en-US" sz="2400"/>
              <a:t>If the condition is false, the statements in the body are skipped, and control passes to the next statement in the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2C80999C-2162-9E80-AA3A-865D7EE1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2/e</a:t>
            </a:r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AF6A5D7E-5284-07C2-C263-B057C867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5C5FA2A-9D85-104A-A6EB-867188EF3FF0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2085C44A-170F-5DE0-7FCF-9F82FD83A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9221" name="Picture 3" descr="C:\Documents and Settings\Terry\My Documents\Teaching\W04\CS 120\Textbook\Figures\ifflow.png">
            <a:extLst>
              <a:ext uri="{FF2B5EF4-FFF2-40B4-BE49-F238E27FC236}">
                <a16:creationId xmlns:a16="http://schemas.microsoft.com/office/drawing/2014/main" id="{35699172-14BF-6C8E-C4DA-21D3ABB1F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7163"/>
            <a:ext cx="4800600" cy="631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>
            <a:extLst>
              <a:ext uri="{FF2B5EF4-FFF2-40B4-BE49-F238E27FC236}">
                <a16:creationId xmlns:a16="http://schemas.microsoft.com/office/drawing/2014/main" id="{680FA910-CF1A-794A-3066-D50EB7BC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2/e</a:t>
            </a:r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7E006483-069F-3B9B-357A-6D6BCDFC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894A0D7-1F28-744A-A3FB-46598A83CD9C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21DCE55A-E43C-3141-673D-6102A6014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/>
              <a:t>Temperature Warnings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A0C0C8E-E720-744D-5C4E-0807C3030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body of the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either executes or not depending on the condition. In any case, control then passes to the next statement after the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This is a </a:t>
            </a:r>
            <a:r>
              <a:rPr lang="en-US" altLang="en-US" i="1"/>
              <a:t>one-way</a:t>
            </a:r>
            <a:r>
              <a:rPr lang="en-US" altLang="en-US"/>
              <a:t> or </a:t>
            </a:r>
            <a:r>
              <a:rPr lang="en-US" altLang="en-US" i="1"/>
              <a:t>simple</a:t>
            </a:r>
            <a:r>
              <a:rPr lang="en-US" altLang="en-US"/>
              <a:t> decision.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E12358CD-8DA7-0E6B-BACC-E36BDC1C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2/e</a:t>
            </a: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AEBB419E-A138-2F91-B77E-920D9AC0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346E268-29E3-1342-AC0E-9BC7BE772C72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A5F87F00-6775-7DD3-F1CA-661A93FF0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Forming Simple Conditions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BA8D141-AAA9-1931-DD0E-72E0166DAB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does a condition look like?</a:t>
            </a:r>
          </a:p>
          <a:p>
            <a:pPr eaLnBrk="1" hangingPunct="1"/>
            <a:r>
              <a:rPr lang="en-US" altLang="en-US"/>
              <a:t>At this point, let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s use simple comparisons.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&lt;expr&gt; &lt;relop&gt; &lt;expr&gt;</a:t>
            </a:r>
            <a:endParaRPr lang="en-US" altLang="en-US"/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&lt;relop&gt;</a:t>
            </a:r>
            <a:r>
              <a:rPr lang="en-US" altLang="en-US"/>
              <a:t> is short for </a:t>
            </a:r>
            <a:r>
              <a:rPr lang="en-US" altLang="en-US" i="1"/>
              <a:t>relational operator</a:t>
            </a:r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Times New Roman"/>
      </a:majorFont>
      <a:minorFont>
        <a:latin typeface="Tahom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2" charset="0"/>
            <a:cs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2" charset="0"/>
            <a:cs typeface="Times New Roman" pitchFamily="16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332</TotalTime>
  <Words>1359</Words>
  <Application>Microsoft Macintosh PowerPoint</Application>
  <PresentationFormat>On-screen Show (4:3)</PresentationFormat>
  <Paragraphs>199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Tahoma</vt:lpstr>
      <vt:lpstr>Times New Roman</vt:lpstr>
      <vt:lpstr>Arial</vt:lpstr>
      <vt:lpstr>Wingdings</vt:lpstr>
      <vt:lpstr>Courier New</vt:lpstr>
      <vt:lpstr>Symbol</vt:lpstr>
      <vt:lpstr>Blends</vt:lpstr>
      <vt:lpstr>An Introduction to Control Flows and Decision Statement</vt:lpstr>
      <vt:lpstr>Simple Decisions</vt:lpstr>
      <vt:lpstr>Simple Decisions</vt:lpstr>
      <vt:lpstr>Example: Temperature Warnings</vt:lpstr>
      <vt:lpstr>Example: Temperature Warnings</vt:lpstr>
      <vt:lpstr>Example: Temperature Warnings</vt:lpstr>
      <vt:lpstr>PowerPoint Presentation</vt:lpstr>
      <vt:lpstr>Example: Temperature Warnings</vt:lpstr>
      <vt:lpstr>Forming Simple Conditions</vt:lpstr>
      <vt:lpstr>Forming Simple Conditions</vt:lpstr>
      <vt:lpstr>Forming Simple Conditions</vt:lpstr>
      <vt:lpstr>Forming Simple Conditions</vt:lpstr>
      <vt:lpstr>Forming Simple Conditions</vt:lpstr>
      <vt:lpstr>Forming Simple Conditions</vt:lpstr>
      <vt:lpstr>Two-Way Decisions</vt:lpstr>
      <vt:lpstr>if else:</vt:lpstr>
      <vt:lpstr>Two-Way Decisions</vt:lpstr>
      <vt:lpstr>Two-Way Decisions</vt:lpstr>
      <vt:lpstr>Multi-Way</vt:lpstr>
      <vt:lpstr>Multi-Way Decisions</vt:lpstr>
      <vt:lpstr>What value is referenced by remark?</vt:lpstr>
      <vt:lpstr>Multi-Way Decisions</vt:lpstr>
      <vt:lpstr>Multi-Way Decisions</vt:lpstr>
      <vt:lpstr>Multi-Way Decisions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Programming: An Introduction to Computer Science</dc:title>
  <dc:creator>Terry Letsche</dc:creator>
  <cp:lastModifiedBy>Alexander Victor</cp:lastModifiedBy>
  <cp:revision>36</cp:revision>
  <dcterms:created xsi:type="dcterms:W3CDTF">2004-02-13T06:07:29Z</dcterms:created>
  <dcterms:modified xsi:type="dcterms:W3CDTF">2024-09-27T07:57:42Z</dcterms:modified>
</cp:coreProperties>
</file>