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sldIdLst>
    <p:sldId id="256" r:id="rId2"/>
    <p:sldId id="401" r:id="rId3"/>
    <p:sldId id="402" r:id="rId4"/>
    <p:sldId id="406" r:id="rId5"/>
    <p:sldId id="412" r:id="rId6"/>
    <p:sldId id="403" r:id="rId7"/>
    <p:sldId id="404" r:id="rId8"/>
    <p:sldId id="405" r:id="rId9"/>
    <p:sldId id="322" r:id="rId10"/>
    <p:sldId id="397" r:id="rId11"/>
    <p:sldId id="407" r:id="rId12"/>
    <p:sldId id="408" r:id="rId13"/>
    <p:sldId id="411" r:id="rId14"/>
    <p:sldId id="398" r:id="rId15"/>
    <p:sldId id="413" r:id="rId16"/>
    <p:sldId id="409" r:id="rId17"/>
    <p:sldId id="410" r:id="rId18"/>
    <p:sldId id="265" r:id="rId19"/>
    <p:sldId id="261" r:id="rId20"/>
    <p:sldId id="268" r:id="rId21"/>
    <p:sldId id="269" r:id="rId22"/>
    <p:sldId id="279" r:id="rId23"/>
    <p:sldId id="280" r:id="rId24"/>
    <p:sldId id="281" r:id="rId25"/>
    <p:sldId id="283" r:id="rId26"/>
    <p:sldId id="284" r:id="rId27"/>
    <p:sldId id="273" r:id="rId28"/>
    <p:sldId id="259" r:id="rId29"/>
    <p:sldId id="260" r:id="rId30"/>
    <p:sldId id="414" r:id="rId31"/>
    <p:sldId id="262" r:id="rId32"/>
    <p:sldId id="263" r:id="rId33"/>
    <p:sldId id="264" r:id="rId34"/>
    <p:sldId id="415"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gAg4++YZq7jYaiplJfgrt/Rcdu5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3792" autoAdjust="0"/>
  </p:normalViewPr>
  <p:slideViewPr>
    <p:cSldViewPr snapToGrid="0">
      <p:cViewPr varScale="1">
        <p:scale>
          <a:sx n="78" d="100"/>
          <a:sy n="78" d="100"/>
        </p:scale>
        <p:origin x="128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Shape 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5" name="Shape 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32666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4"/>
          <p:cNvSpPr/>
          <p:nvPr/>
        </p:nvSpPr>
        <p:spPr>
          <a:xfrm>
            <a:off x="-1" y="-27071"/>
            <a:ext cx="9153000" cy="5187000"/>
          </a:xfrm>
          <a:prstGeom prst="rect">
            <a:avLst/>
          </a:prstGeom>
          <a:blipFill rotWithShape="1">
            <a:blip r:embed="rId2">
              <a:alphaModFix/>
            </a:blip>
            <a:stretch>
              <a:fillRect l="-77572" t="-48732" r="-8367" b="-192844"/>
            </a:stretch>
          </a:blip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3" name="Google Shape;13;p4"/>
          <p:cNvSpPr/>
          <p:nvPr/>
        </p:nvSpPr>
        <p:spPr>
          <a:xfrm>
            <a:off x="0" y="-90237"/>
            <a:ext cx="2261575" cy="1614382"/>
          </a:xfrm>
          <a:custGeom>
            <a:avLst/>
            <a:gdLst/>
            <a:ahLst/>
            <a:cxnLst/>
            <a:rect l="l" t="t" r="r" b="b"/>
            <a:pathLst>
              <a:path w="4020577" h="2646528" extrusionOk="0">
                <a:moveTo>
                  <a:pt x="0" y="12031"/>
                </a:moveTo>
                <a:lnTo>
                  <a:pt x="4020577" y="0"/>
                </a:lnTo>
                <a:lnTo>
                  <a:pt x="2961798" y="1948697"/>
                </a:lnTo>
                <a:lnTo>
                  <a:pt x="0" y="2646528"/>
                </a:lnTo>
                <a:lnTo>
                  <a:pt x="0" y="12031"/>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4" name="Google Shape;14;p4"/>
          <p:cNvPicPr preferRelativeResize="0"/>
          <p:nvPr/>
        </p:nvPicPr>
        <p:blipFill rotWithShape="1">
          <a:blip r:embed="rId3">
            <a:alphaModFix/>
          </a:blip>
          <a:srcRect l="7611" t="1855" b="-8"/>
          <a:stretch/>
        </p:blipFill>
        <p:spPr>
          <a:xfrm>
            <a:off x="153404" y="99260"/>
            <a:ext cx="1516628" cy="99169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291647DC-C2B6-4E32-AE22-4293E4953197}" type="datetimeFigureOut">
              <a:rPr lang="en-IE" smtClean="0"/>
              <a:t>23/04/2024</a:t>
            </a:fld>
            <a:endParaRPr lang="en-IE"/>
          </a:p>
        </p:txBody>
      </p:sp>
      <p:sp>
        <p:nvSpPr>
          <p:cNvPr id="5" name="Footer Placeholder 4"/>
          <p:cNvSpPr>
            <a:spLocks noGrp="1"/>
          </p:cNvSpPr>
          <p:nvPr>
            <p:ph type="ftr" sz="quarter" idx="11"/>
          </p:nvPr>
        </p:nvSpPr>
        <p:spPr>
          <a:xfrm>
            <a:off x="1407318" y="4057651"/>
            <a:ext cx="3843665" cy="273844"/>
          </a:xfrm>
        </p:spPr>
        <p:txBody>
          <a:bodyPr/>
          <a:lstStyle/>
          <a:p>
            <a:endParaRPr lang="en-IE"/>
          </a:p>
        </p:txBody>
      </p:sp>
      <p:sp>
        <p:nvSpPr>
          <p:cNvPr id="6" name="Slide Number Placeholder 5"/>
          <p:cNvSpPr>
            <a:spLocks noGrp="1"/>
          </p:cNvSpPr>
          <p:nvPr>
            <p:ph type="sldNum" sz="quarter" idx="12"/>
          </p:nvPr>
        </p:nvSpPr>
        <p:spPr>
          <a:xfrm>
            <a:off x="7422684" y="4057650"/>
            <a:ext cx="578317" cy="273844"/>
          </a:xfrm>
        </p:spPr>
        <p:txBody>
          <a:bodyPr/>
          <a:lstStyle/>
          <a:p>
            <a:fld id="{7E394D38-137B-4053-B8A7-B780D2AB10F4}" type="slidenum">
              <a:rPr lang="en-IE" smtClean="0"/>
              <a:t>‹#›</a:t>
            </a:fld>
            <a:endParaRPr lang="en-IE"/>
          </a:p>
        </p:txBody>
      </p:sp>
    </p:spTree>
    <p:extLst>
      <p:ext uri="{BB962C8B-B14F-4D97-AF65-F5344CB8AC3E}">
        <p14:creationId xmlns:p14="http://schemas.microsoft.com/office/powerpoint/2010/main" val="1047455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F3F3F"/>
              </a:buClr>
              <a:buSzPts val="3300"/>
              <a:buFont typeface="Calibri"/>
              <a:buNone/>
              <a:defRPr>
                <a:solidFill>
                  <a:srgbClr val="3F3F3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 name="Google Shape;17;p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61950" algn="l">
              <a:lnSpc>
                <a:spcPct val="90000"/>
              </a:lnSpc>
              <a:spcBef>
                <a:spcPts val="800"/>
              </a:spcBef>
              <a:spcAft>
                <a:spcPts val="0"/>
              </a:spcAft>
              <a:buClr>
                <a:srgbClr val="3F3F3F"/>
              </a:buClr>
              <a:buSzPts val="2100"/>
              <a:buChar char="•"/>
              <a:defRPr>
                <a:solidFill>
                  <a:srgbClr val="3F3F3F"/>
                </a:solidFill>
              </a:defRPr>
            </a:lvl1pPr>
            <a:lvl2pPr marL="914400" lvl="1" indent="-342900" algn="l">
              <a:lnSpc>
                <a:spcPct val="90000"/>
              </a:lnSpc>
              <a:spcBef>
                <a:spcPts val="400"/>
              </a:spcBef>
              <a:spcAft>
                <a:spcPts val="0"/>
              </a:spcAft>
              <a:buClr>
                <a:srgbClr val="3F3F3F"/>
              </a:buClr>
              <a:buSzPts val="1800"/>
              <a:buChar char="•"/>
              <a:defRPr>
                <a:solidFill>
                  <a:srgbClr val="3F3F3F"/>
                </a:solidFill>
              </a:defRPr>
            </a:lvl2pPr>
            <a:lvl3pPr marL="1371600" lvl="2" indent="-323850" algn="l">
              <a:lnSpc>
                <a:spcPct val="90000"/>
              </a:lnSpc>
              <a:spcBef>
                <a:spcPts val="400"/>
              </a:spcBef>
              <a:spcAft>
                <a:spcPts val="0"/>
              </a:spcAft>
              <a:buClr>
                <a:srgbClr val="3F3F3F"/>
              </a:buClr>
              <a:buSzPts val="1500"/>
              <a:buChar char="•"/>
              <a:defRPr>
                <a:solidFill>
                  <a:srgbClr val="3F3F3F"/>
                </a:solidFill>
              </a:defRPr>
            </a:lvl3pPr>
            <a:lvl4pPr marL="1828800" lvl="3" indent="-317500" algn="l">
              <a:lnSpc>
                <a:spcPct val="90000"/>
              </a:lnSpc>
              <a:spcBef>
                <a:spcPts val="400"/>
              </a:spcBef>
              <a:spcAft>
                <a:spcPts val="0"/>
              </a:spcAft>
              <a:buClr>
                <a:srgbClr val="3F3F3F"/>
              </a:buClr>
              <a:buSzPts val="1400"/>
              <a:buChar char="•"/>
              <a:defRPr>
                <a:solidFill>
                  <a:srgbClr val="3F3F3F"/>
                </a:solidFill>
              </a:defRPr>
            </a:lvl4pPr>
            <a:lvl5pPr marL="2286000" lvl="4" indent="-317500" algn="l">
              <a:lnSpc>
                <a:spcPct val="90000"/>
              </a:lnSpc>
              <a:spcBef>
                <a:spcPts val="400"/>
              </a:spcBef>
              <a:spcAft>
                <a:spcPts val="0"/>
              </a:spcAft>
              <a:buClr>
                <a:srgbClr val="3F3F3F"/>
              </a:buClr>
              <a:buSzPts val="1400"/>
              <a:buChar char="•"/>
              <a:defRPr>
                <a:solidFill>
                  <a:srgbClr val="3F3F3F"/>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18" name="Google Shape;18;p5"/>
          <p:cNvPicPr preferRelativeResize="0"/>
          <p:nvPr/>
        </p:nvPicPr>
        <p:blipFill rotWithShape="1">
          <a:blip r:embed="rId2">
            <a:alphaModFix/>
          </a:blip>
          <a:srcRect l="7611" t="1855" b="-8"/>
          <a:stretch/>
        </p:blipFill>
        <p:spPr>
          <a:xfrm>
            <a:off x="8053252" y="0"/>
            <a:ext cx="1090748" cy="713221"/>
          </a:xfrm>
          <a:prstGeom prst="rect">
            <a:avLst/>
          </a:prstGeom>
          <a:noFill/>
          <a:ln>
            <a:noFill/>
          </a:ln>
        </p:spPr>
      </p:pic>
      <p:sp>
        <p:nvSpPr>
          <p:cNvPr id="19" name="Google Shape;19;p5"/>
          <p:cNvSpPr/>
          <p:nvPr/>
        </p:nvSpPr>
        <p:spPr>
          <a:xfrm>
            <a:off x="0" y="4211053"/>
            <a:ext cx="9156032" cy="948699"/>
          </a:xfrm>
          <a:custGeom>
            <a:avLst/>
            <a:gdLst/>
            <a:ahLst/>
            <a:cxnLst/>
            <a:rect l="l" t="t" r="r" b="b"/>
            <a:pathLst>
              <a:path w="12208042" h="1264932" extrusionOk="0">
                <a:moveTo>
                  <a:pt x="0" y="1251284"/>
                </a:moveTo>
                <a:lnTo>
                  <a:pt x="0" y="368969"/>
                </a:lnTo>
                <a:lnTo>
                  <a:pt x="2951747" y="753979"/>
                </a:lnTo>
                <a:lnTo>
                  <a:pt x="12208042" y="0"/>
                </a:lnTo>
                <a:cubicBezTo>
                  <a:pt x="12206685" y="1015202"/>
                  <a:pt x="12205329" y="249730"/>
                  <a:pt x="12203972" y="1264932"/>
                </a:cubicBezTo>
                <a:lnTo>
                  <a:pt x="0" y="1251284"/>
                </a:lnTo>
                <a:close/>
              </a:path>
            </a:pathLst>
          </a:custGeom>
          <a:blipFill rotWithShape="1">
            <a:blip r:embed="rId3">
              <a:alphaModFix/>
            </a:blip>
            <a:stretch>
              <a:fillRect l="-85138" t="-217812" r="-797" b="-405672"/>
            </a:stretch>
          </a:blip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6"/>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3" name="Google Shape;23;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4" name="Google Shape;24;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5" name="Google Shape;25;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8" name="Google Shape;28;p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9" name="Google Shape;29;p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0" name="Google Shape;30;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1" name="Google Shape;31;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2" name="Google Shape;32;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4" name="Google Shape;44;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5" name="Google Shape;45;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6" name="Google Shape;46;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9" name="Google Shape;49;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0" name="Google Shape;50;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1"/>
        <p:cNvGrpSpPr/>
        <p:nvPr/>
      </p:nvGrpSpPr>
      <p:grpSpPr>
        <a:xfrm>
          <a:off x="0" y="0"/>
          <a:ext cx="0" cy="0"/>
          <a:chOff x="0" y="0"/>
          <a:chExt cx="0" cy="0"/>
        </a:xfrm>
      </p:grpSpPr>
      <p:sp>
        <p:nvSpPr>
          <p:cNvPr id="52" name="Google Shape;52;p1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11"/>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54" name="Google Shape;54;p1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5" name="Google Shape;55;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7" name="Google Shape;57;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1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8" name="Google Shape;68;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9" name="Google Shape;69;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1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4" name="Google Shape;74;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5" name="Google Shape;75;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8" r:id="rId8"/>
    <p:sldLayoutId id="2147483659"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nytimes.com/2012/02/19/magazine/shopping-habits.html?pagewanted=1&amp;_r=2&amp;hp&am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
          <p:cNvSpPr txBox="1"/>
          <p:nvPr/>
        </p:nvSpPr>
        <p:spPr>
          <a:xfrm>
            <a:off x="1239250" y="1543050"/>
            <a:ext cx="7293000" cy="2100600"/>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rgbClr val="000000"/>
              </a:buClr>
              <a:buSzPts val="6600"/>
              <a:buFont typeface="Arial"/>
              <a:buNone/>
            </a:pPr>
            <a:r>
              <a:rPr lang="en-US" sz="5400" dirty="0">
                <a:solidFill>
                  <a:schemeClr val="lt1"/>
                </a:solidFill>
                <a:latin typeface="Calibri"/>
                <a:ea typeface="Calibri"/>
                <a:cs typeface="Calibri"/>
                <a:sym typeface="Calibri"/>
              </a:rPr>
              <a:t>Introduction to Data Science</a:t>
            </a:r>
            <a:endParaRPr sz="100" b="0" i="0" u="none" strike="noStrike" cap="none" dirty="0">
              <a:solidFill>
                <a:srgbClr val="000000"/>
              </a:solidFill>
              <a:latin typeface="Arial"/>
              <a:ea typeface="Arial"/>
              <a:cs typeface="Arial"/>
              <a:sym typeface="Arial"/>
            </a:endParaRPr>
          </a:p>
        </p:txBody>
      </p:sp>
      <p:sp>
        <p:nvSpPr>
          <p:cNvPr id="127" name="Google Shape;127;p1"/>
          <p:cNvSpPr txBox="1"/>
          <p:nvPr/>
        </p:nvSpPr>
        <p:spPr>
          <a:xfrm>
            <a:off x="5555156" y="3970421"/>
            <a:ext cx="2976600" cy="392400"/>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rgbClr val="000000"/>
              </a:buClr>
              <a:buSzPts val="2100"/>
              <a:buFont typeface="Arial"/>
              <a:buNone/>
            </a:pPr>
            <a:r>
              <a:rPr lang="en" sz="2100" b="1" i="1" dirty="0">
                <a:solidFill>
                  <a:schemeClr val="lt1"/>
                </a:solidFill>
                <a:latin typeface="Calibri"/>
                <a:ea typeface="Calibri"/>
                <a:cs typeface="Calibri"/>
                <a:sym typeface="Calibri"/>
              </a:rPr>
              <a:t>Dr. Alexander Victor</a:t>
            </a:r>
          </a:p>
          <a:p>
            <a:pPr marL="0" marR="0" lvl="0" indent="0" algn="r" rtl="0">
              <a:lnSpc>
                <a:spcPct val="100000"/>
              </a:lnSpc>
              <a:spcBef>
                <a:spcPts val="0"/>
              </a:spcBef>
              <a:spcAft>
                <a:spcPts val="0"/>
              </a:spcAft>
              <a:buClr>
                <a:srgbClr val="000000"/>
              </a:buClr>
              <a:buSzPts val="2100"/>
              <a:buFont typeface="Arial"/>
              <a:buNone/>
            </a:pPr>
            <a:r>
              <a:rPr lang="en-US" sz="2100" b="1" i="1" dirty="0">
                <a:solidFill>
                  <a:schemeClr val="lt1"/>
                </a:solidFill>
                <a:latin typeface="Calibri"/>
                <a:ea typeface="Calibri"/>
                <a:cs typeface="Calibri"/>
                <a:sym typeface="Calibri"/>
              </a:rPr>
              <a:t>A</a:t>
            </a:r>
            <a:r>
              <a:rPr lang="en" sz="2100" b="1" i="1" dirty="0">
                <a:solidFill>
                  <a:schemeClr val="lt1"/>
                </a:solidFill>
                <a:latin typeface="Calibri"/>
                <a:ea typeface="Calibri"/>
                <a:cs typeface="Calibri"/>
                <a:sym typeface="Calibri"/>
              </a:rPr>
              <a:t>lexander.victor@dbs.ie</a:t>
            </a:r>
            <a:endParaRPr sz="21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Science?</a:t>
            </a:r>
          </a:p>
        </p:txBody>
      </p:sp>
      <p:sp>
        <p:nvSpPr>
          <p:cNvPr id="3" name="Content Placeholder 2"/>
          <p:cNvSpPr>
            <a:spLocks noGrp="1"/>
          </p:cNvSpPr>
          <p:nvPr>
            <p:ph idx="1"/>
          </p:nvPr>
        </p:nvSpPr>
        <p:spPr/>
        <p:txBody>
          <a:bodyPr/>
          <a:lstStyle/>
          <a:p>
            <a:r>
              <a:rPr lang="en-US" dirty="0"/>
              <a:t>Theories and techniques from many fields and disciplines are used to investigate and analyze a large amount of data to help decision makers in many industries such as science, engineering, economics, politics, finance, and education</a:t>
            </a:r>
          </a:p>
          <a:p>
            <a:pPr lvl="1"/>
            <a:r>
              <a:rPr lang="en-US" dirty="0"/>
              <a:t>Computer Science</a:t>
            </a:r>
          </a:p>
          <a:p>
            <a:pPr lvl="2"/>
            <a:r>
              <a:rPr lang="en-US" dirty="0"/>
              <a:t>Pattern recognition, visualization, data warehousing, High performance computing, Databases, AI</a:t>
            </a:r>
          </a:p>
          <a:p>
            <a:pPr lvl="1"/>
            <a:r>
              <a:rPr lang="en-US" dirty="0"/>
              <a:t>Mathematics</a:t>
            </a:r>
          </a:p>
          <a:p>
            <a:pPr lvl="2"/>
            <a:r>
              <a:rPr lang="en-US" dirty="0"/>
              <a:t>Mathematical Modeling</a:t>
            </a:r>
          </a:p>
          <a:p>
            <a:pPr lvl="1"/>
            <a:r>
              <a:rPr lang="en-US" dirty="0"/>
              <a:t>Statistics</a:t>
            </a:r>
          </a:p>
          <a:p>
            <a:pPr lvl="2"/>
            <a:r>
              <a:rPr lang="en-US" dirty="0"/>
              <a:t>Statistical and Stochastic modeling, Probability.</a:t>
            </a:r>
          </a:p>
        </p:txBody>
      </p:sp>
    </p:spTree>
    <p:extLst>
      <p:ext uri="{BB962C8B-B14F-4D97-AF65-F5344CB8AC3E}">
        <p14:creationId xmlns:p14="http://schemas.microsoft.com/office/powerpoint/2010/main" val="3110249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Data Science</a:t>
            </a:r>
            <a:endParaRPr lang="en-US" altLang="en-US" dirty="0">
              <a:ea typeface="ＭＳ Ｐゴシック" panose="020B0600070205080204" pitchFamily="34" charset="-128"/>
            </a:endParaRPr>
          </a:p>
        </p:txBody>
      </p:sp>
      <p:pic>
        <p:nvPicPr>
          <p:cNvPr id="5" name="Picture 2" descr="[image%255B3%255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5900" y="1172522"/>
            <a:ext cx="5603669" cy="3670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427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Data Science</a:t>
            </a:r>
            <a:endParaRPr lang="en-US" altLang="en-US" dirty="0">
              <a:ea typeface="ＭＳ Ｐゴシック" panose="020B0600070205080204" pitchFamily="34" charset="-128"/>
            </a:endParaRPr>
          </a:p>
        </p:txBody>
      </p:sp>
      <p:pic>
        <p:nvPicPr>
          <p:cNvPr id="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0675" y="1074244"/>
            <a:ext cx="5817424" cy="3871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667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Life Examples</a:t>
            </a:r>
          </a:p>
        </p:txBody>
      </p:sp>
      <p:sp>
        <p:nvSpPr>
          <p:cNvPr id="3" name="Content Placeholder 2"/>
          <p:cNvSpPr>
            <a:spLocks noGrp="1"/>
          </p:cNvSpPr>
          <p:nvPr>
            <p:ph idx="1"/>
          </p:nvPr>
        </p:nvSpPr>
        <p:spPr/>
        <p:txBody>
          <a:bodyPr/>
          <a:lstStyle/>
          <a:p>
            <a:r>
              <a:rPr lang="en-US" dirty="0"/>
              <a:t>Companies learn your secrets, shopping patterns, and preferences</a:t>
            </a:r>
          </a:p>
          <a:p>
            <a:pPr lvl="1"/>
            <a:r>
              <a:rPr lang="en-US" dirty="0"/>
              <a:t>For example, can we know if a woman is pregnant, even if she doesn’t want us to know? </a:t>
            </a:r>
            <a:r>
              <a:rPr lang="en-US" dirty="0">
                <a:hlinkClick r:id="rId2"/>
              </a:rPr>
              <a:t>Target case study</a:t>
            </a:r>
            <a:endParaRPr lang="en-US" dirty="0"/>
          </a:p>
          <a:p>
            <a:r>
              <a:rPr lang="en-US" dirty="0"/>
              <a:t>Data Science and election (2008, 2012)</a:t>
            </a:r>
          </a:p>
          <a:p>
            <a:pPr lvl="1"/>
            <a:r>
              <a:rPr lang="en-US" dirty="0"/>
              <a:t>1 million people installed the Obama Facebook app that gave access to info on “friends”</a:t>
            </a:r>
          </a:p>
          <a:p>
            <a:endParaRPr lang="en-US" dirty="0"/>
          </a:p>
        </p:txBody>
      </p:sp>
    </p:spTree>
    <p:extLst>
      <p:ext uri="{BB962C8B-B14F-4D97-AF65-F5344CB8AC3E}">
        <p14:creationId xmlns:p14="http://schemas.microsoft.com/office/powerpoint/2010/main" val="2259088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Scientists</a:t>
            </a:r>
          </a:p>
        </p:txBody>
      </p:sp>
      <p:sp>
        <p:nvSpPr>
          <p:cNvPr id="3" name="Content Placeholder 2"/>
          <p:cNvSpPr>
            <a:spLocks noGrp="1"/>
          </p:cNvSpPr>
          <p:nvPr>
            <p:ph idx="1"/>
          </p:nvPr>
        </p:nvSpPr>
        <p:spPr/>
        <p:txBody>
          <a:bodyPr/>
          <a:lstStyle/>
          <a:p>
            <a:pPr>
              <a:defRPr/>
            </a:pPr>
            <a:r>
              <a:rPr lang="en-US" dirty="0"/>
              <a:t>Data Scientist</a:t>
            </a:r>
          </a:p>
          <a:p>
            <a:pPr lvl="1">
              <a:defRPr/>
            </a:pPr>
            <a:r>
              <a:rPr lang="en-US" dirty="0"/>
              <a:t>The Sexiest Job of the 21</a:t>
            </a:r>
            <a:r>
              <a:rPr lang="en-US" baseline="30000" dirty="0"/>
              <a:t>st</a:t>
            </a:r>
            <a:r>
              <a:rPr lang="en-US" dirty="0"/>
              <a:t> Century</a:t>
            </a:r>
          </a:p>
          <a:p>
            <a:r>
              <a:rPr lang="en-US" dirty="0"/>
              <a:t>They find stories, extract knowledge. They are not reporters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0500" y="2671191"/>
            <a:ext cx="3196691" cy="2129409"/>
          </a:xfrm>
          <a:prstGeom prst="rect">
            <a:avLst/>
          </a:prstGeom>
        </p:spPr>
      </p:pic>
    </p:spTree>
    <p:extLst>
      <p:ext uri="{BB962C8B-B14F-4D97-AF65-F5344CB8AC3E}">
        <p14:creationId xmlns:p14="http://schemas.microsoft.com/office/powerpoint/2010/main" val="1764501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Scientists</a:t>
            </a:r>
          </a:p>
        </p:txBody>
      </p:sp>
      <p:sp>
        <p:nvSpPr>
          <p:cNvPr id="3" name="Content Placeholder 2"/>
          <p:cNvSpPr>
            <a:spLocks noGrp="1"/>
          </p:cNvSpPr>
          <p:nvPr>
            <p:ph idx="1"/>
          </p:nvPr>
        </p:nvSpPr>
        <p:spPr/>
        <p:txBody>
          <a:bodyPr/>
          <a:lstStyle/>
          <a:p>
            <a:r>
              <a:rPr lang="en-US" dirty="0"/>
              <a:t>Data scientists are the key to realizing the opportunities presented by big data. They bring structure to it, find compelling patterns in it, and advise executives on the implications for products, processes, and decisions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3314700"/>
            <a:ext cx="2035969" cy="1264444"/>
          </a:xfrm>
          <a:prstGeom prst="rect">
            <a:avLst/>
          </a:prstGeom>
        </p:spPr>
      </p:pic>
    </p:spTree>
    <p:extLst>
      <p:ext uri="{BB962C8B-B14F-4D97-AF65-F5344CB8AC3E}">
        <p14:creationId xmlns:p14="http://schemas.microsoft.com/office/powerpoint/2010/main" val="2494490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283773" y="542925"/>
            <a:ext cx="4857750" cy="742950"/>
          </a:xfrm>
        </p:spPr>
        <p:txBody>
          <a:bodyPr/>
          <a:lstStyle/>
          <a:p>
            <a:r>
              <a:rPr lang="en-US" dirty="0"/>
              <a:t>What do Data Scientists do</a:t>
            </a:r>
            <a:r>
              <a:rPr lang="en-US" altLang="en-US" dirty="0"/>
              <a:t>?</a:t>
            </a:r>
            <a:endParaRPr lang="en-US" altLang="en-US" dirty="0">
              <a:ea typeface="ＭＳ Ｐゴシック" panose="020B0600070205080204" pitchFamily="34" charset="-128"/>
            </a:endParaRPr>
          </a:p>
        </p:txBody>
      </p:sp>
      <p:sp>
        <p:nvSpPr>
          <p:cNvPr id="3" name="Content Placeholder 2"/>
          <p:cNvSpPr>
            <a:spLocks noGrp="1"/>
          </p:cNvSpPr>
          <p:nvPr>
            <p:ph idx="1"/>
          </p:nvPr>
        </p:nvSpPr>
        <p:spPr>
          <a:xfrm>
            <a:off x="1540823" y="1413163"/>
            <a:ext cx="6343650" cy="3028950"/>
          </a:xfrm>
        </p:spPr>
        <p:txBody>
          <a:bodyPr/>
          <a:lstStyle/>
          <a:p>
            <a:pPr algn="just"/>
            <a:r>
              <a:rPr lang="en-US" dirty="0"/>
              <a:t>National Security</a:t>
            </a:r>
          </a:p>
          <a:p>
            <a:pPr algn="just"/>
            <a:r>
              <a:rPr lang="en-US" dirty="0"/>
              <a:t>Cyber Security</a:t>
            </a:r>
          </a:p>
          <a:p>
            <a:pPr algn="just"/>
            <a:r>
              <a:rPr lang="en-US" dirty="0"/>
              <a:t>Business Analytics</a:t>
            </a:r>
          </a:p>
          <a:p>
            <a:pPr algn="just"/>
            <a:r>
              <a:rPr lang="en-US" dirty="0"/>
              <a:t>Engineering </a:t>
            </a:r>
          </a:p>
          <a:p>
            <a:pPr algn="just"/>
            <a:r>
              <a:rPr lang="en-US" dirty="0"/>
              <a:t>Healthcare </a:t>
            </a:r>
          </a:p>
          <a:p>
            <a:pPr algn="just"/>
            <a:r>
              <a:rPr lang="en-US" dirty="0"/>
              <a:t>And more ….</a:t>
            </a:r>
          </a:p>
          <a:p>
            <a:pPr marL="0" indent="0" algn="just">
              <a:buNone/>
            </a:pPr>
            <a:endParaRPr lang="en-US" dirty="0"/>
          </a:p>
          <a:p>
            <a:pPr algn="just"/>
            <a:endParaRPr lang="en-US" dirty="0"/>
          </a:p>
          <a:p>
            <a:pPr algn="just"/>
            <a:endParaRPr lang="en-US" dirty="0"/>
          </a:p>
          <a:p>
            <a:pPr algn="just"/>
            <a:endParaRPr lang="en-US" dirty="0"/>
          </a:p>
          <a:p>
            <a:pPr marL="0" indent="0">
              <a:buNone/>
              <a:defRPr/>
            </a:pPr>
            <a:endParaRPr lang="en-US" sz="2250" dirty="0">
              <a:ea typeface="+mn-ea"/>
            </a:endParaRPr>
          </a:p>
        </p:txBody>
      </p:sp>
    </p:spTree>
    <p:extLst>
      <p:ext uri="{BB962C8B-B14F-4D97-AF65-F5344CB8AC3E}">
        <p14:creationId xmlns:p14="http://schemas.microsoft.com/office/powerpoint/2010/main" val="3652706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771650" y="688769"/>
            <a:ext cx="5600700" cy="742950"/>
          </a:xfrm>
        </p:spPr>
        <p:txBody>
          <a:bodyPr/>
          <a:lstStyle/>
          <a:p>
            <a:r>
              <a:rPr lang="en-US" altLang="en-US" dirty="0"/>
              <a:t>Concentration in Data Science</a:t>
            </a:r>
            <a:endParaRPr lang="en-US" altLang="en-US" dirty="0">
              <a:ea typeface="ＭＳ Ｐゴシック" panose="020B0600070205080204" pitchFamily="34" charset="-128"/>
            </a:endParaRPr>
          </a:p>
        </p:txBody>
      </p:sp>
      <p:sp>
        <p:nvSpPr>
          <p:cNvPr id="3" name="Content Placeholder 2"/>
          <p:cNvSpPr>
            <a:spLocks noGrp="1"/>
          </p:cNvSpPr>
          <p:nvPr>
            <p:ph idx="1"/>
          </p:nvPr>
        </p:nvSpPr>
        <p:spPr>
          <a:xfrm>
            <a:off x="1400175" y="1698171"/>
            <a:ext cx="6343650" cy="3028950"/>
          </a:xfrm>
        </p:spPr>
        <p:txBody>
          <a:bodyPr/>
          <a:lstStyle/>
          <a:p>
            <a:pPr algn="just"/>
            <a:r>
              <a:rPr lang="en-US" dirty="0"/>
              <a:t>Mathematics and Applied Mathematics</a:t>
            </a:r>
          </a:p>
          <a:p>
            <a:pPr algn="just"/>
            <a:r>
              <a:rPr lang="en-US" dirty="0"/>
              <a:t>Applied Statistics/Data Analysis</a:t>
            </a:r>
          </a:p>
          <a:p>
            <a:pPr algn="just"/>
            <a:r>
              <a:rPr lang="en-US" dirty="0"/>
              <a:t>Solid Programming Skills (R, Python, Julia, SQL)</a:t>
            </a:r>
          </a:p>
          <a:p>
            <a:pPr algn="just"/>
            <a:r>
              <a:rPr lang="en-US" dirty="0"/>
              <a:t>Data Mining</a:t>
            </a:r>
          </a:p>
          <a:p>
            <a:pPr algn="just"/>
            <a:r>
              <a:rPr lang="en-US" dirty="0"/>
              <a:t>Data Base Storage and Management</a:t>
            </a:r>
          </a:p>
          <a:p>
            <a:pPr algn="just"/>
            <a:r>
              <a:rPr lang="en-US" dirty="0"/>
              <a:t>Machine Learning and discovery</a:t>
            </a:r>
          </a:p>
          <a:p>
            <a:pPr marL="0" indent="0" algn="just">
              <a:buNone/>
            </a:pPr>
            <a:endParaRPr lang="en-US" dirty="0"/>
          </a:p>
          <a:p>
            <a:pPr algn="just"/>
            <a:endParaRPr lang="en-US" dirty="0"/>
          </a:p>
          <a:p>
            <a:pPr algn="just"/>
            <a:endParaRPr lang="en-US" dirty="0"/>
          </a:p>
          <a:p>
            <a:pPr marL="0" indent="0">
              <a:buNone/>
              <a:defRPr/>
            </a:pPr>
            <a:endParaRPr lang="en-US" sz="2250" dirty="0">
              <a:ea typeface="+mn-ea"/>
            </a:endParaRPr>
          </a:p>
        </p:txBody>
      </p:sp>
    </p:spTree>
    <p:extLst>
      <p:ext uri="{BB962C8B-B14F-4D97-AF65-F5344CB8AC3E}">
        <p14:creationId xmlns:p14="http://schemas.microsoft.com/office/powerpoint/2010/main" val="3970351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IE" sz="6000" dirty="0">
                <a:effectLst>
                  <a:outerShdw blurRad="38100" dist="38100" dir="2700000" algn="tl">
                    <a:srgbClr val="000000">
                      <a:alpha val="43137"/>
                    </a:srgbClr>
                  </a:outerShdw>
                </a:effectLst>
              </a:rPr>
              <a:t>Data Analytics</a:t>
            </a:r>
          </a:p>
        </p:txBody>
      </p:sp>
      <p:sp>
        <p:nvSpPr>
          <p:cNvPr id="2" name="Content Placeholder 1"/>
          <p:cNvSpPr>
            <a:spLocks noGrp="1"/>
          </p:cNvSpPr>
          <p:nvPr>
            <p:ph idx="1"/>
          </p:nvPr>
        </p:nvSpPr>
        <p:spPr/>
        <p:txBody>
          <a:bodyPr>
            <a:normAutofit/>
          </a:bodyPr>
          <a:lstStyle/>
          <a:p>
            <a:r>
              <a:rPr lang="en-IE" sz="3300" dirty="0"/>
              <a:t>Examining Raw Data</a:t>
            </a:r>
          </a:p>
          <a:p>
            <a:r>
              <a:rPr lang="en-IE" sz="3300" dirty="0"/>
              <a:t>Drawing Conclusions</a:t>
            </a:r>
          </a:p>
          <a:p>
            <a:r>
              <a:rPr lang="en-IE" sz="3300" dirty="0"/>
              <a:t>Lake &amp; Stream</a:t>
            </a:r>
          </a:p>
          <a:p>
            <a:endParaRPr lang="en-IE" sz="3300" dirty="0"/>
          </a:p>
        </p:txBody>
      </p:sp>
    </p:spTree>
    <p:extLst>
      <p:ext uri="{BB962C8B-B14F-4D97-AF65-F5344CB8AC3E}">
        <p14:creationId xmlns:p14="http://schemas.microsoft.com/office/powerpoint/2010/main" val="165129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r>
              <a:rPr lang="en-IE" sz="6000" dirty="0">
                <a:effectLst>
                  <a:outerShdw blurRad="38100" dist="38100" dir="2700000" algn="tl">
                    <a:srgbClr val="000000">
                      <a:alpha val="43137"/>
                    </a:srgbClr>
                  </a:outerShdw>
                </a:effectLst>
              </a:rPr>
              <a:t>Data Analytics</a:t>
            </a:r>
          </a:p>
        </p:txBody>
      </p:sp>
      <p:sp>
        <p:nvSpPr>
          <p:cNvPr id="6" name="TextBox 5"/>
          <p:cNvSpPr txBox="1"/>
          <p:nvPr/>
        </p:nvSpPr>
        <p:spPr>
          <a:xfrm>
            <a:off x="1116907" y="2069811"/>
            <a:ext cx="7843637" cy="584775"/>
          </a:xfrm>
          <a:prstGeom prst="rect">
            <a:avLst/>
          </a:prstGeom>
          <a:noFill/>
        </p:spPr>
        <p:txBody>
          <a:bodyPr wrap="square" rtlCol="0">
            <a:spAutoFit/>
          </a:bodyPr>
          <a:lstStyle/>
          <a:p>
            <a:r>
              <a:rPr lang="en-IE" sz="3200" dirty="0"/>
              <a:t>DATA LAKE  DATA STREAM</a:t>
            </a:r>
          </a:p>
        </p:txBody>
      </p:sp>
      <p:sp>
        <p:nvSpPr>
          <p:cNvPr id="11" name="TextBox 10"/>
          <p:cNvSpPr txBox="1"/>
          <p:nvPr/>
        </p:nvSpPr>
        <p:spPr>
          <a:xfrm>
            <a:off x="856060" y="2691199"/>
            <a:ext cx="3106340" cy="1569660"/>
          </a:xfrm>
          <a:prstGeom prst="rect">
            <a:avLst/>
          </a:prstGeom>
          <a:noFill/>
        </p:spPr>
        <p:txBody>
          <a:bodyPr wrap="square" rtlCol="0">
            <a:spAutoFit/>
          </a:bodyPr>
          <a:lstStyle/>
          <a:p>
            <a:pPr marL="214313" indent="-214313">
              <a:buFont typeface="Arial" panose="020B0604020202020204" pitchFamily="34" charset="0"/>
              <a:buChar char="•"/>
            </a:pPr>
            <a:r>
              <a:rPr lang="en-IE" sz="2400" dirty="0"/>
              <a:t>Storage</a:t>
            </a:r>
          </a:p>
          <a:p>
            <a:pPr marL="214313" indent="-214313">
              <a:buFont typeface="Arial" panose="020B0604020202020204" pitchFamily="34" charset="0"/>
              <a:buChar char="•"/>
            </a:pPr>
            <a:r>
              <a:rPr lang="en-IE" sz="2400" dirty="0"/>
              <a:t>Long-term historical data</a:t>
            </a:r>
          </a:p>
          <a:p>
            <a:pPr marL="214313" indent="-214313">
              <a:buFont typeface="Arial" panose="020B0604020202020204" pitchFamily="34" charset="0"/>
              <a:buChar char="•"/>
            </a:pPr>
            <a:r>
              <a:rPr lang="en-IE" sz="2400" dirty="0"/>
              <a:t>Easy</a:t>
            </a:r>
          </a:p>
        </p:txBody>
      </p:sp>
      <p:sp>
        <p:nvSpPr>
          <p:cNvPr id="15" name="TextBox 14"/>
          <p:cNvSpPr txBox="1"/>
          <p:nvPr/>
        </p:nvSpPr>
        <p:spPr>
          <a:xfrm>
            <a:off x="5038726" y="2781301"/>
            <a:ext cx="3246833" cy="1361911"/>
          </a:xfrm>
          <a:prstGeom prst="rect">
            <a:avLst/>
          </a:prstGeom>
          <a:noFill/>
        </p:spPr>
        <p:txBody>
          <a:bodyPr wrap="square" rtlCol="0">
            <a:spAutoFit/>
          </a:bodyPr>
          <a:lstStyle/>
          <a:p>
            <a:pPr marL="214313" indent="-214313">
              <a:buFont typeface="Arial" panose="020B0604020202020204" pitchFamily="34" charset="0"/>
              <a:buChar char="•"/>
            </a:pPr>
            <a:r>
              <a:rPr lang="en-IE" sz="2400" dirty="0"/>
              <a:t>Real-time data</a:t>
            </a:r>
          </a:p>
          <a:p>
            <a:pPr marL="214313" indent="-214313">
              <a:buFont typeface="Arial" panose="020B0604020202020204" pitchFamily="34" charset="0"/>
              <a:buChar char="•"/>
            </a:pPr>
            <a:r>
              <a:rPr lang="en-IE" sz="2400" dirty="0"/>
              <a:t>Parallel analysis</a:t>
            </a:r>
          </a:p>
          <a:p>
            <a:pPr marL="214313" indent="-214313">
              <a:buFont typeface="Arial" panose="020B0604020202020204" pitchFamily="34" charset="0"/>
              <a:buChar char="•"/>
            </a:pPr>
            <a:r>
              <a:rPr lang="en-IE" sz="2400" dirty="0"/>
              <a:t>Difficult</a:t>
            </a:r>
          </a:p>
          <a:p>
            <a:pPr marL="214313" indent="-214313">
              <a:buFont typeface="Arial" panose="020B0604020202020204" pitchFamily="34" charset="0"/>
              <a:buChar char="•"/>
            </a:pPr>
            <a:endParaRPr lang="en-IE" sz="1050" dirty="0"/>
          </a:p>
        </p:txBody>
      </p:sp>
    </p:spTree>
    <p:extLst>
      <p:ext uri="{BB962C8B-B14F-4D97-AF65-F5344CB8AC3E}">
        <p14:creationId xmlns:p14="http://schemas.microsoft.com/office/powerpoint/2010/main" val="406791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All Around</a:t>
            </a:r>
          </a:p>
        </p:txBody>
      </p:sp>
      <p:sp>
        <p:nvSpPr>
          <p:cNvPr id="3" name="Content Placeholder 2"/>
          <p:cNvSpPr>
            <a:spLocks noGrp="1"/>
          </p:cNvSpPr>
          <p:nvPr>
            <p:ph idx="1"/>
          </p:nvPr>
        </p:nvSpPr>
        <p:spPr/>
        <p:txBody>
          <a:bodyPr/>
          <a:lstStyle/>
          <a:p>
            <a:r>
              <a:rPr lang="en-US" dirty="0"/>
              <a:t>Lots of data is being collected </a:t>
            </a:r>
            <a:br>
              <a:rPr lang="en-US" dirty="0"/>
            </a:br>
            <a:r>
              <a:rPr lang="en-US" dirty="0"/>
              <a:t>and warehoused </a:t>
            </a:r>
          </a:p>
          <a:p>
            <a:pPr lvl="1"/>
            <a:r>
              <a:rPr lang="en-US" dirty="0"/>
              <a:t>Web data, e-commerce</a:t>
            </a:r>
          </a:p>
          <a:p>
            <a:pPr lvl="1"/>
            <a:r>
              <a:rPr lang="en-US" dirty="0"/>
              <a:t>Financial transactions, bank/credit transactions</a:t>
            </a:r>
          </a:p>
          <a:p>
            <a:pPr lvl="1"/>
            <a:r>
              <a:rPr lang="en-US" dirty="0"/>
              <a:t>Online trading and purchasing</a:t>
            </a:r>
          </a:p>
          <a:p>
            <a:pPr lvl="1"/>
            <a:r>
              <a:rPr lang="en-US" dirty="0"/>
              <a:t>Social Network</a:t>
            </a:r>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43650" y="1143000"/>
            <a:ext cx="1380173" cy="12001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950" y="3657600"/>
            <a:ext cx="1819275" cy="122387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1987" y="3708039"/>
            <a:ext cx="1871663" cy="1122998"/>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48698" y="2571750"/>
            <a:ext cx="1665189" cy="996696"/>
          </a:xfrm>
          <a:prstGeom prst="rect">
            <a:avLst/>
          </a:prstGeom>
        </p:spPr>
      </p:pic>
    </p:spTree>
    <p:extLst>
      <p:ext uri="{BB962C8B-B14F-4D97-AF65-F5344CB8AC3E}">
        <p14:creationId xmlns:p14="http://schemas.microsoft.com/office/powerpoint/2010/main" val="2348967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407" y="7144"/>
            <a:ext cx="5926347" cy="5092955"/>
          </a:xfrm>
          <a:prstGeom prst="rect">
            <a:avLst/>
          </a:prstGeom>
        </p:spPr>
      </p:pic>
      <p:sp>
        <p:nvSpPr>
          <p:cNvPr id="6" name="TextBox 5"/>
          <p:cNvSpPr txBox="1"/>
          <p:nvPr/>
        </p:nvSpPr>
        <p:spPr>
          <a:xfrm>
            <a:off x="4899806" y="120804"/>
            <a:ext cx="2199417" cy="323165"/>
          </a:xfrm>
          <a:prstGeom prst="rect">
            <a:avLst/>
          </a:prstGeom>
          <a:noFill/>
        </p:spPr>
        <p:txBody>
          <a:bodyPr wrap="square" rtlCol="0">
            <a:spAutoFit/>
          </a:bodyPr>
          <a:lstStyle/>
          <a:p>
            <a:pPr algn="ctr"/>
            <a:r>
              <a:rPr lang="en-GB" sz="1500" dirty="0">
                <a:solidFill>
                  <a:srgbClr val="4138C5"/>
                </a:solidFill>
              </a:rPr>
              <a:t>Undergraduate</a:t>
            </a:r>
            <a:r>
              <a:rPr lang="en-GB" sz="1500" dirty="0"/>
              <a:t> </a:t>
            </a:r>
            <a:r>
              <a:rPr lang="en-GB" sz="1500" dirty="0">
                <a:solidFill>
                  <a:srgbClr val="4138C5"/>
                </a:solidFill>
              </a:rPr>
              <a:t>Degree</a:t>
            </a:r>
          </a:p>
        </p:txBody>
      </p:sp>
      <p:sp>
        <p:nvSpPr>
          <p:cNvPr id="34" name="TextBox 33"/>
          <p:cNvSpPr txBox="1"/>
          <p:nvPr/>
        </p:nvSpPr>
        <p:spPr>
          <a:xfrm>
            <a:off x="1443036" y="33872"/>
            <a:ext cx="2735044" cy="461665"/>
          </a:xfrm>
          <a:prstGeom prst="rect">
            <a:avLst/>
          </a:prstGeom>
          <a:noFill/>
        </p:spPr>
        <p:txBody>
          <a:bodyPr wrap="none" rtlCol="0">
            <a:spAutoFit/>
          </a:bodyPr>
          <a:lstStyle/>
          <a:p>
            <a:r>
              <a:rPr lang="en-GB" sz="2400" dirty="0">
                <a:solidFill>
                  <a:schemeClr val="bg1"/>
                </a:solidFill>
              </a:rPr>
              <a:t> </a:t>
            </a:r>
            <a:r>
              <a:rPr lang="en-GB" sz="2400" u="sng" dirty="0">
                <a:solidFill>
                  <a:schemeClr val="bg2">
                    <a:lumMod val="60000"/>
                    <a:lumOff val="40000"/>
                  </a:schemeClr>
                </a:solidFill>
                <a:effectLst>
                  <a:outerShdw blurRad="38100" dist="38100" dir="2700000" algn="tl">
                    <a:srgbClr val="000000">
                      <a:alpha val="43137"/>
                    </a:srgbClr>
                  </a:outerShdw>
                </a:effectLst>
              </a:rPr>
              <a:t>Facebook Friends</a:t>
            </a:r>
          </a:p>
        </p:txBody>
      </p:sp>
      <p:sp>
        <p:nvSpPr>
          <p:cNvPr id="18" name="TextBox 17"/>
          <p:cNvSpPr txBox="1"/>
          <p:nvPr/>
        </p:nvSpPr>
        <p:spPr>
          <a:xfrm>
            <a:off x="5801583" y="2216877"/>
            <a:ext cx="2199417" cy="323165"/>
          </a:xfrm>
          <a:prstGeom prst="rect">
            <a:avLst/>
          </a:prstGeom>
          <a:noFill/>
        </p:spPr>
        <p:txBody>
          <a:bodyPr wrap="square" rtlCol="0">
            <a:spAutoFit/>
          </a:bodyPr>
          <a:lstStyle/>
          <a:p>
            <a:pPr algn="ctr"/>
            <a:r>
              <a:rPr lang="en-GB" sz="1500" dirty="0">
                <a:solidFill>
                  <a:srgbClr val="4781CF"/>
                </a:solidFill>
              </a:rPr>
              <a:t>Archery Clubs</a:t>
            </a:r>
          </a:p>
        </p:txBody>
      </p:sp>
      <p:sp>
        <p:nvSpPr>
          <p:cNvPr id="19" name="TextBox 18"/>
          <p:cNvSpPr txBox="1"/>
          <p:nvPr/>
        </p:nvSpPr>
        <p:spPr>
          <a:xfrm>
            <a:off x="3170208" y="1115404"/>
            <a:ext cx="1230501" cy="323165"/>
          </a:xfrm>
          <a:prstGeom prst="rect">
            <a:avLst/>
          </a:prstGeom>
          <a:noFill/>
        </p:spPr>
        <p:txBody>
          <a:bodyPr wrap="square" rtlCol="0">
            <a:spAutoFit/>
          </a:bodyPr>
          <a:lstStyle/>
          <a:p>
            <a:pPr algn="ctr"/>
            <a:r>
              <a:rPr lang="en-GB" sz="1500" dirty="0">
                <a:solidFill>
                  <a:srgbClr val="5AA5A4"/>
                </a:solidFill>
              </a:rPr>
              <a:t>Home Town</a:t>
            </a:r>
          </a:p>
        </p:txBody>
      </p:sp>
      <p:sp>
        <p:nvSpPr>
          <p:cNvPr id="21" name="TextBox 20"/>
          <p:cNvSpPr txBox="1"/>
          <p:nvPr/>
        </p:nvSpPr>
        <p:spPr>
          <a:xfrm>
            <a:off x="1585103" y="1737123"/>
            <a:ext cx="1225871" cy="553998"/>
          </a:xfrm>
          <a:prstGeom prst="rect">
            <a:avLst/>
          </a:prstGeom>
          <a:noFill/>
        </p:spPr>
        <p:txBody>
          <a:bodyPr wrap="square" rtlCol="0">
            <a:spAutoFit/>
          </a:bodyPr>
          <a:lstStyle/>
          <a:p>
            <a:pPr algn="ctr"/>
            <a:r>
              <a:rPr lang="en-GB" sz="1500" dirty="0">
                <a:solidFill>
                  <a:srgbClr val="83BA74"/>
                </a:solidFill>
              </a:rPr>
              <a:t>Housemates</a:t>
            </a:r>
          </a:p>
        </p:txBody>
      </p:sp>
      <p:sp>
        <p:nvSpPr>
          <p:cNvPr id="22" name="TextBox 21"/>
          <p:cNvSpPr txBox="1"/>
          <p:nvPr/>
        </p:nvSpPr>
        <p:spPr>
          <a:xfrm>
            <a:off x="2122099" y="3377781"/>
            <a:ext cx="1552754" cy="553998"/>
          </a:xfrm>
          <a:prstGeom prst="rect">
            <a:avLst/>
          </a:prstGeom>
          <a:noFill/>
        </p:spPr>
        <p:txBody>
          <a:bodyPr wrap="square" rtlCol="0">
            <a:spAutoFit/>
          </a:bodyPr>
          <a:lstStyle/>
          <a:p>
            <a:pPr algn="ctr"/>
            <a:r>
              <a:rPr lang="en-GB" sz="1500" dirty="0">
                <a:solidFill>
                  <a:srgbClr val="A0A948"/>
                </a:solidFill>
              </a:rPr>
              <a:t>Work Placement</a:t>
            </a:r>
          </a:p>
        </p:txBody>
      </p:sp>
      <p:sp>
        <p:nvSpPr>
          <p:cNvPr id="23" name="TextBox 22"/>
          <p:cNvSpPr txBox="1"/>
          <p:nvPr/>
        </p:nvSpPr>
        <p:spPr>
          <a:xfrm>
            <a:off x="5321581" y="3527823"/>
            <a:ext cx="1472125" cy="553998"/>
          </a:xfrm>
          <a:prstGeom prst="rect">
            <a:avLst/>
          </a:prstGeom>
          <a:noFill/>
        </p:spPr>
        <p:txBody>
          <a:bodyPr wrap="square" rtlCol="0">
            <a:spAutoFit/>
          </a:bodyPr>
          <a:lstStyle/>
          <a:p>
            <a:pPr algn="ctr"/>
            <a:r>
              <a:rPr lang="en-GB" sz="1500" dirty="0">
                <a:solidFill>
                  <a:srgbClr val="E97834"/>
                </a:solidFill>
              </a:rPr>
              <a:t>Graduate Mixer</a:t>
            </a:r>
          </a:p>
        </p:txBody>
      </p:sp>
    </p:spTree>
    <p:extLst>
      <p:ext uri="{BB962C8B-B14F-4D97-AF65-F5344CB8AC3E}">
        <p14:creationId xmlns:p14="http://schemas.microsoft.com/office/powerpoint/2010/main" val="871102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407" y="0"/>
            <a:ext cx="5926347" cy="5092955"/>
          </a:xfrm>
          <a:prstGeom prst="rect">
            <a:avLst/>
          </a:prstGeom>
        </p:spPr>
      </p:pic>
      <p:sp>
        <p:nvSpPr>
          <p:cNvPr id="6" name="TextBox 5"/>
          <p:cNvSpPr txBox="1"/>
          <p:nvPr/>
        </p:nvSpPr>
        <p:spPr>
          <a:xfrm>
            <a:off x="3674854" y="3344458"/>
            <a:ext cx="2199417" cy="553998"/>
          </a:xfrm>
          <a:prstGeom prst="rect">
            <a:avLst/>
          </a:prstGeom>
          <a:noFill/>
        </p:spPr>
        <p:txBody>
          <a:bodyPr wrap="square" rtlCol="0">
            <a:spAutoFit/>
          </a:bodyPr>
          <a:lstStyle/>
          <a:p>
            <a:pPr algn="ctr"/>
            <a:r>
              <a:rPr lang="en-GB" sz="1500" dirty="0">
                <a:solidFill>
                  <a:srgbClr val="C89E31"/>
                </a:solidFill>
              </a:rPr>
              <a:t>Technical Communication</a:t>
            </a:r>
          </a:p>
        </p:txBody>
      </p:sp>
      <p:sp>
        <p:nvSpPr>
          <p:cNvPr id="7" name="TextBox 6"/>
          <p:cNvSpPr txBox="1"/>
          <p:nvPr/>
        </p:nvSpPr>
        <p:spPr>
          <a:xfrm>
            <a:off x="5330165" y="3713543"/>
            <a:ext cx="768159" cy="230832"/>
          </a:xfrm>
          <a:prstGeom prst="rect">
            <a:avLst/>
          </a:prstGeom>
          <a:noFill/>
        </p:spPr>
        <p:txBody>
          <a:bodyPr wrap="none" rtlCol="0">
            <a:spAutoFit/>
          </a:bodyPr>
          <a:lstStyle/>
          <a:p>
            <a:r>
              <a:rPr lang="en-GB" sz="900" dirty="0">
                <a:solidFill>
                  <a:schemeClr val="bg1"/>
                </a:solidFill>
              </a:rPr>
              <a:t>Niall </a:t>
            </a:r>
            <a:r>
              <a:rPr lang="en-GB" sz="900" dirty="0" err="1">
                <a:solidFill>
                  <a:schemeClr val="bg1"/>
                </a:solidFill>
              </a:rPr>
              <a:t>Turbitt</a:t>
            </a:r>
            <a:endParaRPr lang="en-GB" sz="900" dirty="0">
              <a:solidFill>
                <a:schemeClr val="bg1"/>
              </a:solidFill>
            </a:endParaRPr>
          </a:p>
        </p:txBody>
      </p:sp>
      <p:sp>
        <p:nvSpPr>
          <p:cNvPr id="8" name="TextBox 7"/>
          <p:cNvSpPr txBox="1"/>
          <p:nvPr/>
        </p:nvSpPr>
        <p:spPr>
          <a:xfrm>
            <a:off x="5330165" y="4475987"/>
            <a:ext cx="992579" cy="230832"/>
          </a:xfrm>
          <a:prstGeom prst="rect">
            <a:avLst/>
          </a:prstGeom>
          <a:noFill/>
        </p:spPr>
        <p:txBody>
          <a:bodyPr wrap="none" rtlCol="0">
            <a:spAutoFit/>
          </a:bodyPr>
          <a:lstStyle/>
          <a:p>
            <a:r>
              <a:rPr lang="en-GB" sz="900" dirty="0">
                <a:solidFill>
                  <a:schemeClr val="bg1"/>
                </a:solidFill>
              </a:rPr>
              <a:t>Georg Christian</a:t>
            </a:r>
          </a:p>
        </p:txBody>
      </p:sp>
      <p:sp>
        <p:nvSpPr>
          <p:cNvPr id="9" name="TextBox 8"/>
          <p:cNvSpPr txBox="1"/>
          <p:nvPr/>
        </p:nvSpPr>
        <p:spPr>
          <a:xfrm>
            <a:off x="3778048" y="3713543"/>
            <a:ext cx="511679" cy="230832"/>
          </a:xfrm>
          <a:prstGeom prst="rect">
            <a:avLst/>
          </a:prstGeom>
          <a:noFill/>
        </p:spPr>
        <p:txBody>
          <a:bodyPr wrap="none" rtlCol="0">
            <a:spAutoFit/>
          </a:bodyPr>
          <a:lstStyle/>
          <a:p>
            <a:r>
              <a:rPr lang="en-GB" sz="900" dirty="0">
                <a:solidFill>
                  <a:schemeClr val="bg1"/>
                </a:solidFill>
              </a:rPr>
              <a:t>Lu Xin</a:t>
            </a:r>
          </a:p>
        </p:txBody>
      </p:sp>
      <p:sp>
        <p:nvSpPr>
          <p:cNvPr id="10" name="TextBox 9"/>
          <p:cNvSpPr txBox="1"/>
          <p:nvPr/>
        </p:nvSpPr>
        <p:spPr>
          <a:xfrm>
            <a:off x="4121125" y="4475987"/>
            <a:ext cx="864339" cy="230832"/>
          </a:xfrm>
          <a:prstGeom prst="rect">
            <a:avLst/>
          </a:prstGeom>
          <a:noFill/>
        </p:spPr>
        <p:txBody>
          <a:bodyPr wrap="none" rtlCol="0">
            <a:spAutoFit/>
          </a:bodyPr>
          <a:lstStyle/>
          <a:p>
            <a:r>
              <a:rPr lang="en-GB" sz="900" dirty="0">
                <a:solidFill>
                  <a:schemeClr val="bg1"/>
                </a:solidFill>
              </a:rPr>
              <a:t>Sean </a:t>
            </a:r>
            <a:r>
              <a:rPr lang="en-GB" sz="900" dirty="0" err="1">
                <a:solidFill>
                  <a:schemeClr val="bg1"/>
                </a:solidFill>
              </a:rPr>
              <a:t>Cawley</a:t>
            </a:r>
            <a:endParaRPr lang="en-GB" sz="900" dirty="0">
              <a:solidFill>
                <a:schemeClr val="bg1"/>
              </a:solidFill>
            </a:endParaRPr>
          </a:p>
        </p:txBody>
      </p:sp>
      <p:sp>
        <p:nvSpPr>
          <p:cNvPr id="11" name="TextBox 10"/>
          <p:cNvSpPr txBox="1"/>
          <p:nvPr/>
        </p:nvSpPr>
        <p:spPr>
          <a:xfrm>
            <a:off x="4280625" y="3713543"/>
            <a:ext cx="998991" cy="230832"/>
          </a:xfrm>
          <a:prstGeom prst="rect">
            <a:avLst/>
          </a:prstGeom>
          <a:noFill/>
        </p:spPr>
        <p:txBody>
          <a:bodyPr wrap="none" rtlCol="0">
            <a:spAutoFit/>
          </a:bodyPr>
          <a:lstStyle/>
          <a:p>
            <a:r>
              <a:rPr lang="en-GB" sz="900" dirty="0">
                <a:solidFill>
                  <a:schemeClr val="bg1"/>
                </a:solidFill>
              </a:rPr>
              <a:t>Damien Lafferty</a:t>
            </a:r>
          </a:p>
        </p:txBody>
      </p:sp>
      <p:cxnSp>
        <p:nvCxnSpPr>
          <p:cNvPr id="13" name="Straight Arrow Connector 12"/>
          <p:cNvCxnSpPr/>
          <p:nvPr/>
        </p:nvCxnSpPr>
        <p:spPr>
          <a:xfrm flipH="1">
            <a:off x="5262134" y="3805934"/>
            <a:ext cx="171548" cy="115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5262135" y="4359972"/>
            <a:ext cx="170342" cy="219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75006" y="3868444"/>
            <a:ext cx="35581" cy="238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80625" y="4203448"/>
            <a:ext cx="202955" cy="27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p:cNvCxnSpPr>
          <p:nvPr/>
        </p:nvCxnSpPr>
        <p:spPr>
          <a:xfrm>
            <a:off x="4033888" y="3944375"/>
            <a:ext cx="81237" cy="161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803931" y="3730439"/>
            <a:ext cx="1837427" cy="98341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4" name="TextBox 33"/>
          <p:cNvSpPr txBox="1"/>
          <p:nvPr/>
        </p:nvSpPr>
        <p:spPr>
          <a:xfrm>
            <a:off x="1512956" y="104382"/>
            <a:ext cx="2650084" cy="461665"/>
          </a:xfrm>
          <a:prstGeom prst="rect">
            <a:avLst/>
          </a:prstGeom>
          <a:noFill/>
        </p:spPr>
        <p:txBody>
          <a:bodyPr wrap="none" rtlCol="0">
            <a:spAutoFit/>
          </a:bodyPr>
          <a:lstStyle/>
          <a:p>
            <a:r>
              <a:rPr lang="en-GB" sz="2400" u="sng" dirty="0">
                <a:solidFill>
                  <a:schemeClr val="bg2">
                    <a:lumMod val="60000"/>
                    <a:lumOff val="40000"/>
                  </a:schemeClr>
                </a:solidFill>
                <a:effectLst>
                  <a:outerShdw blurRad="38100" dist="38100" dir="2700000" algn="tl">
                    <a:srgbClr val="000000">
                      <a:alpha val="43137"/>
                    </a:srgbClr>
                  </a:outerShdw>
                </a:effectLst>
              </a:rPr>
              <a:t>Facebook Friends</a:t>
            </a:r>
          </a:p>
        </p:txBody>
      </p:sp>
    </p:spTree>
    <p:extLst>
      <p:ext uri="{BB962C8B-B14F-4D97-AF65-F5344CB8AC3E}">
        <p14:creationId xmlns:p14="http://schemas.microsoft.com/office/powerpoint/2010/main" val="174451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32" grpId="0" animBg="1"/>
      <p:bldP spid="32"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5412" t="28630" r="61578" b="9530"/>
          <a:stretch/>
        </p:blipFill>
        <p:spPr>
          <a:xfrm>
            <a:off x="874453" y="971224"/>
            <a:ext cx="3141347" cy="3101411"/>
          </a:xfrm>
          <a:prstGeom prst="rect">
            <a:avLst/>
          </a:prstGeom>
        </p:spPr>
      </p:pic>
      <p:pic>
        <p:nvPicPr>
          <p:cNvPr id="9" name="Picture 8"/>
          <p:cNvPicPr>
            <a:picLocks noChangeAspect="1"/>
          </p:cNvPicPr>
          <p:nvPr/>
        </p:nvPicPr>
        <p:blipFill rotWithShape="1">
          <a:blip r:embed="rId3"/>
          <a:srcRect l="9020" t="11273" r="13596" b="49122"/>
          <a:stretch/>
        </p:blipFill>
        <p:spPr>
          <a:xfrm>
            <a:off x="4488369" y="971225"/>
            <a:ext cx="4084131" cy="3101411"/>
          </a:xfrm>
          <a:prstGeom prst="rect">
            <a:avLst/>
          </a:prstGeom>
        </p:spPr>
      </p:pic>
      <p:sp>
        <p:nvSpPr>
          <p:cNvPr id="10" name="TextBox 9"/>
          <p:cNvSpPr txBox="1"/>
          <p:nvPr/>
        </p:nvSpPr>
        <p:spPr>
          <a:xfrm>
            <a:off x="1043447" y="184136"/>
            <a:ext cx="2803359" cy="1015663"/>
          </a:xfrm>
          <a:prstGeom prst="rect">
            <a:avLst/>
          </a:prstGeom>
          <a:noFill/>
        </p:spPr>
        <p:txBody>
          <a:bodyPr wrap="square" rtlCol="0">
            <a:spAutoFit/>
          </a:bodyPr>
          <a:lstStyle/>
          <a:p>
            <a:r>
              <a:rPr lang="en-US" sz="3000" dirty="0"/>
              <a:t>Structured Data</a:t>
            </a:r>
          </a:p>
        </p:txBody>
      </p:sp>
      <p:sp>
        <p:nvSpPr>
          <p:cNvPr id="11" name="TextBox 10"/>
          <p:cNvSpPr txBox="1"/>
          <p:nvPr/>
        </p:nvSpPr>
        <p:spPr>
          <a:xfrm>
            <a:off x="5040375" y="184136"/>
            <a:ext cx="3302507" cy="553998"/>
          </a:xfrm>
          <a:prstGeom prst="rect">
            <a:avLst/>
          </a:prstGeom>
          <a:noFill/>
        </p:spPr>
        <p:txBody>
          <a:bodyPr wrap="none" rtlCol="0">
            <a:spAutoFit/>
          </a:bodyPr>
          <a:lstStyle/>
          <a:p>
            <a:r>
              <a:rPr lang="en-US" sz="3000" dirty="0"/>
              <a:t>Unstructured Data</a:t>
            </a:r>
          </a:p>
        </p:txBody>
      </p:sp>
    </p:spTree>
    <p:extLst>
      <p:ext uri="{BB962C8B-B14F-4D97-AF65-F5344CB8AC3E}">
        <p14:creationId xmlns:p14="http://schemas.microsoft.com/office/powerpoint/2010/main" val="2911462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11-18 at 15.46.15.png"/>
          <p:cNvPicPr>
            <a:picLocks noChangeAspect="1"/>
          </p:cNvPicPr>
          <p:nvPr/>
        </p:nvPicPr>
        <p:blipFill rotWithShape="1">
          <a:blip r:embed="rId2">
            <a:extLst>
              <a:ext uri="{28A0092B-C50C-407E-A947-70E740481C1C}">
                <a14:useLocalDpi xmlns:a14="http://schemas.microsoft.com/office/drawing/2010/main" val="0"/>
              </a:ext>
            </a:extLst>
          </a:blip>
          <a:srcRect l="27057" r="26223" b="82402"/>
          <a:stretch/>
        </p:blipFill>
        <p:spPr>
          <a:xfrm>
            <a:off x="1029997" y="86017"/>
            <a:ext cx="4280258" cy="905735"/>
          </a:xfrm>
          <a:prstGeom prst="rect">
            <a:avLst/>
          </a:prstGeom>
        </p:spPr>
      </p:pic>
      <p:pic>
        <p:nvPicPr>
          <p:cNvPr id="6" name="Picture 5" descr="Screen Shot 2014-11-18 at 15.46.15.png"/>
          <p:cNvPicPr>
            <a:picLocks noChangeAspect="1"/>
          </p:cNvPicPr>
          <p:nvPr/>
        </p:nvPicPr>
        <p:blipFill rotWithShape="1">
          <a:blip r:embed="rId2">
            <a:extLst>
              <a:ext uri="{28A0092B-C50C-407E-A947-70E740481C1C}">
                <a14:useLocalDpi xmlns:a14="http://schemas.microsoft.com/office/drawing/2010/main" val="0"/>
              </a:ext>
            </a:extLst>
          </a:blip>
          <a:srcRect l="27057" t="22196" r="26223" b="52478"/>
          <a:stretch/>
        </p:blipFill>
        <p:spPr>
          <a:xfrm>
            <a:off x="1029997" y="983941"/>
            <a:ext cx="4280258" cy="1448308"/>
          </a:xfrm>
          <a:prstGeom prst="rect">
            <a:avLst/>
          </a:prstGeom>
        </p:spPr>
      </p:pic>
      <p:sp>
        <p:nvSpPr>
          <p:cNvPr id="5" name="TextBox 4"/>
          <p:cNvSpPr txBox="1"/>
          <p:nvPr/>
        </p:nvSpPr>
        <p:spPr>
          <a:xfrm>
            <a:off x="5441923" y="991752"/>
            <a:ext cx="3315686" cy="1708160"/>
          </a:xfrm>
          <a:prstGeom prst="rect">
            <a:avLst/>
          </a:prstGeom>
          <a:noFill/>
        </p:spPr>
        <p:txBody>
          <a:bodyPr wrap="square" rtlCol="0">
            <a:spAutoFit/>
          </a:bodyPr>
          <a:lstStyle/>
          <a:p>
            <a:pPr marL="257175" indent="-257175">
              <a:buFont typeface="Arial"/>
              <a:buChar char="•"/>
            </a:pPr>
            <a:r>
              <a:rPr lang="en-US" sz="1800" dirty="0"/>
              <a:t>80% of all data is unstructured data</a:t>
            </a:r>
          </a:p>
          <a:p>
            <a:endParaRPr lang="en-US" sz="1800" dirty="0"/>
          </a:p>
          <a:p>
            <a:pPr marL="257175" indent="-257175">
              <a:buFont typeface="Arial"/>
              <a:buChar char="•"/>
            </a:pPr>
            <a:r>
              <a:rPr lang="en-US" sz="1800" dirty="0"/>
              <a:t>Unstructured data estimated at 3,000,000 petabytes</a:t>
            </a:r>
          </a:p>
          <a:p>
            <a:endParaRPr lang="en-US" sz="1500" dirty="0"/>
          </a:p>
        </p:txBody>
      </p:sp>
      <p:grpSp>
        <p:nvGrpSpPr>
          <p:cNvPr id="12" name="Group 11"/>
          <p:cNvGrpSpPr/>
          <p:nvPr/>
        </p:nvGrpSpPr>
        <p:grpSpPr>
          <a:xfrm>
            <a:off x="1029997" y="2432249"/>
            <a:ext cx="4280258" cy="2603121"/>
            <a:chOff x="45420" y="3275464"/>
            <a:chExt cx="6159891" cy="3582536"/>
          </a:xfrm>
        </p:grpSpPr>
        <p:pic>
          <p:nvPicPr>
            <p:cNvPr id="7" name="Picture 6" descr="Screen Shot 2014-11-18 at 15.46.15.png"/>
            <p:cNvPicPr>
              <a:picLocks noChangeAspect="1"/>
            </p:cNvPicPr>
            <p:nvPr/>
          </p:nvPicPr>
          <p:blipFill rotWithShape="1">
            <a:blip r:embed="rId2">
              <a:extLst>
                <a:ext uri="{28A0092B-C50C-407E-A947-70E740481C1C}">
                  <a14:useLocalDpi xmlns:a14="http://schemas.microsoft.com/office/drawing/2010/main" val="0"/>
                </a:ext>
              </a:extLst>
            </a:blip>
            <a:srcRect l="27057" t="51633" r="26223"/>
            <a:stretch/>
          </p:blipFill>
          <p:spPr>
            <a:xfrm>
              <a:off x="45420" y="3275464"/>
              <a:ext cx="6159891" cy="3582536"/>
            </a:xfrm>
            <a:prstGeom prst="rect">
              <a:avLst/>
            </a:prstGeom>
          </p:spPr>
        </p:pic>
        <p:sp>
          <p:nvSpPr>
            <p:cNvPr id="8" name="TextBox 7"/>
            <p:cNvSpPr txBox="1"/>
            <p:nvPr/>
          </p:nvSpPr>
          <p:spPr>
            <a:xfrm>
              <a:off x="569276" y="4784587"/>
              <a:ext cx="821073" cy="349451"/>
            </a:xfrm>
            <a:prstGeom prst="rect">
              <a:avLst/>
            </a:prstGeom>
            <a:solidFill>
              <a:schemeClr val="bg2">
                <a:lumMod val="60000"/>
                <a:lumOff val="40000"/>
              </a:schemeClr>
            </a:solidFill>
            <a:ln>
              <a:solidFill>
                <a:schemeClr val="bg2">
                  <a:lumMod val="60000"/>
                  <a:lumOff val="40000"/>
                </a:schemeClr>
              </a:solidFill>
            </a:ln>
          </p:spPr>
          <p:txBody>
            <a:bodyPr wrap="square" rtlCol="0">
              <a:spAutoFit/>
            </a:bodyPr>
            <a:lstStyle/>
            <a:p>
              <a:pPr algn="ctr"/>
              <a:r>
                <a:rPr lang="en-US" sz="1050" dirty="0">
                  <a:ln>
                    <a:solidFill>
                      <a:schemeClr val="bg1"/>
                    </a:solidFill>
                  </a:ln>
                  <a:solidFill>
                    <a:schemeClr val="bg1"/>
                  </a:solidFill>
                </a:rPr>
                <a:t>Dublin</a:t>
              </a:r>
            </a:p>
          </p:txBody>
        </p:sp>
        <p:sp>
          <p:nvSpPr>
            <p:cNvPr id="11" name="TextBox 10"/>
            <p:cNvSpPr txBox="1"/>
            <p:nvPr/>
          </p:nvSpPr>
          <p:spPr>
            <a:xfrm>
              <a:off x="4925563" y="4784587"/>
              <a:ext cx="821073" cy="349451"/>
            </a:xfrm>
            <a:prstGeom prst="rect">
              <a:avLst/>
            </a:prstGeom>
            <a:solidFill>
              <a:schemeClr val="bg2">
                <a:lumMod val="60000"/>
                <a:lumOff val="40000"/>
              </a:schemeClr>
            </a:solidFill>
          </p:spPr>
          <p:txBody>
            <a:bodyPr wrap="square" rtlCol="0">
              <a:spAutoFit/>
            </a:bodyPr>
            <a:lstStyle/>
            <a:p>
              <a:pPr algn="ctr"/>
              <a:r>
                <a:rPr lang="en-US" sz="1050" dirty="0">
                  <a:ln>
                    <a:solidFill>
                      <a:schemeClr val="bg1"/>
                    </a:solidFill>
                  </a:ln>
                  <a:solidFill>
                    <a:schemeClr val="bg1"/>
                  </a:solidFill>
                </a:rPr>
                <a:t>Cork</a:t>
              </a:r>
            </a:p>
          </p:txBody>
        </p:sp>
      </p:grpSp>
      <p:sp>
        <p:nvSpPr>
          <p:cNvPr id="13" name="TextBox 12"/>
          <p:cNvSpPr txBox="1"/>
          <p:nvPr/>
        </p:nvSpPr>
        <p:spPr>
          <a:xfrm>
            <a:off x="5441923" y="2695407"/>
            <a:ext cx="3530627" cy="807913"/>
          </a:xfrm>
          <a:prstGeom prst="rect">
            <a:avLst/>
          </a:prstGeom>
          <a:noFill/>
        </p:spPr>
        <p:txBody>
          <a:bodyPr wrap="square" rtlCol="0">
            <a:spAutoFit/>
          </a:bodyPr>
          <a:lstStyle/>
          <a:p>
            <a:pPr marL="214313" indent="-214313">
              <a:buFont typeface="Arial"/>
              <a:buChar char="•"/>
            </a:pPr>
            <a:r>
              <a:rPr lang="en-US" sz="1800" dirty="0"/>
              <a:t>Relative distance from the Earth to Jupiter</a:t>
            </a:r>
          </a:p>
          <a:p>
            <a:endParaRPr lang="en-US" sz="1050" dirty="0"/>
          </a:p>
        </p:txBody>
      </p:sp>
    </p:spTree>
    <p:extLst>
      <p:ext uri="{BB962C8B-B14F-4D97-AF65-F5344CB8AC3E}">
        <p14:creationId xmlns:p14="http://schemas.microsoft.com/office/powerpoint/2010/main" val="286789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1" y="63838"/>
            <a:ext cx="7429499" cy="1108928"/>
          </a:xfrm>
        </p:spPr>
        <p:txBody>
          <a:bodyPr>
            <a:normAutofit/>
          </a:bodyPr>
          <a:lstStyle/>
          <a:p>
            <a:pPr algn="ctr"/>
            <a:r>
              <a:rPr lang="en-US" dirty="0"/>
              <a:t>Text</a:t>
            </a:r>
          </a:p>
        </p:txBody>
      </p:sp>
      <p:sp>
        <p:nvSpPr>
          <p:cNvPr id="3" name="Content Placeholder 2"/>
          <p:cNvSpPr>
            <a:spLocks noGrp="1"/>
          </p:cNvSpPr>
          <p:nvPr>
            <p:ph idx="1"/>
          </p:nvPr>
        </p:nvSpPr>
        <p:spPr>
          <a:xfrm>
            <a:off x="1485900" y="953193"/>
            <a:ext cx="6172200" cy="3394472"/>
          </a:xfrm>
        </p:spPr>
        <p:txBody>
          <a:bodyPr>
            <a:normAutofit/>
          </a:bodyPr>
          <a:lstStyle/>
          <a:p>
            <a:r>
              <a:rPr lang="en-US" sz="2400" dirty="0"/>
              <a:t>Forms the majority of unstructured data</a:t>
            </a:r>
          </a:p>
          <a:p>
            <a:r>
              <a:rPr lang="en-US" sz="2400" dirty="0"/>
              <a:t>Nearly one million bits of content shared on Facebook every minute</a:t>
            </a:r>
          </a:p>
          <a:p>
            <a:r>
              <a:rPr lang="en-US" sz="2400" dirty="0"/>
              <a:t>Over 100,000 tweets per minute</a:t>
            </a:r>
          </a:p>
        </p:txBody>
      </p:sp>
      <p:pic>
        <p:nvPicPr>
          <p:cNvPr id="5" name="Picture 4" descr="Screen Shot 2014-11-20 at 11.47.23.png"/>
          <p:cNvPicPr>
            <a:picLocks noChangeAspect="1"/>
          </p:cNvPicPr>
          <p:nvPr/>
        </p:nvPicPr>
        <p:blipFill rotWithShape="1">
          <a:blip r:embed="rId2">
            <a:extLst>
              <a:ext uri="{28A0092B-C50C-407E-A947-70E740481C1C}">
                <a14:useLocalDpi xmlns:a14="http://schemas.microsoft.com/office/drawing/2010/main" val="0"/>
              </a:ext>
            </a:extLst>
          </a:blip>
          <a:srcRect l="26918" t="31155" r="29190" b="51286"/>
          <a:stretch/>
        </p:blipFill>
        <p:spPr>
          <a:xfrm>
            <a:off x="1961668" y="3319933"/>
            <a:ext cx="5220665" cy="13053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23366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Text Mining Example</a:t>
            </a:r>
          </a:p>
        </p:txBody>
      </p:sp>
      <p:sp>
        <p:nvSpPr>
          <p:cNvPr id="3" name="Content Placeholder 2"/>
          <p:cNvSpPr>
            <a:spLocks noGrp="1"/>
          </p:cNvSpPr>
          <p:nvPr>
            <p:ph idx="1"/>
          </p:nvPr>
        </p:nvSpPr>
        <p:spPr>
          <a:xfrm>
            <a:off x="856060" y="1572816"/>
            <a:ext cx="7429499" cy="3401649"/>
          </a:xfrm>
        </p:spPr>
        <p:txBody>
          <a:bodyPr>
            <a:normAutofit/>
          </a:bodyPr>
          <a:lstStyle/>
          <a:p>
            <a:r>
              <a:rPr lang="en-US" dirty="0"/>
              <a:t>People’s mood on coffee, wine, beer and soda from Twitter</a:t>
            </a:r>
          </a:p>
          <a:p>
            <a:r>
              <a:rPr lang="en-US" dirty="0"/>
              <a:t>Compare tweets to database of positive and negative words</a:t>
            </a:r>
          </a:p>
          <a:p>
            <a:r>
              <a:rPr lang="en-US" dirty="0"/>
              <a:t>Calculate a sentiment score:</a:t>
            </a:r>
          </a:p>
          <a:p>
            <a:pPr marL="0" indent="0">
              <a:buNone/>
            </a:pPr>
            <a:r>
              <a:rPr lang="en-US" dirty="0"/>
              <a:t>	Score = # of Positive Words - # of Negative Words</a:t>
            </a:r>
          </a:p>
          <a:p>
            <a:endParaRPr lang="en-US" dirty="0"/>
          </a:p>
          <a:p>
            <a:r>
              <a:rPr lang="en-US" dirty="0"/>
              <a:t>If Score &gt; 0 - 'positive opinion'</a:t>
            </a:r>
            <a:endParaRPr lang="en-GB" dirty="0"/>
          </a:p>
          <a:p>
            <a:r>
              <a:rPr lang="en-US" dirty="0"/>
              <a:t>If Score &lt; 0 -  'negative opinion'</a:t>
            </a:r>
            <a:endParaRPr lang="en-GB" dirty="0"/>
          </a:p>
          <a:p>
            <a:r>
              <a:rPr lang="en-US" dirty="0"/>
              <a:t>If Score = 0 - 'neutral opinion'</a:t>
            </a:r>
            <a:endParaRPr lang="en-GB" dirty="0"/>
          </a:p>
          <a:p>
            <a:endParaRPr lang="en-US" dirty="0"/>
          </a:p>
        </p:txBody>
      </p:sp>
    </p:spTree>
    <p:extLst>
      <p:ext uri="{BB962C8B-B14F-4D97-AF65-F5344CB8AC3E}">
        <p14:creationId xmlns:p14="http://schemas.microsoft.com/office/powerpoint/2010/main" val="3915609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90955" y="92869"/>
            <a:ext cx="5049554" cy="4973812"/>
          </a:xfrm>
          <a:prstGeom prst="rect">
            <a:avLst/>
          </a:prstGeom>
        </p:spPr>
      </p:pic>
    </p:spTree>
    <p:extLst>
      <p:ext uri="{BB962C8B-B14F-4D97-AF65-F5344CB8AC3E}">
        <p14:creationId xmlns:p14="http://schemas.microsoft.com/office/powerpoint/2010/main" val="220534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pic>
        <p:nvPicPr>
          <p:cNvPr id="32" name="Shape 32"/>
          <p:cNvPicPr preferRelativeResize="0"/>
          <p:nvPr/>
        </p:nvPicPr>
        <p:blipFill>
          <a:blip r:embed="rId3">
            <a:alphaModFix/>
          </a:blip>
          <a:stretch>
            <a:fillRect/>
          </a:stretch>
        </p:blipFill>
        <p:spPr>
          <a:xfrm>
            <a:off x="1016142" y="1"/>
            <a:ext cx="7111714" cy="5143499"/>
          </a:xfrm>
          <a:prstGeom prst="rect">
            <a:avLst/>
          </a:prstGeom>
          <a:noFill/>
          <a:ln>
            <a:noFill/>
          </a:ln>
        </p:spPr>
      </p:pic>
    </p:spTree>
    <p:extLst>
      <p:ext uri="{BB962C8B-B14F-4D97-AF65-F5344CB8AC3E}">
        <p14:creationId xmlns:p14="http://schemas.microsoft.com/office/powerpoint/2010/main" val="290937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628650" y="273844"/>
            <a:ext cx="7886700" cy="994200"/>
          </a:xfrm>
          <a:prstGeom prst="rect">
            <a:avLst/>
          </a:prstGeom>
          <a:noFill/>
          <a:ln>
            <a:noFill/>
          </a:ln>
        </p:spPr>
        <p:txBody>
          <a:bodyPr spcFirstLastPara="1" wrap="square" lIns="51431" tIns="25706" rIns="51431" bIns="25706" anchor="ctr" anchorCtr="0">
            <a:noAutofit/>
          </a:bodyPr>
          <a:lstStyle/>
          <a:p>
            <a:r>
              <a:rPr lang="en-GB"/>
              <a:t>Python</a:t>
            </a:r>
            <a:endParaRPr/>
          </a:p>
        </p:txBody>
      </p:sp>
      <p:sp>
        <p:nvSpPr>
          <p:cNvPr id="104" name="Google Shape;104;p4"/>
          <p:cNvSpPr txBox="1">
            <a:spLocks noGrp="1"/>
          </p:cNvSpPr>
          <p:nvPr>
            <p:ph type="body" idx="1"/>
          </p:nvPr>
        </p:nvSpPr>
        <p:spPr>
          <a:xfrm>
            <a:off x="628650" y="1369219"/>
            <a:ext cx="7886700" cy="3263400"/>
          </a:xfrm>
          <a:prstGeom prst="rect">
            <a:avLst/>
          </a:prstGeom>
          <a:noFill/>
          <a:ln>
            <a:noFill/>
          </a:ln>
        </p:spPr>
        <p:txBody>
          <a:bodyPr spcFirstLastPara="1" wrap="square" lIns="51431" tIns="25706" rIns="51431" bIns="25706" anchor="t" anchorCtr="0">
            <a:normAutofit/>
          </a:bodyPr>
          <a:lstStyle/>
          <a:p>
            <a:pPr marL="457189" indent="-361941"/>
            <a:r>
              <a:rPr lang="en-GB" sz="1800"/>
              <a:t>Python is an open source programming language that uses an environment to compile and execute code.</a:t>
            </a:r>
            <a:endParaRPr/>
          </a:p>
          <a:p>
            <a:pPr marL="457189" indent="-361941"/>
            <a:r>
              <a:rPr lang="en-GB" sz="1800"/>
              <a:t>These environments give a visual appeal to using python along with the ease of integrating other languages</a:t>
            </a:r>
            <a:endParaRPr/>
          </a:p>
          <a:p>
            <a:pPr marL="457189" indent="-361941"/>
            <a:r>
              <a:rPr lang="en-GB" sz="1800"/>
              <a:t>Python prioritises simple programming where readability is a large factor.</a:t>
            </a:r>
            <a:endParaRPr/>
          </a:p>
          <a:p>
            <a:pPr marL="457189" indent="-361941"/>
            <a:r>
              <a:rPr lang="en-GB" sz="1800"/>
              <a:t>Python </a:t>
            </a:r>
            <a:r>
              <a:rPr lang="en-GB" sz="1500"/>
              <a:t>is </a:t>
            </a:r>
            <a:r>
              <a:rPr lang="en-GB" sz="1800"/>
              <a:t>Indentation based , putting importance on the indentation of a code for its execution</a:t>
            </a:r>
            <a:endParaRPr/>
          </a:p>
          <a:p>
            <a:pPr marL="457189" indent="-361941"/>
            <a:r>
              <a:rPr lang="en-GB" sz="1800"/>
              <a:t>As the program is relatively simple with easy to learn syntax yet equally as powerful, it can be a great starting language </a:t>
            </a:r>
            <a:endParaRPr/>
          </a:p>
          <a:p>
            <a:pPr marL="457189" indent="-261929">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628650" y="273844"/>
            <a:ext cx="7886700" cy="994200"/>
          </a:xfrm>
          <a:prstGeom prst="rect">
            <a:avLst/>
          </a:prstGeom>
          <a:noFill/>
          <a:ln>
            <a:noFill/>
          </a:ln>
        </p:spPr>
        <p:txBody>
          <a:bodyPr spcFirstLastPara="1" wrap="square" lIns="51431" tIns="25706" rIns="51431" bIns="25706" anchor="ctr" anchorCtr="0">
            <a:noAutofit/>
          </a:bodyPr>
          <a:lstStyle/>
          <a:p>
            <a:endParaRPr/>
          </a:p>
        </p:txBody>
      </p:sp>
      <p:sp>
        <p:nvSpPr>
          <p:cNvPr id="110" name="Google Shape;110;p5"/>
          <p:cNvSpPr txBox="1">
            <a:spLocks noGrp="1"/>
          </p:cNvSpPr>
          <p:nvPr>
            <p:ph type="body" idx="1"/>
          </p:nvPr>
        </p:nvSpPr>
        <p:spPr>
          <a:xfrm>
            <a:off x="628650" y="1369219"/>
            <a:ext cx="7886700" cy="3263400"/>
          </a:xfrm>
          <a:prstGeom prst="rect">
            <a:avLst/>
          </a:prstGeom>
          <a:noFill/>
          <a:ln>
            <a:noFill/>
          </a:ln>
        </p:spPr>
        <p:txBody>
          <a:bodyPr spcFirstLastPara="1" wrap="square" lIns="51431" tIns="25706" rIns="51431" bIns="25706" anchor="t" anchorCtr="0">
            <a:noAutofit/>
          </a:bodyPr>
          <a:lstStyle/>
          <a:p>
            <a:pPr marL="457189" indent="-261929">
              <a:buNone/>
            </a:pPr>
            <a:endParaRPr/>
          </a:p>
        </p:txBody>
      </p:sp>
      <p:pic>
        <p:nvPicPr>
          <p:cNvPr id="111" name="Google Shape;111;p5"/>
          <p:cNvPicPr preferRelativeResize="0"/>
          <p:nvPr/>
        </p:nvPicPr>
        <p:blipFill rotWithShape="1">
          <a:blip r:embed="rId3">
            <a:alphaModFix/>
          </a:blip>
          <a:srcRect l="387" t="1061"/>
          <a:stretch/>
        </p:blipFill>
        <p:spPr>
          <a:xfrm>
            <a:off x="1677394" y="273844"/>
            <a:ext cx="5630361" cy="42322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Data Do We have?</a:t>
            </a:r>
          </a:p>
        </p:txBody>
      </p:sp>
      <p:sp>
        <p:nvSpPr>
          <p:cNvPr id="3" name="Content Placeholder 2"/>
          <p:cNvSpPr>
            <a:spLocks noGrp="1"/>
          </p:cNvSpPr>
          <p:nvPr>
            <p:ph idx="1"/>
          </p:nvPr>
        </p:nvSpPr>
        <p:spPr/>
        <p:txBody>
          <a:bodyPr/>
          <a:lstStyle/>
          <a:p>
            <a:r>
              <a:rPr lang="en-US" dirty="0"/>
              <a:t>Google processes 20 PB a day (2008)</a:t>
            </a:r>
          </a:p>
          <a:p>
            <a:r>
              <a:rPr lang="en-US" dirty="0"/>
              <a:t>Facebook has 60 TB of daily logs</a:t>
            </a:r>
          </a:p>
          <a:p>
            <a:r>
              <a:rPr lang="en-US" dirty="0"/>
              <a:t>eBay has 6.5 PB of user data + 50 TB/day (5/2009)</a:t>
            </a:r>
          </a:p>
          <a:p>
            <a:r>
              <a:rPr lang="en-US" dirty="0"/>
              <a:t>1000 genomes project: 200 TB</a:t>
            </a:r>
          </a:p>
          <a:p>
            <a:endParaRPr lang="en-US" dirty="0"/>
          </a:p>
          <a:p>
            <a:endParaRPr lang="en-US" dirty="0"/>
          </a:p>
          <a:p>
            <a:r>
              <a:rPr lang="en-US" sz="1500" dirty="0"/>
              <a:t>Cost of 1 TB of disk: $35</a:t>
            </a:r>
          </a:p>
          <a:p>
            <a:r>
              <a:rPr lang="en-US" sz="1500" dirty="0"/>
              <a:t>Time to read 1 TB disk: 3 </a:t>
            </a:r>
            <a:r>
              <a:rPr lang="en-US" sz="1500" dirty="0" err="1"/>
              <a:t>hrs</a:t>
            </a:r>
            <a:r>
              <a:rPr lang="en-US" sz="1500" dirty="0"/>
              <a:t> </a:t>
            </a:r>
          </a:p>
          <a:p>
            <a:pPr marL="0" indent="0">
              <a:buNone/>
            </a:pPr>
            <a:r>
              <a:rPr lang="en-US" sz="1500" dirty="0"/>
              <a:t>      (100 MB/s)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425" y="3051857"/>
            <a:ext cx="3337246" cy="2092692"/>
          </a:xfrm>
          <a:prstGeom prst="rect">
            <a:avLst/>
          </a:prstGeom>
        </p:spPr>
      </p:pic>
    </p:spTree>
    <p:extLst>
      <p:ext uri="{BB962C8B-B14F-4D97-AF65-F5344CB8AC3E}">
        <p14:creationId xmlns:p14="http://schemas.microsoft.com/office/powerpoint/2010/main" val="2926774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title"/>
          </p:nvPr>
        </p:nvSpPr>
        <p:spPr>
          <a:xfrm>
            <a:off x="628650" y="273844"/>
            <a:ext cx="7886700" cy="994200"/>
          </a:xfrm>
          <a:prstGeom prst="rect">
            <a:avLst/>
          </a:prstGeom>
          <a:noFill/>
          <a:ln>
            <a:noFill/>
          </a:ln>
        </p:spPr>
        <p:txBody>
          <a:bodyPr spcFirstLastPara="1" wrap="square" lIns="51431" tIns="25706" rIns="51431" bIns="25706" anchor="ctr" anchorCtr="0">
            <a:noAutofit/>
          </a:bodyPr>
          <a:lstStyle/>
          <a:p>
            <a:r>
              <a:rPr lang="en-GB"/>
              <a:t>Libraries</a:t>
            </a:r>
            <a:endParaRPr/>
          </a:p>
        </p:txBody>
      </p:sp>
      <p:sp>
        <p:nvSpPr>
          <p:cNvPr id="117" name="Google Shape;117;p6"/>
          <p:cNvSpPr txBox="1">
            <a:spLocks noGrp="1"/>
          </p:cNvSpPr>
          <p:nvPr>
            <p:ph type="body" idx="1"/>
          </p:nvPr>
        </p:nvSpPr>
        <p:spPr>
          <a:xfrm>
            <a:off x="628650" y="1369219"/>
            <a:ext cx="7886700" cy="3263400"/>
          </a:xfrm>
          <a:prstGeom prst="rect">
            <a:avLst/>
          </a:prstGeom>
          <a:noFill/>
          <a:ln>
            <a:noFill/>
          </a:ln>
        </p:spPr>
        <p:txBody>
          <a:bodyPr spcFirstLastPara="1" wrap="square" lIns="51431" tIns="25706" rIns="51431" bIns="25706" anchor="t" anchorCtr="0">
            <a:noAutofit/>
          </a:bodyPr>
          <a:lstStyle/>
          <a:p>
            <a:pPr marL="457189" indent="-361941"/>
            <a:r>
              <a:rPr lang="en-GB" sz="1800"/>
              <a:t>Python libraries are collections of related modules containing groups of code for use in programs</a:t>
            </a:r>
            <a:endParaRPr/>
          </a:p>
          <a:p>
            <a:pPr marL="457189" indent="-361941"/>
            <a:r>
              <a:rPr lang="en-GB" sz="1800"/>
              <a:t>Pythons extensive libraries make it a popular choice for data analysis</a:t>
            </a:r>
            <a:endParaRPr/>
          </a:p>
          <a:p>
            <a:pPr marL="457189" indent="-361941"/>
            <a:r>
              <a:rPr lang="en-GB" sz="1800"/>
              <a:t>Each library needs to be imported into the environment before its methods and objects can be utilised</a:t>
            </a:r>
            <a:endParaRPr/>
          </a:p>
          <a:p>
            <a:pPr marL="457189" indent="-261929">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628650" y="273844"/>
            <a:ext cx="7886700" cy="994200"/>
          </a:xfrm>
          <a:prstGeom prst="rect">
            <a:avLst/>
          </a:prstGeom>
          <a:noFill/>
          <a:ln>
            <a:noFill/>
          </a:ln>
        </p:spPr>
        <p:txBody>
          <a:bodyPr spcFirstLastPara="1" wrap="square" lIns="51431" tIns="25706" rIns="51431" bIns="25706" anchor="ctr" anchorCtr="0">
            <a:noAutofit/>
          </a:bodyPr>
          <a:lstStyle/>
          <a:p>
            <a:r>
              <a:rPr lang="en-GB"/>
              <a:t>Essential Libraries	</a:t>
            </a:r>
            <a:endParaRPr/>
          </a:p>
        </p:txBody>
      </p:sp>
      <p:sp>
        <p:nvSpPr>
          <p:cNvPr id="123" name="Google Shape;123;p7"/>
          <p:cNvSpPr txBox="1">
            <a:spLocks noGrp="1"/>
          </p:cNvSpPr>
          <p:nvPr>
            <p:ph type="body" idx="1"/>
          </p:nvPr>
        </p:nvSpPr>
        <p:spPr>
          <a:xfrm>
            <a:off x="628650" y="1369219"/>
            <a:ext cx="7886700" cy="3263400"/>
          </a:xfrm>
          <a:prstGeom prst="rect">
            <a:avLst/>
          </a:prstGeom>
          <a:noFill/>
          <a:ln>
            <a:noFill/>
          </a:ln>
        </p:spPr>
        <p:txBody>
          <a:bodyPr spcFirstLastPara="1" wrap="square" lIns="51431" tIns="25706" rIns="51431" bIns="25706" anchor="t" anchorCtr="0">
            <a:noAutofit/>
          </a:bodyPr>
          <a:lstStyle/>
          <a:p>
            <a:pPr marL="457189" indent="-361941"/>
            <a:r>
              <a:rPr lang="en-GB"/>
              <a:t>For this course there are several libraries that will be needed </a:t>
            </a:r>
            <a:endParaRPr/>
          </a:p>
          <a:p>
            <a:pPr marL="914378" lvl="1" indent="-342891"/>
            <a:r>
              <a:rPr lang="en-GB"/>
              <a:t>NumPy; numerical computing library</a:t>
            </a:r>
            <a:endParaRPr/>
          </a:p>
          <a:p>
            <a:pPr marL="914378" lvl="1" indent="-342891"/>
            <a:r>
              <a:rPr lang="en-GB"/>
              <a:t>Pandas; for high-level data structures and functions</a:t>
            </a:r>
            <a:endParaRPr/>
          </a:p>
          <a:p>
            <a:pPr marL="914378" lvl="1" indent="-342891"/>
            <a:r>
              <a:rPr lang="en-GB"/>
              <a:t>Matplotlib; produces plots and other 2D data visualisations</a:t>
            </a:r>
            <a:endParaRPr/>
          </a:p>
          <a:p>
            <a:pPr marL="914378" lvl="1" indent="-342891"/>
            <a:r>
              <a:rPr lang="en-GB"/>
              <a:t>SciPy; addresses standard scientific problems</a:t>
            </a:r>
            <a:endParaRPr/>
          </a:p>
          <a:p>
            <a:pPr marL="914378" lvl="1" indent="-342891"/>
            <a:r>
              <a:rPr lang="en-GB"/>
              <a:t>Scikit-learn; general purpose machine learning toolkit</a:t>
            </a:r>
            <a:endParaRPr/>
          </a:p>
          <a:p>
            <a:pPr marL="914378" lvl="1" indent="-342891"/>
            <a:r>
              <a:rPr lang="en-GB"/>
              <a:t>Statsmodels; statistical analysis package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xfrm>
            <a:off x="628650" y="273844"/>
            <a:ext cx="7886700" cy="994200"/>
          </a:xfrm>
          <a:prstGeom prst="rect">
            <a:avLst/>
          </a:prstGeom>
          <a:noFill/>
          <a:ln>
            <a:noFill/>
          </a:ln>
        </p:spPr>
        <p:txBody>
          <a:bodyPr spcFirstLastPara="1" wrap="square" lIns="51431" tIns="25706" rIns="51431" bIns="25706" anchor="ctr" anchorCtr="0">
            <a:noAutofit/>
          </a:bodyPr>
          <a:lstStyle/>
          <a:p>
            <a:r>
              <a:rPr lang="en-GB"/>
              <a:t>Installation</a:t>
            </a:r>
            <a:endParaRPr/>
          </a:p>
        </p:txBody>
      </p:sp>
      <p:sp>
        <p:nvSpPr>
          <p:cNvPr id="129" name="Google Shape;129;p8"/>
          <p:cNvSpPr txBox="1">
            <a:spLocks noGrp="1"/>
          </p:cNvSpPr>
          <p:nvPr>
            <p:ph type="body" idx="1"/>
          </p:nvPr>
        </p:nvSpPr>
        <p:spPr>
          <a:xfrm>
            <a:off x="628650" y="1369219"/>
            <a:ext cx="7886700" cy="3263400"/>
          </a:xfrm>
          <a:prstGeom prst="rect">
            <a:avLst/>
          </a:prstGeom>
          <a:noFill/>
          <a:ln>
            <a:noFill/>
          </a:ln>
        </p:spPr>
        <p:txBody>
          <a:bodyPr spcFirstLastPara="1" wrap="square" lIns="51431" tIns="25706" rIns="51431" bIns="25706" anchor="t" anchorCtr="0">
            <a:noAutofit/>
          </a:bodyPr>
          <a:lstStyle/>
          <a:p>
            <a:pPr marL="457189" indent="-361941"/>
            <a:r>
              <a:rPr lang="en-GB" sz="1800"/>
              <a:t>To install your environment following the corresponding installation advice whether it be installing Spyder, Anaconda or any other environment.</a:t>
            </a:r>
            <a:endParaRPr/>
          </a:p>
          <a:p>
            <a:pPr marL="457189" indent="-361941"/>
            <a:r>
              <a:rPr lang="en-GB" sz="1800"/>
              <a:t>To check everything is properly configured, open command prompt and type python</a:t>
            </a:r>
            <a:endParaRPr/>
          </a:p>
          <a:p>
            <a:pPr marL="457189" indent="-361941"/>
            <a:r>
              <a:rPr lang="en-GB" sz="1800"/>
              <a:t>A message of the corresponding installed environment should appear</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628650" y="273844"/>
            <a:ext cx="7886700" cy="994200"/>
          </a:xfrm>
          <a:prstGeom prst="rect">
            <a:avLst/>
          </a:prstGeom>
          <a:noFill/>
          <a:ln>
            <a:noFill/>
          </a:ln>
        </p:spPr>
        <p:txBody>
          <a:bodyPr spcFirstLastPara="1" wrap="square" lIns="51431" tIns="25706" rIns="51431" bIns="25706" anchor="ctr" anchorCtr="0">
            <a:noAutofit/>
          </a:bodyPr>
          <a:lstStyle/>
          <a:p>
            <a:r>
              <a:rPr lang="en-GB"/>
              <a:t>Package install/update</a:t>
            </a:r>
            <a:endParaRPr/>
          </a:p>
        </p:txBody>
      </p:sp>
      <p:sp>
        <p:nvSpPr>
          <p:cNvPr id="135" name="Google Shape;135;p9"/>
          <p:cNvSpPr txBox="1">
            <a:spLocks noGrp="1"/>
          </p:cNvSpPr>
          <p:nvPr>
            <p:ph type="body" idx="1"/>
          </p:nvPr>
        </p:nvSpPr>
        <p:spPr>
          <a:xfrm>
            <a:off x="628650" y="1369219"/>
            <a:ext cx="7886700" cy="3263400"/>
          </a:xfrm>
          <a:prstGeom prst="rect">
            <a:avLst/>
          </a:prstGeom>
          <a:noFill/>
          <a:ln>
            <a:noFill/>
          </a:ln>
        </p:spPr>
        <p:txBody>
          <a:bodyPr spcFirstLastPara="1" wrap="square" lIns="51431" tIns="25706" rIns="51431" bIns="25706" anchor="t" anchorCtr="0">
            <a:noAutofit/>
          </a:bodyPr>
          <a:lstStyle/>
          <a:p>
            <a:pPr marL="0" indent="0">
              <a:buNone/>
            </a:pPr>
            <a:r>
              <a:rPr lang="en-GB" sz="1800"/>
              <a:t>conda install </a:t>
            </a:r>
            <a:r>
              <a:rPr lang="en-GB" sz="1800" i="1"/>
              <a:t>package_name </a:t>
            </a:r>
            <a:endParaRPr/>
          </a:p>
          <a:p>
            <a:pPr marL="0" indent="0">
              <a:buNone/>
            </a:pPr>
            <a:endParaRPr sz="1800" i="1"/>
          </a:p>
          <a:p>
            <a:pPr marL="0" indent="0">
              <a:buNone/>
            </a:pPr>
            <a:r>
              <a:rPr lang="en-GB" sz="1800"/>
              <a:t>pip install </a:t>
            </a:r>
            <a:r>
              <a:rPr lang="en-GB" sz="1800" i="1"/>
              <a:t>package_name </a:t>
            </a:r>
            <a:endParaRPr/>
          </a:p>
          <a:p>
            <a:pPr marL="0" indent="0">
              <a:buNone/>
            </a:pPr>
            <a:endParaRPr sz="1800" i="1"/>
          </a:p>
          <a:p>
            <a:pPr marL="0" indent="0">
              <a:buNone/>
            </a:pPr>
            <a:r>
              <a:rPr lang="en-GB" sz="1800"/>
              <a:t>conda update </a:t>
            </a:r>
            <a:r>
              <a:rPr lang="en-GB" sz="1800" i="1"/>
              <a:t>package_name </a:t>
            </a:r>
            <a:endParaRPr/>
          </a:p>
          <a:p>
            <a:pPr marL="0" indent="0">
              <a:buNone/>
            </a:pPr>
            <a:endParaRPr sz="1800" i="1"/>
          </a:p>
          <a:p>
            <a:pPr marL="0" indent="0">
              <a:buNone/>
            </a:pPr>
            <a:r>
              <a:rPr lang="en-GB" sz="1800"/>
              <a:t>pip install --upgrade </a:t>
            </a:r>
            <a:r>
              <a:rPr lang="en-GB" sz="1800" i="1"/>
              <a:t>package_name</a:t>
            </a:r>
            <a:endParaRPr sz="1800" i="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628650" y="273844"/>
            <a:ext cx="7886700" cy="994200"/>
          </a:xfrm>
          <a:prstGeom prst="rect">
            <a:avLst/>
          </a:prstGeom>
          <a:noFill/>
          <a:ln>
            <a:noFill/>
          </a:ln>
        </p:spPr>
        <p:txBody>
          <a:bodyPr spcFirstLastPara="1" wrap="square" lIns="51431" tIns="25706" rIns="51431" bIns="25706" anchor="ctr" anchorCtr="0">
            <a:noAutofit/>
          </a:bodyPr>
          <a:lstStyle/>
          <a:p>
            <a:r>
              <a:rPr lang="en-GB"/>
              <a:t>Import conventions</a:t>
            </a:r>
            <a:endParaRPr/>
          </a:p>
        </p:txBody>
      </p:sp>
      <p:sp>
        <p:nvSpPr>
          <p:cNvPr id="141" name="Google Shape;141;p10"/>
          <p:cNvSpPr txBox="1">
            <a:spLocks noGrp="1"/>
          </p:cNvSpPr>
          <p:nvPr>
            <p:ph type="body" idx="1"/>
          </p:nvPr>
        </p:nvSpPr>
        <p:spPr>
          <a:xfrm>
            <a:off x="628650" y="1369219"/>
            <a:ext cx="7886700" cy="3263400"/>
          </a:xfrm>
          <a:prstGeom prst="rect">
            <a:avLst/>
          </a:prstGeom>
          <a:noFill/>
          <a:ln>
            <a:noFill/>
          </a:ln>
        </p:spPr>
        <p:txBody>
          <a:bodyPr spcFirstLastPara="1" wrap="square" lIns="51431" tIns="25706" rIns="51431" bIns="25706" anchor="t" anchorCtr="0">
            <a:noAutofit/>
          </a:bodyPr>
          <a:lstStyle/>
          <a:p>
            <a:pPr marL="457189" indent="-361941"/>
            <a:r>
              <a:rPr lang="en-GB" sz="1800"/>
              <a:t>import numpy as np</a:t>
            </a:r>
            <a:endParaRPr/>
          </a:p>
          <a:p>
            <a:pPr marL="457189" indent="-361941"/>
            <a:r>
              <a:rPr lang="en-GB" sz="1800"/>
              <a:t>import matplotlib.pyplot as plt</a:t>
            </a:r>
            <a:endParaRPr sz="1800"/>
          </a:p>
          <a:p>
            <a:pPr marL="457189" indent="-361941"/>
            <a:r>
              <a:rPr lang="en-GB" sz="1800"/>
              <a:t>import pandas as pd</a:t>
            </a:r>
            <a:endParaRPr/>
          </a:p>
          <a:p>
            <a:pPr marL="457189" indent="-361941"/>
            <a:r>
              <a:rPr lang="en-GB" sz="1800"/>
              <a:t>import seaborn as sns</a:t>
            </a:r>
            <a:endParaRPr sz="1800"/>
          </a:p>
          <a:p>
            <a:pPr marL="457189" indent="-361941"/>
            <a:r>
              <a:rPr lang="en-GB" sz="1800"/>
              <a:t>import statsmodels as sm</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Big Data</a:t>
            </a:r>
            <a:endParaRPr lang="en-US" altLang="en-US" dirty="0">
              <a:ea typeface="ＭＳ Ｐゴシック" panose="020B0600070205080204" pitchFamily="34" charset="-128"/>
            </a:endParaRPr>
          </a:p>
        </p:txBody>
      </p:sp>
      <p:sp>
        <p:nvSpPr>
          <p:cNvPr id="3" name="Content Placeholder 2"/>
          <p:cNvSpPr>
            <a:spLocks noGrp="1"/>
          </p:cNvSpPr>
          <p:nvPr>
            <p:ph idx="1"/>
          </p:nvPr>
        </p:nvSpPr>
        <p:spPr>
          <a:xfrm>
            <a:off x="1371600" y="857250"/>
            <a:ext cx="6286500" cy="3771900"/>
          </a:xfrm>
        </p:spPr>
        <p:txBody>
          <a:bodyPr/>
          <a:lstStyle/>
          <a:p>
            <a:pPr marL="257175" lvl="1" indent="-257175">
              <a:buSzPct val="75000"/>
              <a:buBlip>
                <a:blip r:embed="rId2"/>
              </a:buBlip>
              <a:defRPr/>
            </a:pPr>
            <a:r>
              <a:rPr lang="en-US" altLang="en-US" dirty="0">
                <a:solidFill>
                  <a:schemeClr val="tx1"/>
                </a:solidFill>
              </a:rPr>
              <a:t>Big Data </a:t>
            </a:r>
            <a:r>
              <a:rPr lang="en-US" dirty="0">
                <a:solidFill>
                  <a:schemeClr val="tx1"/>
                </a:solidFill>
              </a:rPr>
              <a:t>is any data that is expensive to manage and hard to extract value from </a:t>
            </a:r>
          </a:p>
          <a:p>
            <a:pPr lvl="1" eaLnBrk="1" hangingPunct="1">
              <a:defRPr/>
            </a:pPr>
            <a:r>
              <a:rPr lang="en-US" altLang="en-US" dirty="0"/>
              <a:t>Volume</a:t>
            </a:r>
          </a:p>
          <a:p>
            <a:pPr lvl="2" eaLnBrk="1" hangingPunct="1">
              <a:defRPr/>
            </a:pPr>
            <a:r>
              <a:rPr lang="en-US" altLang="en-US" dirty="0"/>
              <a:t>The size of the data</a:t>
            </a:r>
          </a:p>
          <a:p>
            <a:pPr lvl="1" eaLnBrk="1" hangingPunct="1">
              <a:defRPr/>
            </a:pPr>
            <a:r>
              <a:rPr lang="en-US" altLang="en-US" dirty="0"/>
              <a:t>Velocity</a:t>
            </a:r>
          </a:p>
          <a:p>
            <a:pPr lvl="2" eaLnBrk="1" hangingPunct="1">
              <a:defRPr/>
            </a:pPr>
            <a:r>
              <a:rPr lang="en-US" dirty="0"/>
              <a:t>The latency of data processing relative to the growing demand for interactivity</a:t>
            </a:r>
          </a:p>
          <a:p>
            <a:pPr lvl="1" eaLnBrk="1" hangingPunct="1">
              <a:defRPr/>
            </a:pPr>
            <a:r>
              <a:rPr lang="en-US" altLang="en-US" dirty="0"/>
              <a:t>Variety and Complexity</a:t>
            </a:r>
          </a:p>
          <a:p>
            <a:pPr lvl="2" eaLnBrk="1" hangingPunct="1">
              <a:defRPr/>
            </a:pPr>
            <a:r>
              <a:rPr lang="en-US" dirty="0"/>
              <a:t>the diversity of sources, formats, quality, structures.</a:t>
            </a:r>
          </a:p>
          <a:p>
            <a:pPr marL="685800" lvl="2" indent="0">
              <a:buNone/>
              <a:defRPr/>
            </a:pPr>
            <a:endParaRPr lang="en-US" altLang="en-US" dirty="0"/>
          </a:p>
        </p:txBody>
      </p:sp>
    </p:spTree>
    <p:extLst>
      <p:ext uri="{BB962C8B-B14F-4D97-AF65-F5344CB8AC3E}">
        <p14:creationId xmlns:p14="http://schemas.microsoft.com/office/powerpoint/2010/main" val="325401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37558" y="1079011"/>
            <a:ext cx="5197929" cy="3790797"/>
          </a:xfrm>
          <a:prstGeom prst="rect">
            <a:avLst/>
          </a:prstGeom>
        </p:spPr>
      </p:pic>
    </p:spTree>
    <p:extLst>
      <p:ext uri="{BB962C8B-B14F-4D97-AF65-F5344CB8AC3E}">
        <p14:creationId xmlns:p14="http://schemas.microsoft.com/office/powerpoint/2010/main" val="2669070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Data We Have</a:t>
            </a:r>
          </a:p>
        </p:txBody>
      </p:sp>
      <p:sp>
        <p:nvSpPr>
          <p:cNvPr id="3" name="Content Placeholder 2"/>
          <p:cNvSpPr>
            <a:spLocks noGrp="1"/>
          </p:cNvSpPr>
          <p:nvPr>
            <p:ph idx="1"/>
          </p:nvPr>
        </p:nvSpPr>
        <p:spPr/>
        <p:txBody>
          <a:bodyPr/>
          <a:lstStyle/>
          <a:p>
            <a:r>
              <a:rPr lang="en-US" dirty="0"/>
              <a:t>Relational Data (Tables/Transaction/Legacy Data)</a:t>
            </a:r>
          </a:p>
          <a:p>
            <a:r>
              <a:rPr lang="en-US" dirty="0"/>
              <a:t>Text Data (Web)</a:t>
            </a:r>
          </a:p>
          <a:p>
            <a:r>
              <a:rPr lang="en-US" dirty="0"/>
              <a:t>Semi-structured Data (XML) </a:t>
            </a:r>
          </a:p>
          <a:p>
            <a:r>
              <a:rPr lang="en-US" dirty="0"/>
              <a:t>Graph Data</a:t>
            </a:r>
          </a:p>
          <a:p>
            <a:r>
              <a:rPr lang="en-US" dirty="0"/>
              <a:t>Social Network, Semantic Web (RDF), … </a:t>
            </a:r>
          </a:p>
          <a:p>
            <a:r>
              <a:rPr lang="en-US" dirty="0"/>
              <a:t>Streaming Data </a:t>
            </a:r>
          </a:p>
          <a:p>
            <a:r>
              <a:rPr lang="en-US" dirty="0">
                <a:solidFill>
                  <a:srgbClr val="000066"/>
                </a:solidFill>
              </a:rPr>
              <a:t>You can afford to scan the data once</a:t>
            </a:r>
          </a:p>
          <a:p>
            <a:endParaRPr lang="en-US" dirty="0"/>
          </a:p>
        </p:txBody>
      </p:sp>
    </p:spTree>
    <p:extLst>
      <p:ext uri="{BB962C8B-B14F-4D97-AF65-F5344CB8AC3E}">
        <p14:creationId xmlns:p14="http://schemas.microsoft.com/office/powerpoint/2010/main" val="1594913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Do With These Data?</a:t>
            </a:r>
          </a:p>
        </p:txBody>
      </p:sp>
      <p:sp>
        <p:nvSpPr>
          <p:cNvPr id="3" name="Content Placeholder 2"/>
          <p:cNvSpPr>
            <a:spLocks noGrp="1"/>
          </p:cNvSpPr>
          <p:nvPr>
            <p:ph idx="1"/>
          </p:nvPr>
        </p:nvSpPr>
        <p:spPr/>
        <p:txBody>
          <a:bodyPr/>
          <a:lstStyle/>
          <a:p>
            <a:r>
              <a:rPr lang="en-US" dirty="0"/>
              <a:t>Aggregation and Statistics </a:t>
            </a:r>
          </a:p>
          <a:p>
            <a:pPr lvl="1"/>
            <a:r>
              <a:rPr lang="en-US" dirty="0"/>
              <a:t>Data warehousing and OLAP</a:t>
            </a:r>
          </a:p>
          <a:p>
            <a:r>
              <a:rPr lang="en-US" dirty="0"/>
              <a:t>Indexing, Searching, and Querying</a:t>
            </a:r>
          </a:p>
          <a:p>
            <a:pPr lvl="1"/>
            <a:r>
              <a:rPr lang="en-US" dirty="0"/>
              <a:t>Keyword based search </a:t>
            </a:r>
          </a:p>
          <a:p>
            <a:pPr lvl="1"/>
            <a:r>
              <a:rPr lang="en-US" dirty="0"/>
              <a:t>Pattern matching (XML/RDF)</a:t>
            </a:r>
          </a:p>
          <a:p>
            <a:r>
              <a:rPr lang="en-US" dirty="0"/>
              <a:t>Knowledge discovery</a:t>
            </a:r>
          </a:p>
          <a:p>
            <a:pPr lvl="1"/>
            <a:r>
              <a:rPr lang="en-US" dirty="0"/>
              <a:t>Data Mining</a:t>
            </a:r>
          </a:p>
          <a:p>
            <a:pPr lvl="1"/>
            <a:r>
              <a:rPr lang="en-US" dirty="0"/>
              <a:t>Statistical Modeling</a:t>
            </a:r>
          </a:p>
          <a:p>
            <a:endParaRPr lang="en-US" dirty="0"/>
          </a:p>
        </p:txBody>
      </p:sp>
    </p:spTree>
    <p:extLst>
      <p:ext uri="{BB962C8B-B14F-4D97-AF65-F5344CB8AC3E}">
        <p14:creationId xmlns:p14="http://schemas.microsoft.com/office/powerpoint/2010/main" val="2096566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and Data Science</a:t>
            </a:r>
          </a:p>
        </p:txBody>
      </p:sp>
      <p:sp>
        <p:nvSpPr>
          <p:cNvPr id="3" name="Content Placeholder 2"/>
          <p:cNvSpPr>
            <a:spLocks noGrp="1"/>
          </p:cNvSpPr>
          <p:nvPr>
            <p:ph idx="1"/>
          </p:nvPr>
        </p:nvSpPr>
        <p:spPr/>
        <p:txBody>
          <a:bodyPr/>
          <a:lstStyle/>
          <a:p>
            <a:r>
              <a:rPr lang="en-US" sz="1950" dirty="0"/>
              <a:t>“… the sexy job in the next 10 years will be statisticians,” </a:t>
            </a:r>
            <a:r>
              <a:rPr lang="en-US" sz="1050" dirty="0"/>
              <a:t>Hal Varian, Google Chief Economist</a:t>
            </a:r>
          </a:p>
          <a:p>
            <a:r>
              <a:rPr lang="en-US" sz="1950" dirty="0"/>
              <a:t>The U.S. will need 140,000-190,000 predictive analysts and 1.5 million managers/analysts by 2018. </a:t>
            </a:r>
            <a:r>
              <a:rPr lang="en-US" sz="1050" dirty="0"/>
              <a:t>McKinsey Global Institute’s June 2011</a:t>
            </a:r>
          </a:p>
          <a:p>
            <a:r>
              <a:rPr lang="en-US" sz="1950" dirty="0"/>
              <a:t>New Data Science institutes being created or repurposed – NYU, Columbia, Washington, UCB,...</a:t>
            </a:r>
          </a:p>
          <a:p>
            <a:r>
              <a:rPr lang="en-US" sz="1950" dirty="0"/>
              <a:t>New degree programs, courses, boot-camps:</a:t>
            </a:r>
          </a:p>
          <a:p>
            <a:pPr lvl="1"/>
            <a:r>
              <a:rPr lang="en-US" sz="1650" dirty="0"/>
              <a:t>e.g., at Berkeley: Stats, I-School, CS, Astronomy…</a:t>
            </a:r>
          </a:p>
          <a:p>
            <a:pPr lvl="1"/>
            <a:r>
              <a:rPr lang="en-US" sz="1650" dirty="0"/>
              <a:t>One proposal (elsewhere) for an MS in “Big Data Science”</a:t>
            </a:r>
          </a:p>
        </p:txBody>
      </p:sp>
    </p:spTree>
    <p:extLst>
      <p:ext uri="{BB962C8B-B14F-4D97-AF65-F5344CB8AC3E}">
        <p14:creationId xmlns:p14="http://schemas.microsoft.com/office/powerpoint/2010/main" val="3902230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a:ea typeface="ＭＳ Ｐゴシック" pitchFamily="34" charset="-128"/>
              </a:rPr>
              <a:t>What is Data Science?</a:t>
            </a:r>
          </a:p>
        </p:txBody>
      </p:sp>
      <p:sp>
        <p:nvSpPr>
          <p:cNvPr id="3" name="Content Placeholder 2"/>
          <p:cNvSpPr>
            <a:spLocks noGrp="1"/>
          </p:cNvSpPr>
          <p:nvPr>
            <p:ph idx="1"/>
          </p:nvPr>
        </p:nvSpPr>
        <p:spPr/>
        <p:txBody>
          <a:bodyPr/>
          <a:lstStyle/>
          <a:p>
            <a:pPr>
              <a:defRPr/>
            </a:pPr>
            <a:r>
              <a:rPr lang="en-US" dirty="0">
                <a:ea typeface="+mn-ea"/>
              </a:rPr>
              <a:t>An area that manages, manipulates, extracts, and interprets knowledge from tremendous amount of data</a:t>
            </a:r>
          </a:p>
          <a:p>
            <a:pPr>
              <a:defRPr/>
            </a:pPr>
            <a:r>
              <a:rPr lang="en-US" dirty="0">
                <a:ea typeface="+mn-ea"/>
              </a:rPr>
              <a:t>Data science (DS) is a multidisciplinary field of study with goal to address the challenges in big data</a:t>
            </a:r>
          </a:p>
          <a:p>
            <a:pPr>
              <a:defRPr/>
            </a:pPr>
            <a:r>
              <a:rPr lang="en-US" dirty="0">
                <a:solidFill>
                  <a:srgbClr val="000066"/>
                </a:solidFill>
                <a:ea typeface="+mn-ea"/>
              </a:rPr>
              <a:t>Data science principles apply to all data – big and small</a:t>
            </a:r>
          </a:p>
        </p:txBody>
      </p:sp>
      <p:sp>
        <p:nvSpPr>
          <p:cNvPr id="2" name="TextBox 1"/>
          <p:cNvSpPr txBox="1"/>
          <p:nvPr/>
        </p:nvSpPr>
        <p:spPr>
          <a:xfrm>
            <a:off x="2343150" y="4743450"/>
            <a:ext cx="4166525" cy="230832"/>
          </a:xfrm>
          <a:prstGeom prst="rect">
            <a:avLst/>
          </a:prstGeom>
          <a:noFill/>
        </p:spPr>
        <p:txBody>
          <a:bodyPr wrap="none" rtlCol="0">
            <a:spAutoFit/>
          </a:bodyPr>
          <a:lstStyle/>
          <a:p>
            <a:r>
              <a:rPr lang="en-US" sz="900" b="1" dirty="0">
                <a:solidFill>
                  <a:schemeClr val="bg1">
                    <a:lumMod val="65000"/>
                  </a:schemeClr>
                </a:solidFill>
              </a:rPr>
              <a:t>https://hbr.org/2012/10/data-scientist-the-sexiest-job-of-the-21st-century/</a:t>
            </a:r>
            <a:endParaRPr lang="en-US" sz="900" dirty="0">
              <a:solidFill>
                <a:schemeClr val="bg1">
                  <a:lumMod val="6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1493</TotalTime>
  <Words>1116</Words>
  <Application>Microsoft Office PowerPoint</Application>
  <PresentationFormat>On-screen Show (16:9)</PresentationFormat>
  <Paragraphs>180</Paragraphs>
  <Slides>34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MS PGothic</vt:lpstr>
      <vt:lpstr>Arial</vt:lpstr>
      <vt:lpstr>Calibri</vt:lpstr>
      <vt:lpstr>Office Theme</vt:lpstr>
      <vt:lpstr>PowerPoint Presentation</vt:lpstr>
      <vt:lpstr>Data All Around</vt:lpstr>
      <vt:lpstr>How Much Data Do We have?</vt:lpstr>
      <vt:lpstr>Big Data</vt:lpstr>
      <vt:lpstr>Big Data</vt:lpstr>
      <vt:lpstr>Types of Data We Have</vt:lpstr>
      <vt:lpstr>What To Do With These Data?</vt:lpstr>
      <vt:lpstr>Big Data and Data Science</vt:lpstr>
      <vt:lpstr>What is Data Science?</vt:lpstr>
      <vt:lpstr>What is Data Science?</vt:lpstr>
      <vt:lpstr>Data Science</vt:lpstr>
      <vt:lpstr>Data Science</vt:lpstr>
      <vt:lpstr>Real Life Examples</vt:lpstr>
      <vt:lpstr>Data Scientists</vt:lpstr>
      <vt:lpstr>Data Scientists</vt:lpstr>
      <vt:lpstr>What do Data Scientists do?</vt:lpstr>
      <vt:lpstr>Concentration in Data Science</vt:lpstr>
      <vt:lpstr>Data Analytics</vt:lpstr>
      <vt:lpstr>Data Analytics</vt:lpstr>
      <vt:lpstr>PowerPoint Presentation</vt:lpstr>
      <vt:lpstr>PowerPoint Presentation</vt:lpstr>
      <vt:lpstr>PowerPoint Presentation</vt:lpstr>
      <vt:lpstr>PowerPoint Presentation</vt:lpstr>
      <vt:lpstr>Text</vt:lpstr>
      <vt:lpstr>Text Mining Example</vt:lpstr>
      <vt:lpstr>PowerPoint Presentation</vt:lpstr>
      <vt:lpstr>PowerPoint Presentation</vt:lpstr>
      <vt:lpstr>Python</vt:lpstr>
      <vt:lpstr>PowerPoint Presentation</vt:lpstr>
      <vt:lpstr>Libraries</vt:lpstr>
      <vt:lpstr>Essential Libraries </vt:lpstr>
      <vt:lpstr>Installation</vt:lpstr>
      <vt:lpstr>Package install/update</vt:lpstr>
      <vt:lpstr>Import conventions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Alexander Victor</cp:lastModifiedBy>
  <cp:revision>6</cp:revision>
  <dcterms:modified xsi:type="dcterms:W3CDTF">2024-04-23T15:21:33Z</dcterms:modified>
</cp:coreProperties>
</file>