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424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gAg4++YZq7jYaiplJfgrt/Rcdu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4" autoAdjust="0"/>
    <p:restoredTop sz="93768" autoAdjust="0"/>
  </p:normalViewPr>
  <p:slideViewPr>
    <p:cSldViewPr snapToGrid="0">
      <p:cViewPr varScale="1">
        <p:scale>
          <a:sx n="151" d="100"/>
          <a:sy n="151" d="100"/>
        </p:scale>
        <p:origin x="120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67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7faeb9dfb_1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8" name="Google Shape;418;g1e7faeb9dfb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2423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e8138a92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g1e8138a92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8292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e8138a92cc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g1e8138a92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9088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e8138a92cc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g1e8138a92c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8244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e8138a92cc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9" name="Google Shape;459;g1e8138a92c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536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e8138a92cc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g1e8138a92c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8940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8138a92cc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g1e8138a92c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4668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e8138a92cc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8" name="Google Shape;488;g1e8138a92c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8658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8138a92cc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7" name="Google Shape;497;g1e8138a92c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2538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86171d7df7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g286171d7df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933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e7faeb9dfb_1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g1e7faeb9df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5365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86171d7df7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g286171d7df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1934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86171d7df7_1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9" name="Google Shape;529;g286171d7df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6522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88a9f59770_0_2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7" name="Google Shape;537;g288a9f59770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1819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88a9f59770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5" name="Google Shape;545;g288a9f5977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2741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88a9f59770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g288a9f5977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4289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88a9f59770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8" name="Google Shape;568;g288a9f5977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6680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88a9f59770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5" name="Google Shape;575;g288a9f5977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2147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88a9f59770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2" name="Google Shape;582;g288a9f5977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7112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88a9f59770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9" name="Google Shape;589;g288a9f5977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1648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88a9f59770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8" name="Google Shape;598;g288a9f5977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00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7faeb9dfb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g1e7faeb9df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17437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88a9f59770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5" name="Google Shape;605;g288a9f5977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1725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88a9f59770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5" name="Google Shape;615;g288a9f5977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3451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88a9f59770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3" name="Google Shape;623;g288a9f5977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639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88a9f59770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0" name="Google Shape;630;g288a9f5977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23194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88a9f59770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8" name="Google Shape;638;g288a9f5977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82687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88a9f59770_0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6" name="Google Shape;646;g288a9f5977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6619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88a9f59770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4" name="Google Shape;654;g288a9f5977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7484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88a9f59770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4" name="Google Shape;664;g288a9f5977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9872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88a9f59770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3" name="Google Shape;673;g288a9f5977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83103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88a9f59770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0" name="Google Shape;680;g288a9f5977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816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7faeb9dfb_1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g1e7faeb9df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04757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88a9f59770_0_2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9" name="Google Shape;689;g288a9f59770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76659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88a9f59770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6" name="Google Shape;696;g288a9f5977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32735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88a9f59770_0_2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6" name="Google Shape;706;g288a9f59770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853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88a9f59770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g288a9f5977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7115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e7faeb9dfb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g1e7faeb9df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8407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7faeb9dfb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g1e7faeb9df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2955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e7faeb9dfb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g1e7faeb9df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281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88a9f59770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g288a9f5977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438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>
            <a:off x="-1" y="-27071"/>
            <a:ext cx="9153000" cy="51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77572" t="-48732" r="-8367" b="-192844"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"/>
          <p:cNvSpPr/>
          <p:nvPr/>
        </p:nvSpPr>
        <p:spPr>
          <a:xfrm>
            <a:off x="0" y="-90237"/>
            <a:ext cx="2261575" cy="1614382"/>
          </a:xfrm>
          <a:custGeom>
            <a:avLst/>
            <a:gdLst/>
            <a:ahLst/>
            <a:cxnLst/>
            <a:rect l="l" t="t" r="r" b="b"/>
            <a:pathLst>
              <a:path w="4020577" h="2646528" extrusionOk="0">
                <a:moveTo>
                  <a:pt x="0" y="12031"/>
                </a:moveTo>
                <a:lnTo>
                  <a:pt x="4020577" y="0"/>
                </a:lnTo>
                <a:lnTo>
                  <a:pt x="2961798" y="1948697"/>
                </a:lnTo>
                <a:lnTo>
                  <a:pt x="0" y="2646528"/>
                </a:lnTo>
                <a:lnTo>
                  <a:pt x="0" y="120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l="7611" t="1855" b="-8"/>
          <a:stretch/>
        </p:blipFill>
        <p:spPr>
          <a:xfrm>
            <a:off x="153404" y="99260"/>
            <a:ext cx="1516628" cy="991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300"/>
              <a:buFont typeface="Calibri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  <a:defRPr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 l="7611" t="1855" b="-8"/>
          <a:stretch/>
        </p:blipFill>
        <p:spPr>
          <a:xfrm>
            <a:off x="8053252" y="0"/>
            <a:ext cx="1090748" cy="71322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/>
          <p:nvPr/>
        </p:nvSpPr>
        <p:spPr>
          <a:xfrm>
            <a:off x="0" y="4211053"/>
            <a:ext cx="9156032" cy="948699"/>
          </a:xfrm>
          <a:custGeom>
            <a:avLst/>
            <a:gdLst/>
            <a:ahLst/>
            <a:cxnLst/>
            <a:rect l="l" t="t" r="r" b="b"/>
            <a:pathLst>
              <a:path w="12208042" h="1264932" extrusionOk="0">
                <a:moveTo>
                  <a:pt x="0" y="1251284"/>
                </a:moveTo>
                <a:lnTo>
                  <a:pt x="0" y="368969"/>
                </a:lnTo>
                <a:lnTo>
                  <a:pt x="2951747" y="753979"/>
                </a:lnTo>
                <a:lnTo>
                  <a:pt x="12208042" y="0"/>
                </a:lnTo>
                <a:cubicBezTo>
                  <a:pt x="12206685" y="1015202"/>
                  <a:pt x="12205329" y="249730"/>
                  <a:pt x="12203972" y="1264932"/>
                </a:cubicBezTo>
                <a:lnTo>
                  <a:pt x="0" y="1251284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5138" t="-217812" r="-797" b="-405672"/>
            </a:stretch>
          </a:blip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81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6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H0JriItTqn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KHoEbRH46Z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/>
          <p:nvPr/>
        </p:nvSpPr>
        <p:spPr>
          <a:xfrm>
            <a:off x="1239250" y="1543050"/>
            <a:ext cx="7293000" cy="21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5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Data Structures and Functions</a:t>
            </a:r>
            <a:endParaRPr sz="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5555156" y="3970421"/>
            <a:ext cx="2976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Dr. Alexander Victor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21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lexander.victor@dbs.ie</a:t>
            </a: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e7faeb9dfb_1_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Sorting</a:t>
            </a:r>
            <a:endParaRPr/>
          </a:p>
        </p:txBody>
      </p:sp>
      <p:sp>
        <p:nvSpPr>
          <p:cNvPr id="421" name="Google Shape;421;g1e7faeb9dfb_1_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8" indent="-361940"/>
            <a:r>
              <a:rPr lang="en-GB"/>
              <a:t>You can sort a list in-place (without creating a new object) by calling its sort function</a:t>
            </a:r>
            <a:endParaRPr/>
          </a:p>
          <a:p>
            <a:pPr marL="457188" indent="-361940"/>
            <a:r>
              <a:rPr lang="en-GB"/>
              <a:t>We can sort a collection of strings by their lengths</a:t>
            </a:r>
            <a:endParaRPr/>
          </a:p>
          <a:p>
            <a:pPr marL="457188" indent="-361940"/>
            <a:r>
              <a:rPr lang="en-GB"/>
              <a:t>Soon, we’ll look at the sorted function, which can produce a sorted copy of a general sequence.</a:t>
            </a:r>
            <a:endParaRPr/>
          </a:p>
        </p:txBody>
      </p:sp>
      <p:pic>
        <p:nvPicPr>
          <p:cNvPr id="422" name="Google Shape;422;g1e7faeb9dfb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377" y="3333636"/>
            <a:ext cx="2133761" cy="111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1e7faeb9dfb_1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4743" y="3309140"/>
            <a:ext cx="3769309" cy="1119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31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e8138a92cc_0_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Search and sort</a:t>
            </a:r>
            <a:endParaRPr/>
          </a:p>
        </p:txBody>
      </p:sp>
      <p:sp>
        <p:nvSpPr>
          <p:cNvPr id="429" name="Google Shape;429;g1e8138a92cc_0_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6388875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 i="1"/>
              <a:t>bisect.bisect </a:t>
            </a:r>
            <a:r>
              <a:rPr lang="en-GB"/>
              <a:t>finds the location where an element should be inserted to keep it sorted, while </a:t>
            </a:r>
            <a:r>
              <a:rPr lang="en-GB" i="1"/>
              <a:t>bisect.insort</a:t>
            </a:r>
            <a:r>
              <a:rPr lang="en-GB"/>
              <a:t> actually inserts the element into that location</a:t>
            </a:r>
            <a:endParaRPr/>
          </a:p>
          <a:p>
            <a:pPr marL="457187" indent="-361940"/>
            <a:r>
              <a:rPr lang="en-GB" i="1"/>
              <a:t>Bisect </a:t>
            </a:r>
            <a:r>
              <a:rPr lang="en-GB"/>
              <a:t> does not check if the list is sorted so should be used on sorted lists only</a:t>
            </a:r>
            <a:endParaRPr/>
          </a:p>
          <a:p>
            <a:pPr marL="457187" indent="-361940"/>
            <a:r>
              <a:rPr lang="en-GB"/>
              <a:t>You can select sections of most sequence types by using slice notation</a:t>
            </a:r>
            <a:endParaRPr/>
          </a:p>
        </p:txBody>
      </p:sp>
      <p:pic>
        <p:nvPicPr>
          <p:cNvPr id="430" name="Google Shape;430;g1e8138a92c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29" y="3454057"/>
            <a:ext cx="2207419" cy="140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1e8138a92c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8660" y="3439251"/>
            <a:ext cx="212883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1e8138a92c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7498" y="3409154"/>
            <a:ext cx="2536031" cy="66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g1e8138a92c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3529" y="3359148"/>
            <a:ext cx="1350169" cy="764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43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e8138a92cc_0_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endParaRPr/>
          </a:p>
        </p:txBody>
      </p:sp>
      <p:sp>
        <p:nvSpPr>
          <p:cNvPr id="439" name="Google Shape;439;g1e8138a92cc_0_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endParaRPr/>
          </a:p>
        </p:txBody>
      </p:sp>
      <p:pic>
        <p:nvPicPr>
          <p:cNvPr id="440" name="Google Shape;440;g1e8138a92c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398" y="1703785"/>
            <a:ext cx="5307806" cy="196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77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e8138a92cc_0_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Dict</a:t>
            </a:r>
            <a:endParaRPr/>
          </a:p>
        </p:txBody>
      </p:sp>
      <p:sp>
        <p:nvSpPr>
          <p:cNvPr id="453" name="Google Shape;453;g1e8138a92cc_0_17"/>
          <p:cNvSpPr txBox="1">
            <a:spLocks noGrp="1"/>
          </p:cNvSpPr>
          <p:nvPr>
            <p:ph type="body" idx="1"/>
          </p:nvPr>
        </p:nvSpPr>
        <p:spPr>
          <a:xfrm>
            <a:off x="628650" y="811987"/>
            <a:ext cx="42831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 dirty="0"/>
              <a:t>hash map/associative array.</a:t>
            </a:r>
            <a:endParaRPr dirty="0"/>
          </a:p>
          <a:p>
            <a:pPr marL="457187" indent="-361940"/>
            <a:r>
              <a:rPr lang="en-GB" dirty="0"/>
              <a:t> Flexibly sized collection of key-value pairs, where key and value are Python objects </a:t>
            </a:r>
            <a:endParaRPr dirty="0"/>
          </a:p>
          <a:p>
            <a:pPr marL="457187" indent="-361940"/>
            <a:r>
              <a:rPr lang="en-GB" dirty="0"/>
              <a:t>Create using curly braces {} and colons to separate keys and values</a:t>
            </a:r>
            <a:endParaRPr dirty="0"/>
          </a:p>
          <a:p>
            <a:pPr marL="457187" indent="-361940"/>
            <a:r>
              <a:rPr lang="en-GB" dirty="0"/>
              <a:t>You can access, insert, or set elements using the same syntax as for accessing elements of a list or tuple</a:t>
            </a:r>
            <a:endParaRPr dirty="0"/>
          </a:p>
          <a:p>
            <a:pPr marL="457187" indent="-361940"/>
            <a:r>
              <a:rPr lang="en-GB" dirty="0"/>
              <a:t>You can check if a </a:t>
            </a:r>
            <a:r>
              <a:rPr lang="en-GB" dirty="0" err="1"/>
              <a:t>dict</a:t>
            </a:r>
            <a:r>
              <a:rPr lang="en-GB" dirty="0"/>
              <a:t> contains a key using the same syntax used for checking whether a list or tuple contains a value:</a:t>
            </a:r>
            <a:endParaRPr dirty="0"/>
          </a:p>
        </p:txBody>
      </p:sp>
      <p:pic>
        <p:nvPicPr>
          <p:cNvPr id="454" name="Google Shape;454;g1e8138a92cc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254" y="1068113"/>
            <a:ext cx="3829219" cy="1058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1e8138a92cc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844" y="2411935"/>
            <a:ext cx="4283156" cy="113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1e8138a92cc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5749" y="3751385"/>
            <a:ext cx="1288500" cy="362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12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e8138a92cc_0_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Dict</a:t>
            </a:r>
            <a:endParaRPr/>
          </a:p>
        </p:txBody>
      </p:sp>
      <p:sp>
        <p:nvSpPr>
          <p:cNvPr id="462" name="Google Shape;462;g1e8138a92cc_0_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6665625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You can delete values either using the</a:t>
            </a:r>
            <a:r>
              <a:rPr lang="en-GB" i="1"/>
              <a:t> del</a:t>
            </a:r>
            <a:r>
              <a:rPr lang="en-GB"/>
              <a:t> keyword or the </a:t>
            </a:r>
            <a:r>
              <a:rPr lang="en-GB" i="1"/>
              <a:t>pop</a:t>
            </a:r>
            <a:r>
              <a:rPr lang="en-GB"/>
              <a:t> method (which simultaneously returns the value and deletes the key)</a:t>
            </a:r>
            <a:endParaRPr/>
          </a:p>
          <a:p>
            <a:pPr marL="457187" indent="-361940"/>
            <a:r>
              <a:rPr lang="en-GB"/>
              <a:t>The </a:t>
            </a:r>
            <a:r>
              <a:rPr lang="en-GB" i="1"/>
              <a:t>keys </a:t>
            </a:r>
            <a:r>
              <a:rPr lang="en-GB"/>
              <a:t>and </a:t>
            </a:r>
            <a:r>
              <a:rPr lang="en-GB" i="1"/>
              <a:t>values </a:t>
            </a:r>
            <a:r>
              <a:rPr lang="en-GB"/>
              <a:t>method give you iterators of the dict’s keys and values, respectively</a:t>
            </a:r>
            <a:endParaRPr/>
          </a:p>
          <a:p>
            <a:pPr marL="457187" indent="-361940"/>
            <a:r>
              <a:rPr lang="en-GB"/>
              <a:t>You can merge one dict into another using the update method</a:t>
            </a:r>
            <a:endParaRPr/>
          </a:p>
        </p:txBody>
      </p:sp>
      <p:pic>
        <p:nvPicPr>
          <p:cNvPr id="463" name="Google Shape;463;g1e8138a92cc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850" y="1268119"/>
            <a:ext cx="1471500" cy="23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1e8138a92cc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5611" y="1662057"/>
            <a:ext cx="2061056" cy="17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1e8138a92cc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3851" y="2172788"/>
            <a:ext cx="1635056" cy="34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g1e8138a92cc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7737" y="3734011"/>
            <a:ext cx="4536263" cy="716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76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e8138a92cc_0_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Set</a:t>
            </a:r>
            <a:endParaRPr/>
          </a:p>
        </p:txBody>
      </p:sp>
      <p:sp>
        <p:nvSpPr>
          <p:cNvPr id="472" name="Google Shape;472;g1e8138a92cc_0_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396375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Unordered collection of unique elements</a:t>
            </a:r>
            <a:endParaRPr/>
          </a:p>
          <a:p>
            <a:pPr marL="457187" indent="-361940"/>
            <a:r>
              <a:rPr lang="en-GB"/>
              <a:t>Sets support mathematical set operations like union, intersection, difference, and symmetric difference.</a:t>
            </a:r>
            <a:endParaRPr/>
          </a:p>
        </p:txBody>
      </p:sp>
      <p:pic>
        <p:nvPicPr>
          <p:cNvPr id="473" name="Google Shape;473;g1e8138a92cc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13" y="3935692"/>
            <a:ext cx="2215650" cy="83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1e8138a92cc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851" y="667219"/>
            <a:ext cx="4604906" cy="3543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30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e8138a92cc_0_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Functions</a:t>
            </a:r>
            <a:endParaRPr/>
          </a:p>
        </p:txBody>
      </p:sp>
      <p:sp>
        <p:nvSpPr>
          <p:cNvPr id="480" name="Google Shape;480;g1e8138a92cc_0_4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6730875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Functions are declared with the def keyword and returned from with the return keyword</a:t>
            </a:r>
            <a:endParaRPr/>
          </a:p>
          <a:p>
            <a:pPr marL="457187" indent="-361940"/>
            <a:r>
              <a:rPr lang="en-GB"/>
              <a:t>Functions can access variables in two different scopes: </a:t>
            </a:r>
            <a:r>
              <a:rPr lang="en-GB" b="1"/>
              <a:t>global and local</a:t>
            </a:r>
            <a:endParaRPr b="1"/>
          </a:p>
          <a:p>
            <a:pPr marL="457187" indent="-361940"/>
            <a:r>
              <a:rPr lang="en-GB"/>
              <a:t>Any variables that are assigned within a function by default are assigned to the local namespace.After the function is finished, the local namespace is destroyed</a:t>
            </a:r>
            <a:endParaRPr/>
          </a:p>
          <a:p>
            <a:pPr marL="457187" indent="-361940"/>
            <a:r>
              <a:rPr lang="en-GB"/>
              <a:t>Assigning variables outside of the function’s scope is possible, but those variables must be declared as global via the global keyword</a:t>
            </a:r>
            <a:endParaRPr/>
          </a:p>
        </p:txBody>
      </p:sp>
      <p:pic>
        <p:nvPicPr>
          <p:cNvPr id="481" name="Google Shape;481;g1e8138a92cc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531" y="1153819"/>
            <a:ext cx="1958288" cy="8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g1e8138a92cc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1248" y="2388244"/>
            <a:ext cx="1444856" cy="59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g1e8138a92cc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9661" y="3099131"/>
            <a:ext cx="1265733" cy="59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g1e8138a92cc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4531" y="4049569"/>
            <a:ext cx="2104687" cy="11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1e8138a92cc_0_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3296" y="3717002"/>
            <a:ext cx="1176750" cy="305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540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e8138a92cc_0_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Returning Multiple Values</a:t>
            </a:r>
            <a:endParaRPr/>
          </a:p>
        </p:txBody>
      </p:sp>
      <p:sp>
        <p:nvSpPr>
          <p:cNvPr id="491" name="Google Shape;491;g1e8138a92cc_0_4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6655725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that the function is actually just returning one object, namely a tuple, which is then being unpacked into the result variables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GB"/>
              <a:t>Alternatively , you could return a </a:t>
            </a:r>
            <a:r>
              <a:rPr lang="en-GB" i="1"/>
              <a:t>dict</a:t>
            </a:r>
            <a:endParaRPr i="1"/>
          </a:p>
        </p:txBody>
      </p:sp>
      <p:pic>
        <p:nvPicPr>
          <p:cNvPr id="492" name="Google Shape;492;g1e8138a92cc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153" y="2264256"/>
            <a:ext cx="1474519" cy="1146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g1e8138a92cc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7246" y="2124957"/>
            <a:ext cx="1601961" cy="278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g1e8138a92cc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2153" y="3512200"/>
            <a:ext cx="2618569" cy="850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89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8138a92cc_0_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Functions are Objects	</a:t>
            </a:r>
            <a:endParaRPr/>
          </a:p>
        </p:txBody>
      </p:sp>
      <p:sp>
        <p:nvSpPr>
          <p:cNvPr id="500" name="Google Shape;500;g1e8138a92cc_0_5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Since Python functions are objects, many constructs can be easily expressed that are difficult to do in other languages</a:t>
            </a:r>
            <a:endParaRPr/>
          </a:p>
          <a:p>
            <a:pPr marL="457187" indent="-361940"/>
            <a:r>
              <a:rPr lang="en-GB"/>
              <a:t>Suppose we were doing some data cleaning and needed to apply a bunch of transformations to the following list of strings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457187" indent="-361940"/>
            <a:r>
              <a:rPr lang="en-GB"/>
              <a:t>Lots of things need to happen to make this list of strings uniform and ready for analysis: stripping whitespace, removing punctuation symbols, and standardizing on proper capitalization</a:t>
            </a:r>
            <a:endParaRPr/>
          </a:p>
          <a:p>
            <a:pPr marL="457187" indent="-361940"/>
            <a:r>
              <a:rPr lang="en-GB"/>
              <a:t>One way to do this is to use built-in string methods along with the re standard library module for regular expressions</a:t>
            </a:r>
            <a:endParaRPr/>
          </a:p>
        </p:txBody>
      </p:sp>
      <p:pic>
        <p:nvPicPr>
          <p:cNvPr id="501" name="Google Shape;501;g1e8138a92cc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134" y="2874799"/>
            <a:ext cx="4910390" cy="396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3342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86171d7df7_1_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Functions are Objects	</a:t>
            </a:r>
            <a:endParaRPr/>
          </a:p>
        </p:txBody>
      </p:sp>
      <p:sp>
        <p:nvSpPr>
          <p:cNvPr id="507" name="Google Shape;507;g286171d7df7_1_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endParaRPr/>
          </a:p>
        </p:txBody>
      </p:sp>
      <p:pic>
        <p:nvPicPr>
          <p:cNvPr id="508" name="Google Shape;508;g286171d7df7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73" y="1369210"/>
            <a:ext cx="2707481" cy="150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g286171d7df7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2300" y="2876550"/>
            <a:ext cx="2171700" cy="13287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0" name="Google Shape;510;g286171d7df7_1_5"/>
          <p:cNvCxnSpPr/>
          <p:nvPr/>
        </p:nvCxnSpPr>
        <p:spPr>
          <a:xfrm>
            <a:off x="5260669" y="3696319"/>
            <a:ext cx="1486350" cy="1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11" name="Google Shape;511;g286171d7df7_1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007" y="3581803"/>
            <a:ext cx="4910390" cy="396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57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7faeb9dfb_1_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Tuple</a:t>
            </a:r>
            <a:endParaRPr/>
          </a:p>
        </p:txBody>
      </p:sp>
      <p:sp>
        <p:nvSpPr>
          <p:cNvPr id="343" name="Google Shape;343;g1e7faeb9dfb_1_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6495075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8" indent="-361940"/>
            <a:r>
              <a:rPr lang="en-GB"/>
              <a:t>Fixed length, immutable Python object</a:t>
            </a:r>
            <a:endParaRPr/>
          </a:p>
          <a:p>
            <a:pPr marL="457188" indent="-361940"/>
            <a:r>
              <a:rPr lang="en-GB"/>
              <a:t>For nested tuples or more complicated expressions,parentheses should be used</a:t>
            </a:r>
            <a:endParaRPr/>
          </a:p>
          <a:p>
            <a:pPr marL="457188" indent="-361940"/>
            <a:r>
              <a:rPr lang="en-GB"/>
              <a:t>You can convert to tuple and access each component with the corresponding number</a:t>
            </a:r>
            <a:endParaRPr/>
          </a:p>
          <a:p>
            <a:pPr marL="457188" indent="-361940"/>
            <a:r>
              <a:rPr lang="en-GB"/>
              <a:t>Once created, the object in the location cannot be modified</a:t>
            </a:r>
            <a:endParaRPr/>
          </a:p>
          <a:p>
            <a:pPr marL="457188" indent="-361940"/>
            <a:r>
              <a:rPr lang="en-GB"/>
              <a:t>Objects in a tuple, if mutable, can be modified in place and other operators can be used </a:t>
            </a:r>
            <a:endParaRPr/>
          </a:p>
        </p:txBody>
      </p:sp>
      <p:pic>
        <p:nvPicPr>
          <p:cNvPr id="344" name="Google Shape;344;g1e7faeb9dfb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8149" y="628952"/>
            <a:ext cx="1377731" cy="6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1e7faeb9dfb_1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3813" y="1626844"/>
            <a:ext cx="2078663" cy="544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1e7faeb9dfb_1_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2169" y="2212531"/>
            <a:ext cx="2281950" cy="9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1e7faeb9dfb_1_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83812" y="3257356"/>
            <a:ext cx="1025813" cy="354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1e7faeb9dfb_1_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08518" y="4302012"/>
            <a:ext cx="4550588" cy="1196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1e7faeb9dfb_1_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40050" y="3726379"/>
            <a:ext cx="2956725" cy="415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991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86171d7df7_1_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Functions are Objects	</a:t>
            </a:r>
            <a:endParaRPr/>
          </a:p>
        </p:txBody>
      </p:sp>
      <p:sp>
        <p:nvSpPr>
          <p:cNvPr id="517" name="Google Shape;517;g286171d7df7_1_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An alternative approach that you may find useful is to make a list of the operations you want to apply to a particular set of strings</a:t>
            </a:r>
            <a:endParaRPr/>
          </a:p>
        </p:txBody>
      </p:sp>
      <p:cxnSp>
        <p:nvCxnSpPr>
          <p:cNvPr id="518" name="Google Shape;518;g286171d7df7_1_20"/>
          <p:cNvCxnSpPr/>
          <p:nvPr/>
        </p:nvCxnSpPr>
        <p:spPr>
          <a:xfrm>
            <a:off x="5028750" y="4038506"/>
            <a:ext cx="1486350" cy="1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19" name="Google Shape;519;g286171d7df7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8" y="3891910"/>
            <a:ext cx="4910390" cy="396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286171d7df7_1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85" y="2119297"/>
            <a:ext cx="3407569" cy="137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g286171d7df7_1_20"/>
          <p:cNvPicPr preferRelativeResize="0"/>
          <p:nvPr/>
        </p:nvPicPr>
        <p:blipFill rotWithShape="1">
          <a:blip r:embed="rId5">
            <a:alphaModFix/>
          </a:blip>
          <a:srcRect t="24664"/>
          <a:stretch/>
        </p:blipFill>
        <p:spPr>
          <a:xfrm>
            <a:off x="628650" y="3524585"/>
            <a:ext cx="2200275" cy="473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g286171d7df7_1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5100" y="2819869"/>
            <a:ext cx="2628900" cy="1343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83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86171d7df7_1_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Pandas</a:t>
            </a:r>
            <a:endParaRPr/>
          </a:p>
        </p:txBody>
      </p:sp>
      <p:sp>
        <p:nvSpPr>
          <p:cNvPr id="532" name="Google Shape;532;g286171d7df7_1_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533" name="Google Shape;533;g286171d7df7_1_11"/>
          <p:cNvSpPr txBox="1"/>
          <p:nvPr/>
        </p:nvSpPr>
        <p:spPr>
          <a:xfrm>
            <a:off x="676144" y="4797882"/>
            <a:ext cx="8063775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indent="-34290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GB" sz="9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SolelyCS. (n.d.). </a:t>
            </a:r>
            <a:r>
              <a:rPr lang="en-GB" sz="900" i="1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 DataFrame In Python Explained. . .</a:t>
            </a:r>
            <a:r>
              <a:rPr lang="en-GB" sz="9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[Video]. YouTube. Retrieved October 6, 2023, from https://youtube.com/shorts/H0JriItTqn8?feature=shared</a:t>
            </a:r>
            <a:endParaRPr sz="9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4" name="Google Shape;534;g286171d7df7_1_11" descr="Explanation of the pandas library and data frame." title="Pandas DataFrame In Python Explained... #python #programming #cod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4147" y="986531"/>
            <a:ext cx="6775713" cy="381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85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88a9f59770_0_2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Numpy vs Pandas</a:t>
            </a:r>
            <a:endParaRPr/>
          </a:p>
        </p:txBody>
      </p:sp>
      <p:sp>
        <p:nvSpPr>
          <p:cNvPr id="540" name="Google Shape;540;g288a9f59770_0_242"/>
          <p:cNvSpPr txBox="1">
            <a:spLocks noGrp="1"/>
          </p:cNvSpPr>
          <p:nvPr>
            <p:ph type="body" idx="1"/>
          </p:nvPr>
        </p:nvSpPr>
        <p:spPr>
          <a:xfrm>
            <a:off x="676144" y="14013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pic>
        <p:nvPicPr>
          <p:cNvPr id="541" name="Google Shape;541;g288a9f59770_0_242" descr="Data analysis using Python; https://ibm.biz/Using_Python&#10;&#10;Beginner's guide to python; https://ibm.biz/Python_for_beginners&#10;&#10;If you've heard of Pandas and NumPy, you may think one is simply a superset of the other. If so, you're not wrong, but there's more to these two Python-based data analytics packages than that. In this video, Martin Keen explains their relative strengths and ends by offering recommendations on the best approach for adopting one framework versus another.&#10;&#10;Get started for free on IBM Cloud → https://ibm.biz/sign-up-now&#10;Subscribe to see more videos like this in the future → http://ibm.biz/subscribe-now&#10;&#10;#AI #Software #Dev #lightboard #IBM #MartinKeen #Numpy #Pandas #python" title="NumPy vs Panda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638" y="1014601"/>
            <a:ext cx="6725840" cy="3783281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288a9f59770_0_242"/>
          <p:cNvSpPr txBox="1"/>
          <p:nvPr/>
        </p:nvSpPr>
        <p:spPr>
          <a:xfrm>
            <a:off x="676144" y="4797882"/>
            <a:ext cx="8063775" cy="66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indent="-342900">
              <a:lnSpc>
                <a:spcPct val="200000"/>
              </a:lnSpc>
              <a:buSzPts val="1100"/>
            </a:pPr>
            <a:r>
              <a:rPr lang="en-GB" sz="900">
                <a:solidFill>
                  <a:srgbClr val="434343"/>
                </a:solidFill>
              </a:rPr>
              <a:t>IBM Technology. (2023, April 12). </a:t>
            </a:r>
            <a:r>
              <a:rPr lang="en-GB" sz="900" i="1">
                <a:solidFill>
                  <a:srgbClr val="434343"/>
                </a:solidFill>
              </a:rPr>
              <a:t>NumPy vs Pandas</a:t>
            </a:r>
            <a:r>
              <a:rPr lang="en-GB" sz="900">
                <a:solidFill>
                  <a:srgbClr val="434343"/>
                </a:solidFill>
              </a:rPr>
              <a:t>. YouTube. Retrieved October 6, 2023, from https://www.youtube.com/watch?v=KHoEbRH46Zk</a:t>
            </a:r>
            <a:endParaRPr sz="900">
              <a:solidFill>
                <a:srgbClr val="434343"/>
              </a:solidFill>
            </a:endParaRPr>
          </a:p>
          <a:p>
            <a:r>
              <a:rPr lang="en-GB" sz="1050"/>
              <a:t>‌</a:t>
            </a:r>
            <a:endParaRPr sz="1050"/>
          </a:p>
          <a:p>
            <a:endParaRPr sz="1050"/>
          </a:p>
        </p:txBody>
      </p:sp>
    </p:spTree>
    <p:extLst>
      <p:ext uri="{BB962C8B-B14F-4D97-AF65-F5344CB8AC3E}">
        <p14:creationId xmlns:p14="http://schemas.microsoft.com/office/powerpoint/2010/main" val="4265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88a9f59770_0_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What is a Series</a:t>
            </a:r>
            <a:endParaRPr/>
          </a:p>
        </p:txBody>
      </p:sp>
      <p:sp>
        <p:nvSpPr>
          <p:cNvPr id="548" name="Google Shape;548;g288a9f59770_0_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A 1-dimensional array</a:t>
            </a:r>
            <a:endParaRPr/>
          </a:p>
          <a:p>
            <a:pPr marL="457187" indent="-361940"/>
            <a:r>
              <a:rPr lang="en-GB"/>
              <a:t>Default Numpy data type</a:t>
            </a:r>
            <a:endParaRPr/>
          </a:p>
          <a:p>
            <a:pPr marL="457187" indent="-361940"/>
            <a:r>
              <a:rPr lang="en-GB"/>
              <a:t>Each value corresponds to an index</a:t>
            </a:r>
            <a:endParaRPr b="1">
              <a:solidFill>
                <a:schemeClr val="dk2"/>
              </a:solidFill>
            </a:endParaRPr>
          </a:p>
          <a:p>
            <a:pPr marL="457187" indent="-361940"/>
            <a:endParaRPr/>
          </a:p>
        </p:txBody>
      </p:sp>
      <p:pic>
        <p:nvPicPr>
          <p:cNvPr id="549" name="Google Shape;549;g288a9f59770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322" y="955107"/>
            <a:ext cx="3276356" cy="178215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0" name="Google Shape;550;g288a9f59770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22" y="2957030"/>
            <a:ext cx="3400425" cy="10001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1" name="Google Shape;551;g288a9f59770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5516" y="2851548"/>
            <a:ext cx="5150644" cy="1478756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2" name="Google Shape;552;g288a9f59770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548" y="4072442"/>
            <a:ext cx="2221706" cy="878681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831387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88a9f59770_0_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What is a DataFrame?</a:t>
            </a:r>
            <a:endParaRPr/>
          </a:p>
        </p:txBody>
      </p:sp>
      <p:sp>
        <p:nvSpPr>
          <p:cNvPr id="558" name="Google Shape;558;g288a9f59770_0_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A rectangular table of data </a:t>
            </a:r>
            <a:endParaRPr/>
          </a:p>
          <a:p>
            <a:pPr marL="457187" indent="-361940"/>
            <a:r>
              <a:rPr lang="en-GB"/>
              <a:t>Contains an ordered collection of columns</a:t>
            </a:r>
            <a:endParaRPr/>
          </a:p>
          <a:p>
            <a:pPr marL="457187" indent="-361940"/>
            <a:r>
              <a:rPr lang="en-GB"/>
              <a:t>Has both a row and column index</a:t>
            </a:r>
            <a:endParaRPr/>
          </a:p>
        </p:txBody>
      </p:sp>
      <p:pic>
        <p:nvPicPr>
          <p:cNvPr id="559" name="Google Shape;559;g288a9f59770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94" y="2264363"/>
            <a:ext cx="5357813" cy="8286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60" name="Google Shape;560;g288a9f59770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6548" y="1008037"/>
            <a:ext cx="1778794" cy="161448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61" name="Google Shape;561;g288a9f59770_0_13"/>
          <p:cNvPicPr preferRelativeResize="0"/>
          <p:nvPr/>
        </p:nvPicPr>
        <p:blipFill rotWithShape="1">
          <a:blip r:embed="rId5">
            <a:alphaModFix/>
          </a:blip>
          <a:srcRect b="86885"/>
          <a:stretch/>
        </p:blipFill>
        <p:spPr>
          <a:xfrm>
            <a:off x="561338" y="3136988"/>
            <a:ext cx="4521994" cy="206119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62" name="Google Shape;562;g288a9f59770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7975" y="2702326"/>
            <a:ext cx="1857375" cy="22145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63" name="Google Shape;563;g288a9f59770_0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3706" y="3000207"/>
            <a:ext cx="1585913" cy="17859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64" name="Google Shape;564;g288a9f59770_0_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81" y="3409473"/>
            <a:ext cx="5800725" cy="75009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65" name="Google Shape;565;g288a9f59770_0_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1338" y="4225941"/>
            <a:ext cx="5543550" cy="607219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316645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88a9f59770_0_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endParaRPr/>
          </a:p>
        </p:txBody>
      </p:sp>
      <p:sp>
        <p:nvSpPr>
          <p:cNvPr id="571" name="Google Shape;571;g288a9f59770_0_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endParaRPr/>
          </a:p>
        </p:txBody>
      </p:sp>
      <p:pic>
        <p:nvPicPr>
          <p:cNvPr id="572" name="Google Shape;572;g288a9f59770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82" y="422362"/>
            <a:ext cx="6913680" cy="3782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505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88a9f59770_0_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Index Method</a:t>
            </a:r>
            <a:endParaRPr/>
          </a:p>
        </p:txBody>
      </p:sp>
      <p:sp>
        <p:nvSpPr>
          <p:cNvPr id="578" name="Google Shape;578;g288a9f59770_0_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6154425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Index objects are responsible for holding the axis labels and other metadata</a:t>
            </a:r>
            <a:endParaRPr/>
          </a:p>
          <a:p>
            <a:pPr marL="457187" indent="-361940"/>
            <a:r>
              <a:rPr lang="en-GB"/>
              <a:t>Index objects are immutable</a:t>
            </a:r>
            <a:endParaRPr/>
          </a:p>
        </p:txBody>
      </p:sp>
      <p:pic>
        <p:nvPicPr>
          <p:cNvPr id="579" name="Google Shape;579;g288a9f59770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25" y="2410510"/>
            <a:ext cx="3486150" cy="792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10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88a9f59770_0_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endParaRPr/>
          </a:p>
        </p:txBody>
      </p:sp>
      <p:sp>
        <p:nvSpPr>
          <p:cNvPr id="585" name="Google Shape;585;g288a9f59770_0_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endParaRPr/>
          </a:p>
        </p:txBody>
      </p:sp>
      <p:pic>
        <p:nvPicPr>
          <p:cNvPr id="586" name="Google Shape;586;g288a9f5977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641" y="1007269"/>
            <a:ext cx="5750719" cy="312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958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88a9f59770_0_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Essential Functionality</a:t>
            </a:r>
            <a:endParaRPr/>
          </a:p>
        </p:txBody>
      </p:sp>
      <p:sp>
        <p:nvSpPr>
          <p:cNvPr id="592" name="Google Shape;592;g288a9f59770_0_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Reindexing; create a new object with the data conformed to a new index.</a:t>
            </a:r>
            <a:endParaRPr/>
          </a:p>
        </p:txBody>
      </p:sp>
      <p:pic>
        <p:nvPicPr>
          <p:cNvPr id="593" name="Google Shape;593;g288a9f59770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19" y="2093618"/>
            <a:ext cx="5486400" cy="159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g288a9f59770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398" y="2459662"/>
            <a:ext cx="4121944" cy="17573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5" name="Google Shape;595;g288a9f59770_0_23"/>
          <p:cNvCxnSpPr/>
          <p:nvPr/>
        </p:nvCxnSpPr>
        <p:spPr>
          <a:xfrm>
            <a:off x="2623425" y="2776706"/>
            <a:ext cx="1219050" cy="4918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3597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88a9f59770_0_10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Essential Functionality</a:t>
            </a:r>
            <a:endParaRPr/>
          </a:p>
        </p:txBody>
      </p:sp>
      <p:sp>
        <p:nvSpPr>
          <p:cNvPr id="601" name="Google Shape;601;g288a9f59770_0_10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endParaRPr/>
          </a:p>
        </p:txBody>
      </p:sp>
      <p:pic>
        <p:nvPicPr>
          <p:cNvPr id="602" name="Google Shape;602;g288a9f59770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610" y="1534888"/>
            <a:ext cx="6250781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67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7faeb9dfb_1_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Unpacking Tuples	</a:t>
            </a:r>
            <a:endParaRPr/>
          </a:p>
        </p:txBody>
      </p:sp>
      <p:sp>
        <p:nvSpPr>
          <p:cNvPr id="355" name="Google Shape;355;g1e7faeb9dfb_1_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8" indent="-361940"/>
            <a:r>
              <a:rPr lang="en-GB"/>
              <a:t>If you try to assign to a tuple-like expression of variables, Python will attempt to unpack the value on the righthand side of the equals sign:</a:t>
            </a:r>
            <a:endParaRPr/>
          </a:p>
          <a:p>
            <a:pPr marL="457188" indent="-261928">
              <a:buNone/>
            </a:pPr>
            <a:endParaRPr/>
          </a:p>
          <a:p>
            <a:pPr marL="457188" indent="-261928">
              <a:buNone/>
            </a:pPr>
            <a:endParaRPr/>
          </a:p>
          <a:p>
            <a:pPr marL="457188" indent="-261928">
              <a:buNone/>
            </a:pPr>
            <a:endParaRPr/>
          </a:p>
          <a:p>
            <a:pPr marL="457188" indent="-361940"/>
            <a:r>
              <a:rPr lang="en-GB"/>
              <a:t>Sequences of nested tuples can be unpacked also, useful for iterating over sequences of tuples</a:t>
            </a:r>
            <a:endParaRPr/>
          </a:p>
        </p:txBody>
      </p:sp>
      <p:pic>
        <p:nvPicPr>
          <p:cNvPr id="356" name="Google Shape;356;g1e7faeb9dfb_1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034" y="2489040"/>
            <a:ext cx="1583579" cy="95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1e7faeb9dfb_1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4781" y="4200662"/>
            <a:ext cx="1873147" cy="95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1e7faeb9dfb_1_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56728" y="4184338"/>
            <a:ext cx="3728952" cy="1109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7788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88a9f59770_0_1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Essential Functionality</a:t>
            </a:r>
            <a:endParaRPr/>
          </a:p>
        </p:txBody>
      </p:sp>
      <p:sp>
        <p:nvSpPr>
          <p:cNvPr id="608" name="Google Shape;608;g288a9f59770_0_1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Dropping Entries from an Axis; drop method will return a new object with the indicated value or values deleted from an axis</a:t>
            </a:r>
            <a:endParaRPr/>
          </a:p>
        </p:txBody>
      </p:sp>
      <p:pic>
        <p:nvPicPr>
          <p:cNvPr id="609" name="Google Shape;609;g288a9f59770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760" y="2087549"/>
            <a:ext cx="1135856" cy="1414463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0" name="Google Shape;610;g288a9f59770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679" y="2087272"/>
            <a:ext cx="2207419" cy="1064419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1" name="Google Shape;611;g288a9f59770_0_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6392" y="3824356"/>
            <a:ext cx="2478881" cy="13144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2" name="Google Shape;612;g288a9f59770_0_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1319" y="3402217"/>
            <a:ext cx="3086100" cy="96440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034229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88a9f59770_0_1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Essential Functionality</a:t>
            </a:r>
            <a:endParaRPr/>
          </a:p>
        </p:txBody>
      </p:sp>
      <p:sp>
        <p:nvSpPr>
          <p:cNvPr id="618" name="Google Shape;618;g288a9f59770_0_1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Indexing, Selection, and Filtering; Series indexing (obj[...]) works similar to NumPy array indexing, except you can use the Series’s index values instead of only integers.</a:t>
            </a:r>
            <a:endParaRPr/>
          </a:p>
          <a:p>
            <a:pPr marL="457187" indent="-361940"/>
            <a:r>
              <a:rPr lang="en-GB"/>
              <a:t>Slicing works similarly but the end point is inclusive</a:t>
            </a:r>
            <a:endParaRPr/>
          </a:p>
          <a:p>
            <a:pPr marL="457187" indent="-361940"/>
            <a:endParaRPr/>
          </a:p>
        </p:txBody>
      </p:sp>
      <p:pic>
        <p:nvPicPr>
          <p:cNvPr id="619" name="Google Shape;619;g288a9f59770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00" y="2271469"/>
            <a:ext cx="5114925" cy="2207419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20" name="Google Shape;620;g288a9f59770_0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035" y="2064779"/>
            <a:ext cx="2450306" cy="21717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716906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88a9f59770_0_8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Essential Functionality</a:t>
            </a:r>
            <a:endParaRPr/>
          </a:p>
        </p:txBody>
      </p:sp>
      <p:sp>
        <p:nvSpPr>
          <p:cNvPr id="626" name="Google Shape;626;g288a9f59770_0_8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Setting using these methods modifies the corresponding section of the Series:</a:t>
            </a:r>
            <a:endParaRPr/>
          </a:p>
        </p:txBody>
      </p:sp>
      <p:pic>
        <p:nvPicPr>
          <p:cNvPr id="627" name="Google Shape;627;g288a9f59770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306" y="1828641"/>
            <a:ext cx="2000250" cy="1635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278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88a9f59770_0_8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Essential Functionality</a:t>
            </a:r>
            <a:endParaRPr/>
          </a:p>
        </p:txBody>
      </p:sp>
      <p:sp>
        <p:nvSpPr>
          <p:cNvPr id="633" name="Google Shape;633;g288a9f59770_0_8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loc and iloc; They enable you to select a subset of the rows and columns from a DataFrame using either axis labels (loc) or integers (iloc).</a:t>
            </a:r>
            <a:endParaRPr/>
          </a:p>
          <a:p>
            <a:pPr marL="457187" indent="-361940"/>
            <a:r>
              <a:rPr lang="en-GB"/>
              <a:t>Both indexing functions work with slices in addition to single labels or lists of labels</a:t>
            </a:r>
            <a:endParaRPr/>
          </a:p>
        </p:txBody>
      </p:sp>
      <p:pic>
        <p:nvPicPr>
          <p:cNvPr id="634" name="Google Shape;634;g288a9f59770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63" y="3202805"/>
            <a:ext cx="3571875" cy="1028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35" name="Google Shape;635;g288a9f59770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081" y="2771233"/>
            <a:ext cx="2671763" cy="263604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039367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88a9f59770_0_1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Essential Functionality</a:t>
            </a:r>
            <a:endParaRPr/>
          </a:p>
        </p:txBody>
      </p:sp>
      <p:sp>
        <p:nvSpPr>
          <p:cNvPr id="641" name="Google Shape;641;g288a9f59770_0_14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endParaRPr/>
          </a:p>
        </p:txBody>
      </p:sp>
      <p:pic>
        <p:nvPicPr>
          <p:cNvPr id="642" name="Google Shape;642;g288a9f59770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3" y="979735"/>
            <a:ext cx="6200775" cy="217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g288a9f59770_0_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473" y="3001762"/>
            <a:ext cx="6165056" cy="1443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307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88a9f59770_0_1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Essential Functionality</a:t>
            </a:r>
            <a:endParaRPr/>
          </a:p>
        </p:txBody>
      </p:sp>
      <p:sp>
        <p:nvSpPr>
          <p:cNvPr id="649" name="Google Shape;649;g288a9f59770_0_1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Working with pandas objects indexed by integers is something that often trips up new users due to some differences</a:t>
            </a:r>
            <a:endParaRPr/>
          </a:p>
          <a:p>
            <a:pPr marL="457187" indent="-361940"/>
            <a:r>
              <a:rPr lang="en-GB"/>
              <a:t>Here we have an index containing 0, 1, 2, but inferring what the user wants (label-based indexing or position-based) is difficult</a:t>
            </a:r>
            <a:endParaRPr/>
          </a:p>
          <a:p>
            <a:pPr marL="457187" indent="-361940"/>
            <a:r>
              <a:rPr lang="en-GB"/>
              <a:t>On the other hand, with a non-integer index, there is no potential for ambiguity:</a:t>
            </a:r>
            <a:endParaRPr/>
          </a:p>
        </p:txBody>
      </p:sp>
      <p:pic>
        <p:nvPicPr>
          <p:cNvPr id="650" name="Google Shape;650;g288a9f59770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37" y="3506300"/>
            <a:ext cx="1243013" cy="1071563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51" name="Google Shape;651;g288a9f59770_0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685" y="3467725"/>
            <a:ext cx="4779169" cy="77152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06864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88a9f59770_0_17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Essential Functionality</a:t>
            </a:r>
            <a:endParaRPr/>
          </a:p>
        </p:txBody>
      </p:sp>
      <p:sp>
        <p:nvSpPr>
          <p:cNvPr id="657" name="Google Shape;657;g288a9f59770_0_17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Arithmetic and Data Alignment;When you are adding together objects, if any index pairs are not the same, the respective index in the result will be the union of the index pairs.</a:t>
            </a:r>
            <a:endParaRPr/>
          </a:p>
          <a:p>
            <a:pPr marL="457187" indent="-361940"/>
            <a:endParaRPr/>
          </a:p>
        </p:txBody>
      </p:sp>
      <p:pic>
        <p:nvPicPr>
          <p:cNvPr id="658" name="Google Shape;658;g288a9f59770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98" y="2523308"/>
            <a:ext cx="5550694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g288a9f59770_0_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735" y="3362298"/>
            <a:ext cx="1207294" cy="144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g288a9f59770_0_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5742" y="3155351"/>
            <a:ext cx="1393031" cy="16430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1" name="Google Shape;661;g288a9f59770_0_177"/>
          <p:cNvCxnSpPr/>
          <p:nvPr/>
        </p:nvCxnSpPr>
        <p:spPr>
          <a:xfrm>
            <a:off x="3543056" y="3994858"/>
            <a:ext cx="1743075" cy="213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61492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88a9f59770_0_19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Essential Functionality</a:t>
            </a:r>
            <a:endParaRPr/>
          </a:p>
        </p:txBody>
      </p:sp>
      <p:sp>
        <p:nvSpPr>
          <p:cNvPr id="667" name="Google Shape;667;g288a9f59770_0_19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In arithmetic operations between differently indexed objects, you might want to fill with a special value, like 0, when an axis label is found in one object but not the other</a:t>
            </a:r>
            <a:endParaRPr/>
          </a:p>
          <a:p>
            <a:pPr marL="0" indent="0">
              <a:buNone/>
            </a:pPr>
            <a:endParaRPr/>
          </a:p>
        </p:txBody>
      </p:sp>
      <p:pic>
        <p:nvPicPr>
          <p:cNvPr id="668" name="Google Shape;668;g288a9f59770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38" y="2639649"/>
            <a:ext cx="23145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g288a9f59770_0_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700" y="2532391"/>
            <a:ext cx="2748319" cy="38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g288a9f59770_0_1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6754" y="2971844"/>
            <a:ext cx="2450306" cy="892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4931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88a9f59770_0_1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Essential Functionality</a:t>
            </a:r>
            <a:endParaRPr/>
          </a:p>
        </p:txBody>
      </p:sp>
      <p:sp>
        <p:nvSpPr>
          <p:cNvPr id="676" name="Google Shape;676;g288a9f59770_0_16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endParaRPr/>
          </a:p>
        </p:txBody>
      </p:sp>
      <p:pic>
        <p:nvPicPr>
          <p:cNvPr id="677" name="Google Shape;677;g288a9f59770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057" y="2027397"/>
            <a:ext cx="4029881" cy="2363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531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88a9f59770_0_16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Summarizing and Computing Descriptive Statistics</a:t>
            </a:r>
            <a:endParaRPr/>
          </a:p>
        </p:txBody>
      </p:sp>
      <p:sp>
        <p:nvSpPr>
          <p:cNvPr id="683" name="Google Shape;683;g288a9f59770_0_16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pandas objects are equipped with a set of common mathematical and statistical methods. </a:t>
            </a:r>
            <a:endParaRPr/>
          </a:p>
          <a:p>
            <a:pPr marL="457187" indent="-361940"/>
            <a:r>
              <a:rPr lang="en-GB"/>
              <a:t>Most of these fall into the category of reductions or summary statistics, methods that extract a single value (like the sum or mean) from a Series or a Series of values from the rows or columns of a DataFrame.</a:t>
            </a:r>
            <a:endParaRPr/>
          </a:p>
          <a:p>
            <a:pPr marL="457187" indent="-361940"/>
            <a:endParaRPr/>
          </a:p>
        </p:txBody>
      </p:sp>
      <p:pic>
        <p:nvPicPr>
          <p:cNvPr id="684" name="Google Shape;684;g288a9f59770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63" y="2802789"/>
            <a:ext cx="4543425" cy="2164556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85" name="Google Shape;685;g288a9f59770_0_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098" y="3964158"/>
            <a:ext cx="1450181" cy="978694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86" name="Google Shape;686;g288a9f59770_0_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5938" y="3072913"/>
            <a:ext cx="2400300" cy="1300163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93946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7faeb9dfb_1_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Lists</a:t>
            </a:r>
            <a:endParaRPr/>
          </a:p>
        </p:txBody>
      </p:sp>
      <p:sp>
        <p:nvSpPr>
          <p:cNvPr id="364" name="Google Shape;364;g1e7faeb9dfb_1_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6129493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8" indent="-361940"/>
            <a:r>
              <a:rPr lang="en-GB"/>
              <a:t>In contrast with tuples, lists are variable-length and their contents can be modified in-place. You can define them using square brackets [] or using the list type function</a:t>
            </a:r>
            <a:endParaRPr/>
          </a:p>
          <a:p>
            <a:pPr marL="457188" indent="-361940"/>
            <a:r>
              <a:rPr lang="en-GB"/>
              <a:t>Lists and tuples are semantically similar (though tuples cannot be modified) and can be used interchangeably in many functions.</a:t>
            </a:r>
            <a:endParaRPr/>
          </a:p>
          <a:p>
            <a:pPr marL="457188" indent="-361940"/>
            <a:r>
              <a:rPr lang="en-GB"/>
              <a:t>The list function is frequently used in data processing as a way to materialize an iterator or generator expression:</a:t>
            </a:r>
            <a:endParaRPr/>
          </a:p>
        </p:txBody>
      </p:sp>
      <p:pic>
        <p:nvPicPr>
          <p:cNvPr id="365" name="Google Shape;365;g1e7faeb9dfb_1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143" y="770982"/>
            <a:ext cx="2385857" cy="1541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e7faeb9dfb_1_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6269" y="2336675"/>
            <a:ext cx="2158607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e7faeb9dfb_1_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87358" y="3867179"/>
            <a:ext cx="2796428" cy="1148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0116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88a9f59770_0_2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Summarizing and Computing Descriptive Statistics</a:t>
            </a:r>
            <a:endParaRPr/>
          </a:p>
        </p:txBody>
      </p:sp>
      <p:sp>
        <p:nvSpPr>
          <p:cNvPr id="692" name="Google Shape;692;g288a9f59770_0_2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endParaRPr/>
          </a:p>
        </p:txBody>
      </p:sp>
      <p:pic>
        <p:nvPicPr>
          <p:cNvPr id="693" name="Google Shape;693;g288a9f59770_0_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419" y="1957323"/>
            <a:ext cx="4214813" cy="1407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491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88a9f59770_0_17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Summarizing and Computing Descriptive Statistics</a:t>
            </a:r>
            <a:endParaRPr/>
          </a:p>
        </p:txBody>
      </p:sp>
      <p:sp>
        <p:nvSpPr>
          <p:cNvPr id="699" name="Google Shape;699;g288a9f59770_0_17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 i="1"/>
              <a:t>describe</a:t>
            </a:r>
            <a:r>
              <a:rPr lang="en-GB"/>
              <a:t> produces multiple summary statistics in one shot</a:t>
            </a:r>
            <a:endParaRPr/>
          </a:p>
        </p:txBody>
      </p:sp>
      <p:pic>
        <p:nvPicPr>
          <p:cNvPr id="700" name="Google Shape;700;g288a9f59770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41" y="2055019"/>
            <a:ext cx="1721644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g288a9f59770_0_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0417" y="2055010"/>
            <a:ext cx="2050256" cy="195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g288a9f59770_0_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0785" y="2044294"/>
            <a:ext cx="3793331" cy="99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g288a9f59770_0_1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0794" y="2907600"/>
            <a:ext cx="1042988" cy="728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6052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88a9f59770_0_2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endParaRPr/>
          </a:p>
        </p:txBody>
      </p:sp>
      <p:sp>
        <p:nvSpPr>
          <p:cNvPr id="709" name="Google Shape;709;g288a9f59770_0_2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endParaRPr/>
          </a:p>
        </p:txBody>
      </p:sp>
      <p:pic>
        <p:nvPicPr>
          <p:cNvPr id="710" name="Google Shape;710;g288a9f59770_0_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13" y="0"/>
            <a:ext cx="620077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98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88a9f59770_0_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Lists</a:t>
            </a:r>
            <a:endParaRPr/>
          </a:p>
        </p:txBody>
      </p:sp>
      <p:sp>
        <p:nvSpPr>
          <p:cNvPr id="373" name="Google Shape;373;g288a9f59770_0_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612945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In contrast with tuples, lists are variable-length and their contents can be modified in-place. You can define them using square brackets [] or using the list type function</a:t>
            </a:r>
            <a:endParaRPr/>
          </a:p>
          <a:p>
            <a:pPr marL="457187" indent="-361940"/>
            <a:r>
              <a:rPr lang="en-GB"/>
              <a:t>Lists and tuples are semantically similar (though tuples cannot be modified) and can be used interchangeably in many functions.</a:t>
            </a:r>
            <a:endParaRPr/>
          </a:p>
          <a:p>
            <a:pPr marL="457187" indent="-361940"/>
            <a:r>
              <a:rPr lang="en-GB"/>
              <a:t>The list function is frequently used in data processing as a way to materialize an iterator or generator expression:</a:t>
            </a:r>
            <a:endParaRPr/>
          </a:p>
        </p:txBody>
      </p:sp>
      <p:pic>
        <p:nvPicPr>
          <p:cNvPr id="374" name="Google Shape;374;g288a9f59770_0_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143" y="770982"/>
            <a:ext cx="2385857" cy="1541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288a9f59770_0_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6269" y="2336675"/>
            <a:ext cx="2158607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288a9f59770_0_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87358" y="3312007"/>
            <a:ext cx="2796428" cy="1148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34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7faeb9dfb_1_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Adding Elements</a:t>
            </a:r>
            <a:endParaRPr/>
          </a:p>
        </p:txBody>
      </p:sp>
      <p:sp>
        <p:nvSpPr>
          <p:cNvPr id="382" name="Google Shape;382;g1e7faeb9dfb_1_18"/>
          <p:cNvSpPr txBox="1">
            <a:spLocks noGrp="1"/>
          </p:cNvSpPr>
          <p:nvPr>
            <p:ph type="body" idx="1"/>
          </p:nvPr>
        </p:nvSpPr>
        <p:spPr>
          <a:xfrm>
            <a:off x="628651" y="1369219"/>
            <a:ext cx="5633096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8" indent="-361940"/>
            <a:r>
              <a:rPr lang="en-GB"/>
              <a:t>Elements can be appended to the end of the list with the append method</a:t>
            </a:r>
            <a:endParaRPr/>
          </a:p>
          <a:p>
            <a:pPr marL="457188" indent="-361940"/>
            <a:r>
              <a:rPr lang="en-GB"/>
              <a:t>Using insert you can insert an element at a specific location in the list</a:t>
            </a:r>
            <a:endParaRPr/>
          </a:p>
          <a:p>
            <a:pPr marL="457188" indent="-361940"/>
            <a:r>
              <a:rPr lang="en-GB"/>
              <a:t>The insertion index must be between 0 and the length of the list, inclusive</a:t>
            </a:r>
            <a:endParaRPr/>
          </a:p>
        </p:txBody>
      </p:sp>
      <p:pic>
        <p:nvPicPr>
          <p:cNvPr id="383" name="Google Shape;383;g1e7faeb9dfb_1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3161851"/>
            <a:ext cx="3763202" cy="833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1e7faeb9dfb_1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1700" y="3161851"/>
            <a:ext cx="4045837" cy="8336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g1e7faeb9dfb_1_18"/>
          <p:cNvCxnSpPr/>
          <p:nvPr/>
        </p:nvCxnSpPr>
        <p:spPr>
          <a:xfrm>
            <a:off x="4571700" y="3000919"/>
            <a:ext cx="0" cy="16317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6511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7faeb9dfb_1_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Removing Elements</a:t>
            </a:r>
            <a:endParaRPr/>
          </a:p>
        </p:txBody>
      </p:sp>
      <p:sp>
        <p:nvSpPr>
          <p:cNvPr id="391" name="Google Shape;391;g1e7faeb9dfb_1_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5724024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8" indent="-361940"/>
            <a:r>
              <a:rPr lang="en-GB"/>
              <a:t>The inverse operation to insert is pop, which removes and returns an element at a particular index</a:t>
            </a:r>
            <a:endParaRPr/>
          </a:p>
          <a:p>
            <a:pPr marL="457188" indent="-361940"/>
            <a:r>
              <a:rPr lang="en-GB"/>
              <a:t>Elements can be removed by value with remove, which locates the first such value and removes it from the last</a:t>
            </a:r>
            <a:endParaRPr/>
          </a:p>
          <a:p>
            <a:pPr marL="457188" indent="-261928">
              <a:buNone/>
            </a:pPr>
            <a:endParaRPr/>
          </a:p>
        </p:txBody>
      </p:sp>
      <p:pic>
        <p:nvPicPr>
          <p:cNvPr id="392" name="Google Shape;392;g1e7faeb9dfb_1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72" y="3433679"/>
            <a:ext cx="3212571" cy="105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1e7faeb9dfb_1_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1934" y="3189200"/>
            <a:ext cx="3441479" cy="1544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39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e7faeb9dfb_1_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Concatenating and combining lists</a:t>
            </a:r>
            <a:endParaRPr/>
          </a:p>
        </p:txBody>
      </p:sp>
      <p:sp>
        <p:nvSpPr>
          <p:cNvPr id="399" name="Google Shape;399;g1e7faeb9dfb_1_28"/>
          <p:cNvSpPr txBox="1">
            <a:spLocks noGrp="1"/>
          </p:cNvSpPr>
          <p:nvPr>
            <p:ph type="body" idx="1"/>
          </p:nvPr>
        </p:nvSpPr>
        <p:spPr>
          <a:xfrm>
            <a:off x="588855" y="131808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8" indent="-361940"/>
            <a:r>
              <a:rPr lang="en-GB"/>
              <a:t>Similar to tuples, adding two lists together with + concatenates them</a:t>
            </a:r>
            <a:endParaRPr/>
          </a:p>
          <a:p>
            <a:pPr marL="457188" indent="-361940"/>
            <a:r>
              <a:rPr lang="en-GB"/>
              <a:t>If you have a list already defined, you can append multiple elements to it using the extend method</a:t>
            </a:r>
            <a:endParaRPr/>
          </a:p>
          <a:p>
            <a:pPr marL="457188" indent="-361940"/>
            <a:r>
              <a:rPr lang="en-GB"/>
              <a:t>Using extend to append elements to an existing list, especially if you are building up a large list, is usually preferable.</a:t>
            </a:r>
            <a:endParaRPr/>
          </a:p>
        </p:txBody>
      </p:sp>
      <p:pic>
        <p:nvPicPr>
          <p:cNvPr id="400" name="Google Shape;400;g1e7faeb9dfb_1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750" y="3563393"/>
            <a:ext cx="3178704" cy="41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1e7faeb9dfb_1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7238" y="3598216"/>
            <a:ext cx="2802982" cy="106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1e7faeb9dfb_1_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33780" y="3527301"/>
            <a:ext cx="2033662" cy="4551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g1e7faeb9dfb_1_28"/>
          <p:cNvCxnSpPr/>
          <p:nvPr/>
        </p:nvCxnSpPr>
        <p:spPr>
          <a:xfrm>
            <a:off x="3380874" y="2985879"/>
            <a:ext cx="0" cy="1766595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4" name="Google Shape;404;g1e7faeb9dfb_1_28"/>
          <p:cNvCxnSpPr/>
          <p:nvPr/>
        </p:nvCxnSpPr>
        <p:spPr>
          <a:xfrm>
            <a:off x="6346658" y="2991896"/>
            <a:ext cx="0" cy="1766595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3913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88a9f59770_0_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r>
              <a:rPr lang="en-GB"/>
              <a:t>Concatenating and combining lists</a:t>
            </a:r>
            <a:endParaRPr/>
          </a:p>
        </p:txBody>
      </p:sp>
      <p:sp>
        <p:nvSpPr>
          <p:cNvPr id="410" name="Google Shape;410;g288a9f59770_0_42"/>
          <p:cNvSpPr txBox="1">
            <a:spLocks noGrp="1"/>
          </p:cNvSpPr>
          <p:nvPr>
            <p:ph type="body" idx="1"/>
          </p:nvPr>
        </p:nvSpPr>
        <p:spPr>
          <a:xfrm>
            <a:off x="588855" y="131808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457187" indent="-361940"/>
            <a:r>
              <a:rPr lang="en-GB"/>
              <a:t>Similar to tuples, adding two lists together with + concatenates them</a:t>
            </a:r>
            <a:endParaRPr/>
          </a:p>
          <a:p>
            <a:pPr marL="457187" indent="-361940"/>
            <a:r>
              <a:rPr lang="en-GB"/>
              <a:t>If you have a list already defined, you can append multiple elements to it using the extend method</a:t>
            </a:r>
            <a:endParaRPr/>
          </a:p>
          <a:p>
            <a:pPr marL="457187" indent="-361940"/>
            <a:r>
              <a:rPr lang="en-GB"/>
              <a:t>Using extend to append elements to an existing list, especially if you are building up a large list, is usually preferable.</a:t>
            </a:r>
            <a:endParaRPr/>
          </a:p>
        </p:txBody>
      </p:sp>
      <p:pic>
        <p:nvPicPr>
          <p:cNvPr id="411" name="Google Shape;411;g288a9f59770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405" y="3746070"/>
            <a:ext cx="3178704" cy="41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288a9f59770_0_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6110" y="3527301"/>
            <a:ext cx="2802982" cy="106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288a9f59770_0_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41894" y="3527301"/>
            <a:ext cx="2033662" cy="4551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g288a9f59770_0_42"/>
          <p:cNvCxnSpPr/>
          <p:nvPr/>
        </p:nvCxnSpPr>
        <p:spPr>
          <a:xfrm>
            <a:off x="3380874" y="2985879"/>
            <a:ext cx="0" cy="17667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5" name="Google Shape;415;g288a9f59770_0_42"/>
          <p:cNvCxnSpPr/>
          <p:nvPr/>
        </p:nvCxnSpPr>
        <p:spPr>
          <a:xfrm>
            <a:off x="6346658" y="2991896"/>
            <a:ext cx="0" cy="17667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801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1490</Words>
  <Application>Microsoft Macintosh PowerPoint</Application>
  <PresentationFormat>On-screen Show (16:9)</PresentationFormat>
  <Paragraphs>134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Times New Roman</vt:lpstr>
      <vt:lpstr>Office Theme</vt:lpstr>
      <vt:lpstr>PowerPoint Presentation</vt:lpstr>
      <vt:lpstr>Tuple</vt:lpstr>
      <vt:lpstr>Unpacking Tuples </vt:lpstr>
      <vt:lpstr>Lists</vt:lpstr>
      <vt:lpstr>Lists</vt:lpstr>
      <vt:lpstr>Adding Elements</vt:lpstr>
      <vt:lpstr>Removing Elements</vt:lpstr>
      <vt:lpstr>Concatenating and combining lists</vt:lpstr>
      <vt:lpstr>Concatenating and combining lists</vt:lpstr>
      <vt:lpstr>Sorting</vt:lpstr>
      <vt:lpstr>Search and sort</vt:lpstr>
      <vt:lpstr>PowerPoint Presentation</vt:lpstr>
      <vt:lpstr>Dict</vt:lpstr>
      <vt:lpstr>Dict</vt:lpstr>
      <vt:lpstr>Set</vt:lpstr>
      <vt:lpstr>Functions</vt:lpstr>
      <vt:lpstr>Returning Multiple Values</vt:lpstr>
      <vt:lpstr>Functions are Objects </vt:lpstr>
      <vt:lpstr>Functions are Objects </vt:lpstr>
      <vt:lpstr>Functions are Objects </vt:lpstr>
      <vt:lpstr>Pandas</vt:lpstr>
      <vt:lpstr>Numpy vs Pandas</vt:lpstr>
      <vt:lpstr>What is a Series</vt:lpstr>
      <vt:lpstr>What is a DataFrame?</vt:lpstr>
      <vt:lpstr>PowerPoint Presentation</vt:lpstr>
      <vt:lpstr>Index Method</vt:lpstr>
      <vt:lpstr>PowerPoint Presentation</vt:lpstr>
      <vt:lpstr>Essential Functionality</vt:lpstr>
      <vt:lpstr>Essential Functionality</vt:lpstr>
      <vt:lpstr>Essential Functionality</vt:lpstr>
      <vt:lpstr>Essential Functionality</vt:lpstr>
      <vt:lpstr>Essential Functionality</vt:lpstr>
      <vt:lpstr>Essential Functionality</vt:lpstr>
      <vt:lpstr>Essential Functionality</vt:lpstr>
      <vt:lpstr>Essential Functionality</vt:lpstr>
      <vt:lpstr>Essential Functionality</vt:lpstr>
      <vt:lpstr>Essential Functionality</vt:lpstr>
      <vt:lpstr>Essential Functionality</vt:lpstr>
      <vt:lpstr>Summarizing and Computing Descriptive Statistics</vt:lpstr>
      <vt:lpstr>Summarizing and Computing Descriptive Statistics</vt:lpstr>
      <vt:lpstr>Summarizing and Computing Descriptive Statistics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Alexander Victor</cp:lastModifiedBy>
  <cp:revision>8</cp:revision>
  <dcterms:modified xsi:type="dcterms:W3CDTF">2024-09-25T11:05:12Z</dcterms:modified>
</cp:coreProperties>
</file>