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handoutMasterIdLst>
    <p:handoutMasterId r:id="rId105"/>
  </p:handoutMasterIdLst>
  <p:sldIdLst>
    <p:sldId id="256" r:id="rId2"/>
    <p:sldId id="262" r:id="rId3"/>
    <p:sldId id="264" r:id="rId4"/>
    <p:sldId id="331" r:id="rId5"/>
    <p:sldId id="330" r:id="rId6"/>
    <p:sldId id="319" r:id="rId7"/>
    <p:sldId id="320" r:id="rId8"/>
    <p:sldId id="321" r:id="rId9"/>
    <p:sldId id="322" r:id="rId10"/>
    <p:sldId id="323"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78" r:id="rId52"/>
    <p:sldId id="304" r:id="rId53"/>
    <p:sldId id="307" r:id="rId54"/>
    <p:sldId id="296" r:id="rId55"/>
    <p:sldId id="379" r:id="rId56"/>
    <p:sldId id="380" r:id="rId57"/>
    <p:sldId id="381" r:id="rId58"/>
    <p:sldId id="382" r:id="rId59"/>
    <p:sldId id="383" r:id="rId60"/>
    <p:sldId id="384" r:id="rId61"/>
    <p:sldId id="385" r:id="rId62"/>
    <p:sldId id="386" r:id="rId63"/>
    <p:sldId id="387" r:id="rId64"/>
    <p:sldId id="388" r:id="rId65"/>
    <p:sldId id="389" r:id="rId66"/>
    <p:sldId id="390" r:id="rId67"/>
    <p:sldId id="391" r:id="rId68"/>
    <p:sldId id="392" r:id="rId69"/>
    <p:sldId id="393" r:id="rId70"/>
    <p:sldId id="394" r:id="rId71"/>
    <p:sldId id="395" r:id="rId72"/>
    <p:sldId id="396" r:id="rId73"/>
    <p:sldId id="397" r:id="rId74"/>
    <p:sldId id="398" r:id="rId75"/>
    <p:sldId id="399" r:id="rId76"/>
    <p:sldId id="400" r:id="rId77"/>
    <p:sldId id="401" r:id="rId78"/>
    <p:sldId id="402" r:id="rId79"/>
    <p:sldId id="403" r:id="rId80"/>
    <p:sldId id="404" r:id="rId81"/>
    <p:sldId id="405" r:id="rId82"/>
    <p:sldId id="406" r:id="rId83"/>
    <p:sldId id="407" r:id="rId84"/>
    <p:sldId id="408" r:id="rId85"/>
    <p:sldId id="409" r:id="rId86"/>
    <p:sldId id="410" r:id="rId87"/>
    <p:sldId id="411" r:id="rId88"/>
    <p:sldId id="412" r:id="rId89"/>
    <p:sldId id="413" r:id="rId90"/>
    <p:sldId id="414" r:id="rId91"/>
    <p:sldId id="415" r:id="rId92"/>
    <p:sldId id="416" r:id="rId93"/>
    <p:sldId id="337" r:id="rId94"/>
    <p:sldId id="324" r:id="rId95"/>
    <p:sldId id="325" r:id="rId96"/>
    <p:sldId id="326" r:id="rId97"/>
    <p:sldId id="327" r:id="rId98"/>
    <p:sldId id="328" r:id="rId99"/>
    <p:sldId id="329" r:id="rId100"/>
    <p:sldId id="332" r:id="rId101"/>
    <p:sldId id="333" r:id="rId102"/>
    <p:sldId id="334" r:id="rId103"/>
  </p:sldIdLst>
  <p:sldSz cx="9144000" cy="5143500" type="screen16x9"/>
  <p:notesSz cx="6858000" cy="9144000"/>
  <p:custDataLst>
    <p:tags r:id="rId10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2" userDrawn="1">
          <p15:clr>
            <a:srgbClr val="A4A3A4"/>
          </p15:clr>
        </p15:guide>
        <p15:guide id="2" pos="192" userDrawn="1">
          <p15:clr>
            <a:srgbClr val="A4A3A4"/>
          </p15:clr>
        </p15:guide>
        <p15:guide id="3" orient="horz" pos="6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rish bhagavathula" initials="h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AC"/>
    <a:srgbClr val="C00000"/>
    <a:srgbClr val="ED1B24"/>
    <a:srgbClr val="75BE39"/>
    <a:srgbClr val="005599"/>
    <a:srgbClr val="0057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47" autoAdjust="0"/>
    <p:restoredTop sz="92571" autoAdjust="0"/>
  </p:normalViewPr>
  <p:slideViewPr>
    <p:cSldViewPr>
      <p:cViewPr varScale="1">
        <p:scale>
          <a:sx n="150" d="100"/>
          <a:sy n="150" d="100"/>
        </p:scale>
        <p:origin x="1000" y="160"/>
      </p:cViewPr>
      <p:guideLst>
        <p:guide orient="horz" pos="912"/>
        <p:guide pos="192"/>
        <p:guide orient="horz" pos="684"/>
      </p:guideLst>
    </p:cSldViewPr>
  </p:slideViewPr>
  <p:notesTextViewPr>
    <p:cViewPr>
      <p:scale>
        <a:sx n="100" d="100"/>
        <a:sy n="100" d="100"/>
      </p:scale>
      <p:origin x="0" y="0"/>
    </p:cViewPr>
  </p:notesTextViewPr>
  <p:sorterViewPr>
    <p:cViewPr>
      <p:scale>
        <a:sx n="100" d="100"/>
        <a:sy n="100" d="100"/>
      </p:scale>
      <p:origin x="0" y="-5262"/>
    </p:cViewPr>
  </p:sorterViewPr>
  <p:notesViewPr>
    <p:cSldViewPr>
      <p:cViewPr varScale="1">
        <p:scale>
          <a:sx n="53" d="100"/>
          <a:sy n="53" d="100"/>
        </p:scale>
        <p:origin x="-285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commentAuthors" Target="commentAuthor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D72081-C824-4086-8F2F-2E1515CCAD09}" type="datetimeFigureOut">
              <a:rPr lang="en-US" smtClean="0"/>
              <a:t>11/18/24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24658-0728-4F51-80F4-3C91ECA2A4FC}" type="slidenum">
              <a:rPr lang="en-US" smtClean="0"/>
              <a:t>‹#›</a:t>
            </a:fld>
            <a:endParaRPr lang="en-US"/>
          </a:p>
        </p:txBody>
      </p:sp>
    </p:spTree>
    <p:extLst>
      <p:ext uri="{BB962C8B-B14F-4D97-AF65-F5344CB8AC3E}">
        <p14:creationId xmlns:p14="http://schemas.microsoft.com/office/powerpoint/2010/main" val="2171052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D0174-27A0-4699-9B7D-1DF316D5B691}" type="datetimeFigureOut">
              <a:rPr lang="en-IN" smtClean="0"/>
              <a:pPr/>
              <a:t>18/11/24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294E0-43BA-4050-978A-B5F4E62A110E}" type="slidenum">
              <a:rPr lang="en-IN" smtClean="0"/>
              <a:pPr/>
              <a:t>‹#›</a:t>
            </a:fld>
            <a:endParaRPr lang="en-IN"/>
          </a:p>
        </p:txBody>
      </p:sp>
    </p:spTree>
    <p:extLst>
      <p:ext uri="{BB962C8B-B14F-4D97-AF65-F5344CB8AC3E}">
        <p14:creationId xmlns:p14="http://schemas.microsoft.com/office/powerpoint/2010/main" val="25325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D49EE973-A924-4447-83B7-737334EED2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269E01D6-8A1A-40F0-B5FF-F5E78AC23F55}" type="slidenum">
              <a:rPr lang="en-US" altLang="en-US">
                <a:latin typeface="Times New Roman" panose="02020603050405020304" pitchFamily="18" charset="0"/>
              </a:rPr>
              <a:pPr/>
              <a:t>100</a:t>
            </a:fld>
            <a:endParaRPr lang="en-US" altLang="en-US">
              <a:latin typeface="Times New Roman" panose="02020603050405020304" pitchFamily="18" charset="0"/>
            </a:endParaRPr>
          </a:p>
        </p:txBody>
      </p:sp>
      <p:sp>
        <p:nvSpPr>
          <p:cNvPr id="91139" name="Rectangle 2">
            <a:extLst>
              <a:ext uri="{FF2B5EF4-FFF2-40B4-BE49-F238E27FC236}">
                <a16:creationId xmlns:a16="http://schemas.microsoft.com/office/drawing/2014/main" id="{0A433A6A-3426-422B-BB68-9E3F7BF8C967}"/>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69C3CD91-B90B-46C7-810F-2C3D85235E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38155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EB9CC237-A0BA-492A-9F99-484E331B2C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18BF010E-4D53-4C9C-820C-CCADA5939063}" type="slidenum">
              <a:rPr lang="en-US" altLang="en-US">
                <a:latin typeface="Times New Roman" panose="02020603050405020304" pitchFamily="18" charset="0"/>
              </a:rPr>
              <a:pPr/>
              <a:t>101</a:t>
            </a:fld>
            <a:endParaRPr lang="en-US" altLang="en-US">
              <a:latin typeface="Times New Roman" panose="02020603050405020304" pitchFamily="18" charset="0"/>
            </a:endParaRPr>
          </a:p>
        </p:txBody>
      </p:sp>
      <p:sp>
        <p:nvSpPr>
          <p:cNvPr id="92163" name="Rectangle 2">
            <a:extLst>
              <a:ext uri="{FF2B5EF4-FFF2-40B4-BE49-F238E27FC236}">
                <a16:creationId xmlns:a16="http://schemas.microsoft.com/office/drawing/2014/main" id="{543BA525-8813-42E9-BA3D-5A15D7351A73}"/>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E6942FF9-69EB-4581-9AD5-C624922CE5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91628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BFEE43C4-941E-4EB1-94E8-26AC133EB1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23329B52-D2DA-4B6D-A662-5EECC967F3FC}" type="slidenum">
              <a:rPr lang="en-US" altLang="en-US">
                <a:latin typeface="Times New Roman" panose="02020603050405020304" pitchFamily="18" charset="0"/>
              </a:rPr>
              <a:pPr/>
              <a:t>102</a:t>
            </a:fld>
            <a:endParaRPr lang="en-US" altLang="en-US">
              <a:latin typeface="Times New Roman" panose="02020603050405020304" pitchFamily="18" charset="0"/>
            </a:endParaRPr>
          </a:p>
        </p:txBody>
      </p:sp>
      <p:sp>
        <p:nvSpPr>
          <p:cNvPr id="93187" name="Rectangle 2">
            <a:extLst>
              <a:ext uri="{FF2B5EF4-FFF2-40B4-BE49-F238E27FC236}">
                <a16:creationId xmlns:a16="http://schemas.microsoft.com/office/drawing/2014/main" id="{63674E28-B43C-4457-9515-FED7B0BF6621}"/>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8A74D54A-D5CB-4E9B-81E7-F229B2FCA1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019010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Users\hp\Desktop\ppt4.jpg"/>
          <p:cNvPicPr>
            <a:picLocks noChangeAspect="1" noChangeArrowheads="1"/>
          </p:cNvPicPr>
          <p:nvPr userDrawn="1"/>
        </p:nvPicPr>
        <p:blipFill>
          <a:blip r:embed="rId2"/>
          <a:srcRect/>
          <a:stretch>
            <a:fillRect/>
          </a:stretch>
        </p:blipFill>
        <p:spPr bwMode="auto">
          <a:xfrm>
            <a:off x="1" y="0"/>
            <a:ext cx="9144001" cy="514350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8229600" cy="457200"/>
          </a:xfrm>
        </p:spPr>
        <p:txBody>
          <a:bodyPr>
            <a:normAutofit/>
          </a:bodyPr>
          <a:lstStyle>
            <a:lvl1pPr algn="l">
              <a:defRPr sz="26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57200" y="971550"/>
            <a:ext cx="8229600" cy="3394472"/>
          </a:xfrm>
          <a:prstGeom prst="rect">
            <a:avLst/>
          </a:prstGeom>
        </p:spPr>
        <p:txBody>
          <a:bodyPr/>
          <a:lstStyle>
            <a:lvl1pPr marL="342900" indent="-342900" algn="l" defTabSz="914400" rtl="0" eaLnBrk="1" latinLnBrk="0" hangingPunct="1">
              <a:spcBef>
                <a:spcPct val="20000"/>
              </a:spcBef>
              <a:buFont typeface="Arial" pitchFamily="34" charset="0"/>
              <a:buChar char="•"/>
              <a:defRPr lang="en-US" sz="2400" kern="1200" dirty="0" smtClean="0">
                <a:solidFill>
                  <a:schemeClr val="tx1"/>
                </a:solidFill>
                <a:latin typeface="Arial" panose="020B0604020202020204" pitchFamily="34" charset="0"/>
                <a:ea typeface="+mn-ea"/>
                <a:cs typeface="Arial" panose="020B0604020202020204" pitchFamily="34" charset="0"/>
              </a:defRPr>
            </a:lvl1pPr>
            <a:lvl2pPr marL="342900" indent="-342900" algn="l" defTabSz="914400" rtl="0" eaLnBrk="1" latinLnBrk="0" hangingPunct="1">
              <a:spcBef>
                <a:spcPct val="20000"/>
              </a:spcBef>
              <a:buFont typeface="Arial" pitchFamily="34" charset="0"/>
              <a:buChar char="•"/>
              <a:defRPr lang="en-US" sz="2400" kern="1200" dirty="0" smtClean="0">
                <a:solidFill>
                  <a:schemeClr val="tx1"/>
                </a:solidFill>
                <a:latin typeface="Arial" panose="020B0604020202020204" pitchFamily="34" charset="0"/>
                <a:ea typeface="+mn-ea"/>
                <a:cs typeface="Arial" panose="020B0604020202020204" pitchFamily="34" charset="0"/>
              </a:defRPr>
            </a:lvl2pPr>
            <a:lvl3pPr marL="342900" indent="-342900" algn="l" defTabSz="914400" rtl="0" eaLnBrk="1" latinLnBrk="0" hangingPunct="1">
              <a:spcBef>
                <a:spcPct val="20000"/>
              </a:spcBef>
              <a:buFont typeface="Arial" pitchFamily="34" charset="0"/>
              <a:buChar char="•"/>
              <a:defRPr lang="en-US" sz="2400" kern="1200" dirty="0" smtClean="0">
                <a:solidFill>
                  <a:schemeClr val="tx1"/>
                </a:solidFill>
                <a:latin typeface="Arial" panose="020B0604020202020204" pitchFamily="34" charset="0"/>
                <a:ea typeface="+mn-ea"/>
                <a:cs typeface="Arial" panose="020B0604020202020204" pitchFamily="34" charset="0"/>
              </a:defRPr>
            </a:lvl3pPr>
            <a:lvl4pPr marL="342900" indent="-342900" algn="l" defTabSz="914400" rtl="0" eaLnBrk="1" latinLnBrk="0" hangingPunct="1">
              <a:spcBef>
                <a:spcPct val="20000"/>
              </a:spcBef>
              <a:buFont typeface="Arial" pitchFamily="34" charset="0"/>
              <a:buChar char="•"/>
              <a:defRPr lang="en-US" sz="2400" kern="1200" dirty="0" smtClean="0">
                <a:solidFill>
                  <a:schemeClr val="tx1"/>
                </a:solidFill>
                <a:latin typeface="Arial" panose="020B0604020202020204" pitchFamily="34" charset="0"/>
                <a:ea typeface="+mn-ea"/>
                <a:cs typeface="Arial" panose="020B0604020202020204" pitchFamily="34" charset="0"/>
              </a:defRPr>
            </a:lvl4pPr>
            <a:lvl5pPr marL="342900" indent="-342900" algn="l" defTabSz="914400" rtl="0" eaLnBrk="1" latinLnBrk="0" hangingPunct="1">
              <a:spcBef>
                <a:spcPct val="20000"/>
              </a:spcBef>
              <a:buFont typeface="Arial" pitchFamily="34" charset="0"/>
              <a:buChar char="•"/>
              <a:defRPr lang="en-US" sz="2400" kern="1200" dirty="0">
                <a:solidFill>
                  <a:schemeClr val="tx1"/>
                </a:solidFill>
                <a:latin typeface="Arial" panose="020B0604020202020204" pitchFamily="34" charset="0"/>
                <a:ea typeface="+mn-ea"/>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r>
              <a:rPr lang="en-US"/>
              <a:t>Dr. Shahram Azizi Sazi</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4FF3539E-FCFD-4E27-8603-744D901687B6}" type="slidenum">
              <a:rPr lang="en-US" smtClean="0"/>
              <a:pPr/>
              <a:t>‹#›</a:t>
            </a:fld>
            <a:endParaRPr lang="en-US"/>
          </a:p>
        </p:txBody>
      </p:sp>
    </p:spTree>
    <p:extLst>
      <p:ext uri="{BB962C8B-B14F-4D97-AF65-F5344CB8AC3E}">
        <p14:creationId xmlns:p14="http://schemas.microsoft.com/office/powerpoint/2010/main" val="267390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D96F024-A6C1-CC24-C6BA-54B2149CDB03}"/>
              </a:ext>
            </a:extLst>
          </p:cNvPr>
          <p:cNvSpPr>
            <a:spLocks noGrp="1" noChangeArrowheads="1"/>
          </p:cNvSpPr>
          <p:nvPr>
            <p:ph type="subTitle" idx="1"/>
          </p:nvPr>
        </p:nvSpPr>
        <p:spPr>
          <a:xfrm>
            <a:off x="2286000" y="2686050"/>
            <a:ext cx="5638800" cy="1428750"/>
          </a:xfrm>
        </p:spPr>
        <p:txBody>
          <a:bodyPr/>
          <a:lstStyle>
            <a:lvl1pPr marL="0" indent="0">
              <a:buFont typeface="Wingdings" pitchFamily="2" charset="2"/>
              <a:buNone/>
              <a:defRPr/>
            </a:lvl1pPr>
          </a:lstStyle>
          <a:p>
            <a:pPr lvl="0"/>
            <a:r>
              <a:rPr lang="en-US" altLang="en-US" noProof="0"/>
              <a:t>Click to edit Master subtitle style</a:t>
            </a:r>
          </a:p>
        </p:txBody>
      </p:sp>
      <p:sp>
        <p:nvSpPr>
          <p:cNvPr id="13315" name="Rectangle 3">
            <a:extLst>
              <a:ext uri="{FF2B5EF4-FFF2-40B4-BE49-F238E27FC236}">
                <a16:creationId xmlns:a16="http://schemas.microsoft.com/office/drawing/2014/main" id="{41BB610C-C9D0-5DA4-EB2E-C0E3BAF206C3}"/>
              </a:ext>
            </a:extLst>
          </p:cNvPr>
          <p:cNvSpPr>
            <a:spLocks noGrp="1" noChangeArrowheads="1"/>
          </p:cNvSpPr>
          <p:nvPr>
            <p:ph type="dt" sz="half" idx="2"/>
          </p:nvPr>
        </p:nvSpPr>
        <p:spPr>
          <a:xfrm>
            <a:off x="685800" y="4686300"/>
            <a:ext cx="1905000" cy="342900"/>
          </a:xfrm>
        </p:spPr>
        <p:txBody>
          <a:bodyPr/>
          <a:lstStyle>
            <a:lvl1pPr>
              <a:defRPr/>
            </a:lvl1pPr>
          </a:lstStyle>
          <a:p>
            <a:endParaRPr lang="en-US" altLang="en-US"/>
          </a:p>
        </p:txBody>
      </p:sp>
      <p:sp>
        <p:nvSpPr>
          <p:cNvPr id="13316" name="Rectangle 4">
            <a:extLst>
              <a:ext uri="{FF2B5EF4-FFF2-40B4-BE49-F238E27FC236}">
                <a16:creationId xmlns:a16="http://schemas.microsoft.com/office/drawing/2014/main" id="{EDA92514-3E06-0F4C-6AD4-D1B46B05AE05}"/>
              </a:ext>
            </a:extLst>
          </p:cNvPr>
          <p:cNvSpPr>
            <a:spLocks noGrp="1" noChangeArrowheads="1"/>
          </p:cNvSpPr>
          <p:nvPr>
            <p:ph type="ftr" sz="quarter" idx="3"/>
          </p:nvPr>
        </p:nvSpPr>
        <p:spPr>
          <a:xfrm>
            <a:off x="3124200" y="4686300"/>
            <a:ext cx="2895600" cy="342900"/>
          </a:xfrm>
        </p:spPr>
        <p:txBody>
          <a:bodyPr/>
          <a:lstStyle>
            <a:lvl1pPr>
              <a:defRPr/>
            </a:lvl1pPr>
          </a:lstStyle>
          <a:p>
            <a:endParaRPr lang="en-US" altLang="en-US"/>
          </a:p>
        </p:txBody>
      </p:sp>
      <p:sp>
        <p:nvSpPr>
          <p:cNvPr id="13317" name="Rectangle 5">
            <a:extLst>
              <a:ext uri="{FF2B5EF4-FFF2-40B4-BE49-F238E27FC236}">
                <a16:creationId xmlns:a16="http://schemas.microsoft.com/office/drawing/2014/main" id="{8BDC8787-846F-AECB-0D6E-E6F4DA5A30F9}"/>
              </a:ext>
            </a:extLst>
          </p:cNvPr>
          <p:cNvSpPr>
            <a:spLocks noGrp="1" noChangeArrowheads="1"/>
          </p:cNvSpPr>
          <p:nvPr>
            <p:ph type="sldNum" sz="quarter" idx="4"/>
          </p:nvPr>
        </p:nvSpPr>
        <p:spPr>
          <a:xfrm>
            <a:off x="6553200" y="4686300"/>
            <a:ext cx="1905000" cy="342900"/>
          </a:xfrm>
        </p:spPr>
        <p:txBody>
          <a:bodyPr/>
          <a:lstStyle>
            <a:lvl1pPr>
              <a:defRPr/>
            </a:lvl1pPr>
          </a:lstStyle>
          <a:p>
            <a:fld id="{5DC6DD9F-B8A6-784E-8533-C98E8D4C7F93}" type="slidenum">
              <a:rPr lang="en-US" altLang="en-US"/>
              <a:pPr/>
              <a:t>‹#›</a:t>
            </a:fld>
            <a:endParaRPr lang="en-US" altLang="en-US"/>
          </a:p>
        </p:txBody>
      </p:sp>
      <p:grpSp>
        <p:nvGrpSpPr>
          <p:cNvPr id="13318" name="Group 6">
            <a:extLst>
              <a:ext uri="{FF2B5EF4-FFF2-40B4-BE49-F238E27FC236}">
                <a16:creationId xmlns:a16="http://schemas.microsoft.com/office/drawing/2014/main" id="{E0EB596E-E76B-9FD0-84D2-265532AEF734}"/>
              </a:ext>
            </a:extLst>
          </p:cNvPr>
          <p:cNvGrpSpPr>
            <a:grpSpLocks/>
          </p:cNvGrpSpPr>
          <p:nvPr/>
        </p:nvGrpSpPr>
        <p:grpSpPr bwMode="auto">
          <a:xfrm>
            <a:off x="0" y="685800"/>
            <a:ext cx="8686800" cy="1885950"/>
            <a:chOff x="0" y="576"/>
            <a:chExt cx="5472" cy="1584"/>
          </a:xfrm>
        </p:grpSpPr>
        <p:sp>
          <p:nvSpPr>
            <p:cNvPr id="13319" name="Oval 7">
              <a:extLst>
                <a:ext uri="{FF2B5EF4-FFF2-40B4-BE49-F238E27FC236}">
                  <a16:creationId xmlns:a16="http://schemas.microsoft.com/office/drawing/2014/main" id="{897403D0-C8C7-8CA7-FB84-D40904CF35BB}"/>
                </a:ext>
              </a:extLst>
            </p:cNvPr>
            <p:cNvSpPr>
              <a:spLocks noChangeArrowheads="1"/>
            </p:cNvSpPr>
            <p:nvPr/>
          </p:nvSpPr>
          <p:spPr bwMode="auto">
            <a:xfrm>
              <a:off x="144" y="576"/>
              <a:ext cx="1584" cy="1584"/>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1350"/>
            </a:p>
          </p:txBody>
        </p:sp>
        <p:sp>
          <p:nvSpPr>
            <p:cNvPr id="13320" name="Rectangle 8">
              <a:extLst>
                <a:ext uri="{FF2B5EF4-FFF2-40B4-BE49-F238E27FC236}">
                  <a16:creationId xmlns:a16="http://schemas.microsoft.com/office/drawing/2014/main" id="{3030C857-AEFE-7D80-5010-95E8AE0A810C}"/>
                </a:ext>
              </a:extLst>
            </p:cNvPr>
            <p:cNvSpPr>
              <a:spLocks noChangeArrowheads="1"/>
            </p:cNvSpPr>
            <p:nvPr/>
          </p:nvSpPr>
          <p:spPr bwMode="hidden">
            <a:xfrm>
              <a:off x="0" y="1056"/>
              <a:ext cx="2976" cy="7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1800">
                <a:latin typeface="Times New Roman" panose="02020603050405020304" pitchFamily="18" charset="0"/>
              </a:endParaRPr>
            </a:p>
          </p:txBody>
        </p:sp>
        <p:sp>
          <p:nvSpPr>
            <p:cNvPr id="13321" name="Rectangle 9">
              <a:extLst>
                <a:ext uri="{FF2B5EF4-FFF2-40B4-BE49-F238E27FC236}">
                  <a16:creationId xmlns:a16="http://schemas.microsoft.com/office/drawing/2014/main" id="{E53B1D9A-8867-1A1C-0154-A9DDABBA9207}"/>
                </a:ext>
              </a:extLst>
            </p:cNvPr>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1800">
                <a:latin typeface="Times New Roman" panose="02020603050405020304" pitchFamily="18" charset="0"/>
              </a:endParaRPr>
            </a:p>
          </p:txBody>
        </p:sp>
        <p:sp>
          <p:nvSpPr>
            <p:cNvPr id="13322" name="Freeform 10">
              <a:extLst>
                <a:ext uri="{FF2B5EF4-FFF2-40B4-BE49-F238E27FC236}">
                  <a16:creationId xmlns:a16="http://schemas.microsoft.com/office/drawing/2014/main" id="{1DC396B6-B6F8-448C-44B9-BF72CB0684AC}"/>
                </a:ext>
              </a:extLst>
            </p:cNvPr>
            <p:cNvSpPr>
              <a:spLocks noChangeArrowheads="1"/>
            </p:cNvSpPr>
            <p:nvPr/>
          </p:nvSpPr>
          <p:spPr bwMode="auto">
            <a:xfrm>
              <a:off x="384" y="960"/>
              <a:ext cx="144" cy="913"/>
            </a:xfrm>
            <a:custGeom>
              <a:avLst/>
              <a:gdLst>
                <a:gd name="T0" fmla="*/ 1000 w 1000"/>
                <a:gd name="T1" fmla="*/ 1000 h 1000"/>
                <a:gd name="T2" fmla="*/ 0 w 1000"/>
                <a:gd name="T3" fmla="*/ 1000 h 1000"/>
                <a:gd name="T4" fmla="*/ 0 w 1000"/>
                <a:gd name="T5" fmla="*/ 0 h 1000"/>
                <a:gd name="T6" fmla="*/ 1000 w 1000"/>
                <a:gd name="T7" fmla="*/ 0 h 1000"/>
              </a:gdLst>
              <a:ahLst/>
              <a:cxnLst>
                <a:cxn ang="0">
                  <a:pos x="T0" y="T1"/>
                </a:cxn>
                <a:cxn ang="0">
                  <a:pos x="T2" y="T3"/>
                </a:cxn>
                <a:cxn ang="0">
                  <a:pos x="T4" y="T5"/>
                </a:cxn>
                <a:cxn ang="0">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3323" name="Freeform 11">
              <a:extLst>
                <a:ext uri="{FF2B5EF4-FFF2-40B4-BE49-F238E27FC236}">
                  <a16:creationId xmlns:a16="http://schemas.microsoft.com/office/drawing/2014/main" id="{8FC014BE-1C26-2363-96F7-80E8EEAA40E0}"/>
                </a:ext>
              </a:extLst>
            </p:cNvPr>
            <p:cNvSpPr>
              <a:spLocks noChangeArrowheads="1"/>
            </p:cNvSpPr>
            <p:nvPr/>
          </p:nvSpPr>
          <p:spPr bwMode="auto">
            <a:xfrm>
              <a:off x="4944" y="762"/>
              <a:ext cx="165" cy="864"/>
            </a:xfrm>
            <a:custGeom>
              <a:avLst/>
              <a:gdLst>
                <a:gd name="T0" fmla="*/ 0 w 1000"/>
                <a:gd name="T1" fmla="*/ 0 h 1000"/>
                <a:gd name="T2" fmla="*/ 1000 w 1000"/>
                <a:gd name="T3" fmla="*/ 0 h 1000"/>
                <a:gd name="T4" fmla="*/ 1000 w 1000"/>
                <a:gd name="T5" fmla="*/ 1000 h 1000"/>
                <a:gd name="T6" fmla="*/ 0 w 1000"/>
                <a:gd name="T7" fmla="*/ 1000 h 1000"/>
              </a:gdLst>
              <a:ahLst/>
              <a:cxnLst>
                <a:cxn ang="0">
                  <a:pos x="T0" y="T1"/>
                </a:cxn>
                <a:cxn ang="0">
                  <a:pos x="T2" y="T3"/>
                </a:cxn>
                <a:cxn ang="0">
                  <a:pos x="T4" y="T5"/>
                </a:cxn>
                <a:cxn ang="0">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grpSp>
      <p:sp>
        <p:nvSpPr>
          <p:cNvPr id="13324" name="Rectangle 12">
            <a:extLst>
              <a:ext uri="{FF2B5EF4-FFF2-40B4-BE49-F238E27FC236}">
                <a16:creationId xmlns:a16="http://schemas.microsoft.com/office/drawing/2014/main" id="{AE853F11-EB19-2646-B427-FD64C4D9B410}"/>
              </a:ext>
            </a:extLst>
          </p:cNvPr>
          <p:cNvSpPr>
            <a:spLocks noGrp="1" noChangeArrowheads="1"/>
          </p:cNvSpPr>
          <p:nvPr>
            <p:ph type="ctrTitle"/>
          </p:nvPr>
        </p:nvSpPr>
        <p:spPr>
          <a:xfrm>
            <a:off x="838200" y="1082279"/>
            <a:ext cx="7086600" cy="1200150"/>
          </a:xfrm>
        </p:spPr>
        <p:txBody>
          <a:bodyPr anchor="ctr"/>
          <a:lstStyle>
            <a:lvl1pPr>
              <a:defRPr/>
            </a:lvl1pPr>
          </a:lstStyle>
          <a:p>
            <a:pPr lvl="0"/>
            <a:r>
              <a:rPr lang="en-US" altLang="en-US" noProof="0"/>
              <a:t>Click to edit Master title style</a:t>
            </a:r>
          </a:p>
        </p:txBody>
      </p:sp>
    </p:spTree>
    <p:extLst>
      <p:ext uri="{BB962C8B-B14F-4D97-AF65-F5344CB8AC3E}">
        <p14:creationId xmlns:p14="http://schemas.microsoft.com/office/powerpoint/2010/main" val="2995488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4F79-3135-40C9-1BE5-3E6C14FAEF6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63D0A61-D3E4-33D4-1D74-737641D6AC82}"/>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322C2B39-AEEA-EB16-6968-CD1893F76605}"/>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B94962AE-E90F-AE3B-B624-AEA2F1895894}"/>
              </a:ext>
            </a:extLst>
          </p:cNvPr>
          <p:cNvSpPr>
            <a:spLocks noGrp="1"/>
          </p:cNvSpPr>
          <p:nvPr>
            <p:ph type="sldNum" sz="quarter" idx="12"/>
          </p:nvPr>
        </p:nvSpPr>
        <p:spPr/>
        <p:txBody>
          <a:bodyPr/>
          <a:lstStyle>
            <a:lvl1pPr>
              <a:defRPr/>
            </a:lvl1pPr>
          </a:lstStyle>
          <a:p>
            <a:fld id="{75206E11-817E-C64F-B8D4-0E54519BA108}" type="slidenum">
              <a:rPr lang="en-US" altLang="en-US"/>
              <a:pPr/>
              <a:t>‹#›</a:t>
            </a:fld>
            <a:endParaRPr lang="en-US" altLang="en-US"/>
          </a:p>
        </p:txBody>
      </p:sp>
    </p:spTree>
    <p:extLst>
      <p:ext uri="{BB962C8B-B14F-4D97-AF65-F5344CB8AC3E}">
        <p14:creationId xmlns:p14="http://schemas.microsoft.com/office/powerpoint/2010/main" val="1676226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6712-5E12-2318-A682-8547DBA282C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57F32EB-EE14-8CE0-3BD2-6267F4A08148}"/>
              </a:ext>
            </a:extLst>
          </p:cNvPr>
          <p:cNvSpPr>
            <a:spLocks noGrp="1"/>
          </p:cNvSpPr>
          <p:nvPr>
            <p:ph sz="half" idx="1"/>
          </p:nvPr>
        </p:nvSpPr>
        <p:spPr>
          <a:xfrm>
            <a:off x="949325" y="1485900"/>
            <a:ext cx="3754438" cy="30861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E7FA1E8-975B-9909-8B6E-6E87449F03CE}"/>
              </a:ext>
            </a:extLst>
          </p:cNvPr>
          <p:cNvSpPr>
            <a:spLocks noGrp="1"/>
          </p:cNvSpPr>
          <p:nvPr>
            <p:ph sz="half" idx="2"/>
          </p:nvPr>
        </p:nvSpPr>
        <p:spPr>
          <a:xfrm>
            <a:off x="4856164" y="1485900"/>
            <a:ext cx="3754437" cy="30861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7C04386-491A-C307-1C5A-BA2242CDA0A3}"/>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02D1CF4-0B01-0952-814B-60937D174E4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EB603C6-17AC-E3A5-7985-A16BD7BF212F}"/>
              </a:ext>
            </a:extLst>
          </p:cNvPr>
          <p:cNvSpPr>
            <a:spLocks noGrp="1"/>
          </p:cNvSpPr>
          <p:nvPr>
            <p:ph type="sldNum" sz="quarter" idx="12"/>
          </p:nvPr>
        </p:nvSpPr>
        <p:spPr/>
        <p:txBody>
          <a:bodyPr/>
          <a:lstStyle>
            <a:lvl1pPr>
              <a:defRPr/>
            </a:lvl1pPr>
          </a:lstStyle>
          <a:p>
            <a:fld id="{76E720F5-E979-5146-BB7A-BCEB3E8A115E}" type="slidenum">
              <a:rPr lang="en-US" altLang="en-US"/>
              <a:pPr/>
              <a:t>‹#›</a:t>
            </a:fld>
            <a:endParaRPr lang="en-US" altLang="en-US"/>
          </a:p>
        </p:txBody>
      </p:sp>
    </p:spTree>
    <p:extLst>
      <p:ext uri="{BB962C8B-B14F-4D97-AF65-F5344CB8AC3E}">
        <p14:creationId xmlns:p14="http://schemas.microsoft.com/office/powerpoint/2010/main" val="292636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C:\Users\hp\Desktop\ppt.jpg"/>
          <p:cNvPicPr>
            <a:picLocks noChangeAspect="1" noChangeArrowheads="1"/>
          </p:cNvPicPr>
          <p:nvPr userDrawn="1"/>
        </p:nvPicPr>
        <p:blipFill>
          <a:blip r:embed="rId9"/>
          <a:srcRect/>
          <a:stretch>
            <a:fillRect/>
          </a:stretch>
        </p:blipFill>
        <p:spPr bwMode="auto">
          <a:xfrm>
            <a:off x="-1" y="-1"/>
            <a:ext cx="9144001" cy="5143501"/>
          </a:xfrm>
          <a:prstGeom prst="rect">
            <a:avLst/>
          </a:prstGeom>
          <a:noFill/>
        </p:spPr>
      </p:pic>
      <p:sp>
        <p:nvSpPr>
          <p:cNvPr id="12" name="Title Placeholder 1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0" r:id="rId4"/>
    <p:sldLayoutId id="2147483661" r:id="rId5"/>
    <p:sldLayoutId id="2147483662" r:id="rId6"/>
    <p:sldLayoutId id="2147483663"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Probit_model" TargetMode="External"/><Relationship Id="rId3" Type="http://schemas.openxmlformats.org/officeDocument/2006/relationships/hyperlink" Target="https://en.wikipedia.org/wiki/Random_forests" TargetMode="External"/><Relationship Id="rId7" Type="http://schemas.openxmlformats.org/officeDocument/2006/relationships/hyperlink" Target="https://en.wikipedia.org/wiki/Logistic_regression" TargetMode="External"/><Relationship Id="rId2" Type="http://schemas.openxmlformats.org/officeDocument/2006/relationships/hyperlink" Target="https://en.wikipedia.org/wiki/Decision_tree_learning" TargetMode="External"/><Relationship Id="rId1" Type="http://schemas.openxmlformats.org/officeDocument/2006/relationships/slideLayout" Target="../slideLayouts/slideLayout4.xml"/><Relationship Id="rId6" Type="http://schemas.openxmlformats.org/officeDocument/2006/relationships/hyperlink" Target="https://en.wikipedia.org/wiki/Neural_network" TargetMode="External"/><Relationship Id="rId5" Type="http://schemas.openxmlformats.org/officeDocument/2006/relationships/hyperlink" Target="https://en.wikipedia.org/wiki/Support_vector_machine" TargetMode="External"/><Relationship Id="rId4" Type="http://schemas.openxmlformats.org/officeDocument/2006/relationships/hyperlink" Target="https://en.wikipedia.org/wiki/Bayesian_network" TargetMode="Externa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oleObject" Target="../embeddings/oleObject10.bin"/></Relationships>
</file>

<file path=ppt/slides/_rels/slide102.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1.wmf"/><Relationship Id="rId7" Type="http://schemas.openxmlformats.org/officeDocument/2006/relationships/image" Target="../media/image44.w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3.wmf"/><Relationship Id="rId5" Type="http://schemas.openxmlformats.org/officeDocument/2006/relationships/oleObject" Target="../embeddings/oleObject11.bin"/><Relationship Id="rId4" Type="http://schemas.openxmlformats.org/officeDocument/2006/relationships/image" Target="../media/image4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2.bin"/><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3.bin"/><Relationship Id="rId1" Type="http://schemas.openxmlformats.org/officeDocument/2006/relationships/slideLayout" Target="../slideLayouts/slideLayout4.xml"/><Relationship Id="rId5" Type="http://schemas.openxmlformats.org/officeDocument/2006/relationships/image" Target="../media/image31.emf"/><Relationship Id="rId4" Type="http://schemas.openxmlformats.org/officeDocument/2006/relationships/oleObject" Target="../embeddings/oleObject4.bin"/></Relationships>
</file>

<file path=ppt/slides/_rels/slide6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5.bin"/><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6.bin"/><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7.bin"/><Relationship Id="rId1" Type="http://schemas.openxmlformats.org/officeDocument/2006/relationships/slideLayout" Target="../slideLayouts/slideLayout7.xml"/><Relationship Id="rId5" Type="http://schemas.openxmlformats.org/officeDocument/2006/relationships/image" Target="../media/image36.emf"/><Relationship Id="rId4" Type="http://schemas.openxmlformats.org/officeDocument/2006/relationships/oleObject" Target="../embeddings/oleObject8.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9.bin"/><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0836" y="1456857"/>
            <a:ext cx="2675669" cy="523220"/>
          </a:xfrm>
          <a:prstGeom prst="rect">
            <a:avLst/>
          </a:prstGeom>
          <a:noFill/>
        </p:spPr>
        <p:txBody>
          <a:bodyPr wrap="none" rtlCol="0">
            <a:spAutoFit/>
          </a:bodyPr>
          <a:lstStyle/>
          <a:p>
            <a:r>
              <a:rPr lang="en-US" sz="2800" dirty="0">
                <a:solidFill>
                  <a:schemeClr val="bg1"/>
                </a:solidFill>
                <a:effectLst>
                  <a:outerShdw blurRad="228600" dist="88900" dir="2700000" algn="tl" rotWithShape="0">
                    <a:prstClr val="black">
                      <a:alpha val="16000"/>
                    </a:prstClr>
                  </a:outerShdw>
                </a:effectLst>
                <a:latin typeface="Arial" pitchFamily="34" charset="0"/>
                <a:cs typeface="Arial" pitchFamily="34" charset="0"/>
              </a:rPr>
              <a:t>Welcome to the</a:t>
            </a:r>
          </a:p>
        </p:txBody>
      </p:sp>
      <p:sp>
        <p:nvSpPr>
          <p:cNvPr id="5" name="TextBox 4"/>
          <p:cNvSpPr txBox="1"/>
          <p:nvPr/>
        </p:nvSpPr>
        <p:spPr>
          <a:xfrm>
            <a:off x="1189999" y="1812388"/>
            <a:ext cx="7164141" cy="1569660"/>
          </a:xfrm>
          <a:prstGeom prst="rect">
            <a:avLst/>
          </a:prstGeom>
          <a:noFill/>
        </p:spPr>
        <p:txBody>
          <a:bodyPr wrap="none" rtlCol="0">
            <a:spAutoFit/>
          </a:bodyPr>
          <a:lstStyle/>
          <a:p>
            <a:r>
              <a:rPr lang="en-US" sz="4800" dirty="0">
                <a:solidFill>
                  <a:schemeClr val="bg1"/>
                </a:solidFill>
                <a:effectLst>
                  <a:outerShdw blurRad="241300" dist="177800" dir="2700000" algn="tl" rotWithShape="0">
                    <a:prstClr val="black">
                      <a:alpha val="32000"/>
                    </a:prstClr>
                  </a:outerShdw>
                </a:effectLst>
                <a:latin typeface="Impact" pitchFamily="34" charset="0"/>
              </a:rPr>
              <a:t>Classification &amp; Regression</a:t>
            </a:r>
          </a:p>
          <a:p>
            <a:r>
              <a:rPr lang="en-US" sz="4800" dirty="0">
                <a:solidFill>
                  <a:schemeClr val="bg1"/>
                </a:solidFill>
                <a:effectLst>
                  <a:outerShdw blurRad="241300" dist="177800" dir="2700000" algn="tl" rotWithShape="0">
                    <a:prstClr val="black">
                      <a:alpha val="32000"/>
                    </a:prstClr>
                  </a:outerShdw>
                </a:effectLst>
                <a:latin typeface="Impact" pitchFamily="34" charset="0"/>
              </a:rPr>
              <a:t>Analysis</a:t>
            </a:r>
          </a:p>
        </p:txBody>
      </p:sp>
      <p:sp>
        <p:nvSpPr>
          <p:cNvPr id="7" name="TextBox 6"/>
          <p:cNvSpPr txBox="1"/>
          <p:nvPr/>
        </p:nvSpPr>
        <p:spPr>
          <a:xfrm>
            <a:off x="381000" y="4424849"/>
            <a:ext cx="4452181" cy="523220"/>
          </a:xfrm>
          <a:prstGeom prst="rect">
            <a:avLst/>
          </a:prstGeom>
          <a:noFill/>
        </p:spPr>
        <p:txBody>
          <a:bodyPr wrap="none" rtlCol="0">
            <a:spAutoFit/>
          </a:bodyPr>
          <a:lstStyle/>
          <a:p>
            <a:r>
              <a:rPr lang="en-US" sz="2800" dirty="0"/>
              <a:t>Classification and Regression </a:t>
            </a:r>
            <a:endParaRPr lang="en-US" sz="2600" b="1" dirty="0">
              <a:solidFill>
                <a:srgbClr val="0067AC"/>
              </a:solidFill>
              <a:effectLst>
                <a:outerShdw blurRad="228600" dist="88900" dir="2700000" algn="tl" rotWithShape="0">
                  <a:prstClr val="black">
                    <a:alpha val="16000"/>
                  </a:prstClr>
                </a:outerShdw>
              </a:effectLst>
              <a:latin typeface="Arial" pitchFamily="34" charset="0"/>
              <a:cs typeface="Arial" pitchFamily="34"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NZ" b="1" dirty="0"/>
              <a:t>Classification: methods </a:t>
            </a:r>
          </a:p>
        </p:txBody>
      </p:sp>
      <p:sp>
        <p:nvSpPr>
          <p:cNvPr id="3" name="Content Placeholder 2"/>
          <p:cNvSpPr>
            <a:spLocks noGrp="1"/>
          </p:cNvSpPr>
          <p:nvPr>
            <p:ph idx="1"/>
          </p:nvPr>
        </p:nvSpPr>
        <p:spPr/>
        <p:txBody>
          <a:bodyPr>
            <a:normAutofit fontScale="92500" lnSpcReduction="10000"/>
          </a:bodyPr>
          <a:lstStyle/>
          <a:p>
            <a:r>
              <a:rPr lang="en-GB" dirty="0"/>
              <a:t>Some of the methods commonly used for binary classification are:</a:t>
            </a:r>
          </a:p>
          <a:p>
            <a:r>
              <a:rPr lang="en-GB" dirty="0">
                <a:hlinkClick r:id="rId2" tooltip="Decision tree learning"/>
              </a:rPr>
              <a:t>Decision trees</a:t>
            </a:r>
            <a:endParaRPr lang="en-GB" dirty="0"/>
          </a:p>
          <a:p>
            <a:r>
              <a:rPr lang="en-GB" dirty="0">
                <a:hlinkClick r:id="rId3" tooltip="Random forests"/>
              </a:rPr>
              <a:t>Random forests</a:t>
            </a:r>
            <a:endParaRPr lang="en-GB" dirty="0"/>
          </a:p>
          <a:p>
            <a:r>
              <a:rPr lang="en-GB" dirty="0">
                <a:hlinkClick r:id="rId4" tooltip="Bayesian network"/>
              </a:rPr>
              <a:t>Bayesian networks</a:t>
            </a:r>
            <a:endParaRPr lang="en-GB" dirty="0"/>
          </a:p>
          <a:p>
            <a:r>
              <a:rPr lang="en-GB" dirty="0">
                <a:hlinkClick r:id="rId5" tooltip="Support vector machine"/>
              </a:rPr>
              <a:t>Support vector machines</a:t>
            </a:r>
            <a:endParaRPr lang="en-GB" dirty="0"/>
          </a:p>
          <a:p>
            <a:r>
              <a:rPr lang="en-GB" u="sng" dirty="0">
                <a:hlinkClick r:id="rId6"/>
              </a:rPr>
              <a:t>Neural networks</a:t>
            </a:r>
            <a:endParaRPr lang="en-GB" dirty="0"/>
          </a:p>
          <a:p>
            <a:r>
              <a:rPr lang="en-GB" dirty="0">
                <a:hlinkClick r:id="rId7" tooltip="Logistic regression"/>
              </a:rPr>
              <a:t>Logistic regression</a:t>
            </a:r>
            <a:endParaRPr lang="en-GB" dirty="0"/>
          </a:p>
          <a:p>
            <a:r>
              <a:rPr lang="en-GB" dirty="0">
                <a:hlinkClick r:id="rId8" tooltip="Probit model"/>
              </a:rPr>
              <a:t>Probit model</a:t>
            </a:r>
            <a:endParaRPr lang="en-GB" dirty="0"/>
          </a:p>
        </p:txBody>
      </p:sp>
    </p:spTree>
    <p:extLst>
      <p:ext uri="{BB962C8B-B14F-4D97-AF65-F5344CB8AC3E}">
        <p14:creationId xmlns:p14="http://schemas.microsoft.com/office/powerpoint/2010/main" val="12037409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2D566243-53F5-4F9A-8F1E-6DC7649FCA8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557213" indent="-214313" eaLnBrk="0" hangingPunct="0">
              <a:defRPr>
                <a:solidFill>
                  <a:schemeClr val="tx1"/>
                </a:solidFill>
                <a:latin typeface="Tahoma" panose="020B0604030504040204" pitchFamily="34" charset="0"/>
              </a:defRPr>
            </a:lvl2pPr>
            <a:lvl3pPr marL="857250" indent="-171450" eaLnBrk="0" hangingPunct="0">
              <a:defRPr>
                <a:solidFill>
                  <a:schemeClr val="tx1"/>
                </a:solidFill>
                <a:latin typeface="Tahoma" panose="020B0604030504040204" pitchFamily="34" charset="0"/>
              </a:defRPr>
            </a:lvl3pPr>
            <a:lvl4pPr marL="1200150" indent="-171450" eaLnBrk="0" hangingPunct="0">
              <a:defRPr>
                <a:solidFill>
                  <a:schemeClr val="tx1"/>
                </a:solidFill>
                <a:latin typeface="Tahoma" panose="020B0604030504040204" pitchFamily="34" charset="0"/>
              </a:defRPr>
            </a:lvl4pPr>
            <a:lvl5pPr marL="1543050" indent="-171450" eaLnBrk="0" hangingPunct="0">
              <a:defRPr>
                <a:solidFill>
                  <a:schemeClr val="tx1"/>
                </a:solidFill>
                <a:latin typeface="Tahoma" panose="020B0604030504040204" pitchFamily="34" charset="0"/>
              </a:defRPr>
            </a:lvl5pPr>
            <a:lvl6pPr marL="1885950" indent="-171450" eaLnBrk="0" fontAlgn="base" hangingPunct="0">
              <a:spcBef>
                <a:spcPct val="0"/>
              </a:spcBef>
              <a:spcAft>
                <a:spcPct val="0"/>
              </a:spcAft>
              <a:defRPr>
                <a:solidFill>
                  <a:schemeClr val="tx1"/>
                </a:solidFill>
                <a:latin typeface="Tahoma" panose="020B0604030504040204" pitchFamily="34" charset="0"/>
              </a:defRPr>
            </a:lvl6pPr>
            <a:lvl7pPr marL="2228850" indent="-171450" eaLnBrk="0" fontAlgn="base" hangingPunct="0">
              <a:spcBef>
                <a:spcPct val="0"/>
              </a:spcBef>
              <a:spcAft>
                <a:spcPct val="0"/>
              </a:spcAft>
              <a:defRPr>
                <a:solidFill>
                  <a:schemeClr val="tx1"/>
                </a:solidFill>
                <a:latin typeface="Tahoma" panose="020B0604030504040204" pitchFamily="34" charset="0"/>
              </a:defRPr>
            </a:lvl7pPr>
            <a:lvl8pPr marL="2571750" indent="-171450" eaLnBrk="0" fontAlgn="base" hangingPunct="0">
              <a:spcBef>
                <a:spcPct val="0"/>
              </a:spcBef>
              <a:spcAft>
                <a:spcPct val="0"/>
              </a:spcAft>
              <a:defRPr>
                <a:solidFill>
                  <a:schemeClr val="tx1"/>
                </a:solidFill>
                <a:latin typeface="Tahoma" panose="020B0604030504040204" pitchFamily="34" charset="0"/>
              </a:defRPr>
            </a:lvl8pPr>
            <a:lvl9pPr marL="2914650" indent="-17145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A7D80282-10C7-4F4E-8E1D-F3C9B9E04873}" type="slidenum">
              <a:rPr lang="en-US" altLang="en-US"/>
              <a:pPr eaLnBrk="1" hangingPunct="1"/>
              <a:t>100</a:t>
            </a:fld>
            <a:endParaRPr lang="en-US" altLang="en-US"/>
          </a:p>
        </p:txBody>
      </p:sp>
      <p:sp>
        <p:nvSpPr>
          <p:cNvPr id="8195" name="Rectangle 2">
            <a:extLst>
              <a:ext uri="{FF2B5EF4-FFF2-40B4-BE49-F238E27FC236}">
                <a16:creationId xmlns:a16="http://schemas.microsoft.com/office/drawing/2014/main" id="{BC1115F4-7CAB-4C3E-821B-AB84C8E30C22}"/>
              </a:ext>
            </a:extLst>
          </p:cNvPr>
          <p:cNvSpPr>
            <a:spLocks noGrp="1" noChangeArrowheads="1"/>
          </p:cNvSpPr>
          <p:nvPr>
            <p:ph type="title"/>
          </p:nvPr>
        </p:nvSpPr>
        <p:spPr>
          <a:xfrm>
            <a:off x="457200" y="0"/>
            <a:ext cx="6000750" cy="514350"/>
          </a:xfrm>
        </p:spPr>
        <p:txBody>
          <a:bodyPr/>
          <a:lstStyle/>
          <a:p>
            <a:pPr eaLnBrk="1" hangingPunct="1"/>
            <a:r>
              <a:rPr lang="en-US" altLang="en-US" dirty="0"/>
              <a:t>Classification—A Two-Step Process</a:t>
            </a:r>
            <a:r>
              <a:rPr lang="en-US" altLang="en-US" sz="2100" dirty="0"/>
              <a:t> </a:t>
            </a:r>
            <a:endParaRPr lang="en-US" altLang="en-US" sz="2400" dirty="0"/>
          </a:p>
        </p:txBody>
      </p:sp>
      <p:sp>
        <p:nvSpPr>
          <p:cNvPr id="8196" name="Rectangle 3">
            <a:extLst>
              <a:ext uri="{FF2B5EF4-FFF2-40B4-BE49-F238E27FC236}">
                <a16:creationId xmlns:a16="http://schemas.microsoft.com/office/drawing/2014/main" id="{E8D1A237-A0E5-4EEB-B08B-EE6CF242D135}"/>
              </a:ext>
            </a:extLst>
          </p:cNvPr>
          <p:cNvSpPr>
            <a:spLocks noGrp="1" noChangeArrowheads="1"/>
          </p:cNvSpPr>
          <p:nvPr>
            <p:ph type="body" idx="1"/>
          </p:nvPr>
        </p:nvSpPr>
        <p:spPr>
          <a:xfrm>
            <a:off x="228600" y="676406"/>
            <a:ext cx="9144000" cy="3943350"/>
          </a:xfrm>
        </p:spPr>
        <p:txBody>
          <a:bodyPr/>
          <a:lstStyle/>
          <a:p>
            <a:pPr lvl="0" fontAlgn="base">
              <a:spcAft>
                <a:spcPct val="0"/>
              </a:spcAft>
              <a:buClr>
                <a:srgbClr val="3333CC"/>
              </a:buClr>
              <a:buSzPct val="60000"/>
              <a:buFont typeface="Wingdings" panose="05000000000000000000" pitchFamily="2" charset="2"/>
              <a:buChar char="n"/>
            </a:pPr>
            <a:r>
              <a:rPr lang="en-US" altLang="en-US" sz="1800" kern="0" dirty="0">
                <a:solidFill>
                  <a:srgbClr val="FF0000"/>
                </a:solidFill>
                <a:latin typeface="Calibri" pitchFamily="34" charset="0"/>
                <a:cs typeface="+mn-cs"/>
              </a:rPr>
              <a:t>Model construction</a:t>
            </a:r>
            <a:r>
              <a:rPr lang="en-US" altLang="en-US" sz="1800" kern="0" dirty="0">
                <a:solidFill>
                  <a:srgbClr val="000000"/>
                </a:solidFill>
                <a:latin typeface="Calibri" pitchFamily="34" charset="0"/>
                <a:cs typeface="+mn-cs"/>
              </a:rPr>
              <a:t>: describing a set of predetermined classes</a:t>
            </a:r>
          </a:p>
          <a:p>
            <a:pPr marL="742950" lvl="1" indent="-285750" fontAlgn="base">
              <a:spcAft>
                <a:spcPct val="0"/>
              </a:spcAft>
              <a:buClr>
                <a:srgbClr val="FF0000"/>
              </a:buClr>
              <a:buSzPct val="55000"/>
              <a:buFont typeface="Wingdings" panose="05000000000000000000" pitchFamily="2" charset="2"/>
              <a:buChar char="n"/>
            </a:pPr>
            <a:r>
              <a:rPr lang="en-US" altLang="en-US" sz="1800" kern="0" dirty="0">
                <a:solidFill>
                  <a:srgbClr val="000000"/>
                </a:solidFill>
                <a:latin typeface="Calibri" pitchFamily="34" charset="0"/>
              </a:rPr>
              <a:t>Each tuple/sample is assumed to belong to a predefined class, as determined by the </a:t>
            </a:r>
            <a:r>
              <a:rPr lang="en-US" altLang="en-US" sz="1800" kern="0" dirty="0">
                <a:solidFill>
                  <a:srgbClr val="FF0000"/>
                </a:solidFill>
                <a:latin typeface="Calibri" pitchFamily="34" charset="0"/>
              </a:rPr>
              <a:t>class label attribute</a:t>
            </a:r>
          </a:p>
          <a:p>
            <a:pPr marL="742950" lvl="1" indent="-285750" fontAlgn="base">
              <a:spcAft>
                <a:spcPct val="0"/>
              </a:spcAft>
              <a:buClr>
                <a:srgbClr val="FF0000"/>
              </a:buClr>
              <a:buSzPct val="55000"/>
              <a:buFont typeface="Wingdings" panose="05000000000000000000" pitchFamily="2" charset="2"/>
              <a:buChar char="n"/>
            </a:pPr>
            <a:r>
              <a:rPr lang="en-US" altLang="en-US" sz="1800" kern="0" dirty="0">
                <a:solidFill>
                  <a:srgbClr val="000000"/>
                </a:solidFill>
                <a:latin typeface="Calibri" pitchFamily="34" charset="0"/>
              </a:rPr>
              <a:t>The set of tuples used for model construction is </a:t>
            </a:r>
            <a:r>
              <a:rPr lang="en-US" altLang="en-US" sz="1800" kern="0" dirty="0">
                <a:solidFill>
                  <a:srgbClr val="FF0000"/>
                </a:solidFill>
                <a:latin typeface="Calibri" pitchFamily="34" charset="0"/>
              </a:rPr>
              <a:t>training set</a:t>
            </a:r>
          </a:p>
          <a:p>
            <a:pPr marL="742950" lvl="1" indent="-285750" fontAlgn="base">
              <a:spcAft>
                <a:spcPct val="0"/>
              </a:spcAft>
              <a:buClr>
                <a:srgbClr val="FF0000"/>
              </a:buClr>
              <a:buSzPct val="55000"/>
              <a:buFont typeface="Wingdings" panose="05000000000000000000" pitchFamily="2" charset="2"/>
              <a:buChar char="n"/>
            </a:pPr>
            <a:r>
              <a:rPr lang="en-US" altLang="en-US" sz="1800" kern="0" dirty="0">
                <a:solidFill>
                  <a:srgbClr val="000000"/>
                </a:solidFill>
                <a:latin typeface="Calibri" pitchFamily="34" charset="0"/>
              </a:rPr>
              <a:t>The model is represented as classification rules, decision trees, or mathematical formulae</a:t>
            </a:r>
          </a:p>
          <a:p>
            <a:pPr lvl="0" fontAlgn="base">
              <a:spcAft>
                <a:spcPct val="0"/>
              </a:spcAft>
              <a:buClr>
                <a:srgbClr val="3333CC"/>
              </a:buClr>
              <a:buSzPct val="60000"/>
              <a:buFont typeface="Wingdings" panose="05000000000000000000" pitchFamily="2" charset="2"/>
              <a:buChar char="n"/>
            </a:pPr>
            <a:r>
              <a:rPr lang="en-US" altLang="en-US" sz="1800" kern="0" dirty="0">
                <a:solidFill>
                  <a:srgbClr val="FF0000"/>
                </a:solidFill>
                <a:latin typeface="Calibri" pitchFamily="34" charset="0"/>
                <a:cs typeface="+mn-cs"/>
              </a:rPr>
              <a:t>Model usage</a:t>
            </a:r>
            <a:r>
              <a:rPr lang="en-US" altLang="en-US" sz="1800" kern="0" dirty="0">
                <a:solidFill>
                  <a:srgbClr val="000000"/>
                </a:solidFill>
                <a:latin typeface="Calibri" pitchFamily="34" charset="0"/>
                <a:cs typeface="+mn-cs"/>
              </a:rPr>
              <a:t>: for classifying future or unknown objects</a:t>
            </a:r>
          </a:p>
          <a:p>
            <a:pPr marL="742950" lvl="1" indent="-285750" fontAlgn="base">
              <a:spcAft>
                <a:spcPct val="0"/>
              </a:spcAft>
              <a:buClr>
                <a:srgbClr val="FF0000"/>
              </a:buClr>
              <a:buSzPct val="55000"/>
              <a:buFont typeface="Wingdings" panose="05000000000000000000" pitchFamily="2" charset="2"/>
              <a:buChar char="n"/>
            </a:pPr>
            <a:r>
              <a:rPr lang="en-US" altLang="en-US" sz="1800" kern="0" dirty="0">
                <a:solidFill>
                  <a:srgbClr val="FF0000"/>
                </a:solidFill>
                <a:latin typeface="Calibri" pitchFamily="34" charset="0"/>
              </a:rPr>
              <a:t>Estimate accuracy</a:t>
            </a:r>
            <a:r>
              <a:rPr lang="en-US" altLang="en-US" sz="1800" kern="0" dirty="0">
                <a:solidFill>
                  <a:srgbClr val="000000"/>
                </a:solidFill>
                <a:latin typeface="Calibri" pitchFamily="34" charset="0"/>
              </a:rPr>
              <a:t> of the model</a:t>
            </a:r>
          </a:p>
          <a:p>
            <a:pPr marL="1143000" lvl="2" indent="-228600" fontAlgn="base">
              <a:spcAft>
                <a:spcPct val="0"/>
              </a:spcAft>
              <a:buClr>
                <a:srgbClr val="3333CC"/>
              </a:buClr>
              <a:buSzPct val="50000"/>
              <a:buFont typeface="Wingdings" panose="05000000000000000000" pitchFamily="2" charset="2"/>
              <a:buChar char="n"/>
            </a:pPr>
            <a:r>
              <a:rPr lang="en-US" altLang="en-US" sz="1800" kern="0" dirty="0">
                <a:solidFill>
                  <a:srgbClr val="000000"/>
                </a:solidFill>
                <a:latin typeface="Calibri" pitchFamily="34" charset="0"/>
              </a:rPr>
              <a:t>The known label of test sample is compared with the classified result from the model</a:t>
            </a:r>
          </a:p>
          <a:p>
            <a:pPr marL="1143000" lvl="2" indent="-228600" fontAlgn="base">
              <a:spcAft>
                <a:spcPct val="0"/>
              </a:spcAft>
              <a:buClr>
                <a:srgbClr val="3333CC"/>
              </a:buClr>
              <a:buSzPct val="50000"/>
              <a:buFont typeface="Wingdings" panose="05000000000000000000" pitchFamily="2" charset="2"/>
              <a:buChar char="n"/>
            </a:pPr>
            <a:r>
              <a:rPr lang="en-US" altLang="en-US" sz="1800" kern="0" dirty="0">
                <a:solidFill>
                  <a:srgbClr val="FF0000"/>
                </a:solidFill>
                <a:latin typeface="Calibri" pitchFamily="34" charset="0"/>
              </a:rPr>
              <a:t>Accuracy</a:t>
            </a:r>
            <a:r>
              <a:rPr lang="en-US" altLang="en-US" sz="1800" kern="0" dirty="0">
                <a:solidFill>
                  <a:srgbClr val="000000"/>
                </a:solidFill>
                <a:latin typeface="Calibri" pitchFamily="34" charset="0"/>
              </a:rPr>
              <a:t> rate is the percentage of test set samples that are correctly classified by the model</a:t>
            </a:r>
          </a:p>
          <a:p>
            <a:pPr marL="1143000" lvl="2" indent="-228600" fontAlgn="base">
              <a:spcAft>
                <a:spcPct val="0"/>
              </a:spcAft>
              <a:buClr>
                <a:srgbClr val="3333CC"/>
              </a:buClr>
              <a:buSzPct val="50000"/>
              <a:buFont typeface="Wingdings" panose="05000000000000000000" pitchFamily="2" charset="2"/>
              <a:buChar char="n"/>
            </a:pPr>
            <a:r>
              <a:rPr lang="en-US" altLang="en-US" sz="1800" kern="0" dirty="0">
                <a:solidFill>
                  <a:srgbClr val="FF0000"/>
                </a:solidFill>
                <a:latin typeface="Calibri" pitchFamily="34" charset="0"/>
              </a:rPr>
              <a:t>Test set</a:t>
            </a:r>
            <a:r>
              <a:rPr lang="en-US" altLang="en-US" sz="1800" kern="0" dirty="0">
                <a:solidFill>
                  <a:srgbClr val="000000"/>
                </a:solidFill>
                <a:latin typeface="Calibri" pitchFamily="34" charset="0"/>
              </a:rPr>
              <a:t> is independent of training set (otherwise overfitting) </a:t>
            </a:r>
          </a:p>
          <a:p>
            <a:pPr marL="742950" lvl="1" indent="-285750" fontAlgn="base">
              <a:spcAft>
                <a:spcPct val="0"/>
              </a:spcAft>
              <a:buClr>
                <a:srgbClr val="FF0000"/>
              </a:buClr>
              <a:buSzPct val="55000"/>
              <a:buFont typeface="Wingdings" panose="05000000000000000000" pitchFamily="2" charset="2"/>
              <a:buChar char="n"/>
            </a:pPr>
            <a:r>
              <a:rPr lang="en-US" altLang="en-US" sz="1800" kern="0" dirty="0">
                <a:solidFill>
                  <a:srgbClr val="000000"/>
                </a:solidFill>
                <a:latin typeface="Calibri" pitchFamily="34" charset="0"/>
              </a:rPr>
              <a:t>If the accuracy is acceptable, use the model to </a:t>
            </a:r>
            <a:r>
              <a:rPr lang="en-US" altLang="en-US" sz="1800" kern="0" dirty="0">
                <a:solidFill>
                  <a:srgbClr val="FF0000"/>
                </a:solidFill>
                <a:latin typeface="Calibri" pitchFamily="34" charset="0"/>
              </a:rPr>
              <a:t>classify new data</a:t>
            </a:r>
          </a:p>
          <a:p>
            <a:pPr marL="0" lvl="0" indent="0" fontAlgn="base">
              <a:spcAft>
                <a:spcPct val="0"/>
              </a:spcAft>
              <a:buClr>
                <a:srgbClr val="3333CC"/>
              </a:buClr>
              <a:buSzPct val="60000"/>
              <a:buNone/>
            </a:pPr>
            <a:r>
              <a:rPr lang="en-US" altLang="en-US" sz="1800" kern="0" dirty="0">
                <a:solidFill>
                  <a:srgbClr val="000000"/>
                </a:solidFill>
                <a:latin typeface="Calibri" pitchFamily="34" charset="0"/>
                <a:cs typeface="+mn-cs"/>
              </a:rPr>
              <a:t> </a:t>
            </a:r>
            <a:endParaRPr lang="en-US" altLang="en-US" sz="1800" kern="0" dirty="0">
              <a:solidFill>
                <a:srgbClr val="C00000"/>
              </a:solidFill>
              <a:latin typeface="Calibri" pitchFamily="34" charset="0"/>
              <a:cs typeface="+mn-cs"/>
            </a:endParaRPr>
          </a:p>
        </p:txBody>
      </p:sp>
    </p:spTree>
    <p:extLst>
      <p:ext uri="{BB962C8B-B14F-4D97-AF65-F5344CB8AC3E}">
        <p14:creationId xmlns:p14="http://schemas.microsoft.com/office/powerpoint/2010/main" val="37985848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11F79598-DEDF-42C2-8955-C11E11452E3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557213" indent="-214313" eaLnBrk="0" hangingPunct="0">
              <a:defRPr>
                <a:solidFill>
                  <a:schemeClr val="tx1"/>
                </a:solidFill>
                <a:latin typeface="Tahoma" panose="020B0604030504040204" pitchFamily="34" charset="0"/>
              </a:defRPr>
            </a:lvl2pPr>
            <a:lvl3pPr marL="857250" indent="-171450" eaLnBrk="0" hangingPunct="0">
              <a:defRPr>
                <a:solidFill>
                  <a:schemeClr val="tx1"/>
                </a:solidFill>
                <a:latin typeface="Tahoma" panose="020B0604030504040204" pitchFamily="34" charset="0"/>
              </a:defRPr>
            </a:lvl3pPr>
            <a:lvl4pPr marL="1200150" indent="-171450" eaLnBrk="0" hangingPunct="0">
              <a:defRPr>
                <a:solidFill>
                  <a:schemeClr val="tx1"/>
                </a:solidFill>
                <a:latin typeface="Tahoma" panose="020B0604030504040204" pitchFamily="34" charset="0"/>
              </a:defRPr>
            </a:lvl4pPr>
            <a:lvl5pPr marL="1543050" indent="-171450" eaLnBrk="0" hangingPunct="0">
              <a:defRPr>
                <a:solidFill>
                  <a:schemeClr val="tx1"/>
                </a:solidFill>
                <a:latin typeface="Tahoma" panose="020B0604030504040204" pitchFamily="34" charset="0"/>
              </a:defRPr>
            </a:lvl5pPr>
            <a:lvl6pPr marL="1885950" indent="-171450" eaLnBrk="0" fontAlgn="base" hangingPunct="0">
              <a:spcBef>
                <a:spcPct val="0"/>
              </a:spcBef>
              <a:spcAft>
                <a:spcPct val="0"/>
              </a:spcAft>
              <a:defRPr>
                <a:solidFill>
                  <a:schemeClr val="tx1"/>
                </a:solidFill>
                <a:latin typeface="Tahoma" panose="020B0604030504040204" pitchFamily="34" charset="0"/>
              </a:defRPr>
            </a:lvl6pPr>
            <a:lvl7pPr marL="2228850" indent="-171450" eaLnBrk="0" fontAlgn="base" hangingPunct="0">
              <a:spcBef>
                <a:spcPct val="0"/>
              </a:spcBef>
              <a:spcAft>
                <a:spcPct val="0"/>
              </a:spcAft>
              <a:defRPr>
                <a:solidFill>
                  <a:schemeClr val="tx1"/>
                </a:solidFill>
                <a:latin typeface="Tahoma" panose="020B0604030504040204" pitchFamily="34" charset="0"/>
              </a:defRPr>
            </a:lvl7pPr>
            <a:lvl8pPr marL="2571750" indent="-171450" eaLnBrk="0" fontAlgn="base" hangingPunct="0">
              <a:spcBef>
                <a:spcPct val="0"/>
              </a:spcBef>
              <a:spcAft>
                <a:spcPct val="0"/>
              </a:spcAft>
              <a:defRPr>
                <a:solidFill>
                  <a:schemeClr val="tx1"/>
                </a:solidFill>
                <a:latin typeface="Tahoma" panose="020B0604030504040204" pitchFamily="34" charset="0"/>
              </a:defRPr>
            </a:lvl8pPr>
            <a:lvl9pPr marL="2914650" indent="-17145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8E0A9E74-936D-48CA-ADA4-899B1591AE08}" type="slidenum">
              <a:rPr lang="en-US" altLang="en-US"/>
              <a:pPr eaLnBrk="1" hangingPunct="1"/>
              <a:t>101</a:t>
            </a:fld>
            <a:endParaRPr lang="en-US" altLang="en-US"/>
          </a:p>
        </p:txBody>
      </p:sp>
      <p:sp>
        <p:nvSpPr>
          <p:cNvPr id="9219" name="Rectangle 2">
            <a:extLst>
              <a:ext uri="{FF2B5EF4-FFF2-40B4-BE49-F238E27FC236}">
                <a16:creationId xmlns:a16="http://schemas.microsoft.com/office/drawing/2014/main" id="{7AEC9817-3C66-4AA5-A6E9-F3E205CF4CCB}"/>
              </a:ext>
            </a:extLst>
          </p:cNvPr>
          <p:cNvSpPr>
            <a:spLocks noGrp="1" noChangeArrowheads="1"/>
          </p:cNvSpPr>
          <p:nvPr>
            <p:ph type="title"/>
          </p:nvPr>
        </p:nvSpPr>
        <p:spPr>
          <a:xfrm>
            <a:off x="273845" y="5194"/>
            <a:ext cx="6057900" cy="571500"/>
          </a:xfrm>
          <a:noFill/>
        </p:spPr>
        <p:txBody>
          <a:bodyPr vert="horz" lIns="69056" tIns="34529" rIns="69056" bIns="34529" rtlCol="0" anchor="ctr">
            <a:normAutofit/>
          </a:bodyPr>
          <a:lstStyle/>
          <a:p>
            <a:pPr eaLnBrk="1" hangingPunct="1"/>
            <a:r>
              <a:rPr lang="en-US" altLang="en-US"/>
              <a:t>Process (1): Model Construction</a:t>
            </a:r>
          </a:p>
        </p:txBody>
      </p:sp>
      <p:grpSp>
        <p:nvGrpSpPr>
          <p:cNvPr id="9220" name="Group 3">
            <a:extLst>
              <a:ext uri="{FF2B5EF4-FFF2-40B4-BE49-F238E27FC236}">
                <a16:creationId xmlns:a16="http://schemas.microsoft.com/office/drawing/2014/main" id="{0C4034AE-0EC3-4AD3-B5EE-0FDF26FF62F5}"/>
              </a:ext>
            </a:extLst>
          </p:cNvPr>
          <p:cNvGrpSpPr>
            <a:grpSpLocks/>
          </p:cNvGrpSpPr>
          <p:nvPr/>
        </p:nvGrpSpPr>
        <p:grpSpPr bwMode="auto">
          <a:xfrm>
            <a:off x="2670573" y="1331119"/>
            <a:ext cx="1273969" cy="1129904"/>
            <a:chOff x="1283" y="1118"/>
            <a:chExt cx="1070" cy="949"/>
          </a:xfrm>
        </p:grpSpPr>
        <p:pic>
          <p:nvPicPr>
            <p:cNvPr id="9233" name="Picture 4">
              <a:extLst>
                <a:ext uri="{FF2B5EF4-FFF2-40B4-BE49-F238E27FC236}">
                  <a16:creationId xmlns:a16="http://schemas.microsoft.com/office/drawing/2014/main" id="{2F224A5E-0F55-4295-A709-140719D9378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 y="1118"/>
              <a:ext cx="107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4" name="Rectangle 5">
              <a:extLst>
                <a:ext uri="{FF2B5EF4-FFF2-40B4-BE49-F238E27FC236}">
                  <a16:creationId xmlns:a16="http://schemas.microsoft.com/office/drawing/2014/main" id="{12344CEB-9BB8-4D02-A93A-DAFB5F258487}"/>
                </a:ext>
              </a:extLst>
            </p:cNvPr>
            <p:cNvSpPr>
              <a:spLocks noChangeArrowheads="1"/>
            </p:cNvSpPr>
            <p:nvPr/>
          </p:nvSpPr>
          <p:spPr bwMode="auto">
            <a:xfrm>
              <a:off x="1347" y="1395"/>
              <a:ext cx="934"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Times New Roman" panose="02020603050405020304" pitchFamily="18" charset="0"/>
                </a:rPr>
                <a:t>Training</a:t>
              </a:r>
            </a:p>
            <a:p>
              <a:pPr algn="ctr"/>
              <a:r>
                <a:rPr lang="en-US" altLang="en-US">
                  <a:latin typeface="Times New Roman" panose="02020603050405020304" pitchFamily="18" charset="0"/>
                </a:rPr>
                <a:t>Data</a:t>
              </a:r>
            </a:p>
          </p:txBody>
        </p:sp>
      </p:grpSp>
      <p:graphicFrame>
        <p:nvGraphicFramePr>
          <p:cNvPr id="9221" name="Object 0">
            <a:extLst>
              <a:ext uri="{FF2B5EF4-FFF2-40B4-BE49-F238E27FC236}">
                <a16:creationId xmlns:a16="http://schemas.microsoft.com/office/drawing/2014/main" id="{72D6E938-C82A-4E6C-9031-448E4C06836A}"/>
              </a:ext>
            </a:extLst>
          </p:cNvPr>
          <p:cNvGraphicFramePr>
            <a:graphicFrameLocks/>
          </p:cNvGraphicFramePr>
          <p:nvPr/>
        </p:nvGraphicFramePr>
        <p:xfrm>
          <a:off x="1359694" y="2869406"/>
          <a:ext cx="4077891" cy="1871663"/>
        </p:xfrm>
        <a:graphic>
          <a:graphicData uri="http://schemas.openxmlformats.org/presentationml/2006/ole">
            <mc:AlternateContent xmlns:mc="http://schemas.openxmlformats.org/markup-compatibility/2006">
              <mc:Choice xmlns:v="urn:schemas-microsoft-com:vml" Requires="v">
                <p:oleObj name="Worksheet" r:id="rId4" imgW="5437188" imgH="2495550" progId="Excel.Sheet.8">
                  <p:embed/>
                </p:oleObj>
              </mc:Choice>
              <mc:Fallback>
                <p:oleObj name="Worksheet" r:id="rId4" imgW="5437188" imgH="2495550" progId="Excel.Sheet.8">
                  <p:embed/>
                  <p:pic>
                    <p:nvPicPr>
                      <p:cNvPr id="9221" name="Object 0">
                        <a:extLst>
                          <a:ext uri="{FF2B5EF4-FFF2-40B4-BE49-F238E27FC236}">
                            <a16:creationId xmlns:a16="http://schemas.microsoft.com/office/drawing/2014/main" id="{72D6E938-C82A-4E6C-9031-448E4C06836A}"/>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9694" y="2869406"/>
                        <a:ext cx="4077891"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2" name="Line 7">
            <a:extLst>
              <a:ext uri="{FF2B5EF4-FFF2-40B4-BE49-F238E27FC236}">
                <a16:creationId xmlns:a16="http://schemas.microsoft.com/office/drawing/2014/main" id="{6D94F91D-C17E-42E2-A961-4442BEA01FC8}"/>
              </a:ext>
            </a:extLst>
          </p:cNvPr>
          <p:cNvSpPr>
            <a:spLocks noChangeShapeType="1"/>
          </p:cNvSpPr>
          <p:nvPr/>
        </p:nvSpPr>
        <p:spPr bwMode="auto">
          <a:xfrm flipH="1">
            <a:off x="1372791" y="2333625"/>
            <a:ext cx="1233488" cy="52506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NZ" sz="1350"/>
          </a:p>
        </p:txBody>
      </p:sp>
      <p:sp>
        <p:nvSpPr>
          <p:cNvPr id="9223" name="Line 8">
            <a:extLst>
              <a:ext uri="{FF2B5EF4-FFF2-40B4-BE49-F238E27FC236}">
                <a16:creationId xmlns:a16="http://schemas.microsoft.com/office/drawing/2014/main" id="{E1D66E07-143F-46FB-80CA-8EAEE1DFE7B3}"/>
              </a:ext>
            </a:extLst>
          </p:cNvPr>
          <p:cNvSpPr>
            <a:spLocks noChangeShapeType="1"/>
          </p:cNvSpPr>
          <p:nvPr/>
        </p:nvSpPr>
        <p:spPr bwMode="auto">
          <a:xfrm>
            <a:off x="3945731" y="2333625"/>
            <a:ext cx="1519238" cy="52506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NZ" sz="1350"/>
          </a:p>
        </p:txBody>
      </p:sp>
      <p:sp>
        <p:nvSpPr>
          <p:cNvPr id="9224" name="Rectangle 9">
            <a:extLst>
              <a:ext uri="{FF2B5EF4-FFF2-40B4-BE49-F238E27FC236}">
                <a16:creationId xmlns:a16="http://schemas.microsoft.com/office/drawing/2014/main" id="{42999A47-24DF-462F-B219-EE7D27F9E503}"/>
              </a:ext>
            </a:extLst>
          </p:cNvPr>
          <p:cNvSpPr>
            <a:spLocks noChangeArrowheads="1"/>
          </p:cNvSpPr>
          <p:nvPr/>
        </p:nvSpPr>
        <p:spPr bwMode="auto">
          <a:xfrm>
            <a:off x="6001081" y="1218089"/>
            <a:ext cx="1409039" cy="623730"/>
          </a:xfrm>
          <a:prstGeom prst="rect">
            <a:avLst/>
          </a:prstGeom>
          <a:solidFill>
            <a:srgbClr val="CCFFFF"/>
          </a:solidFill>
          <a:ln w="12700">
            <a:solidFill>
              <a:schemeClr val="tx1"/>
            </a:solidFill>
            <a:miter lim="800000"/>
            <a:headEnd/>
            <a:tailEnd/>
          </a:ln>
        </p:spPr>
        <p:txBody>
          <a:bodyPr wrap="none" lIns="69056" tIns="34529" rIns="69056" bIns="34529"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Times New Roman" panose="02020603050405020304" pitchFamily="18" charset="0"/>
              </a:rPr>
              <a:t>Classification</a:t>
            </a:r>
          </a:p>
          <a:p>
            <a:pPr algn="ctr"/>
            <a:r>
              <a:rPr lang="en-US" altLang="en-US">
                <a:latin typeface="Times New Roman" panose="02020603050405020304" pitchFamily="18" charset="0"/>
              </a:rPr>
              <a:t>Algorithms</a:t>
            </a:r>
          </a:p>
        </p:txBody>
      </p:sp>
      <p:sp>
        <p:nvSpPr>
          <p:cNvPr id="9225" name="AutoShape 10">
            <a:extLst>
              <a:ext uri="{FF2B5EF4-FFF2-40B4-BE49-F238E27FC236}">
                <a16:creationId xmlns:a16="http://schemas.microsoft.com/office/drawing/2014/main" id="{D9A1EB08-8B13-407A-8790-066B655AC0E5}"/>
              </a:ext>
            </a:extLst>
          </p:cNvPr>
          <p:cNvSpPr>
            <a:spLocks noChangeArrowheads="1"/>
          </p:cNvSpPr>
          <p:nvPr/>
        </p:nvSpPr>
        <p:spPr bwMode="auto">
          <a:xfrm rot="20460000">
            <a:off x="4319587" y="1556148"/>
            <a:ext cx="1243013" cy="363140"/>
          </a:xfrm>
          <a:prstGeom prst="rightArrow">
            <a:avLst>
              <a:gd name="adj1" fmla="val 50000"/>
              <a:gd name="adj2" fmla="val 85606"/>
            </a:avLst>
          </a:prstGeom>
          <a:solidFill>
            <a:srgbClr val="2597B8"/>
          </a:solidFill>
          <a:ln w="12700">
            <a:solidFill>
              <a:srgbClr val="000000"/>
            </a:solidFill>
            <a:miter lim="800000"/>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sz="1350"/>
          </a:p>
        </p:txBody>
      </p:sp>
      <p:sp>
        <p:nvSpPr>
          <p:cNvPr id="9226" name="Rectangle 11">
            <a:extLst>
              <a:ext uri="{FF2B5EF4-FFF2-40B4-BE49-F238E27FC236}">
                <a16:creationId xmlns:a16="http://schemas.microsoft.com/office/drawing/2014/main" id="{2925CF33-D9AE-4191-B283-8C49B266E4A0}"/>
              </a:ext>
            </a:extLst>
          </p:cNvPr>
          <p:cNvSpPr>
            <a:spLocks noChangeArrowheads="1"/>
          </p:cNvSpPr>
          <p:nvPr/>
        </p:nvSpPr>
        <p:spPr bwMode="auto">
          <a:xfrm>
            <a:off x="5604273" y="3983523"/>
            <a:ext cx="2252732" cy="900729"/>
          </a:xfrm>
          <a:prstGeom prst="rect">
            <a:avLst/>
          </a:prstGeom>
          <a:solidFill>
            <a:srgbClr val="CCFFCC"/>
          </a:solidFill>
          <a:ln w="12700">
            <a:solidFill>
              <a:schemeClr val="tx1"/>
            </a:solidFill>
            <a:miter lim="800000"/>
            <a:headEnd/>
            <a:tailEnd/>
          </a:ln>
        </p:spPr>
        <p:txBody>
          <a:bodyPr wrap="none" lIns="69056" tIns="34529" rIns="69056" bIns="34529"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latin typeface="Times New Roman" panose="02020603050405020304" pitchFamily="18" charset="0"/>
              </a:rPr>
              <a:t>IF rank = ‘professor’</a:t>
            </a:r>
          </a:p>
          <a:p>
            <a:r>
              <a:rPr lang="en-US" altLang="en-US">
                <a:latin typeface="Times New Roman" panose="02020603050405020304" pitchFamily="18" charset="0"/>
              </a:rPr>
              <a:t>OR years &gt; 6</a:t>
            </a:r>
          </a:p>
          <a:p>
            <a:r>
              <a:rPr lang="en-US" altLang="en-US">
                <a:latin typeface="Times New Roman" panose="02020603050405020304" pitchFamily="18" charset="0"/>
              </a:rPr>
              <a:t>THEN tenured = ‘yes’ </a:t>
            </a:r>
          </a:p>
        </p:txBody>
      </p:sp>
      <p:grpSp>
        <p:nvGrpSpPr>
          <p:cNvPr id="9227" name="Group 12">
            <a:extLst>
              <a:ext uri="{FF2B5EF4-FFF2-40B4-BE49-F238E27FC236}">
                <a16:creationId xmlns:a16="http://schemas.microsoft.com/office/drawing/2014/main" id="{31A8F043-EB96-4909-ADB9-DC733A231C29}"/>
              </a:ext>
            </a:extLst>
          </p:cNvPr>
          <p:cNvGrpSpPr>
            <a:grpSpLocks/>
          </p:cNvGrpSpPr>
          <p:nvPr/>
        </p:nvGrpSpPr>
        <p:grpSpPr bwMode="auto">
          <a:xfrm>
            <a:off x="6001941" y="2412206"/>
            <a:ext cx="1416844" cy="1129904"/>
            <a:chOff x="4081" y="2026"/>
            <a:chExt cx="1190" cy="949"/>
          </a:xfrm>
        </p:grpSpPr>
        <p:pic>
          <p:nvPicPr>
            <p:cNvPr id="9231" name="Picture 13">
              <a:extLst>
                <a:ext uri="{FF2B5EF4-FFF2-40B4-BE49-F238E27FC236}">
                  <a16:creationId xmlns:a16="http://schemas.microsoft.com/office/drawing/2014/main" id="{88B419B6-F942-4CD1-B6EA-A934E1DCA3C7}"/>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1" y="2026"/>
              <a:ext cx="119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2" name="Rectangle 14">
              <a:extLst>
                <a:ext uri="{FF2B5EF4-FFF2-40B4-BE49-F238E27FC236}">
                  <a16:creationId xmlns:a16="http://schemas.microsoft.com/office/drawing/2014/main" id="{B9CA112B-9010-4742-8596-1BD763D8ECD0}"/>
                </a:ext>
              </a:extLst>
            </p:cNvPr>
            <p:cNvSpPr>
              <a:spLocks noChangeArrowheads="1"/>
            </p:cNvSpPr>
            <p:nvPr/>
          </p:nvSpPr>
          <p:spPr bwMode="auto">
            <a:xfrm>
              <a:off x="4240" y="2303"/>
              <a:ext cx="860"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Times New Roman" panose="02020603050405020304" pitchFamily="18" charset="0"/>
                </a:rPr>
                <a:t>Classifier</a:t>
              </a:r>
            </a:p>
            <a:p>
              <a:pPr algn="ctr"/>
              <a:r>
                <a:rPr lang="en-US" altLang="en-US">
                  <a:latin typeface="Times New Roman" panose="02020603050405020304" pitchFamily="18" charset="0"/>
                </a:rPr>
                <a:t>(Model)</a:t>
              </a:r>
            </a:p>
          </p:txBody>
        </p:sp>
      </p:grpSp>
      <p:sp>
        <p:nvSpPr>
          <p:cNvPr id="9228" name="Line 15">
            <a:extLst>
              <a:ext uri="{FF2B5EF4-FFF2-40B4-BE49-F238E27FC236}">
                <a16:creationId xmlns:a16="http://schemas.microsoft.com/office/drawing/2014/main" id="{44B5939A-482A-487B-A425-C9471CC77187}"/>
              </a:ext>
            </a:extLst>
          </p:cNvPr>
          <p:cNvSpPr>
            <a:spLocks noChangeShapeType="1"/>
          </p:cNvSpPr>
          <p:nvPr/>
        </p:nvSpPr>
        <p:spPr bwMode="auto">
          <a:xfrm flipH="1">
            <a:off x="5603082" y="3465910"/>
            <a:ext cx="398860" cy="53578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NZ" sz="1350"/>
          </a:p>
        </p:txBody>
      </p:sp>
      <p:sp>
        <p:nvSpPr>
          <p:cNvPr id="9229" name="Line 16">
            <a:extLst>
              <a:ext uri="{FF2B5EF4-FFF2-40B4-BE49-F238E27FC236}">
                <a16:creationId xmlns:a16="http://schemas.microsoft.com/office/drawing/2014/main" id="{303FE409-9028-4C19-BC4D-468199DD87F0}"/>
              </a:ext>
            </a:extLst>
          </p:cNvPr>
          <p:cNvSpPr>
            <a:spLocks noChangeShapeType="1"/>
          </p:cNvSpPr>
          <p:nvPr/>
        </p:nvSpPr>
        <p:spPr bwMode="auto">
          <a:xfrm>
            <a:off x="7419975" y="3407569"/>
            <a:ext cx="433388" cy="59293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NZ" sz="1350"/>
          </a:p>
        </p:txBody>
      </p:sp>
      <p:sp>
        <p:nvSpPr>
          <p:cNvPr id="9230" name="AutoShape 17">
            <a:extLst>
              <a:ext uri="{FF2B5EF4-FFF2-40B4-BE49-F238E27FC236}">
                <a16:creationId xmlns:a16="http://schemas.microsoft.com/office/drawing/2014/main" id="{37250D4C-9A75-442F-8407-07208C5855B7}"/>
              </a:ext>
            </a:extLst>
          </p:cNvPr>
          <p:cNvSpPr>
            <a:spLocks noChangeArrowheads="1"/>
          </p:cNvSpPr>
          <p:nvPr/>
        </p:nvSpPr>
        <p:spPr bwMode="auto">
          <a:xfrm>
            <a:off x="6500813" y="1932385"/>
            <a:ext cx="409575" cy="444103"/>
          </a:xfrm>
          <a:prstGeom prst="downArrow">
            <a:avLst>
              <a:gd name="adj1" fmla="val 50000"/>
              <a:gd name="adj2" fmla="val 27118"/>
            </a:avLst>
          </a:prstGeom>
          <a:solidFill>
            <a:srgbClr val="2597B8"/>
          </a:solidFill>
          <a:ln w="12700">
            <a:solidFill>
              <a:srgbClr val="000000"/>
            </a:solidFill>
            <a:miter lim="800000"/>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sz="1350"/>
          </a:p>
        </p:txBody>
      </p:sp>
    </p:spTree>
    <p:extLst>
      <p:ext uri="{BB962C8B-B14F-4D97-AF65-F5344CB8AC3E}">
        <p14:creationId xmlns:p14="http://schemas.microsoft.com/office/powerpoint/2010/main" val="28370320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7A57DACD-96CA-4976-892C-2429BD76D3D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557213" indent="-214313" eaLnBrk="0" hangingPunct="0">
              <a:defRPr>
                <a:solidFill>
                  <a:schemeClr val="tx1"/>
                </a:solidFill>
                <a:latin typeface="Tahoma" panose="020B0604030504040204" pitchFamily="34" charset="0"/>
              </a:defRPr>
            </a:lvl2pPr>
            <a:lvl3pPr marL="857250" indent="-171450" eaLnBrk="0" hangingPunct="0">
              <a:defRPr>
                <a:solidFill>
                  <a:schemeClr val="tx1"/>
                </a:solidFill>
                <a:latin typeface="Tahoma" panose="020B0604030504040204" pitchFamily="34" charset="0"/>
              </a:defRPr>
            </a:lvl3pPr>
            <a:lvl4pPr marL="1200150" indent="-171450" eaLnBrk="0" hangingPunct="0">
              <a:defRPr>
                <a:solidFill>
                  <a:schemeClr val="tx1"/>
                </a:solidFill>
                <a:latin typeface="Tahoma" panose="020B0604030504040204" pitchFamily="34" charset="0"/>
              </a:defRPr>
            </a:lvl4pPr>
            <a:lvl5pPr marL="1543050" indent="-171450" eaLnBrk="0" hangingPunct="0">
              <a:defRPr>
                <a:solidFill>
                  <a:schemeClr val="tx1"/>
                </a:solidFill>
                <a:latin typeface="Tahoma" panose="020B0604030504040204" pitchFamily="34" charset="0"/>
              </a:defRPr>
            </a:lvl5pPr>
            <a:lvl6pPr marL="1885950" indent="-171450" eaLnBrk="0" fontAlgn="base" hangingPunct="0">
              <a:spcBef>
                <a:spcPct val="0"/>
              </a:spcBef>
              <a:spcAft>
                <a:spcPct val="0"/>
              </a:spcAft>
              <a:defRPr>
                <a:solidFill>
                  <a:schemeClr val="tx1"/>
                </a:solidFill>
                <a:latin typeface="Tahoma" panose="020B0604030504040204" pitchFamily="34" charset="0"/>
              </a:defRPr>
            </a:lvl6pPr>
            <a:lvl7pPr marL="2228850" indent="-171450" eaLnBrk="0" fontAlgn="base" hangingPunct="0">
              <a:spcBef>
                <a:spcPct val="0"/>
              </a:spcBef>
              <a:spcAft>
                <a:spcPct val="0"/>
              </a:spcAft>
              <a:defRPr>
                <a:solidFill>
                  <a:schemeClr val="tx1"/>
                </a:solidFill>
                <a:latin typeface="Tahoma" panose="020B0604030504040204" pitchFamily="34" charset="0"/>
              </a:defRPr>
            </a:lvl7pPr>
            <a:lvl8pPr marL="2571750" indent="-171450" eaLnBrk="0" fontAlgn="base" hangingPunct="0">
              <a:spcBef>
                <a:spcPct val="0"/>
              </a:spcBef>
              <a:spcAft>
                <a:spcPct val="0"/>
              </a:spcAft>
              <a:defRPr>
                <a:solidFill>
                  <a:schemeClr val="tx1"/>
                </a:solidFill>
                <a:latin typeface="Tahoma" panose="020B0604030504040204" pitchFamily="34" charset="0"/>
              </a:defRPr>
            </a:lvl8pPr>
            <a:lvl9pPr marL="2914650" indent="-17145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A97B13A6-090D-459F-80C0-40BC869A0CC2}" type="slidenum">
              <a:rPr lang="en-US" altLang="en-US"/>
              <a:pPr eaLnBrk="1" hangingPunct="1"/>
              <a:t>102</a:t>
            </a:fld>
            <a:endParaRPr lang="en-US" altLang="en-US"/>
          </a:p>
        </p:txBody>
      </p:sp>
      <p:sp>
        <p:nvSpPr>
          <p:cNvPr id="10243" name="Rectangle 2">
            <a:extLst>
              <a:ext uri="{FF2B5EF4-FFF2-40B4-BE49-F238E27FC236}">
                <a16:creationId xmlns:a16="http://schemas.microsoft.com/office/drawing/2014/main" id="{016AA4F5-B4A0-4023-8322-2A80DC914D3F}"/>
              </a:ext>
            </a:extLst>
          </p:cNvPr>
          <p:cNvSpPr>
            <a:spLocks noGrp="1" noChangeArrowheads="1"/>
          </p:cNvSpPr>
          <p:nvPr>
            <p:ph type="title"/>
          </p:nvPr>
        </p:nvSpPr>
        <p:spPr>
          <a:xfrm>
            <a:off x="75010" y="22622"/>
            <a:ext cx="6858000" cy="571500"/>
          </a:xfrm>
          <a:noFill/>
        </p:spPr>
        <p:txBody>
          <a:bodyPr vert="horz" lIns="69056" tIns="34529" rIns="69056" bIns="34529" rtlCol="0" anchor="ctr">
            <a:normAutofit/>
          </a:bodyPr>
          <a:lstStyle/>
          <a:p>
            <a:pPr eaLnBrk="1" hangingPunct="1"/>
            <a:r>
              <a:rPr lang="en-US" altLang="en-US" dirty="0"/>
              <a:t>Process (2): Using the Model in Prediction </a:t>
            </a:r>
          </a:p>
        </p:txBody>
      </p:sp>
      <p:grpSp>
        <p:nvGrpSpPr>
          <p:cNvPr id="10244" name="Group 3">
            <a:extLst>
              <a:ext uri="{FF2B5EF4-FFF2-40B4-BE49-F238E27FC236}">
                <a16:creationId xmlns:a16="http://schemas.microsoft.com/office/drawing/2014/main" id="{7392D555-4C09-45FF-86FF-DB575C39BBA1}"/>
              </a:ext>
            </a:extLst>
          </p:cNvPr>
          <p:cNvGrpSpPr>
            <a:grpSpLocks/>
          </p:cNvGrpSpPr>
          <p:nvPr/>
        </p:nvGrpSpPr>
        <p:grpSpPr bwMode="auto">
          <a:xfrm>
            <a:off x="4476750" y="1177529"/>
            <a:ext cx="1416844" cy="1129903"/>
            <a:chOff x="2800" y="989"/>
            <a:chExt cx="1190" cy="949"/>
          </a:xfrm>
        </p:grpSpPr>
        <p:pic>
          <p:nvPicPr>
            <p:cNvPr id="10262" name="Picture 4">
              <a:extLst>
                <a:ext uri="{FF2B5EF4-FFF2-40B4-BE49-F238E27FC236}">
                  <a16:creationId xmlns:a16="http://schemas.microsoft.com/office/drawing/2014/main" id="{FB90A322-6613-4850-BADA-F9C5552FCA5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 y="989"/>
              <a:ext cx="119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3" name="Rectangle 5">
              <a:extLst>
                <a:ext uri="{FF2B5EF4-FFF2-40B4-BE49-F238E27FC236}">
                  <a16:creationId xmlns:a16="http://schemas.microsoft.com/office/drawing/2014/main" id="{4B5EC441-DB54-4D8B-BE62-50E62A8E3774}"/>
                </a:ext>
              </a:extLst>
            </p:cNvPr>
            <p:cNvSpPr>
              <a:spLocks noChangeArrowheads="1"/>
            </p:cNvSpPr>
            <p:nvPr/>
          </p:nvSpPr>
          <p:spPr bwMode="auto">
            <a:xfrm>
              <a:off x="2959" y="1382"/>
              <a:ext cx="8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Times New Roman" panose="02020603050405020304" pitchFamily="18" charset="0"/>
                </a:rPr>
                <a:t>Classifier</a:t>
              </a:r>
            </a:p>
          </p:txBody>
        </p:sp>
      </p:grpSp>
      <p:grpSp>
        <p:nvGrpSpPr>
          <p:cNvPr id="10245" name="Group 6">
            <a:extLst>
              <a:ext uri="{FF2B5EF4-FFF2-40B4-BE49-F238E27FC236}">
                <a16:creationId xmlns:a16="http://schemas.microsoft.com/office/drawing/2014/main" id="{7535CCE4-9277-45EA-A394-E8E7040B0086}"/>
              </a:ext>
            </a:extLst>
          </p:cNvPr>
          <p:cNvGrpSpPr>
            <a:grpSpLocks/>
          </p:cNvGrpSpPr>
          <p:nvPr/>
        </p:nvGrpSpPr>
        <p:grpSpPr bwMode="auto">
          <a:xfrm>
            <a:off x="2761060" y="2051448"/>
            <a:ext cx="1273969" cy="1129903"/>
            <a:chOff x="1359" y="1723"/>
            <a:chExt cx="1070" cy="949"/>
          </a:xfrm>
        </p:grpSpPr>
        <p:pic>
          <p:nvPicPr>
            <p:cNvPr id="10260" name="Picture 7">
              <a:extLst>
                <a:ext uri="{FF2B5EF4-FFF2-40B4-BE49-F238E27FC236}">
                  <a16:creationId xmlns:a16="http://schemas.microsoft.com/office/drawing/2014/main" id="{FBB56AED-0332-44CE-AA4C-C1B764E954E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9" y="1723"/>
              <a:ext cx="107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1" name="Rectangle 8">
              <a:extLst>
                <a:ext uri="{FF2B5EF4-FFF2-40B4-BE49-F238E27FC236}">
                  <a16:creationId xmlns:a16="http://schemas.microsoft.com/office/drawing/2014/main" id="{BCF396F9-5594-46E8-8937-7DF21326A62A}"/>
                </a:ext>
              </a:extLst>
            </p:cNvPr>
            <p:cNvSpPr>
              <a:spLocks noChangeArrowheads="1"/>
            </p:cNvSpPr>
            <p:nvPr/>
          </p:nvSpPr>
          <p:spPr bwMode="auto">
            <a:xfrm>
              <a:off x="1423" y="2000"/>
              <a:ext cx="934"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Times New Roman" panose="02020603050405020304" pitchFamily="18" charset="0"/>
                </a:rPr>
                <a:t>Testing</a:t>
              </a:r>
            </a:p>
            <a:p>
              <a:pPr algn="ctr"/>
              <a:r>
                <a:rPr lang="en-US" altLang="en-US">
                  <a:latin typeface="Times New Roman" panose="02020603050405020304" pitchFamily="18" charset="0"/>
                </a:rPr>
                <a:t>Data</a:t>
              </a:r>
            </a:p>
          </p:txBody>
        </p:sp>
      </p:grpSp>
      <p:graphicFrame>
        <p:nvGraphicFramePr>
          <p:cNvPr id="10246" name="Object 1024">
            <a:extLst>
              <a:ext uri="{FF2B5EF4-FFF2-40B4-BE49-F238E27FC236}">
                <a16:creationId xmlns:a16="http://schemas.microsoft.com/office/drawing/2014/main" id="{0AC2A51C-D051-4B9D-9FBC-A11E7BDE4737}"/>
              </a:ext>
            </a:extLst>
          </p:cNvPr>
          <p:cNvGraphicFramePr>
            <a:graphicFrameLocks/>
          </p:cNvGraphicFramePr>
          <p:nvPr/>
        </p:nvGraphicFramePr>
        <p:xfrm>
          <a:off x="1485901" y="3600450"/>
          <a:ext cx="4079081" cy="1323975"/>
        </p:xfrm>
        <a:graphic>
          <a:graphicData uri="http://schemas.openxmlformats.org/presentationml/2006/ole">
            <mc:AlternateContent xmlns:mc="http://schemas.openxmlformats.org/markup-compatibility/2006">
              <mc:Choice xmlns:v="urn:schemas-microsoft-com:vml" Requires="v">
                <p:oleObj name="Worksheet" r:id="rId5" imgW="5438775" imgH="1765300" progId="Excel.Sheet.8">
                  <p:embed/>
                </p:oleObj>
              </mc:Choice>
              <mc:Fallback>
                <p:oleObj name="Worksheet" r:id="rId5" imgW="5438775" imgH="1765300" progId="Excel.Sheet.8">
                  <p:embed/>
                  <p:pic>
                    <p:nvPicPr>
                      <p:cNvPr id="10246" name="Object 1024">
                        <a:extLst>
                          <a:ext uri="{FF2B5EF4-FFF2-40B4-BE49-F238E27FC236}">
                            <a16:creationId xmlns:a16="http://schemas.microsoft.com/office/drawing/2014/main" id="{0AC2A51C-D051-4B9D-9FBC-A11E7BDE4737}"/>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5901" y="3600450"/>
                        <a:ext cx="4079081"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7" name="Line 10">
            <a:extLst>
              <a:ext uri="{FF2B5EF4-FFF2-40B4-BE49-F238E27FC236}">
                <a16:creationId xmlns:a16="http://schemas.microsoft.com/office/drawing/2014/main" id="{FC31B45C-8A73-4467-A434-0E65232FB1F1}"/>
              </a:ext>
            </a:extLst>
          </p:cNvPr>
          <p:cNvSpPr>
            <a:spLocks noChangeShapeType="1"/>
          </p:cNvSpPr>
          <p:nvPr/>
        </p:nvSpPr>
        <p:spPr bwMode="auto">
          <a:xfrm flipH="1">
            <a:off x="1463278" y="3053954"/>
            <a:ext cx="1233488" cy="52506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NZ" sz="1350"/>
          </a:p>
        </p:txBody>
      </p:sp>
      <p:sp>
        <p:nvSpPr>
          <p:cNvPr id="10248" name="Line 11">
            <a:extLst>
              <a:ext uri="{FF2B5EF4-FFF2-40B4-BE49-F238E27FC236}">
                <a16:creationId xmlns:a16="http://schemas.microsoft.com/office/drawing/2014/main" id="{B1DC5B49-6CC8-4C7E-BBA4-2116763E6509}"/>
              </a:ext>
            </a:extLst>
          </p:cNvPr>
          <p:cNvSpPr>
            <a:spLocks noChangeShapeType="1"/>
          </p:cNvSpPr>
          <p:nvPr/>
        </p:nvSpPr>
        <p:spPr bwMode="auto">
          <a:xfrm>
            <a:off x="4036219" y="3053954"/>
            <a:ext cx="1519238" cy="52506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NZ" sz="1350"/>
          </a:p>
        </p:txBody>
      </p:sp>
      <p:sp>
        <p:nvSpPr>
          <p:cNvPr id="10249" name="AutoShape 12">
            <a:extLst>
              <a:ext uri="{FF2B5EF4-FFF2-40B4-BE49-F238E27FC236}">
                <a16:creationId xmlns:a16="http://schemas.microsoft.com/office/drawing/2014/main" id="{ADB9286F-3A4D-41D1-B345-5E40F5A56F1D}"/>
              </a:ext>
            </a:extLst>
          </p:cNvPr>
          <p:cNvSpPr>
            <a:spLocks noChangeArrowheads="1"/>
          </p:cNvSpPr>
          <p:nvPr/>
        </p:nvSpPr>
        <p:spPr bwMode="auto">
          <a:xfrm>
            <a:off x="6987779" y="3750469"/>
            <a:ext cx="409575" cy="444104"/>
          </a:xfrm>
          <a:prstGeom prst="downArrow">
            <a:avLst>
              <a:gd name="adj1" fmla="val 50000"/>
              <a:gd name="adj2" fmla="val 27118"/>
            </a:avLst>
          </a:prstGeom>
          <a:solidFill>
            <a:srgbClr val="2597B8"/>
          </a:solidFill>
          <a:ln w="12700">
            <a:solidFill>
              <a:srgbClr val="000000"/>
            </a:solidFill>
            <a:miter lim="800000"/>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sz="1350"/>
          </a:p>
        </p:txBody>
      </p:sp>
      <p:sp>
        <p:nvSpPr>
          <p:cNvPr id="10250" name="Freeform 13">
            <a:extLst>
              <a:ext uri="{FF2B5EF4-FFF2-40B4-BE49-F238E27FC236}">
                <a16:creationId xmlns:a16="http://schemas.microsoft.com/office/drawing/2014/main" id="{A7A7FF7D-3F36-468F-BE3D-3AAB5629818E}"/>
              </a:ext>
            </a:extLst>
          </p:cNvPr>
          <p:cNvSpPr>
            <a:spLocks/>
          </p:cNvSpPr>
          <p:nvPr/>
        </p:nvSpPr>
        <p:spPr bwMode="auto">
          <a:xfrm>
            <a:off x="6035279" y="1629966"/>
            <a:ext cx="706040" cy="575072"/>
          </a:xfrm>
          <a:custGeom>
            <a:avLst/>
            <a:gdLst>
              <a:gd name="T0" fmla="*/ 0 w 593"/>
              <a:gd name="T1" fmla="*/ 2147483647 h 483"/>
              <a:gd name="T2" fmla="*/ 2147483647 w 593"/>
              <a:gd name="T3" fmla="*/ 0 h 483"/>
              <a:gd name="T4" fmla="*/ 2147483647 w 593"/>
              <a:gd name="T5" fmla="*/ 2147483647 h 483"/>
              <a:gd name="T6" fmla="*/ 2147483647 w 593"/>
              <a:gd name="T7" fmla="*/ 2147483647 h 483"/>
              <a:gd name="T8" fmla="*/ 2147483647 w 593"/>
              <a:gd name="T9" fmla="*/ 2147483647 h 483"/>
              <a:gd name="T10" fmla="*/ 2147483647 w 593"/>
              <a:gd name="T11" fmla="*/ 2147483647 h 483"/>
              <a:gd name="T12" fmla="*/ 2147483647 w 593"/>
              <a:gd name="T13" fmla="*/ 2147483647 h 483"/>
              <a:gd name="T14" fmla="*/ 2147483647 w 593"/>
              <a:gd name="T15" fmla="*/ 2147483647 h 483"/>
              <a:gd name="T16" fmla="*/ 2147483647 w 593"/>
              <a:gd name="T17" fmla="*/ 2147483647 h 483"/>
              <a:gd name="T18" fmla="*/ 2147483647 w 593"/>
              <a:gd name="T19" fmla="*/ 2147483647 h 483"/>
              <a:gd name="T20" fmla="*/ 0 w 593"/>
              <a:gd name="T21" fmla="*/ 2147483647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3"/>
              <a:gd name="T34" fmla="*/ 0 h 483"/>
              <a:gd name="T35" fmla="*/ 593 w 593"/>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a:solidFill>
              <a:srgbClr val="000000"/>
            </a:solidFill>
            <a:round/>
            <a:headEnd/>
            <a:tailEnd/>
          </a:ln>
        </p:spPr>
        <p:txBody>
          <a:bodyPr/>
          <a:lstStyle/>
          <a:p>
            <a:endParaRPr lang="en-NZ" sz="1350"/>
          </a:p>
        </p:txBody>
      </p:sp>
      <p:grpSp>
        <p:nvGrpSpPr>
          <p:cNvPr id="10251" name="Group 14">
            <a:extLst>
              <a:ext uri="{FF2B5EF4-FFF2-40B4-BE49-F238E27FC236}">
                <a16:creationId xmlns:a16="http://schemas.microsoft.com/office/drawing/2014/main" id="{69408F59-A23A-47FF-836A-27DDDB4FE5B7}"/>
              </a:ext>
            </a:extLst>
          </p:cNvPr>
          <p:cNvGrpSpPr>
            <a:grpSpLocks/>
          </p:cNvGrpSpPr>
          <p:nvPr/>
        </p:nvGrpSpPr>
        <p:grpSpPr bwMode="auto">
          <a:xfrm>
            <a:off x="6128148" y="2390776"/>
            <a:ext cx="1335881" cy="611981"/>
            <a:chOff x="4187" y="2008"/>
            <a:chExt cx="1122" cy="514"/>
          </a:xfrm>
        </p:grpSpPr>
        <p:pic>
          <p:nvPicPr>
            <p:cNvPr id="10258" name="Picture 15">
              <a:extLst>
                <a:ext uri="{FF2B5EF4-FFF2-40B4-BE49-F238E27FC236}">
                  <a16:creationId xmlns:a16="http://schemas.microsoft.com/office/drawing/2014/main" id="{F4DADF43-ED0C-4355-953F-444F53BA0305}"/>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9" name="Rectangle 16">
              <a:extLst>
                <a:ext uri="{FF2B5EF4-FFF2-40B4-BE49-F238E27FC236}">
                  <a16:creationId xmlns:a16="http://schemas.microsoft.com/office/drawing/2014/main" id="{1988DFA8-61F2-4762-91BC-353A8DC79DAD}"/>
                </a:ext>
              </a:extLst>
            </p:cNvPr>
            <p:cNvSpPr>
              <a:spLocks noChangeArrowheads="1"/>
            </p:cNvSpPr>
            <p:nvPr/>
          </p:nvSpPr>
          <p:spPr bwMode="auto">
            <a:xfrm>
              <a:off x="4187" y="2149"/>
              <a:ext cx="11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Times New Roman" panose="02020603050405020304" pitchFamily="18" charset="0"/>
                </a:rPr>
                <a:t>Unseen Data</a:t>
              </a:r>
            </a:p>
          </p:txBody>
        </p:sp>
      </p:grpSp>
      <p:sp>
        <p:nvSpPr>
          <p:cNvPr id="10252" name="Rectangle 17">
            <a:extLst>
              <a:ext uri="{FF2B5EF4-FFF2-40B4-BE49-F238E27FC236}">
                <a16:creationId xmlns:a16="http://schemas.microsoft.com/office/drawing/2014/main" id="{9AAFB70A-6BF5-4666-97BB-89A52DD87F05}"/>
              </a:ext>
            </a:extLst>
          </p:cNvPr>
          <p:cNvSpPr>
            <a:spLocks noChangeArrowheads="1"/>
          </p:cNvSpPr>
          <p:nvPr/>
        </p:nvSpPr>
        <p:spPr bwMode="auto">
          <a:xfrm>
            <a:off x="5870276" y="3196828"/>
            <a:ext cx="1844479" cy="3467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Times New Roman" panose="02020603050405020304" pitchFamily="18" charset="0"/>
              </a:rPr>
              <a:t>(Jeff, Professor, 4)</a:t>
            </a:r>
          </a:p>
        </p:txBody>
      </p:sp>
      <p:sp>
        <p:nvSpPr>
          <p:cNvPr id="10253" name="Line 18">
            <a:extLst>
              <a:ext uri="{FF2B5EF4-FFF2-40B4-BE49-F238E27FC236}">
                <a16:creationId xmlns:a16="http://schemas.microsoft.com/office/drawing/2014/main" id="{479DD815-9137-4085-86EC-E3B99B0A168D}"/>
              </a:ext>
            </a:extLst>
          </p:cNvPr>
          <p:cNvSpPr>
            <a:spLocks noChangeShapeType="1"/>
          </p:cNvSpPr>
          <p:nvPr/>
        </p:nvSpPr>
        <p:spPr bwMode="auto">
          <a:xfrm flipH="1">
            <a:off x="5768579" y="2927747"/>
            <a:ext cx="353615" cy="2952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NZ" sz="1350"/>
          </a:p>
        </p:txBody>
      </p:sp>
      <p:sp>
        <p:nvSpPr>
          <p:cNvPr id="10254" name="Line 19">
            <a:extLst>
              <a:ext uri="{FF2B5EF4-FFF2-40B4-BE49-F238E27FC236}">
                <a16:creationId xmlns:a16="http://schemas.microsoft.com/office/drawing/2014/main" id="{D8FEC7CD-E41D-4D65-9557-4BA98B44CAED}"/>
              </a:ext>
            </a:extLst>
          </p:cNvPr>
          <p:cNvSpPr>
            <a:spLocks noChangeShapeType="1"/>
          </p:cNvSpPr>
          <p:nvPr/>
        </p:nvSpPr>
        <p:spPr bwMode="auto">
          <a:xfrm>
            <a:off x="7479506" y="2927747"/>
            <a:ext cx="272654" cy="2619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NZ" sz="1350"/>
          </a:p>
        </p:txBody>
      </p:sp>
      <p:sp>
        <p:nvSpPr>
          <p:cNvPr id="10255" name="Freeform 20">
            <a:extLst>
              <a:ext uri="{FF2B5EF4-FFF2-40B4-BE49-F238E27FC236}">
                <a16:creationId xmlns:a16="http://schemas.microsoft.com/office/drawing/2014/main" id="{7115F5D0-B86B-4CF2-A7BF-AF397DD5BFBF}"/>
              </a:ext>
            </a:extLst>
          </p:cNvPr>
          <p:cNvSpPr>
            <a:spLocks/>
          </p:cNvSpPr>
          <p:nvPr/>
        </p:nvSpPr>
        <p:spPr bwMode="auto">
          <a:xfrm>
            <a:off x="3663554" y="1524000"/>
            <a:ext cx="676275" cy="445294"/>
          </a:xfrm>
          <a:custGeom>
            <a:avLst/>
            <a:gdLst>
              <a:gd name="T0" fmla="*/ 2147483647 w 568"/>
              <a:gd name="T1" fmla="*/ 2147483647 h 374"/>
              <a:gd name="T2" fmla="*/ 2147483647 w 568"/>
              <a:gd name="T3" fmla="*/ 2147483647 h 374"/>
              <a:gd name="T4" fmla="*/ 2147483647 w 568"/>
              <a:gd name="T5" fmla="*/ 2147483647 h 374"/>
              <a:gd name="T6" fmla="*/ 2147483647 w 568"/>
              <a:gd name="T7" fmla="*/ 2147483647 h 374"/>
              <a:gd name="T8" fmla="*/ 2147483647 w 568"/>
              <a:gd name="T9" fmla="*/ 2147483647 h 374"/>
              <a:gd name="T10" fmla="*/ 0 w 568"/>
              <a:gd name="T11" fmla="*/ 2147483647 h 374"/>
              <a:gd name="T12" fmla="*/ 2147483647 w 568"/>
              <a:gd name="T13" fmla="*/ 2147483647 h 374"/>
              <a:gd name="T14" fmla="*/ 2147483647 w 568"/>
              <a:gd name="T15" fmla="*/ 2147483647 h 374"/>
              <a:gd name="T16" fmla="*/ 2147483647 w 568"/>
              <a:gd name="T17" fmla="*/ 2147483647 h 374"/>
              <a:gd name="T18" fmla="*/ 2147483647 w 568"/>
              <a:gd name="T19" fmla="*/ 0 h 374"/>
              <a:gd name="T20" fmla="*/ 2147483647 w 568"/>
              <a:gd name="T21" fmla="*/ 2147483647 h 3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374"/>
              <a:gd name="T35" fmla="*/ 568 w 568"/>
              <a:gd name="T36" fmla="*/ 374 h 3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a:solidFill>
              <a:srgbClr val="000000"/>
            </a:solidFill>
            <a:round/>
            <a:headEnd/>
            <a:tailEnd/>
          </a:ln>
        </p:spPr>
        <p:txBody>
          <a:bodyPr/>
          <a:lstStyle/>
          <a:p>
            <a:endParaRPr lang="en-NZ" sz="1350"/>
          </a:p>
        </p:txBody>
      </p:sp>
      <p:pic>
        <p:nvPicPr>
          <p:cNvPr id="10256" name="Picture 21">
            <a:extLst>
              <a:ext uri="{FF2B5EF4-FFF2-40B4-BE49-F238E27FC236}">
                <a16:creationId xmlns:a16="http://schemas.microsoft.com/office/drawing/2014/main" id="{026A529A-7F1C-47B8-A4BB-6C91E7283AA9}"/>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3010" y="4304110"/>
            <a:ext cx="540544"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7" name="Rectangle 22">
            <a:extLst>
              <a:ext uri="{FF2B5EF4-FFF2-40B4-BE49-F238E27FC236}">
                <a16:creationId xmlns:a16="http://schemas.microsoft.com/office/drawing/2014/main" id="{C903B7E7-659C-4759-8B1C-DD49E0D41747}"/>
              </a:ext>
            </a:extLst>
          </p:cNvPr>
          <p:cNvSpPr>
            <a:spLocks noChangeArrowheads="1"/>
          </p:cNvSpPr>
          <p:nvPr/>
        </p:nvSpPr>
        <p:spPr bwMode="auto">
          <a:xfrm>
            <a:off x="5811063" y="3719513"/>
            <a:ext cx="1140184" cy="39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100">
                <a:latin typeface="Times New Roman" panose="02020603050405020304" pitchFamily="18" charset="0"/>
              </a:rPr>
              <a:t>Tenured?</a:t>
            </a:r>
          </a:p>
        </p:txBody>
      </p:sp>
    </p:spTree>
    <p:extLst>
      <p:ext uri="{BB962C8B-B14F-4D97-AF65-F5344CB8AC3E}">
        <p14:creationId xmlns:p14="http://schemas.microsoft.com/office/powerpoint/2010/main" val="2588228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9D80C614-2490-A91A-971D-F39FA6BC1D04}"/>
              </a:ext>
            </a:extLst>
          </p:cNvPr>
          <p:cNvSpPr>
            <a:spLocks noGrp="1"/>
          </p:cNvSpPr>
          <p:nvPr>
            <p:ph type="ctrTitle"/>
          </p:nvPr>
        </p:nvSpPr>
        <p:spPr/>
        <p:txBody>
          <a:bodyPr/>
          <a:lstStyle/>
          <a:p>
            <a:pPr eaLnBrk="1" hangingPunct="1"/>
            <a:r>
              <a:rPr lang="en-US" altLang="en-US"/>
              <a:t>RANDOM FORESTS</a:t>
            </a:r>
          </a:p>
        </p:txBody>
      </p:sp>
      <p:sp>
        <p:nvSpPr>
          <p:cNvPr id="2" name="Slide Number Placeholder 1">
            <a:extLst>
              <a:ext uri="{FF2B5EF4-FFF2-40B4-BE49-F238E27FC236}">
                <a16:creationId xmlns:a16="http://schemas.microsoft.com/office/drawing/2014/main" id="{3775B24B-2B6C-331C-2F67-68BBBC091D54}"/>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440EBB8C-4B4C-604A-8A3F-7295376BA607}" type="slidenum">
              <a:rPr lang="en-US" altLang="en-US" smtClean="0"/>
              <a:pPr/>
              <a:t>11</a:t>
            </a:fld>
            <a:endParaRPr lang="en-US" altLang="en-US">
              <a:solidFill>
                <a:srgbClr val="898989"/>
              </a:solidFill>
            </a:endParaRPr>
          </a:p>
        </p:txBody>
      </p:sp>
      <p:sp>
        <p:nvSpPr>
          <p:cNvPr id="5" name="Subtitle 4">
            <a:extLst>
              <a:ext uri="{FF2B5EF4-FFF2-40B4-BE49-F238E27FC236}">
                <a16:creationId xmlns:a16="http://schemas.microsoft.com/office/drawing/2014/main" id="{D167D0DA-9905-C15F-158F-2AF6D30258CA}"/>
              </a:ext>
            </a:extLst>
          </p:cNvPr>
          <p:cNvSpPr>
            <a:spLocks noGrp="1"/>
          </p:cNvSpPr>
          <p:nvPr>
            <p:ph type="subTitle"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1495DA5-5B14-2607-ED32-D768139A2645}"/>
              </a:ext>
            </a:extLst>
          </p:cNvPr>
          <p:cNvSpPr>
            <a:spLocks noGrp="1"/>
          </p:cNvSpPr>
          <p:nvPr>
            <p:ph type="title"/>
          </p:nvPr>
        </p:nvSpPr>
        <p:spPr/>
        <p:txBody>
          <a:bodyPr>
            <a:normAutofit fontScale="90000"/>
          </a:bodyPr>
          <a:lstStyle/>
          <a:p>
            <a:pPr eaLnBrk="1" hangingPunct="1"/>
            <a:r>
              <a:rPr lang="en-US" altLang="en-US"/>
              <a:t>Ensemble methods </a:t>
            </a:r>
          </a:p>
        </p:txBody>
      </p:sp>
      <p:sp>
        <p:nvSpPr>
          <p:cNvPr id="4099" name="Content Placeholder 2">
            <a:extLst>
              <a:ext uri="{FF2B5EF4-FFF2-40B4-BE49-F238E27FC236}">
                <a16:creationId xmlns:a16="http://schemas.microsoft.com/office/drawing/2014/main" id="{A6305164-3868-2A46-630B-9B9A9417672E}"/>
              </a:ext>
            </a:extLst>
          </p:cNvPr>
          <p:cNvSpPr>
            <a:spLocks noGrp="1"/>
          </p:cNvSpPr>
          <p:nvPr>
            <p:ph idx="1"/>
          </p:nvPr>
        </p:nvSpPr>
        <p:spPr/>
        <p:txBody>
          <a:bodyPr/>
          <a:lstStyle/>
          <a:p>
            <a:pPr eaLnBrk="1" hangingPunct="1"/>
            <a:r>
              <a:rPr lang="en-US" altLang="en-US"/>
              <a:t>A single decision tree does not perform well </a:t>
            </a:r>
          </a:p>
          <a:p>
            <a:pPr eaLnBrk="1" hangingPunct="1"/>
            <a:r>
              <a:rPr lang="en-US" altLang="en-US"/>
              <a:t>But, it is super fast </a:t>
            </a:r>
          </a:p>
          <a:p>
            <a:pPr eaLnBrk="1" hangingPunct="1"/>
            <a:r>
              <a:rPr lang="en-US" altLang="en-US"/>
              <a:t>What if we learn multiple trees? </a:t>
            </a:r>
          </a:p>
          <a:p>
            <a:pPr eaLnBrk="1" hangingPunct="1"/>
            <a:endParaRPr lang="en-US" altLang="en-US"/>
          </a:p>
          <a:p>
            <a:pPr eaLnBrk="1" hangingPunct="1"/>
            <a:r>
              <a:rPr lang="en-US" altLang="en-US"/>
              <a:t>We need to make sure they do not all just learn the same </a:t>
            </a:r>
          </a:p>
        </p:txBody>
      </p:sp>
      <p:sp>
        <p:nvSpPr>
          <p:cNvPr id="2" name="Slide Number Placeholder 1">
            <a:extLst>
              <a:ext uri="{FF2B5EF4-FFF2-40B4-BE49-F238E27FC236}">
                <a16:creationId xmlns:a16="http://schemas.microsoft.com/office/drawing/2014/main" id="{7F61ADDF-C9CF-BAB4-A022-63E8C74B87AA}"/>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B67A7294-6CA9-8147-B713-39BA4DD1EC6F}" type="slidenum">
              <a:rPr lang="en-US" altLang="en-US">
                <a:solidFill>
                  <a:srgbClr val="898989"/>
                </a:solidFill>
              </a:rPr>
              <a:pPr/>
              <a:t>12</a:t>
            </a:fld>
            <a:endParaRPr lang="en-US" altLang="en-US">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616C3307-9244-5C02-CD24-5D9E7B92D9A9}"/>
              </a:ext>
            </a:extLst>
          </p:cNvPr>
          <p:cNvSpPr>
            <a:spLocks noGrp="1"/>
          </p:cNvSpPr>
          <p:nvPr>
            <p:ph type="title"/>
          </p:nvPr>
        </p:nvSpPr>
        <p:spPr/>
        <p:txBody>
          <a:bodyPr>
            <a:normAutofit fontScale="90000"/>
          </a:bodyPr>
          <a:lstStyle/>
          <a:p>
            <a:pPr eaLnBrk="1" hangingPunct="1"/>
            <a:r>
              <a:rPr lang="en-US" altLang="en-US"/>
              <a:t>Bagging </a:t>
            </a:r>
          </a:p>
        </p:txBody>
      </p:sp>
      <p:sp>
        <p:nvSpPr>
          <p:cNvPr id="5123" name="Content Placeholder 2">
            <a:extLst>
              <a:ext uri="{FF2B5EF4-FFF2-40B4-BE49-F238E27FC236}">
                <a16:creationId xmlns:a16="http://schemas.microsoft.com/office/drawing/2014/main" id="{283B6F39-122F-A768-3770-9E43DF146A9F}"/>
              </a:ext>
            </a:extLst>
          </p:cNvPr>
          <p:cNvSpPr>
            <a:spLocks noGrp="1"/>
          </p:cNvSpPr>
          <p:nvPr>
            <p:ph idx="1"/>
          </p:nvPr>
        </p:nvSpPr>
        <p:spPr/>
        <p:txBody>
          <a:bodyPr/>
          <a:lstStyle/>
          <a:p>
            <a:pPr eaLnBrk="1" hangingPunct="1"/>
            <a:r>
              <a:rPr lang="en-US" altLang="en-US"/>
              <a:t>If we split the data in random different ways, decision trees give different results, high variance. </a:t>
            </a:r>
          </a:p>
          <a:p>
            <a:pPr eaLnBrk="1" hangingPunct="1"/>
            <a:r>
              <a:rPr lang="en-US" altLang="en-US" b="1">
                <a:solidFill>
                  <a:srgbClr val="FF0000"/>
                </a:solidFill>
              </a:rPr>
              <a:t>Bagging: </a:t>
            </a:r>
            <a:r>
              <a:rPr lang="en-US" altLang="en-US" b="1"/>
              <a:t>B</a:t>
            </a:r>
            <a:r>
              <a:rPr lang="en-US" altLang="en-US"/>
              <a:t>ootstrap </a:t>
            </a:r>
            <a:r>
              <a:rPr lang="en-US" altLang="en-US" b="1"/>
              <a:t>agg</a:t>
            </a:r>
            <a:r>
              <a:rPr lang="en-US" altLang="en-US"/>
              <a:t>regat</a:t>
            </a:r>
            <a:r>
              <a:rPr lang="en-US" altLang="en-US" b="1"/>
              <a:t>ing</a:t>
            </a:r>
            <a:r>
              <a:rPr lang="en-US" altLang="en-US"/>
              <a:t> is a method that result in low variance. </a:t>
            </a:r>
          </a:p>
          <a:p>
            <a:pPr eaLnBrk="1" hangingPunct="1"/>
            <a:r>
              <a:rPr lang="en-US" altLang="en-US"/>
              <a:t>If we had multiple realizations of the data (or multiple samples), we could calculate the predictions multiple times and take the average of the fact that averaging multiple onerous estimations produce less uncertain results </a:t>
            </a:r>
          </a:p>
        </p:txBody>
      </p:sp>
      <p:sp>
        <p:nvSpPr>
          <p:cNvPr id="2" name="Slide Number Placeholder 1">
            <a:extLst>
              <a:ext uri="{FF2B5EF4-FFF2-40B4-BE49-F238E27FC236}">
                <a16:creationId xmlns:a16="http://schemas.microsoft.com/office/drawing/2014/main" id="{5FAFE9B8-2C05-CD7C-3821-A01B0ED339F2}"/>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4269F581-A292-6044-8A7A-90F1ACEF6E79}" type="slidenum">
              <a:rPr lang="en-US" altLang="en-US">
                <a:solidFill>
                  <a:srgbClr val="898989"/>
                </a:solidFill>
              </a:rPr>
              <a:pPr/>
              <a:t>13</a:t>
            </a:fld>
            <a:endParaRPr lang="en-US" altLang="en-US">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927768F9-7831-F769-FA1F-73A48D919F57}"/>
              </a:ext>
            </a:extLst>
          </p:cNvPr>
          <p:cNvSpPr>
            <a:spLocks noGrp="1"/>
          </p:cNvSpPr>
          <p:nvPr>
            <p:ph type="title"/>
          </p:nvPr>
        </p:nvSpPr>
        <p:spPr/>
        <p:txBody>
          <a:bodyPr>
            <a:normAutofit fontScale="90000"/>
          </a:bodyPr>
          <a:lstStyle/>
          <a:p>
            <a:pPr eaLnBrk="1" hangingPunct="1"/>
            <a:r>
              <a:rPr lang="en-US" altLang="en-US"/>
              <a:t>Bagging</a:t>
            </a:r>
          </a:p>
        </p:txBody>
      </p:sp>
      <p:sp>
        <p:nvSpPr>
          <p:cNvPr id="3" name="Content Placeholder 2">
            <a:extLst>
              <a:ext uri="{FF2B5EF4-FFF2-40B4-BE49-F238E27FC236}">
                <a16:creationId xmlns:a16="http://schemas.microsoft.com/office/drawing/2014/main" id="{85675BCF-5363-F8D3-0315-2C5B1517D37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pPr eaLnBrk="1" hangingPunct="1">
              <a:defRPr/>
            </a:pPr>
            <a:r>
              <a:rPr lang="en-US">
                <a:noFill/>
              </a:rPr>
              <a:t> </a:t>
            </a:r>
          </a:p>
        </p:txBody>
      </p:sp>
      <p:cxnSp>
        <p:nvCxnSpPr>
          <p:cNvPr id="5" name="Straight Arrow Connector 4">
            <a:extLst>
              <a:ext uri="{FF2B5EF4-FFF2-40B4-BE49-F238E27FC236}">
                <a16:creationId xmlns:a16="http://schemas.microsoft.com/office/drawing/2014/main" id="{EA70A0B0-D137-8DAE-F4CA-A93DC2C48420}"/>
              </a:ext>
            </a:extLst>
          </p:cNvPr>
          <p:cNvCxnSpPr/>
          <p:nvPr/>
        </p:nvCxnSpPr>
        <p:spPr>
          <a:xfrm>
            <a:off x="1535907" y="2763441"/>
            <a:ext cx="713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B6F2F44-80EF-C89D-56DF-3A02D8826428}"/>
              </a:ext>
            </a:extLst>
          </p:cNvPr>
          <p:cNvSpPr txBox="1">
            <a:spLocks noChangeArrowheads="1"/>
          </p:cNvSpPr>
          <p:nvPr/>
        </p:nvSpPr>
        <p:spPr bwMode="auto">
          <a:xfrm>
            <a:off x="2441973" y="2578894"/>
            <a:ext cx="1344215" cy="41549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100"/>
              <a:t>Bootstrap</a:t>
            </a:r>
          </a:p>
        </p:txBody>
      </p:sp>
      <p:sp>
        <p:nvSpPr>
          <p:cNvPr id="2" name="Slide Number Placeholder 1">
            <a:extLst>
              <a:ext uri="{FF2B5EF4-FFF2-40B4-BE49-F238E27FC236}">
                <a16:creationId xmlns:a16="http://schemas.microsoft.com/office/drawing/2014/main" id="{3FA43327-A3F3-80D5-18D1-9ECB63560782}"/>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D77EF023-79BD-1C4A-B137-CA41065EE9A8}" type="slidenum">
              <a:rPr lang="en-US" altLang="en-US">
                <a:solidFill>
                  <a:srgbClr val="898989"/>
                </a:solidFill>
              </a:rPr>
              <a:pPr/>
              <a:t>14</a:t>
            </a:fld>
            <a:endParaRPr lang="en-US" altLang="en-US">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7ED4F767-5DF5-80BC-27A7-F2E7A6ABDD08}"/>
              </a:ext>
            </a:extLst>
          </p:cNvPr>
          <p:cNvSpPr>
            <a:spLocks noGrp="1"/>
          </p:cNvSpPr>
          <p:nvPr>
            <p:ph type="title"/>
          </p:nvPr>
        </p:nvSpPr>
        <p:spPr/>
        <p:txBody>
          <a:bodyPr>
            <a:normAutofit fontScale="90000"/>
          </a:bodyPr>
          <a:lstStyle/>
          <a:p>
            <a:pPr eaLnBrk="1" hangingPunct="1"/>
            <a:r>
              <a:rPr lang="en-US" altLang="en-US"/>
              <a:t>Bootstrap</a:t>
            </a:r>
          </a:p>
        </p:txBody>
      </p:sp>
      <p:sp>
        <p:nvSpPr>
          <p:cNvPr id="7171" name="Content Placeholder 2">
            <a:extLst>
              <a:ext uri="{FF2B5EF4-FFF2-40B4-BE49-F238E27FC236}">
                <a16:creationId xmlns:a16="http://schemas.microsoft.com/office/drawing/2014/main" id="{323D68EB-C0D7-37C1-BFB6-2B4AE4654C7C}"/>
              </a:ext>
            </a:extLst>
          </p:cNvPr>
          <p:cNvSpPr>
            <a:spLocks noGrp="1"/>
          </p:cNvSpPr>
          <p:nvPr>
            <p:ph idx="1"/>
          </p:nvPr>
        </p:nvSpPr>
        <p:spPr/>
        <p:txBody>
          <a:bodyPr/>
          <a:lstStyle/>
          <a:p>
            <a:pPr eaLnBrk="1" hangingPunct="1"/>
            <a:r>
              <a:rPr lang="en-US" altLang="en-US"/>
              <a:t>Construct B (hundreds) of trees (no pruning) </a:t>
            </a:r>
          </a:p>
          <a:p>
            <a:pPr eaLnBrk="1" hangingPunct="1"/>
            <a:r>
              <a:rPr lang="en-US" altLang="en-US"/>
              <a:t>Learn a classifier for each bootstrap sample and average them </a:t>
            </a:r>
          </a:p>
          <a:p>
            <a:pPr eaLnBrk="1" hangingPunct="1"/>
            <a:r>
              <a:rPr lang="en-US" altLang="en-US"/>
              <a:t>Very effective</a:t>
            </a:r>
          </a:p>
        </p:txBody>
      </p:sp>
      <p:pic>
        <p:nvPicPr>
          <p:cNvPr id="7172" name="Picture 3">
            <a:extLst>
              <a:ext uri="{FF2B5EF4-FFF2-40B4-BE49-F238E27FC236}">
                <a16:creationId xmlns:a16="http://schemas.microsoft.com/office/drawing/2014/main" id="{0E530947-709C-A0F4-81FB-5F3EBC5562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00387" y="2290763"/>
            <a:ext cx="3462338"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697C356-D696-8E8A-BC8F-FA7FE5D1785A}"/>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C3063077-CAB7-974F-844D-663ACB32347C}" type="slidenum">
              <a:rPr lang="en-US" altLang="en-US">
                <a:solidFill>
                  <a:srgbClr val="898989"/>
                </a:solidFill>
              </a:rPr>
              <a:pPr/>
              <a:t>15</a:t>
            </a:fld>
            <a:endParaRPr lang="en-US" altLang="en-US">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E24977AD-7A0D-D021-5A7A-8C6486A7A6FA}"/>
              </a:ext>
            </a:extLst>
          </p:cNvPr>
          <p:cNvSpPr>
            <a:spLocks noGrp="1"/>
          </p:cNvSpPr>
          <p:nvPr>
            <p:ph type="title"/>
          </p:nvPr>
        </p:nvSpPr>
        <p:spPr/>
        <p:txBody>
          <a:bodyPr>
            <a:normAutofit fontScale="90000"/>
          </a:bodyPr>
          <a:lstStyle/>
          <a:p>
            <a:pPr eaLnBrk="1" hangingPunct="1"/>
            <a:r>
              <a:rPr lang="en-US" altLang="en-US"/>
              <a:t>Bagging for classification: Majority vote</a:t>
            </a:r>
          </a:p>
        </p:txBody>
      </p:sp>
      <p:sp>
        <p:nvSpPr>
          <p:cNvPr id="8195" name="Content Placeholder 2">
            <a:extLst>
              <a:ext uri="{FF2B5EF4-FFF2-40B4-BE49-F238E27FC236}">
                <a16:creationId xmlns:a16="http://schemas.microsoft.com/office/drawing/2014/main" id="{93457288-BCA6-4FB6-2F82-2BC58EE15B0B}"/>
              </a:ext>
            </a:extLst>
          </p:cNvPr>
          <p:cNvSpPr>
            <a:spLocks noGrp="1"/>
          </p:cNvSpPr>
          <p:nvPr>
            <p:ph idx="1"/>
          </p:nvPr>
        </p:nvSpPr>
        <p:spPr/>
        <p:txBody>
          <a:bodyPr/>
          <a:lstStyle/>
          <a:p>
            <a:pPr marL="0" indent="0">
              <a:buNone/>
            </a:pPr>
            <a:r>
              <a:rPr lang="en-US" altLang="en-US"/>
              <a:t> </a:t>
            </a:r>
          </a:p>
        </p:txBody>
      </p:sp>
      <p:pic>
        <p:nvPicPr>
          <p:cNvPr id="8196" name="Picture 3">
            <a:extLst>
              <a:ext uri="{FF2B5EF4-FFF2-40B4-BE49-F238E27FC236}">
                <a16:creationId xmlns:a16="http://schemas.microsoft.com/office/drawing/2014/main" id="{00CDA6C3-2CEA-AFCE-FC13-2085ABEADA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15766" y="1095375"/>
            <a:ext cx="4958953"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7DAC4594-19AE-6F15-9D83-0FFC86897845}"/>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72464631-5B40-C644-BCBF-4695BDE17BB4}" type="slidenum">
              <a:rPr lang="en-US" altLang="en-US">
                <a:solidFill>
                  <a:srgbClr val="898989"/>
                </a:solidFill>
              </a:rPr>
              <a:pPr/>
              <a:t>16</a:t>
            </a:fld>
            <a:endParaRPr lang="en-US" altLang="en-US">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C1BFF28-88C4-6ED1-2A98-6298447620F3}"/>
              </a:ext>
            </a:extLst>
          </p:cNvPr>
          <p:cNvSpPr>
            <a:spLocks noGrp="1"/>
          </p:cNvSpPr>
          <p:nvPr>
            <p:ph type="title"/>
          </p:nvPr>
        </p:nvSpPr>
        <p:spPr/>
        <p:txBody>
          <a:bodyPr>
            <a:normAutofit fontScale="90000"/>
          </a:bodyPr>
          <a:lstStyle/>
          <a:p>
            <a:pPr eaLnBrk="1" hangingPunct="1"/>
            <a:r>
              <a:rPr lang="en-US" altLang="en-US"/>
              <a:t>Bagging decision trees</a:t>
            </a:r>
          </a:p>
        </p:txBody>
      </p:sp>
      <p:sp>
        <p:nvSpPr>
          <p:cNvPr id="9219" name="Content Placeholder 2">
            <a:extLst>
              <a:ext uri="{FF2B5EF4-FFF2-40B4-BE49-F238E27FC236}">
                <a16:creationId xmlns:a16="http://schemas.microsoft.com/office/drawing/2014/main" id="{8B9DF317-8CAD-0375-DFA7-8B682925D255}"/>
              </a:ext>
            </a:extLst>
          </p:cNvPr>
          <p:cNvSpPr>
            <a:spLocks noGrp="1"/>
          </p:cNvSpPr>
          <p:nvPr>
            <p:ph idx="1"/>
          </p:nvPr>
        </p:nvSpPr>
        <p:spPr/>
        <p:txBody>
          <a:bodyPr/>
          <a:lstStyle/>
          <a:p>
            <a:pPr marL="0" indent="0">
              <a:buNone/>
            </a:pPr>
            <a:r>
              <a:rPr lang="en-US" altLang="en-US"/>
              <a:t> </a:t>
            </a:r>
          </a:p>
        </p:txBody>
      </p:sp>
      <p:pic>
        <p:nvPicPr>
          <p:cNvPr id="9220" name="Picture 3">
            <a:extLst>
              <a:ext uri="{FF2B5EF4-FFF2-40B4-BE49-F238E27FC236}">
                <a16:creationId xmlns:a16="http://schemas.microsoft.com/office/drawing/2014/main" id="{C8E87A60-0ADE-384F-F752-768C158475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80060" y="1004888"/>
            <a:ext cx="4773215"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4">
            <a:extLst>
              <a:ext uri="{FF2B5EF4-FFF2-40B4-BE49-F238E27FC236}">
                <a16:creationId xmlns:a16="http://schemas.microsoft.com/office/drawing/2014/main" id="{0BA075AC-3160-0DC5-09AF-49C9804E06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9854" y="4733925"/>
            <a:ext cx="79152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4F2E25B-76F9-790B-9E02-782C562CA9C5}"/>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4B25756C-21C0-AF41-802A-7DDA18303D73}" type="slidenum">
              <a:rPr lang="en-US" altLang="en-US">
                <a:solidFill>
                  <a:srgbClr val="898989"/>
                </a:solidFill>
              </a:rPr>
              <a:pPr/>
              <a:t>17</a:t>
            </a:fld>
            <a:endParaRPr lang="en-US" altLang="en-US">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DBF91AE-7255-7947-EB7C-7E5973F0EFFD}"/>
              </a:ext>
            </a:extLst>
          </p:cNvPr>
          <p:cNvSpPr>
            <a:spLocks noGrp="1"/>
          </p:cNvSpPr>
          <p:nvPr>
            <p:ph type="title"/>
          </p:nvPr>
        </p:nvSpPr>
        <p:spPr/>
        <p:txBody>
          <a:bodyPr>
            <a:normAutofit fontScale="90000"/>
          </a:bodyPr>
          <a:lstStyle/>
          <a:p>
            <a:pPr eaLnBrk="1" hangingPunct="1"/>
            <a:r>
              <a:rPr lang="en-US" altLang="en-US"/>
              <a:t>Out‐of‐Bag Error Estimation</a:t>
            </a:r>
          </a:p>
        </p:txBody>
      </p:sp>
      <p:sp>
        <p:nvSpPr>
          <p:cNvPr id="10243" name="Content Placeholder 2">
            <a:extLst>
              <a:ext uri="{FF2B5EF4-FFF2-40B4-BE49-F238E27FC236}">
                <a16:creationId xmlns:a16="http://schemas.microsoft.com/office/drawing/2014/main" id="{140EA410-75E4-B61B-9C5B-EE7A912F4D3F}"/>
              </a:ext>
            </a:extLst>
          </p:cNvPr>
          <p:cNvSpPr>
            <a:spLocks noGrp="1"/>
          </p:cNvSpPr>
          <p:nvPr>
            <p:ph idx="1"/>
          </p:nvPr>
        </p:nvSpPr>
        <p:spPr/>
        <p:txBody>
          <a:bodyPr/>
          <a:lstStyle/>
          <a:p>
            <a:pPr eaLnBrk="1" hangingPunct="1"/>
            <a:r>
              <a:rPr lang="en-US" altLang="en-US"/>
              <a:t>No cross validation?</a:t>
            </a:r>
          </a:p>
          <a:p>
            <a:pPr eaLnBrk="1" hangingPunct="1"/>
            <a:r>
              <a:rPr lang="en-US" altLang="en-US"/>
              <a:t>Remember, in bootstrapping  we sample with replacement, and therefore not all observations are used  for each bootstrap sample. On average 1/3 of them are not used!</a:t>
            </a:r>
          </a:p>
          <a:p>
            <a:pPr eaLnBrk="1" hangingPunct="1"/>
            <a:r>
              <a:rPr lang="en-US" altLang="en-US"/>
              <a:t>We call them out‐of‐bag samples (OOB) </a:t>
            </a:r>
          </a:p>
          <a:p>
            <a:pPr eaLnBrk="1" hangingPunct="1"/>
            <a:r>
              <a:rPr lang="en-US" altLang="en-US"/>
              <a:t>We can predict the response for the i-­th observation using each of the trees in which that observation was OOB and do this for n observations</a:t>
            </a:r>
          </a:p>
          <a:p>
            <a:pPr eaLnBrk="1" hangingPunct="1"/>
            <a:r>
              <a:rPr lang="en-US" altLang="en-US"/>
              <a:t>Calculate overall OOB MSE or classification error</a:t>
            </a:r>
          </a:p>
        </p:txBody>
      </p:sp>
      <p:sp>
        <p:nvSpPr>
          <p:cNvPr id="2" name="Slide Number Placeholder 1">
            <a:extLst>
              <a:ext uri="{FF2B5EF4-FFF2-40B4-BE49-F238E27FC236}">
                <a16:creationId xmlns:a16="http://schemas.microsoft.com/office/drawing/2014/main" id="{B60FFA7A-51D9-E647-6120-30D91F2D810E}"/>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6C23D025-7E23-A549-9D3A-FC2F8CB79C42}" type="slidenum">
              <a:rPr lang="en-US" altLang="en-US">
                <a:solidFill>
                  <a:srgbClr val="898989"/>
                </a:solidFill>
              </a:rPr>
              <a:pPr/>
              <a:t>18</a:t>
            </a:fld>
            <a:endParaRPr lang="en-US" altLang="en-US">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006F204-943A-129E-63E6-972B572B9488}"/>
              </a:ext>
            </a:extLst>
          </p:cNvPr>
          <p:cNvSpPr>
            <a:spLocks noGrp="1"/>
          </p:cNvSpPr>
          <p:nvPr>
            <p:ph type="title"/>
          </p:nvPr>
        </p:nvSpPr>
        <p:spPr/>
        <p:txBody>
          <a:bodyPr>
            <a:normAutofit fontScale="90000"/>
          </a:bodyPr>
          <a:lstStyle/>
          <a:p>
            <a:pPr eaLnBrk="1" hangingPunct="1"/>
            <a:r>
              <a:rPr lang="en-US" altLang="en-US"/>
              <a:t>Bagging</a:t>
            </a:r>
          </a:p>
        </p:txBody>
      </p:sp>
      <p:sp>
        <p:nvSpPr>
          <p:cNvPr id="11267" name="Content Placeholder 2">
            <a:extLst>
              <a:ext uri="{FF2B5EF4-FFF2-40B4-BE49-F238E27FC236}">
                <a16:creationId xmlns:a16="http://schemas.microsoft.com/office/drawing/2014/main" id="{B52E0EF9-3273-C576-3E1A-375AC0AB0AD6}"/>
              </a:ext>
            </a:extLst>
          </p:cNvPr>
          <p:cNvSpPr>
            <a:spLocks noGrp="1"/>
          </p:cNvSpPr>
          <p:nvPr>
            <p:ph idx="1"/>
          </p:nvPr>
        </p:nvSpPr>
        <p:spPr/>
        <p:txBody>
          <a:bodyPr/>
          <a:lstStyle/>
          <a:p>
            <a:pPr eaLnBrk="1" hangingPunct="1"/>
            <a:r>
              <a:rPr lang="en-US" altLang="en-US"/>
              <a:t>Reduces overfitting (variance) </a:t>
            </a:r>
          </a:p>
          <a:p>
            <a:pPr eaLnBrk="1" hangingPunct="1"/>
            <a:r>
              <a:rPr lang="en-US" altLang="en-US"/>
              <a:t>Normally uses one type of classifier </a:t>
            </a:r>
          </a:p>
          <a:p>
            <a:pPr eaLnBrk="1" hangingPunct="1"/>
            <a:r>
              <a:rPr lang="en-US" altLang="en-US"/>
              <a:t>Decision trees are popular </a:t>
            </a:r>
          </a:p>
          <a:p>
            <a:pPr eaLnBrk="1" hangingPunct="1"/>
            <a:r>
              <a:rPr lang="en-US" altLang="en-US"/>
              <a:t>Easy to parallelize</a:t>
            </a:r>
          </a:p>
        </p:txBody>
      </p:sp>
      <p:sp>
        <p:nvSpPr>
          <p:cNvPr id="2" name="Slide Number Placeholder 1">
            <a:extLst>
              <a:ext uri="{FF2B5EF4-FFF2-40B4-BE49-F238E27FC236}">
                <a16:creationId xmlns:a16="http://schemas.microsoft.com/office/drawing/2014/main" id="{366688A7-DD00-B606-AC37-8715783373DD}"/>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B0468219-61DD-5146-A6E0-A61CCF4F9DC9}" type="slidenum">
              <a:rPr lang="en-US" altLang="en-US">
                <a:solidFill>
                  <a:srgbClr val="898989"/>
                </a:solidFill>
              </a:rPr>
              <a:pPr/>
              <a:t>19</a:t>
            </a:fld>
            <a:endParaRPr lang="en-US" altLang="en-US">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Objective_BG.png"/>
          <p:cNvPicPr>
            <a:picLocks noChangeAspect="1"/>
          </p:cNvPicPr>
          <p:nvPr/>
        </p:nvPicPr>
        <p:blipFill>
          <a:blip r:embed="rId2"/>
          <a:stretch>
            <a:fillRect/>
          </a:stretch>
        </p:blipFill>
        <p:spPr>
          <a:xfrm>
            <a:off x="136634" y="929566"/>
            <a:ext cx="8887968" cy="3410786"/>
          </a:xfrm>
          <a:prstGeom prst="rect">
            <a:avLst/>
          </a:prstGeom>
        </p:spPr>
      </p:pic>
      <p:sp>
        <p:nvSpPr>
          <p:cNvPr id="13" name="TextBox 12"/>
          <p:cNvSpPr txBox="1"/>
          <p:nvPr/>
        </p:nvSpPr>
        <p:spPr>
          <a:xfrm>
            <a:off x="2285627" y="1444516"/>
            <a:ext cx="3124573" cy="461665"/>
          </a:xfrm>
          <a:prstGeom prst="rect">
            <a:avLst/>
          </a:prstGeom>
          <a:noFill/>
        </p:spPr>
        <p:txBody>
          <a:bodyPr wrap="none" rtlCol="0">
            <a:spAutoFit/>
          </a:bodyPr>
          <a:lstStyle/>
          <a:p>
            <a:r>
              <a:rPr lang="en-US" sz="2400" b="1" dirty="0">
                <a:effectLst>
                  <a:glow rad="101600">
                    <a:schemeClr val="bg1">
                      <a:alpha val="40000"/>
                    </a:schemeClr>
                  </a:glow>
                </a:effectLst>
                <a:latin typeface="Arial" pitchFamily="34" charset="0"/>
                <a:cs typeface="Arial" pitchFamily="34" charset="0"/>
              </a:rPr>
              <a:t>Learning Objectives</a:t>
            </a:r>
          </a:p>
        </p:txBody>
      </p:sp>
      <p:sp>
        <p:nvSpPr>
          <p:cNvPr id="14" name="TextBox 13"/>
          <p:cNvSpPr txBox="1"/>
          <p:nvPr/>
        </p:nvSpPr>
        <p:spPr>
          <a:xfrm>
            <a:off x="1987600" y="1884777"/>
            <a:ext cx="248786" cy="369332"/>
          </a:xfrm>
          <a:prstGeom prst="rect">
            <a:avLst/>
          </a:prstGeom>
          <a:noFill/>
        </p:spPr>
        <p:txBody>
          <a:bodyPr wrap="none" rtlCol="0">
            <a:spAutoFit/>
          </a:bodyPr>
          <a:lstStyle/>
          <a:p>
            <a:r>
              <a:rPr lang="en-US" b="1" dirty="0">
                <a:latin typeface="Arial" pitchFamily="34" charset="0"/>
                <a:cs typeface="Arial" pitchFamily="34" charset="0"/>
              </a:rPr>
              <a:t> </a:t>
            </a:r>
          </a:p>
        </p:txBody>
      </p:sp>
      <p:sp>
        <p:nvSpPr>
          <p:cNvPr id="26" name="TextBox 25"/>
          <p:cNvSpPr txBox="1"/>
          <p:nvPr/>
        </p:nvSpPr>
        <p:spPr>
          <a:xfrm>
            <a:off x="228600" y="25235"/>
            <a:ext cx="2930610" cy="492443"/>
          </a:xfrm>
          <a:prstGeom prst="rect">
            <a:avLst/>
          </a:prstGeom>
          <a:noFill/>
        </p:spPr>
        <p:txBody>
          <a:bodyPr wrap="none" rtlCol="0">
            <a:spAutoFit/>
          </a:bodyPr>
          <a:lstStyle/>
          <a:p>
            <a:r>
              <a:rPr lang="en-US" sz="2600" b="1" dirty="0">
                <a:solidFill>
                  <a:schemeClr val="bg1"/>
                </a:solidFill>
                <a:effectLst>
                  <a:outerShdw blurRad="228600" dist="88900" dir="2700000" algn="tl" rotWithShape="0">
                    <a:prstClr val="black">
                      <a:alpha val="16000"/>
                    </a:prstClr>
                  </a:outerShdw>
                </a:effectLst>
                <a:latin typeface="Arial" pitchFamily="34" charset="0"/>
                <a:cs typeface="Arial" pitchFamily="34" charset="0"/>
              </a:rPr>
              <a:t>Decision making </a:t>
            </a:r>
          </a:p>
        </p:txBody>
      </p:sp>
      <p:sp>
        <p:nvSpPr>
          <p:cNvPr id="2" name="Rectangle 1">
            <a:extLst>
              <a:ext uri="{FF2B5EF4-FFF2-40B4-BE49-F238E27FC236}">
                <a16:creationId xmlns:a16="http://schemas.microsoft.com/office/drawing/2014/main" id="{68BA249A-62AD-4AA4-933E-ED440FE2BD59}"/>
              </a:ext>
            </a:extLst>
          </p:cNvPr>
          <p:cNvSpPr/>
          <p:nvPr/>
        </p:nvSpPr>
        <p:spPr>
          <a:xfrm>
            <a:off x="356960" y="2694370"/>
            <a:ext cx="4572000" cy="1754326"/>
          </a:xfrm>
          <a:prstGeom prst="rect">
            <a:avLst/>
          </a:prstGeom>
        </p:spPr>
        <p:txBody>
          <a:bodyPr>
            <a:spAutoFit/>
          </a:bodyPr>
          <a:lstStyle/>
          <a:p>
            <a:pPr marL="285750" indent="-285750" fontAlgn="base">
              <a:buFont typeface="Arial" panose="020B0604020202020204" pitchFamily="34" charset="0"/>
              <a:buChar char="•"/>
            </a:pPr>
            <a:r>
              <a:rPr lang="en-NZ" dirty="0"/>
              <a:t>Function Approximation/estimation</a:t>
            </a:r>
          </a:p>
          <a:p>
            <a:pPr marL="285750" indent="-285750" fontAlgn="base">
              <a:buFont typeface="Arial" panose="020B0604020202020204" pitchFamily="34" charset="0"/>
              <a:buChar char="•"/>
            </a:pPr>
            <a:r>
              <a:rPr lang="en-NZ" dirty="0"/>
              <a:t>Classification</a:t>
            </a:r>
          </a:p>
          <a:p>
            <a:pPr marL="285750" indent="-285750" fontAlgn="base">
              <a:buFont typeface="Arial" panose="020B0604020202020204" pitchFamily="34" charset="0"/>
              <a:buChar char="•"/>
            </a:pPr>
            <a:r>
              <a:rPr lang="en-NZ" dirty="0"/>
              <a:t>Regression</a:t>
            </a:r>
          </a:p>
          <a:p>
            <a:pPr marL="285750" indent="-285750" fontAlgn="base">
              <a:buFont typeface="Arial" panose="020B0604020202020204" pitchFamily="34" charset="0"/>
              <a:buChar char="•"/>
            </a:pPr>
            <a:r>
              <a:rPr lang="en-NZ" dirty="0"/>
              <a:t>Classification vs Regression</a:t>
            </a:r>
          </a:p>
          <a:p>
            <a:pPr marL="285750" indent="-285750" fontAlgn="base">
              <a:buFont typeface="Arial" panose="020B0604020202020204" pitchFamily="34" charset="0"/>
              <a:buChar char="•"/>
            </a:pPr>
            <a:r>
              <a:rPr lang="en-NZ" dirty="0"/>
              <a:t>Converting Between Classification and Regression Problems</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9E01B9D6-4B01-3969-7465-33AC5DE55EF7}"/>
              </a:ext>
            </a:extLst>
          </p:cNvPr>
          <p:cNvSpPr>
            <a:spLocks noGrp="1"/>
          </p:cNvSpPr>
          <p:nvPr>
            <p:ph type="title"/>
          </p:nvPr>
        </p:nvSpPr>
        <p:spPr/>
        <p:txBody>
          <a:bodyPr>
            <a:normAutofit fontScale="90000"/>
          </a:bodyPr>
          <a:lstStyle/>
          <a:p>
            <a:pPr eaLnBrk="1" hangingPunct="1"/>
            <a:r>
              <a:rPr lang="en-US" altLang="en-US"/>
              <a:t>Variable Importance Measures</a:t>
            </a:r>
          </a:p>
        </p:txBody>
      </p:sp>
      <p:sp>
        <p:nvSpPr>
          <p:cNvPr id="12291" name="Content Placeholder 2">
            <a:extLst>
              <a:ext uri="{FF2B5EF4-FFF2-40B4-BE49-F238E27FC236}">
                <a16:creationId xmlns:a16="http://schemas.microsoft.com/office/drawing/2014/main" id="{DFB9FE17-C2B7-0996-B030-9E0342AA0EC1}"/>
              </a:ext>
            </a:extLst>
          </p:cNvPr>
          <p:cNvSpPr>
            <a:spLocks noGrp="1"/>
          </p:cNvSpPr>
          <p:nvPr>
            <p:ph idx="1"/>
          </p:nvPr>
        </p:nvSpPr>
        <p:spPr/>
        <p:txBody>
          <a:bodyPr/>
          <a:lstStyle/>
          <a:p>
            <a:pPr eaLnBrk="1" hangingPunct="1"/>
            <a:r>
              <a:rPr lang="en-US" altLang="en-US"/>
              <a:t>Bagging results in improved accuracy over prediction using a single tree </a:t>
            </a:r>
          </a:p>
          <a:p>
            <a:pPr eaLnBrk="1" hangingPunct="1"/>
            <a:r>
              <a:rPr lang="en-US" altLang="en-US"/>
              <a:t>Unfortunately, difficult to interpret the resulting model. Bagging improves prediction accuracy at the expense of interpretability. </a:t>
            </a:r>
          </a:p>
          <a:p>
            <a:pPr eaLnBrk="1" hangingPunct="1"/>
            <a:r>
              <a:rPr lang="en-US" altLang="en-US"/>
              <a:t>Calculate the total amount that the RSS or Gini index is decreased due to splits over a given predictor, averaged over all B trees.</a:t>
            </a:r>
          </a:p>
        </p:txBody>
      </p:sp>
      <p:sp>
        <p:nvSpPr>
          <p:cNvPr id="2" name="Slide Number Placeholder 1">
            <a:extLst>
              <a:ext uri="{FF2B5EF4-FFF2-40B4-BE49-F238E27FC236}">
                <a16:creationId xmlns:a16="http://schemas.microsoft.com/office/drawing/2014/main" id="{79F1DD40-72E9-4090-6D33-D07AEEB7B76E}"/>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3A505C82-5FCA-DA49-8E52-2109302C8EDD}" type="slidenum">
              <a:rPr lang="en-US" altLang="en-US">
                <a:solidFill>
                  <a:srgbClr val="898989"/>
                </a:solidFill>
              </a:rPr>
              <a:pPr/>
              <a:t>20</a:t>
            </a:fld>
            <a:endParaRPr lang="en-US" altLang="en-US">
              <a:solidFill>
                <a:srgbClr val="8989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4FBBA8B1-D3D9-5006-8E59-6501198E3241}"/>
              </a:ext>
            </a:extLst>
          </p:cNvPr>
          <p:cNvSpPr>
            <a:spLocks noGrp="1"/>
          </p:cNvSpPr>
          <p:nvPr>
            <p:ph type="title"/>
          </p:nvPr>
        </p:nvSpPr>
        <p:spPr/>
        <p:txBody>
          <a:bodyPr>
            <a:normAutofit fontScale="90000"/>
          </a:bodyPr>
          <a:lstStyle/>
          <a:p>
            <a:pPr eaLnBrk="1" hangingPunct="1"/>
            <a:r>
              <a:rPr lang="en-US" altLang="en-US"/>
              <a:t>Bagging</a:t>
            </a:r>
          </a:p>
        </p:txBody>
      </p:sp>
      <p:sp>
        <p:nvSpPr>
          <p:cNvPr id="3" name="Content Placeholder 2">
            <a:extLst>
              <a:ext uri="{FF2B5EF4-FFF2-40B4-BE49-F238E27FC236}">
                <a16:creationId xmlns:a16="http://schemas.microsoft.com/office/drawing/2014/main" id="{88C945CB-B7C0-B14C-B3D9-14852117042F}"/>
              </a:ext>
            </a:extLst>
          </p:cNvPr>
          <p:cNvSpPr>
            <a:spLocks noGrp="1"/>
          </p:cNvSpPr>
          <p:nvPr>
            <p:ph idx="1"/>
          </p:nvPr>
        </p:nvSpPr>
        <p:spPr/>
        <p:txBody>
          <a:bodyPr rtlCol="0">
            <a:normAutofit/>
          </a:bodyPr>
          <a:lstStyle/>
          <a:p>
            <a:pPr>
              <a:defRPr/>
            </a:pPr>
            <a:r>
              <a:rPr lang="en-US" dirty="0"/>
              <a:t>Each tree is identically distributed (</a:t>
            </a:r>
            <a:r>
              <a:rPr lang="en-US" dirty="0" err="1"/>
              <a:t>i.d.</a:t>
            </a:r>
            <a:r>
              <a:rPr lang="en-US" dirty="0"/>
              <a:t>) </a:t>
            </a:r>
          </a:p>
          <a:p>
            <a:pPr marL="0" indent="0">
              <a:buNone/>
              <a:defRPr/>
            </a:pPr>
            <a:r>
              <a:rPr lang="en-US" dirty="0">
                <a:sym typeface="Symbol" panose="05050102010706020507" pitchFamily="18" charset="2"/>
              </a:rPr>
              <a:t> </a:t>
            </a:r>
            <a:r>
              <a:rPr lang="en-US" dirty="0"/>
              <a:t>the expectation of the average of B such trees is the same as the expectation of any one of them </a:t>
            </a:r>
          </a:p>
          <a:p>
            <a:pPr marL="0" indent="0">
              <a:buNone/>
              <a:defRPr/>
            </a:pPr>
            <a:r>
              <a:rPr lang="en-US" dirty="0">
                <a:sym typeface="Symbol" panose="05050102010706020507" pitchFamily="18" charset="2"/>
              </a:rPr>
              <a:t> </a:t>
            </a:r>
            <a:r>
              <a:rPr lang="en-US" dirty="0"/>
              <a:t>the bias of bagged trees is the same as that of the individual trees </a:t>
            </a:r>
          </a:p>
          <a:p>
            <a:pPr>
              <a:defRPr/>
            </a:pPr>
            <a:endParaRPr lang="en-US" dirty="0"/>
          </a:p>
          <a:p>
            <a:pPr>
              <a:defRPr/>
            </a:pPr>
            <a:r>
              <a:rPr lang="en-US" dirty="0" err="1"/>
              <a:t>i.d.</a:t>
            </a:r>
            <a:r>
              <a:rPr lang="en-US" dirty="0"/>
              <a:t> and not </a:t>
            </a:r>
            <a:r>
              <a:rPr lang="en-US" dirty="0" err="1"/>
              <a:t>i.i.d</a:t>
            </a:r>
            <a:endParaRPr lang="en-US" dirty="0"/>
          </a:p>
        </p:txBody>
      </p:sp>
      <p:sp>
        <p:nvSpPr>
          <p:cNvPr id="2" name="Slide Number Placeholder 1">
            <a:extLst>
              <a:ext uri="{FF2B5EF4-FFF2-40B4-BE49-F238E27FC236}">
                <a16:creationId xmlns:a16="http://schemas.microsoft.com/office/drawing/2014/main" id="{96C7AA6F-4A1C-6C26-900E-A5CE0FCC25E8}"/>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B9193696-663A-C64D-B832-6B43A53413CA}" type="slidenum">
              <a:rPr lang="en-US" altLang="en-US">
                <a:solidFill>
                  <a:srgbClr val="898989"/>
                </a:solidFill>
              </a:rPr>
              <a:pPr/>
              <a:t>21</a:t>
            </a:fld>
            <a:endParaRPr lang="en-US" altLang="en-US">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4F963A8-0E75-D5D9-1910-1BA8AC16D00C}"/>
              </a:ext>
            </a:extLst>
          </p:cNvPr>
          <p:cNvSpPr>
            <a:spLocks noGrp="1"/>
          </p:cNvSpPr>
          <p:nvPr>
            <p:ph type="title"/>
          </p:nvPr>
        </p:nvSpPr>
        <p:spPr/>
        <p:txBody>
          <a:bodyPr>
            <a:normAutofit fontScale="90000"/>
          </a:bodyPr>
          <a:lstStyle/>
          <a:p>
            <a:pPr eaLnBrk="1" hangingPunct="1"/>
            <a:r>
              <a:rPr lang="en-US" altLang="en-US"/>
              <a:t>Bagging</a:t>
            </a:r>
          </a:p>
        </p:txBody>
      </p:sp>
      <p:sp>
        <p:nvSpPr>
          <p:cNvPr id="3" name="Content Placeholder 2">
            <a:extLst>
              <a:ext uri="{FF2B5EF4-FFF2-40B4-BE49-F238E27FC236}">
                <a16:creationId xmlns:a16="http://schemas.microsoft.com/office/drawing/2014/main" id="{DCD612DB-87C8-4F6B-9142-0289FE374DCB}"/>
              </a:ext>
            </a:extLst>
          </p:cNvPr>
          <p:cNvSpPr>
            <a:spLocks noGrp="1" noRot="1" noChangeAspect="1" noMove="1" noResize="1" noEditPoints="1" noAdjustHandles="1" noChangeArrowheads="1" noChangeShapeType="1" noTextEdit="1"/>
          </p:cNvSpPr>
          <p:nvPr>
            <p:ph idx="1"/>
          </p:nvPr>
        </p:nvSpPr>
        <p:spPr>
          <a:xfrm>
            <a:off x="628650" y="1124712"/>
            <a:ext cx="7886700" cy="3552444"/>
          </a:xfrm>
          <a:blipFill>
            <a:blip r:embed="rId2"/>
            <a:stretch>
              <a:fillRect l="-1043" r="-174"/>
            </a:stretch>
          </a:blipFill>
        </p:spPr>
        <p:txBody>
          <a:bodyPr/>
          <a:lstStyle/>
          <a:p>
            <a:pPr eaLnBrk="1" hangingPunct="1">
              <a:defRPr/>
            </a:pPr>
            <a:r>
              <a:rPr lang="en-US">
                <a:noFill/>
              </a:rPr>
              <a:t> </a:t>
            </a:r>
          </a:p>
        </p:txBody>
      </p:sp>
      <p:sp>
        <p:nvSpPr>
          <p:cNvPr id="2" name="Slide Number Placeholder 1">
            <a:extLst>
              <a:ext uri="{FF2B5EF4-FFF2-40B4-BE49-F238E27FC236}">
                <a16:creationId xmlns:a16="http://schemas.microsoft.com/office/drawing/2014/main" id="{C9A8571E-0D00-4226-46C7-B01BE4F40AAC}"/>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6343DE1A-3493-4149-8656-62D0499F1559}" type="slidenum">
              <a:rPr lang="en-US" altLang="en-US">
                <a:solidFill>
                  <a:srgbClr val="898989"/>
                </a:solidFill>
              </a:rPr>
              <a:pPr/>
              <a:t>22</a:t>
            </a:fld>
            <a:endParaRPr lang="en-US" altLang="en-US">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81B21B60-9B77-8D51-C513-595E9F1EF1C3}"/>
              </a:ext>
            </a:extLst>
          </p:cNvPr>
          <p:cNvSpPr>
            <a:spLocks noGrp="1"/>
          </p:cNvSpPr>
          <p:nvPr>
            <p:ph type="title"/>
          </p:nvPr>
        </p:nvSpPr>
        <p:spPr/>
        <p:txBody>
          <a:bodyPr>
            <a:normAutofit fontScale="90000"/>
          </a:bodyPr>
          <a:lstStyle/>
          <a:p>
            <a:pPr eaLnBrk="1" hangingPunct="1"/>
            <a:r>
              <a:rPr lang="en-US" altLang="en-US"/>
              <a:t>Why does bagging generate correlated trees?</a:t>
            </a:r>
          </a:p>
        </p:txBody>
      </p:sp>
      <p:sp>
        <p:nvSpPr>
          <p:cNvPr id="15363" name="Content Placeholder 2">
            <a:extLst>
              <a:ext uri="{FF2B5EF4-FFF2-40B4-BE49-F238E27FC236}">
                <a16:creationId xmlns:a16="http://schemas.microsoft.com/office/drawing/2014/main" id="{98B01E99-797F-8C43-B5ED-85ED75176D21}"/>
              </a:ext>
            </a:extLst>
          </p:cNvPr>
          <p:cNvSpPr>
            <a:spLocks noGrp="1"/>
          </p:cNvSpPr>
          <p:nvPr>
            <p:ph idx="1"/>
          </p:nvPr>
        </p:nvSpPr>
        <p:spPr/>
        <p:txBody>
          <a:bodyPr/>
          <a:lstStyle/>
          <a:p>
            <a:pPr eaLnBrk="1" hangingPunct="1"/>
            <a:r>
              <a:rPr lang="en-US" altLang="en-US"/>
              <a:t>Suppose that there is one very strong predictor in the data set, along with a number of other moderately strong predictors. </a:t>
            </a:r>
          </a:p>
          <a:p>
            <a:pPr eaLnBrk="1" hangingPunct="1"/>
            <a:r>
              <a:rPr lang="en-US" altLang="en-US"/>
              <a:t>Then all bagged trees will select the strong predictor at the top of the tree and therefore all trees will look similar.</a:t>
            </a:r>
          </a:p>
          <a:p>
            <a:pPr eaLnBrk="1" hangingPunct="1"/>
            <a:r>
              <a:rPr lang="en-US" altLang="en-US"/>
              <a:t>How do we avoid this?</a:t>
            </a:r>
          </a:p>
          <a:p>
            <a:pPr eaLnBrk="1" hangingPunct="1"/>
            <a:r>
              <a:rPr lang="en-US" altLang="en-US"/>
              <a:t>What if we consider only a subset of the predictors at each split? </a:t>
            </a:r>
          </a:p>
          <a:p>
            <a:pPr eaLnBrk="1" hangingPunct="1"/>
            <a:r>
              <a:rPr lang="en-US" altLang="en-US"/>
              <a:t>We will still get correlated trees unless …. we randomly select the subset !</a:t>
            </a:r>
          </a:p>
        </p:txBody>
      </p:sp>
      <p:sp>
        <p:nvSpPr>
          <p:cNvPr id="2" name="Slide Number Placeholder 1">
            <a:extLst>
              <a:ext uri="{FF2B5EF4-FFF2-40B4-BE49-F238E27FC236}">
                <a16:creationId xmlns:a16="http://schemas.microsoft.com/office/drawing/2014/main" id="{D1F596E6-4712-9EBA-B0D3-DF57086A6EC0}"/>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038208F4-F664-AC49-AC70-179246A5D726}" type="slidenum">
              <a:rPr lang="en-US" altLang="en-US">
                <a:solidFill>
                  <a:srgbClr val="898989"/>
                </a:solidFill>
              </a:rPr>
              <a:pPr/>
              <a:t>23</a:t>
            </a:fld>
            <a:endParaRPr lang="en-US" altLang="en-US">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1A028C3-331B-3087-B8AF-C1D8EDE0E773}"/>
              </a:ext>
            </a:extLst>
          </p:cNvPr>
          <p:cNvSpPr>
            <a:spLocks noGrp="1"/>
          </p:cNvSpPr>
          <p:nvPr>
            <p:ph type="title"/>
          </p:nvPr>
        </p:nvSpPr>
        <p:spPr/>
        <p:txBody>
          <a:bodyPr>
            <a:normAutofit fontScale="90000"/>
          </a:bodyPr>
          <a:lstStyle/>
          <a:p>
            <a:pPr eaLnBrk="1" hangingPunct="1"/>
            <a:r>
              <a:rPr lang="en-US" altLang="en-US"/>
              <a:t>Random Forest, Ensemble Model</a:t>
            </a:r>
          </a:p>
        </p:txBody>
      </p:sp>
      <p:sp>
        <p:nvSpPr>
          <p:cNvPr id="16387" name="Content Placeholder 2">
            <a:extLst>
              <a:ext uri="{FF2B5EF4-FFF2-40B4-BE49-F238E27FC236}">
                <a16:creationId xmlns:a16="http://schemas.microsoft.com/office/drawing/2014/main" id="{4A4D3EFC-7D81-B987-D2AB-A824246835E1}"/>
              </a:ext>
            </a:extLst>
          </p:cNvPr>
          <p:cNvSpPr>
            <a:spLocks noGrp="1"/>
          </p:cNvSpPr>
          <p:nvPr>
            <p:ph idx="1"/>
          </p:nvPr>
        </p:nvSpPr>
        <p:spPr/>
        <p:txBody>
          <a:bodyPr/>
          <a:lstStyle/>
          <a:p>
            <a:pPr eaLnBrk="1" hangingPunct="1"/>
            <a:r>
              <a:rPr lang="en-US" altLang="en-US"/>
              <a:t>The random forest (Breiman, 2001) is an ensemble approach that can also be thought of as a form of nearest neighbor predictor.</a:t>
            </a:r>
          </a:p>
          <a:p>
            <a:pPr eaLnBrk="1" hangingPunct="1"/>
            <a:r>
              <a:rPr lang="en-US" altLang="en-US"/>
              <a:t>Ensembles are a divide-and-conquer approach used to improve performance. The main principle behind ensemble methods is that a group of “weak learners” can come together to form a “strong learner”. </a:t>
            </a:r>
          </a:p>
        </p:txBody>
      </p:sp>
      <p:sp>
        <p:nvSpPr>
          <p:cNvPr id="2" name="Slide Number Placeholder 1">
            <a:extLst>
              <a:ext uri="{FF2B5EF4-FFF2-40B4-BE49-F238E27FC236}">
                <a16:creationId xmlns:a16="http://schemas.microsoft.com/office/drawing/2014/main" id="{1650BD26-3C2D-DD84-5AFD-19D3EE0AD506}"/>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5A42E562-3909-5D45-A26E-1EFB4E35AE41}" type="slidenum">
              <a:rPr lang="en-US" altLang="en-US">
                <a:solidFill>
                  <a:srgbClr val="898989"/>
                </a:solidFill>
              </a:rPr>
              <a:pPr/>
              <a:t>24</a:t>
            </a:fld>
            <a:endParaRPr lang="en-US" altLang="en-US">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6F5B620-D1D4-62D7-0F59-01B0A666A4BA}"/>
              </a:ext>
            </a:extLst>
          </p:cNvPr>
          <p:cNvSpPr>
            <a:spLocks noGrp="1"/>
          </p:cNvSpPr>
          <p:nvPr>
            <p:ph type="title"/>
          </p:nvPr>
        </p:nvSpPr>
        <p:spPr/>
        <p:txBody>
          <a:bodyPr>
            <a:normAutofit fontScale="90000"/>
          </a:bodyPr>
          <a:lstStyle/>
          <a:p>
            <a:pPr eaLnBrk="1" hangingPunct="1"/>
            <a:r>
              <a:rPr lang="en-US" altLang="en-US"/>
              <a:t>Trees and Forests</a:t>
            </a:r>
          </a:p>
        </p:txBody>
      </p:sp>
      <p:sp>
        <p:nvSpPr>
          <p:cNvPr id="17411" name="Content Placeholder 2">
            <a:extLst>
              <a:ext uri="{FF2B5EF4-FFF2-40B4-BE49-F238E27FC236}">
                <a16:creationId xmlns:a16="http://schemas.microsoft.com/office/drawing/2014/main" id="{90657503-96CD-7C95-B44D-ECE62E0C4212}"/>
              </a:ext>
            </a:extLst>
          </p:cNvPr>
          <p:cNvSpPr>
            <a:spLocks noGrp="1"/>
          </p:cNvSpPr>
          <p:nvPr>
            <p:ph idx="1"/>
          </p:nvPr>
        </p:nvSpPr>
        <p:spPr/>
        <p:txBody>
          <a:bodyPr/>
          <a:lstStyle/>
          <a:p>
            <a:pPr eaLnBrk="1" hangingPunct="1"/>
            <a:r>
              <a:rPr lang="en-US" altLang="en-US"/>
              <a:t>The random forest starts with a standard machine learning technique called a “decision tree” which, in ensemble terms, corresponds to our weak learner. In a decision tree, an input is entered at the top and as it traverses down the tree the data gets bucketed into smaller and smaller sets.</a:t>
            </a:r>
          </a:p>
        </p:txBody>
      </p:sp>
      <p:sp>
        <p:nvSpPr>
          <p:cNvPr id="2" name="Slide Number Placeholder 1">
            <a:extLst>
              <a:ext uri="{FF2B5EF4-FFF2-40B4-BE49-F238E27FC236}">
                <a16:creationId xmlns:a16="http://schemas.microsoft.com/office/drawing/2014/main" id="{8396116C-F266-8290-8597-BEAED0D59FE4}"/>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772DB2C8-30FB-0042-BD88-94B6F0ED77B3}" type="slidenum">
              <a:rPr lang="en-US" altLang="en-US">
                <a:solidFill>
                  <a:srgbClr val="898989"/>
                </a:solidFill>
              </a:rPr>
              <a:pPr/>
              <a:t>25</a:t>
            </a:fld>
            <a:endParaRPr lang="en-US" altLang="en-US">
              <a:solidFill>
                <a:srgbClr val="89898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7A8308E-0A17-2A4F-C805-620EF5FB9737}"/>
              </a:ext>
            </a:extLst>
          </p:cNvPr>
          <p:cNvSpPr>
            <a:spLocks noGrp="1"/>
          </p:cNvSpPr>
          <p:nvPr>
            <p:ph type="title"/>
          </p:nvPr>
        </p:nvSpPr>
        <p:spPr/>
        <p:txBody>
          <a:bodyPr>
            <a:normAutofit fontScale="90000"/>
          </a:bodyPr>
          <a:lstStyle/>
          <a:p>
            <a:pPr eaLnBrk="1" hangingPunct="1"/>
            <a:r>
              <a:rPr lang="en-US" altLang="en-US"/>
              <a:t>Random Forest</a:t>
            </a:r>
          </a:p>
        </p:txBody>
      </p:sp>
      <p:sp>
        <p:nvSpPr>
          <p:cNvPr id="18435" name="Content Placeholder 2">
            <a:extLst>
              <a:ext uri="{FF2B5EF4-FFF2-40B4-BE49-F238E27FC236}">
                <a16:creationId xmlns:a16="http://schemas.microsoft.com/office/drawing/2014/main" id="{14D622F6-530F-0FEE-AFE9-3A738450324C}"/>
              </a:ext>
            </a:extLst>
          </p:cNvPr>
          <p:cNvSpPr>
            <a:spLocks noGrp="1"/>
          </p:cNvSpPr>
          <p:nvPr>
            <p:ph idx="1"/>
          </p:nvPr>
        </p:nvSpPr>
        <p:spPr/>
        <p:txBody>
          <a:bodyPr/>
          <a:lstStyle/>
          <a:p>
            <a:pPr eaLnBrk="1" hangingPunct="1"/>
            <a:r>
              <a:rPr lang="en-US" altLang="en-US"/>
              <a:t>As in bagging, we build a number of decision trees on bootstrapped training samples each time a split in a tree is considered, a random sample of m predictors is chosen as split candidates from the full set of p predictors. </a:t>
            </a:r>
          </a:p>
          <a:p>
            <a:pPr eaLnBrk="1" hangingPunct="1"/>
            <a:r>
              <a:rPr lang="en-US" altLang="en-US"/>
              <a:t>Note that if m = p, then this is bagging.</a:t>
            </a:r>
          </a:p>
        </p:txBody>
      </p:sp>
      <p:sp>
        <p:nvSpPr>
          <p:cNvPr id="2" name="Slide Number Placeholder 1">
            <a:extLst>
              <a:ext uri="{FF2B5EF4-FFF2-40B4-BE49-F238E27FC236}">
                <a16:creationId xmlns:a16="http://schemas.microsoft.com/office/drawing/2014/main" id="{AAD9BF17-B0D2-40EF-40A7-7F32CBAE821A}"/>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09A718FE-5077-B24E-B9C4-6354A9071129}" type="slidenum">
              <a:rPr lang="en-US" altLang="en-US">
                <a:solidFill>
                  <a:srgbClr val="898989"/>
                </a:solidFill>
              </a:rPr>
              <a:pPr/>
              <a:t>26</a:t>
            </a:fld>
            <a:endParaRPr lang="en-US" altLang="en-US">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DB6A8AC6-9B2E-FEC2-7499-9C96D1B2D212}"/>
              </a:ext>
            </a:extLst>
          </p:cNvPr>
          <p:cNvSpPr>
            <a:spLocks noGrp="1"/>
          </p:cNvSpPr>
          <p:nvPr>
            <p:ph type="title"/>
          </p:nvPr>
        </p:nvSpPr>
        <p:spPr/>
        <p:txBody>
          <a:bodyPr>
            <a:normAutofit fontScale="90000"/>
          </a:bodyPr>
          <a:lstStyle/>
          <a:p>
            <a:pPr eaLnBrk="1" hangingPunct="1"/>
            <a:r>
              <a:rPr lang="en-US" altLang="en-US"/>
              <a:t>Trees and Forests</a:t>
            </a:r>
          </a:p>
        </p:txBody>
      </p:sp>
      <p:sp>
        <p:nvSpPr>
          <p:cNvPr id="19459" name="Content Placeholder 2">
            <a:extLst>
              <a:ext uri="{FF2B5EF4-FFF2-40B4-BE49-F238E27FC236}">
                <a16:creationId xmlns:a16="http://schemas.microsoft.com/office/drawing/2014/main" id="{741637F1-4ADB-0B40-1271-763BC8386E95}"/>
              </a:ext>
            </a:extLst>
          </p:cNvPr>
          <p:cNvSpPr>
            <a:spLocks noGrp="1"/>
          </p:cNvSpPr>
          <p:nvPr>
            <p:ph idx="1"/>
          </p:nvPr>
        </p:nvSpPr>
        <p:spPr>
          <a:xfrm>
            <a:off x="628650" y="1038226"/>
            <a:ext cx="7886700" cy="3594497"/>
          </a:xfrm>
        </p:spPr>
        <p:txBody>
          <a:bodyPr/>
          <a:lstStyle/>
          <a:p>
            <a:pPr eaLnBrk="1" hangingPunct="1"/>
            <a:r>
              <a:rPr lang="en-US" altLang="en-US"/>
              <a:t>In this example, the tree advises us, based upon weather conditions, whether to play ball. For example, if the outlook is sunny and the humidity is less than or equal to 70, then it’s probably OK to play.</a:t>
            </a:r>
          </a:p>
        </p:txBody>
      </p:sp>
      <p:pic>
        <p:nvPicPr>
          <p:cNvPr id="19460" name="Picture 2" descr="Random Forest classifiers">
            <a:extLst>
              <a:ext uri="{FF2B5EF4-FFF2-40B4-BE49-F238E27FC236}">
                <a16:creationId xmlns:a16="http://schemas.microsoft.com/office/drawing/2014/main" id="{C2442D75-4F0D-4835-16F0-949EB0361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9356" y="1964532"/>
            <a:ext cx="3977879" cy="2894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658802C-47EE-0D50-7063-05D96C4BA3F0}"/>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AEA1DBBF-6D0C-E142-80D8-837FC3875520}" type="slidenum">
              <a:rPr lang="en-US" altLang="en-US">
                <a:solidFill>
                  <a:srgbClr val="898989"/>
                </a:solidFill>
              </a:rPr>
              <a:pPr/>
              <a:t>27</a:t>
            </a:fld>
            <a:endParaRPr lang="en-US" altLang="en-US">
              <a:solidFill>
                <a:srgbClr val="8989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E1F08A0-495D-0249-7D79-331DAE36F121}"/>
              </a:ext>
            </a:extLst>
          </p:cNvPr>
          <p:cNvSpPr>
            <a:spLocks noGrp="1"/>
          </p:cNvSpPr>
          <p:nvPr>
            <p:ph type="title"/>
          </p:nvPr>
        </p:nvSpPr>
        <p:spPr/>
        <p:txBody>
          <a:bodyPr>
            <a:normAutofit fontScale="90000"/>
          </a:bodyPr>
          <a:lstStyle/>
          <a:p>
            <a:pPr eaLnBrk="1" hangingPunct="1"/>
            <a:r>
              <a:rPr lang="en-US" altLang="en-US"/>
              <a:t>Trees and Forests</a:t>
            </a:r>
          </a:p>
        </p:txBody>
      </p:sp>
      <p:sp>
        <p:nvSpPr>
          <p:cNvPr id="20483" name="Content Placeholder 2">
            <a:extLst>
              <a:ext uri="{FF2B5EF4-FFF2-40B4-BE49-F238E27FC236}">
                <a16:creationId xmlns:a16="http://schemas.microsoft.com/office/drawing/2014/main" id="{C146076C-0348-8496-B50E-92AF6D660F46}"/>
              </a:ext>
            </a:extLst>
          </p:cNvPr>
          <p:cNvSpPr>
            <a:spLocks noGrp="1"/>
          </p:cNvSpPr>
          <p:nvPr>
            <p:ph idx="1"/>
          </p:nvPr>
        </p:nvSpPr>
        <p:spPr>
          <a:xfrm>
            <a:off x="628650" y="1019176"/>
            <a:ext cx="7886700" cy="3613547"/>
          </a:xfrm>
        </p:spPr>
        <p:txBody>
          <a:bodyPr/>
          <a:lstStyle/>
          <a:p>
            <a:pPr eaLnBrk="1" hangingPunct="1"/>
            <a:r>
              <a:rPr lang="en-US" altLang="en-US"/>
              <a:t>The random forest takes this notion to the next level by combining trees with the notion of an ensemble. Thus, in ensemble terms, the trees are weak learners and the random forest is a strong learner.</a:t>
            </a:r>
          </a:p>
        </p:txBody>
      </p:sp>
      <p:pic>
        <p:nvPicPr>
          <p:cNvPr id="20484" name="Picture 2" descr="Random Forest classifiers">
            <a:extLst>
              <a:ext uri="{FF2B5EF4-FFF2-40B4-BE49-F238E27FC236}">
                <a16:creationId xmlns:a16="http://schemas.microsoft.com/office/drawing/2014/main" id="{395AF758-0284-5D12-B94B-835433DA7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704" y="1931194"/>
            <a:ext cx="5160169" cy="314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70CB9BF-0D01-3ADB-71AB-3AAF48E9037B}"/>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70C0BE27-2ACF-5944-8D2A-9D5278D50F8C}" type="slidenum">
              <a:rPr lang="en-US" altLang="en-US">
                <a:solidFill>
                  <a:srgbClr val="898989"/>
                </a:solidFill>
              </a:rPr>
              <a:pPr/>
              <a:t>28</a:t>
            </a:fld>
            <a:endParaRPr lang="en-US" altLang="en-US">
              <a:solidFill>
                <a:srgbClr val="89898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FB7167B-71C3-93C9-1FA7-F0CFB12FD086}"/>
              </a:ext>
            </a:extLst>
          </p:cNvPr>
          <p:cNvSpPr>
            <a:spLocks noGrp="1"/>
          </p:cNvSpPr>
          <p:nvPr>
            <p:ph type="title"/>
          </p:nvPr>
        </p:nvSpPr>
        <p:spPr/>
        <p:txBody>
          <a:bodyPr>
            <a:normAutofit fontScale="90000"/>
          </a:bodyPr>
          <a:lstStyle/>
          <a:p>
            <a:pPr eaLnBrk="1" hangingPunct="1"/>
            <a:r>
              <a:rPr lang="en-US" altLang="en-US"/>
              <a:t>Random Forest Algorithm</a:t>
            </a:r>
          </a:p>
        </p:txBody>
      </p:sp>
      <p:sp>
        <p:nvSpPr>
          <p:cNvPr id="3" name="Content Placeholder 2">
            <a:extLst>
              <a:ext uri="{FF2B5EF4-FFF2-40B4-BE49-F238E27FC236}">
                <a16:creationId xmlns:a16="http://schemas.microsoft.com/office/drawing/2014/main" id="{A08E1D9F-10EB-94A8-399D-3FAF1DFA7186}"/>
              </a:ext>
            </a:extLst>
          </p:cNvPr>
          <p:cNvSpPr>
            <a:spLocks noGrp="1"/>
          </p:cNvSpPr>
          <p:nvPr>
            <p:ph idx="1"/>
          </p:nvPr>
        </p:nvSpPr>
        <p:spPr/>
        <p:txBody>
          <a:bodyPr rtlCol="0">
            <a:normAutofit fontScale="92500" lnSpcReduction="10000"/>
          </a:bodyPr>
          <a:lstStyle/>
          <a:p>
            <a:pPr>
              <a:defRPr/>
            </a:pPr>
            <a:r>
              <a:rPr lang="en-US" dirty="0"/>
              <a:t>For b = 1 to B: </a:t>
            </a:r>
          </a:p>
          <a:p>
            <a:pPr marL="385763" indent="-385763">
              <a:buFont typeface="Arial" panose="020B0604020202020204" pitchFamily="34" charset="0"/>
              <a:buAutoNum type="alphaLcParenBoth"/>
              <a:defRPr/>
            </a:pPr>
            <a:r>
              <a:rPr lang="en-US" dirty="0"/>
              <a:t>Draw a bootstrap sample Z</a:t>
            </a:r>
            <a:r>
              <a:rPr lang="en-US" baseline="30000" dirty="0"/>
              <a:t>∗</a:t>
            </a:r>
            <a:r>
              <a:rPr lang="en-US" dirty="0"/>
              <a:t> of size N from the training data. </a:t>
            </a:r>
          </a:p>
          <a:p>
            <a:pPr marL="0" indent="0">
              <a:buNone/>
              <a:defRPr/>
            </a:pPr>
            <a:r>
              <a:rPr lang="en-US" dirty="0"/>
              <a:t>(b) Grow a random-forest tree to the bootstrapped data, by recursively repeating the following steps for each terminal node of the tree, until the minimum node size </a:t>
            </a:r>
            <a:r>
              <a:rPr lang="en-US" dirty="0" err="1"/>
              <a:t>n</a:t>
            </a:r>
            <a:r>
              <a:rPr lang="en-US" baseline="-25000" dirty="0" err="1"/>
              <a:t>min</a:t>
            </a:r>
            <a:r>
              <a:rPr lang="en-US" dirty="0"/>
              <a:t> is reached. </a:t>
            </a:r>
          </a:p>
          <a:p>
            <a:pPr marL="428625" indent="-428625">
              <a:buFont typeface="Arial" panose="020B0604020202020204" pitchFamily="34" charset="0"/>
              <a:buAutoNum type="romanLcPeriod"/>
              <a:defRPr/>
            </a:pPr>
            <a:r>
              <a:rPr lang="en-US" dirty="0"/>
              <a:t>Select m variables at random from the p variables. </a:t>
            </a:r>
          </a:p>
          <a:p>
            <a:pPr marL="428625" indent="-428625">
              <a:buFont typeface="Arial" panose="020B0604020202020204" pitchFamily="34" charset="0"/>
              <a:buAutoNum type="romanLcPeriod"/>
              <a:defRPr/>
            </a:pPr>
            <a:r>
              <a:rPr lang="en-US" dirty="0"/>
              <a:t>Pick the best variable/split-point among the m. </a:t>
            </a:r>
          </a:p>
          <a:p>
            <a:pPr marL="428625" indent="-428625">
              <a:buFont typeface="Arial" panose="020B0604020202020204" pitchFamily="34" charset="0"/>
              <a:buAutoNum type="romanLcPeriod"/>
              <a:defRPr/>
            </a:pPr>
            <a:r>
              <a:rPr lang="en-US" dirty="0"/>
              <a:t>Split the node into two daughter nodes. Output the ensemble of trees. </a:t>
            </a:r>
          </a:p>
        </p:txBody>
      </p:sp>
      <p:sp>
        <p:nvSpPr>
          <p:cNvPr id="2" name="Slide Number Placeholder 1">
            <a:extLst>
              <a:ext uri="{FF2B5EF4-FFF2-40B4-BE49-F238E27FC236}">
                <a16:creationId xmlns:a16="http://schemas.microsoft.com/office/drawing/2014/main" id="{7FFFFDA7-156C-8085-36B7-2508DCA67C7A}"/>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2E04A519-E8D7-9A4F-82CC-00A2B19CD15D}" type="slidenum">
              <a:rPr lang="en-US" altLang="en-US">
                <a:solidFill>
                  <a:srgbClr val="898989"/>
                </a:solidFill>
              </a:rPr>
              <a:pPr/>
              <a:t>29</a:t>
            </a:fld>
            <a:endParaRPr lang="en-US" altLang="en-US">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NZ" dirty="0"/>
              <a:t>general Scheme </a:t>
            </a:r>
          </a:p>
        </p:txBody>
      </p:sp>
      <p:pic>
        <p:nvPicPr>
          <p:cNvPr id="4098" name="Picture 2" descr="Create a Predictive Model">
            <a:extLst>
              <a:ext uri="{FF2B5EF4-FFF2-40B4-BE49-F238E27FC236}">
                <a16:creationId xmlns:a16="http://schemas.microsoft.com/office/drawing/2014/main" id="{7D589BCF-7564-40FB-BAE8-29A9A5A2D5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971550"/>
            <a:ext cx="5267026" cy="4171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814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D22A248-6E20-4267-8EF7-9D96D7532DA8}"/>
              </a:ext>
            </a:extLst>
          </p:cNvPr>
          <p:cNvSpPr>
            <a:spLocks noGrp="1"/>
          </p:cNvSpPr>
          <p:nvPr>
            <p:ph type="title"/>
          </p:nvPr>
        </p:nvSpPr>
        <p:spPr/>
        <p:txBody>
          <a:bodyPr>
            <a:normAutofit fontScale="90000"/>
          </a:bodyPr>
          <a:lstStyle/>
          <a:p>
            <a:pPr eaLnBrk="1" hangingPunct="1"/>
            <a:r>
              <a:rPr lang="en-US" altLang="en-US"/>
              <a:t>Random Forest Algorithm</a:t>
            </a:r>
          </a:p>
        </p:txBody>
      </p:sp>
      <p:sp>
        <p:nvSpPr>
          <p:cNvPr id="3" name="Content Placeholder 2">
            <a:extLst>
              <a:ext uri="{FF2B5EF4-FFF2-40B4-BE49-F238E27FC236}">
                <a16:creationId xmlns:a16="http://schemas.microsoft.com/office/drawing/2014/main" id="{D4F804B0-5BF4-9925-A4B5-42EE4946224B}"/>
              </a:ext>
            </a:extLst>
          </p:cNvPr>
          <p:cNvSpPr>
            <a:spLocks noGrp="1"/>
          </p:cNvSpPr>
          <p:nvPr>
            <p:ph idx="1"/>
          </p:nvPr>
        </p:nvSpPr>
        <p:spPr/>
        <p:txBody>
          <a:bodyPr rtlCol="0">
            <a:normAutofit/>
          </a:bodyPr>
          <a:lstStyle/>
          <a:p>
            <a:pPr>
              <a:defRPr/>
            </a:pPr>
            <a:r>
              <a:rPr lang="en-US" dirty="0"/>
              <a:t>To make a prediction at a new point x we do:</a:t>
            </a:r>
          </a:p>
          <a:p>
            <a:pPr marL="0" indent="0">
              <a:buNone/>
              <a:defRPr/>
            </a:pPr>
            <a:r>
              <a:rPr lang="en-US" dirty="0">
                <a:sym typeface="Symbol" panose="05050102010706020507" pitchFamily="18" charset="2"/>
              </a:rPr>
              <a:t> </a:t>
            </a:r>
            <a:r>
              <a:rPr lang="en-US" dirty="0"/>
              <a:t>For regression: average the results </a:t>
            </a:r>
          </a:p>
          <a:p>
            <a:pPr marL="0" indent="0">
              <a:buNone/>
              <a:defRPr/>
            </a:pPr>
            <a:r>
              <a:rPr lang="en-US" dirty="0">
                <a:sym typeface="Symbol" panose="05050102010706020507" pitchFamily="18" charset="2"/>
              </a:rPr>
              <a:t> </a:t>
            </a:r>
            <a:r>
              <a:rPr lang="en-US" dirty="0"/>
              <a:t>For classification: majority vote </a:t>
            </a:r>
          </a:p>
          <a:p>
            <a:pPr>
              <a:defRPr/>
            </a:pPr>
            <a:endParaRPr lang="en-US" dirty="0"/>
          </a:p>
        </p:txBody>
      </p:sp>
      <p:sp>
        <p:nvSpPr>
          <p:cNvPr id="2" name="Slide Number Placeholder 1">
            <a:extLst>
              <a:ext uri="{FF2B5EF4-FFF2-40B4-BE49-F238E27FC236}">
                <a16:creationId xmlns:a16="http://schemas.microsoft.com/office/drawing/2014/main" id="{4226DAA2-4B84-48B1-E8E8-A7A919D0838D}"/>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E92CCDAC-4AFD-EB42-A8BC-E2569595B6CD}" type="slidenum">
              <a:rPr lang="en-US" altLang="en-US">
                <a:solidFill>
                  <a:srgbClr val="898989"/>
                </a:solidFill>
              </a:rPr>
              <a:pPr/>
              <a:t>30</a:t>
            </a:fld>
            <a:endParaRPr lang="en-US" altLang="en-US">
              <a:solidFill>
                <a:srgbClr val="89898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0D9F0FFD-0A5E-6B72-11B6-30666972D257}"/>
              </a:ext>
            </a:extLst>
          </p:cNvPr>
          <p:cNvSpPr>
            <a:spLocks noGrp="1"/>
          </p:cNvSpPr>
          <p:nvPr>
            <p:ph type="title"/>
          </p:nvPr>
        </p:nvSpPr>
        <p:spPr/>
        <p:txBody>
          <a:bodyPr>
            <a:normAutofit fontScale="90000"/>
          </a:bodyPr>
          <a:lstStyle/>
          <a:p>
            <a:pPr eaLnBrk="1" hangingPunct="1"/>
            <a:r>
              <a:rPr lang="en-US" altLang="en-US"/>
              <a:t> </a:t>
            </a:r>
          </a:p>
        </p:txBody>
      </p:sp>
      <p:sp>
        <p:nvSpPr>
          <p:cNvPr id="23555" name="Content Placeholder 2">
            <a:extLst>
              <a:ext uri="{FF2B5EF4-FFF2-40B4-BE49-F238E27FC236}">
                <a16:creationId xmlns:a16="http://schemas.microsoft.com/office/drawing/2014/main" id="{5ABC2A5A-7CCF-819B-61B9-B557F02E7E2B}"/>
              </a:ext>
            </a:extLst>
          </p:cNvPr>
          <p:cNvSpPr>
            <a:spLocks noGrp="1"/>
          </p:cNvSpPr>
          <p:nvPr>
            <p:ph idx="1"/>
          </p:nvPr>
        </p:nvSpPr>
        <p:spPr/>
        <p:txBody>
          <a:bodyPr/>
          <a:lstStyle/>
          <a:p>
            <a:pPr marL="0" indent="0">
              <a:buNone/>
            </a:pPr>
            <a:r>
              <a:rPr lang="en-US" altLang="en-US"/>
              <a:t> </a:t>
            </a:r>
          </a:p>
        </p:txBody>
      </p:sp>
      <p:pic>
        <p:nvPicPr>
          <p:cNvPr id="23556" name="Picture 3">
            <a:extLst>
              <a:ext uri="{FF2B5EF4-FFF2-40B4-BE49-F238E27FC236}">
                <a16:creationId xmlns:a16="http://schemas.microsoft.com/office/drawing/2014/main" id="{3C507583-A9A6-A04A-84D6-A3931367C2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5844" y="44053"/>
            <a:ext cx="7042547" cy="503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6EFC0BC6-DDB0-E579-EA9B-634DCFDFB8C0}"/>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04D765ED-CAF9-3341-8E47-002E5FCCBEB3}" type="slidenum">
              <a:rPr lang="en-US" altLang="en-US">
                <a:solidFill>
                  <a:srgbClr val="898989"/>
                </a:solidFill>
              </a:rPr>
              <a:pPr/>
              <a:t>31</a:t>
            </a:fld>
            <a:endParaRPr lang="en-US" altLang="en-US">
              <a:solidFill>
                <a:srgbClr val="89898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1F6FABA3-D8D8-8631-6BDB-3B48696038C7}"/>
              </a:ext>
            </a:extLst>
          </p:cNvPr>
          <p:cNvSpPr>
            <a:spLocks noGrp="1"/>
          </p:cNvSpPr>
          <p:nvPr>
            <p:ph type="title"/>
          </p:nvPr>
        </p:nvSpPr>
        <p:spPr/>
        <p:txBody>
          <a:bodyPr>
            <a:normAutofit fontScale="90000"/>
          </a:bodyPr>
          <a:lstStyle/>
          <a:p>
            <a:pPr eaLnBrk="1" hangingPunct="1"/>
            <a:r>
              <a:rPr lang="en-US" altLang="en-US"/>
              <a:t>Training the algorithm</a:t>
            </a:r>
          </a:p>
        </p:txBody>
      </p:sp>
      <p:sp>
        <p:nvSpPr>
          <p:cNvPr id="3" name="Content Placeholder 2">
            <a:extLst>
              <a:ext uri="{FF2B5EF4-FFF2-40B4-BE49-F238E27FC236}">
                <a16:creationId xmlns:a16="http://schemas.microsoft.com/office/drawing/2014/main" id="{58DFD0A4-ACD0-9FA7-698B-69213F1F4BBC}"/>
              </a:ext>
            </a:extLst>
          </p:cNvPr>
          <p:cNvSpPr>
            <a:spLocks noGrp="1"/>
          </p:cNvSpPr>
          <p:nvPr>
            <p:ph idx="1"/>
          </p:nvPr>
        </p:nvSpPr>
        <p:spPr>
          <a:xfrm>
            <a:off x="628650" y="1268016"/>
            <a:ext cx="7886700" cy="3532584"/>
          </a:xfrm>
        </p:spPr>
        <p:txBody>
          <a:bodyPr rtlCol="0">
            <a:normAutofit fontScale="62500" lnSpcReduction="20000"/>
          </a:bodyPr>
          <a:lstStyle/>
          <a:p>
            <a:pPr>
              <a:defRPr/>
            </a:pPr>
            <a:r>
              <a:rPr lang="en-US" dirty="0"/>
              <a:t>For some number of trees </a:t>
            </a:r>
            <a:r>
              <a:rPr lang="en-US" i="1" dirty="0"/>
              <a:t>T</a:t>
            </a:r>
            <a:r>
              <a:rPr lang="en-US" dirty="0"/>
              <a:t>:</a:t>
            </a:r>
          </a:p>
          <a:p>
            <a:pPr>
              <a:defRPr/>
            </a:pPr>
            <a:r>
              <a:rPr lang="en-US" dirty="0"/>
              <a:t>Sample </a:t>
            </a:r>
            <a:r>
              <a:rPr lang="en-US" i="1" dirty="0"/>
              <a:t>N</a:t>
            </a:r>
            <a:r>
              <a:rPr lang="en-US" dirty="0"/>
              <a:t> cases at random with replacement to create a subset of the data. The subset should be about 66% of the total set.</a:t>
            </a:r>
          </a:p>
          <a:p>
            <a:pPr>
              <a:defRPr/>
            </a:pPr>
            <a:r>
              <a:rPr lang="en-US" dirty="0"/>
              <a:t>At each node:</a:t>
            </a:r>
          </a:p>
          <a:p>
            <a:pPr lvl="1">
              <a:defRPr/>
            </a:pPr>
            <a:r>
              <a:rPr lang="en-US" dirty="0"/>
              <a:t>For some number</a:t>
            </a:r>
            <a:r>
              <a:rPr lang="en-US" i="1" dirty="0"/>
              <a:t> m </a:t>
            </a:r>
            <a:r>
              <a:rPr lang="en-US" dirty="0"/>
              <a:t>(see below)</a:t>
            </a:r>
            <a:r>
              <a:rPr lang="en-US" i="1" dirty="0"/>
              <a:t>, m</a:t>
            </a:r>
            <a:r>
              <a:rPr lang="en-US" dirty="0"/>
              <a:t> predictor variables are selected at random from all the predictor variables.</a:t>
            </a:r>
          </a:p>
          <a:p>
            <a:pPr lvl="1">
              <a:defRPr/>
            </a:pPr>
            <a:r>
              <a:rPr lang="en-US" dirty="0"/>
              <a:t>The predictor variable that provides the best split, according to some objective function, is used to do a binary split on that node.</a:t>
            </a:r>
          </a:p>
          <a:p>
            <a:pPr lvl="1">
              <a:defRPr/>
            </a:pPr>
            <a:r>
              <a:rPr lang="en-US" dirty="0"/>
              <a:t>At the next node, choose another </a:t>
            </a:r>
            <a:r>
              <a:rPr lang="en-US" i="1" dirty="0"/>
              <a:t>m</a:t>
            </a:r>
            <a:r>
              <a:rPr lang="en-US" dirty="0"/>
              <a:t> variables at random from all predictor variables and do the same.</a:t>
            </a:r>
          </a:p>
          <a:p>
            <a:pPr>
              <a:defRPr/>
            </a:pPr>
            <a:r>
              <a:rPr lang="en-US" dirty="0"/>
              <a:t>Depending upon the value of </a:t>
            </a:r>
            <a:r>
              <a:rPr lang="en-US" i="1" dirty="0"/>
              <a:t>m</a:t>
            </a:r>
            <a:r>
              <a:rPr lang="en-US" dirty="0"/>
              <a:t>, there are three slightly different systems:</a:t>
            </a:r>
          </a:p>
          <a:p>
            <a:pPr>
              <a:defRPr/>
            </a:pPr>
            <a:r>
              <a:rPr lang="en-US" dirty="0"/>
              <a:t>Random splitter selection: </a:t>
            </a:r>
            <a:r>
              <a:rPr lang="en-US" i="1" dirty="0"/>
              <a:t>m</a:t>
            </a:r>
            <a:r>
              <a:rPr lang="en-US" dirty="0"/>
              <a:t> =1</a:t>
            </a:r>
          </a:p>
          <a:p>
            <a:pPr>
              <a:defRPr/>
            </a:pPr>
            <a:r>
              <a:rPr lang="en-US" dirty="0" err="1"/>
              <a:t>Breiman’s</a:t>
            </a:r>
            <a:r>
              <a:rPr lang="en-US" dirty="0"/>
              <a:t> bagger: </a:t>
            </a:r>
            <a:r>
              <a:rPr lang="en-US" i="1" dirty="0"/>
              <a:t>m</a:t>
            </a:r>
            <a:r>
              <a:rPr lang="en-US" dirty="0"/>
              <a:t> = total number of predictor variables</a:t>
            </a:r>
          </a:p>
          <a:p>
            <a:pPr>
              <a:defRPr/>
            </a:pPr>
            <a:r>
              <a:rPr lang="en-US" dirty="0"/>
              <a:t>Random forest: </a:t>
            </a:r>
            <a:r>
              <a:rPr lang="en-US" i="1" dirty="0"/>
              <a:t>m</a:t>
            </a:r>
            <a:r>
              <a:rPr lang="en-US" dirty="0"/>
              <a:t> &lt;&lt; number of predictor variables. </a:t>
            </a:r>
            <a:r>
              <a:rPr lang="en-US" dirty="0" err="1"/>
              <a:t>Breiman</a:t>
            </a:r>
            <a:r>
              <a:rPr lang="en-US" dirty="0"/>
              <a:t> suggests three possible values for m: ½√</a:t>
            </a:r>
            <a:r>
              <a:rPr lang="en-US" i="1" dirty="0"/>
              <a:t>m</a:t>
            </a:r>
            <a:r>
              <a:rPr lang="en-US" dirty="0"/>
              <a:t>, √</a:t>
            </a:r>
            <a:r>
              <a:rPr lang="en-US" i="1" dirty="0"/>
              <a:t>m</a:t>
            </a:r>
            <a:r>
              <a:rPr lang="en-US" dirty="0"/>
              <a:t>, and 2√</a:t>
            </a:r>
            <a:r>
              <a:rPr lang="en-US" i="1" dirty="0"/>
              <a:t>m</a:t>
            </a:r>
            <a:endParaRPr lang="en-US" dirty="0"/>
          </a:p>
          <a:p>
            <a:pPr>
              <a:defRPr/>
            </a:pPr>
            <a:endParaRPr lang="en-US" dirty="0"/>
          </a:p>
        </p:txBody>
      </p:sp>
      <p:sp>
        <p:nvSpPr>
          <p:cNvPr id="2" name="Slide Number Placeholder 1">
            <a:extLst>
              <a:ext uri="{FF2B5EF4-FFF2-40B4-BE49-F238E27FC236}">
                <a16:creationId xmlns:a16="http://schemas.microsoft.com/office/drawing/2014/main" id="{6C49D9E1-392C-71A0-7027-768147C0999B}"/>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F261C082-0178-394B-BE21-55B4AA13C078}" type="slidenum">
              <a:rPr lang="en-US" altLang="en-US">
                <a:solidFill>
                  <a:srgbClr val="898989"/>
                </a:solidFill>
              </a:rPr>
              <a:pPr/>
              <a:t>32</a:t>
            </a:fld>
            <a:endParaRPr lang="en-US" altLang="en-US">
              <a:solidFill>
                <a:srgbClr val="89898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5D85291C-B52B-1BF0-905C-833CB260BE30}"/>
              </a:ext>
            </a:extLst>
          </p:cNvPr>
          <p:cNvSpPr>
            <a:spLocks noGrp="1"/>
          </p:cNvSpPr>
          <p:nvPr>
            <p:ph type="title"/>
          </p:nvPr>
        </p:nvSpPr>
        <p:spPr/>
        <p:txBody>
          <a:bodyPr>
            <a:normAutofit fontScale="90000"/>
          </a:bodyPr>
          <a:lstStyle/>
          <a:p>
            <a:pPr eaLnBrk="1" hangingPunct="1"/>
            <a:r>
              <a:rPr lang="en-US" altLang="en-US"/>
              <a:t>Running a Random Forest</a:t>
            </a:r>
          </a:p>
        </p:txBody>
      </p:sp>
      <p:sp>
        <p:nvSpPr>
          <p:cNvPr id="3" name="Content Placeholder 2">
            <a:extLst>
              <a:ext uri="{FF2B5EF4-FFF2-40B4-BE49-F238E27FC236}">
                <a16:creationId xmlns:a16="http://schemas.microsoft.com/office/drawing/2014/main" id="{BA4A5CD2-79B9-B166-D9D2-8F6B28230353}"/>
              </a:ext>
            </a:extLst>
          </p:cNvPr>
          <p:cNvSpPr>
            <a:spLocks noGrp="1"/>
          </p:cNvSpPr>
          <p:nvPr>
            <p:ph idx="1"/>
          </p:nvPr>
        </p:nvSpPr>
        <p:spPr/>
        <p:txBody>
          <a:bodyPr rtlCol="0">
            <a:normAutofit fontScale="77500" lnSpcReduction="20000"/>
          </a:bodyPr>
          <a:lstStyle/>
          <a:p>
            <a:pPr>
              <a:defRPr/>
            </a:pPr>
            <a:r>
              <a:rPr lang="en-US" dirty="0"/>
              <a:t>When a new input is entered into the system, it is run down all of the trees. The result may either be an average or weighted average of all of the terminal nodes that are reached, or, in the case of categorical variables, a voting majority.</a:t>
            </a:r>
          </a:p>
          <a:p>
            <a:pPr marL="0" indent="0">
              <a:buNone/>
              <a:defRPr/>
            </a:pPr>
            <a:r>
              <a:rPr lang="en-US" b="1" dirty="0"/>
              <a:t>Note that:</a:t>
            </a:r>
          </a:p>
          <a:p>
            <a:pPr>
              <a:defRPr/>
            </a:pPr>
            <a:r>
              <a:rPr lang="en-US" dirty="0"/>
              <a:t>With a large number of predictors, the eligible predictor set will be quite different from node to node.</a:t>
            </a:r>
          </a:p>
          <a:p>
            <a:pPr>
              <a:defRPr/>
            </a:pPr>
            <a:r>
              <a:rPr lang="en-US" dirty="0"/>
              <a:t>The greater the inter-tree correlation, the greater the random forest error rate, so one pressure on the model is to have the trees as uncorrelated as possible.</a:t>
            </a:r>
          </a:p>
          <a:p>
            <a:pPr>
              <a:defRPr/>
            </a:pPr>
            <a:r>
              <a:rPr lang="en-US" dirty="0"/>
              <a:t>As </a:t>
            </a:r>
            <a:r>
              <a:rPr lang="en-US" i="1" dirty="0"/>
              <a:t>m</a:t>
            </a:r>
            <a:r>
              <a:rPr lang="en-US" dirty="0"/>
              <a:t> goes down, both inter-tree correlation and the strength of individual trees go down. So some optimal value of</a:t>
            </a:r>
            <a:r>
              <a:rPr lang="en-US"/>
              <a:t> </a:t>
            </a:r>
            <a:r>
              <a:rPr lang="en-US" i="1"/>
              <a:t>m </a:t>
            </a:r>
            <a:r>
              <a:rPr lang="en-US"/>
              <a:t>must </a:t>
            </a:r>
            <a:r>
              <a:rPr lang="en-US" dirty="0"/>
              <a:t>be discovered.</a:t>
            </a:r>
          </a:p>
          <a:p>
            <a:pPr>
              <a:defRPr/>
            </a:pPr>
            <a:endParaRPr lang="en-US" dirty="0"/>
          </a:p>
        </p:txBody>
      </p:sp>
      <p:sp>
        <p:nvSpPr>
          <p:cNvPr id="2" name="Slide Number Placeholder 1">
            <a:extLst>
              <a:ext uri="{FF2B5EF4-FFF2-40B4-BE49-F238E27FC236}">
                <a16:creationId xmlns:a16="http://schemas.microsoft.com/office/drawing/2014/main" id="{C333D76E-A2BE-6522-0F7C-B1AAAD25166D}"/>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20A34FD2-725E-4247-BCF6-E4D1381188D9}" type="slidenum">
              <a:rPr lang="en-US" altLang="en-US">
                <a:solidFill>
                  <a:srgbClr val="898989"/>
                </a:solidFill>
              </a:rPr>
              <a:pPr/>
              <a:t>33</a:t>
            </a:fld>
            <a:endParaRPr lang="en-US" altLang="en-US">
              <a:solidFill>
                <a:srgbClr val="89898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CACB797-4E00-4953-2072-2FFD492B73BF}"/>
              </a:ext>
            </a:extLst>
          </p:cNvPr>
          <p:cNvSpPr>
            <a:spLocks noGrp="1"/>
          </p:cNvSpPr>
          <p:nvPr>
            <p:ph type="title"/>
          </p:nvPr>
        </p:nvSpPr>
        <p:spPr/>
        <p:txBody>
          <a:bodyPr>
            <a:normAutofit fontScale="90000"/>
          </a:bodyPr>
          <a:lstStyle/>
          <a:p>
            <a:pPr eaLnBrk="1" hangingPunct="1"/>
            <a:r>
              <a:rPr lang="en-US" altLang="en-US"/>
              <a:t>Differences to standard tree</a:t>
            </a:r>
          </a:p>
        </p:txBody>
      </p:sp>
      <p:sp>
        <p:nvSpPr>
          <p:cNvPr id="26627" name="Content Placeholder 2">
            <a:extLst>
              <a:ext uri="{FF2B5EF4-FFF2-40B4-BE49-F238E27FC236}">
                <a16:creationId xmlns:a16="http://schemas.microsoft.com/office/drawing/2014/main" id="{A5A5CC69-5003-4039-5643-3752230CFCCB}"/>
              </a:ext>
            </a:extLst>
          </p:cNvPr>
          <p:cNvSpPr>
            <a:spLocks noGrp="1"/>
          </p:cNvSpPr>
          <p:nvPr>
            <p:ph idx="1"/>
          </p:nvPr>
        </p:nvSpPr>
        <p:spPr/>
        <p:txBody>
          <a:bodyPr/>
          <a:lstStyle/>
          <a:p>
            <a:pPr eaLnBrk="1" hangingPunct="1"/>
            <a:r>
              <a:rPr lang="en-US" altLang="en-US"/>
              <a:t>Train each tree on Bootstrap </a:t>
            </a:r>
            <a:r>
              <a:rPr lang="en-US" altLang="en-US" b="1"/>
              <a:t>Resample </a:t>
            </a:r>
            <a:r>
              <a:rPr lang="en-US" altLang="en-US"/>
              <a:t>of data (Bootstrap resample of data set with N samples: Make new data set by drawing </a:t>
            </a:r>
            <a:r>
              <a:rPr lang="en-US" altLang="en-US" b="1"/>
              <a:t>with Replacement N samples</a:t>
            </a:r>
            <a:r>
              <a:rPr lang="en-US" altLang="en-US"/>
              <a:t>; i.e., some samples will probably occur multiple times in new data set)</a:t>
            </a:r>
          </a:p>
          <a:p>
            <a:pPr eaLnBrk="1" hangingPunct="1"/>
            <a:r>
              <a:rPr lang="en-US" altLang="en-US"/>
              <a:t>For each split, consider only m randomly selected variables </a:t>
            </a:r>
          </a:p>
          <a:p>
            <a:pPr eaLnBrk="1" hangingPunct="1"/>
            <a:r>
              <a:rPr lang="en-US" altLang="en-US"/>
              <a:t>Don’t prune</a:t>
            </a:r>
          </a:p>
          <a:p>
            <a:pPr eaLnBrk="1" hangingPunct="1"/>
            <a:r>
              <a:rPr lang="en-US" altLang="en-US"/>
              <a:t>Fit B trees in such a way and use average or majority voting to aggregate results</a:t>
            </a:r>
          </a:p>
        </p:txBody>
      </p:sp>
      <p:sp>
        <p:nvSpPr>
          <p:cNvPr id="2" name="Slide Number Placeholder 1">
            <a:extLst>
              <a:ext uri="{FF2B5EF4-FFF2-40B4-BE49-F238E27FC236}">
                <a16:creationId xmlns:a16="http://schemas.microsoft.com/office/drawing/2014/main" id="{A3FF2A35-258E-A592-2F5B-5B92B3708811}"/>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F5B150E6-805A-B640-BB3F-D5E9ACC212F3}" type="slidenum">
              <a:rPr lang="en-US" altLang="en-US">
                <a:solidFill>
                  <a:srgbClr val="898989"/>
                </a:solidFill>
              </a:rPr>
              <a:pPr/>
              <a:t>34</a:t>
            </a:fld>
            <a:endParaRPr lang="en-US" altLang="en-US">
              <a:solidFill>
                <a:srgbClr val="89898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AE2DD7F-B7E5-1C9A-9CE8-B791D7D0B0A9}"/>
              </a:ext>
            </a:extLst>
          </p:cNvPr>
          <p:cNvSpPr>
            <a:spLocks noGrp="1"/>
          </p:cNvSpPr>
          <p:nvPr>
            <p:ph type="title"/>
          </p:nvPr>
        </p:nvSpPr>
        <p:spPr/>
        <p:txBody>
          <a:bodyPr>
            <a:normAutofit fontScale="90000"/>
          </a:bodyPr>
          <a:lstStyle/>
          <a:p>
            <a:pPr eaLnBrk="1" hangingPunct="1"/>
            <a:r>
              <a:rPr lang="en-US" altLang="en-US"/>
              <a:t>Random Forests Tuning</a:t>
            </a:r>
          </a:p>
        </p:txBody>
      </p:sp>
      <p:sp>
        <p:nvSpPr>
          <p:cNvPr id="3" name="Content Placeholder 2">
            <a:extLst>
              <a:ext uri="{FF2B5EF4-FFF2-40B4-BE49-F238E27FC236}">
                <a16:creationId xmlns:a16="http://schemas.microsoft.com/office/drawing/2014/main" id="{62204F0A-2608-8DA9-AAB3-E32FD0C03F12}"/>
              </a:ext>
            </a:extLst>
          </p:cNvPr>
          <p:cNvSpPr>
            <a:spLocks noGrp="1"/>
          </p:cNvSpPr>
          <p:nvPr>
            <p:ph idx="1"/>
          </p:nvPr>
        </p:nvSpPr>
        <p:spPr/>
        <p:txBody>
          <a:bodyPr rtlCol="0">
            <a:normAutofit fontScale="85000" lnSpcReduction="10000"/>
          </a:bodyPr>
          <a:lstStyle/>
          <a:p>
            <a:pPr>
              <a:defRPr/>
            </a:pPr>
            <a:r>
              <a:rPr lang="en-US" dirty="0"/>
              <a:t>The inventors make the following recommendations: </a:t>
            </a:r>
          </a:p>
          <a:p>
            <a:pPr marL="0" indent="0">
              <a:buNone/>
              <a:defRPr/>
            </a:pPr>
            <a:r>
              <a:rPr lang="en-US" dirty="0">
                <a:sym typeface="Symbol" panose="05050102010706020507" pitchFamily="18" charset="2"/>
              </a:rPr>
              <a:t> </a:t>
            </a:r>
            <a:r>
              <a:rPr lang="en-US" dirty="0"/>
              <a:t>For classification, the default value for m is √p and the minimum node size is one. </a:t>
            </a:r>
          </a:p>
          <a:p>
            <a:pPr marL="0" indent="0">
              <a:buNone/>
              <a:defRPr/>
            </a:pPr>
            <a:r>
              <a:rPr lang="en-US" dirty="0">
                <a:sym typeface="Symbol" panose="05050102010706020507" pitchFamily="18" charset="2"/>
              </a:rPr>
              <a:t> </a:t>
            </a:r>
            <a:r>
              <a:rPr lang="en-US" dirty="0"/>
              <a:t>For regression, the default value for m is p/3 and the minimum node size is five. </a:t>
            </a:r>
          </a:p>
          <a:p>
            <a:pPr>
              <a:defRPr/>
            </a:pPr>
            <a:r>
              <a:rPr lang="en-US" dirty="0"/>
              <a:t>In practice the best values for these parameters will depend on the problem, and they should be treated as tuning parameters. </a:t>
            </a:r>
          </a:p>
          <a:p>
            <a:pPr>
              <a:defRPr/>
            </a:pPr>
            <a:r>
              <a:rPr lang="en-US" dirty="0"/>
              <a:t>Like with Bagging, we can use OOB and therefore RF can be fit in one sequence, with cross-validation being performed along the way. Once the OOB error stabilizes, the training can be terminated. </a:t>
            </a:r>
          </a:p>
        </p:txBody>
      </p:sp>
      <p:sp>
        <p:nvSpPr>
          <p:cNvPr id="2" name="Slide Number Placeholder 1">
            <a:extLst>
              <a:ext uri="{FF2B5EF4-FFF2-40B4-BE49-F238E27FC236}">
                <a16:creationId xmlns:a16="http://schemas.microsoft.com/office/drawing/2014/main" id="{321C69E9-3799-03F3-131D-E487E29D4EF2}"/>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53EF25A6-3565-D84F-902D-F47180EACFB9}" type="slidenum">
              <a:rPr lang="en-US" altLang="en-US">
                <a:solidFill>
                  <a:srgbClr val="898989"/>
                </a:solidFill>
              </a:rPr>
              <a:pPr/>
              <a:t>35</a:t>
            </a:fld>
            <a:endParaRPr lang="en-US" altLang="en-US">
              <a:solidFill>
                <a:srgbClr val="89898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0CA550A8-DC94-7651-B7AD-FA8CD84C8E38}"/>
              </a:ext>
            </a:extLst>
          </p:cNvPr>
          <p:cNvSpPr>
            <a:spLocks noGrp="1"/>
          </p:cNvSpPr>
          <p:nvPr>
            <p:ph type="title"/>
          </p:nvPr>
        </p:nvSpPr>
        <p:spPr/>
        <p:txBody>
          <a:bodyPr>
            <a:normAutofit fontScale="90000"/>
          </a:bodyPr>
          <a:lstStyle/>
          <a:p>
            <a:pPr eaLnBrk="1" hangingPunct="1"/>
            <a:r>
              <a:rPr lang="en-US" altLang="en-US"/>
              <a:t>Why Random Forests works:</a:t>
            </a:r>
          </a:p>
        </p:txBody>
      </p:sp>
      <p:sp>
        <p:nvSpPr>
          <p:cNvPr id="3" name="Content Placeholder 2">
            <a:extLst>
              <a:ext uri="{FF2B5EF4-FFF2-40B4-BE49-F238E27FC236}">
                <a16:creationId xmlns:a16="http://schemas.microsoft.com/office/drawing/2014/main" id="{961642ED-1284-5E6E-7C9B-22A2B664468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pPr eaLnBrk="1" hangingPunct="1">
              <a:defRPr/>
            </a:pPr>
            <a:r>
              <a:rPr lang="en-US">
                <a:noFill/>
              </a:rPr>
              <a:t> </a:t>
            </a:r>
          </a:p>
        </p:txBody>
      </p:sp>
      <p:sp>
        <p:nvSpPr>
          <p:cNvPr id="2" name="Slide Number Placeholder 1">
            <a:extLst>
              <a:ext uri="{FF2B5EF4-FFF2-40B4-BE49-F238E27FC236}">
                <a16:creationId xmlns:a16="http://schemas.microsoft.com/office/drawing/2014/main" id="{CE14BD39-A713-BEEA-3E93-BEA57F9C814C}"/>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7F11B565-2FDB-F146-B2B7-8F71E3155A9A}" type="slidenum">
              <a:rPr lang="en-US" altLang="en-US">
                <a:solidFill>
                  <a:srgbClr val="898989"/>
                </a:solidFill>
              </a:rPr>
              <a:pPr/>
              <a:t>36</a:t>
            </a:fld>
            <a:endParaRPr lang="en-US" altLang="en-US">
              <a:solidFill>
                <a:srgbClr val="89898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4C78B23-5C50-4089-DED8-AFD6548ED17A}"/>
              </a:ext>
            </a:extLst>
          </p:cNvPr>
          <p:cNvSpPr>
            <a:spLocks noGrp="1"/>
          </p:cNvSpPr>
          <p:nvPr>
            <p:ph type="title"/>
          </p:nvPr>
        </p:nvSpPr>
        <p:spPr/>
        <p:txBody>
          <a:bodyPr>
            <a:normAutofit fontScale="90000"/>
          </a:bodyPr>
          <a:lstStyle/>
          <a:p>
            <a:pPr eaLnBrk="1" hangingPunct="1"/>
            <a:r>
              <a:rPr lang="en-US" altLang="en-US"/>
              <a:t>Advantages of Random Forest</a:t>
            </a:r>
          </a:p>
        </p:txBody>
      </p:sp>
      <p:sp>
        <p:nvSpPr>
          <p:cNvPr id="29699" name="Content Placeholder 2">
            <a:extLst>
              <a:ext uri="{FF2B5EF4-FFF2-40B4-BE49-F238E27FC236}">
                <a16:creationId xmlns:a16="http://schemas.microsoft.com/office/drawing/2014/main" id="{01C4BA84-3E32-A0AA-BE91-F9CEFDA7DEF0}"/>
              </a:ext>
            </a:extLst>
          </p:cNvPr>
          <p:cNvSpPr>
            <a:spLocks noGrp="1"/>
          </p:cNvSpPr>
          <p:nvPr>
            <p:ph idx="1"/>
          </p:nvPr>
        </p:nvSpPr>
        <p:spPr/>
        <p:txBody>
          <a:bodyPr/>
          <a:lstStyle/>
          <a:p>
            <a:pPr eaLnBrk="1" hangingPunct="1"/>
            <a:r>
              <a:rPr lang="en-US" altLang="en-US"/>
              <a:t>No need for pruning trees </a:t>
            </a:r>
          </a:p>
          <a:p>
            <a:pPr eaLnBrk="1" hangingPunct="1"/>
            <a:r>
              <a:rPr lang="en-US" altLang="en-US"/>
              <a:t>Accuracy and variable importance generated automatically </a:t>
            </a:r>
          </a:p>
          <a:p>
            <a:pPr eaLnBrk="1" hangingPunct="1"/>
            <a:r>
              <a:rPr lang="en-US" altLang="en-US"/>
              <a:t>Overfitting is not a problem </a:t>
            </a:r>
          </a:p>
          <a:p>
            <a:pPr eaLnBrk="1" hangingPunct="1"/>
            <a:r>
              <a:rPr lang="en-US" altLang="en-US"/>
              <a:t>Not very sensitive to outliers in training data </a:t>
            </a:r>
          </a:p>
          <a:p>
            <a:pPr eaLnBrk="1" hangingPunct="1"/>
            <a:r>
              <a:rPr lang="en-US" altLang="en-US"/>
              <a:t>Easy to set parameters </a:t>
            </a:r>
          </a:p>
          <a:p>
            <a:pPr eaLnBrk="1" hangingPunct="1"/>
            <a:r>
              <a:rPr lang="en-US" altLang="en-US"/>
              <a:t>Good performance </a:t>
            </a:r>
          </a:p>
        </p:txBody>
      </p:sp>
      <p:sp>
        <p:nvSpPr>
          <p:cNvPr id="2" name="Slide Number Placeholder 1">
            <a:extLst>
              <a:ext uri="{FF2B5EF4-FFF2-40B4-BE49-F238E27FC236}">
                <a16:creationId xmlns:a16="http://schemas.microsoft.com/office/drawing/2014/main" id="{5951C914-F257-9641-0055-DEB70D70729A}"/>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eaLnBrk="0" fontAlgn="base" hangingPunct="0">
              <a:spcBef>
                <a:spcPct val="0"/>
              </a:spcBef>
              <a:spcAft>
                <a:spcPct val="0"/>
              </a:spcAft>
              <a:defRPr>
                <a:solidFill>
                  <a:schemeClr val="tx1"/>
                </a:solidFill>
                <a:latin typeface="Calibri" panose="020F0502020204030204" pitchFamily="34" charset="0"/>
              </a:defRPr>
            </a:lvl6pPr>
            <a:lvl7pPr marL="2228850" indent="-171450" eaLnBrk="0" fontAlgn="base" hangingPunct="0">
              <a:spcBef>
                <a:spcPct val="0"/>
              </a:spcBef>
              <a:spcAft>
                <a:spcPct val="0"/>
              </a:spcAft>
              <a:defRPr>
                <a:solidFill>
                  <a:schemeClr val="tx1"/>
                </a:solidFill>
                <a:latin typeface="Calibri" panose="020F0502020204030204" pitchFamily="34" charset="0"/>
              </a:defRPr>
            </a:lvl7pPr>
            <a:lvl8pPr marL="2571750" indent="-171450" eaLnBrk="0" fontAlgn="base" hangingPunct="0">
              <a:spcBef>
                <a:spcPct val="0"/>
              </a:spcBef>
              <a:spcAft>
                <a:spcPct val="0"/>
              </a:spcAft>
              <a:defRPr>
                <a:solidFill>
                  <a:schemeClr val="tx1"/>
                </a:solidFill>
                <a:latin typeface="Calibri" panose="020F0502020204030204" pitchFamily="34" charset="0"/>
              </a:defRPr>
            </a:lvl8pPr>
            <a:lvl9pPr marL="2914650" indent="-171450" eaLnBrk="0" fontAlgn="base" hangingPunct="0">
              <a:spcBef>
                <a:spcPct val="0"/>
              </a:spcBef>
              <a:spcAft>
                <a:spcPct val="0"/>
              </a:spcAft>
              <a:defRPr>
                <a:solidFill>
                  <a:schemeClr val="tx1"/>
                </a:solidFill>
                <a:latin typeface="Calibri" panose="020F0502020204030204" pitchFamily="34" charset="0"/>
              </a:defRPr>
            </a:lvl9pPr>
          </a:lstStyle>
          <a:p>
            <a:fld id="{63C4968C-17B8-2F48-97BB-5E5589EB1ED0}" type="slidenum">
              <a:rPr lang="en-US" altLang="en-US">
                <a:solidFill>
                  <a:srgbClr val="898989"/>
                </a:solidFill>
              </a:rPr>
              <a:pPr/>
              <a:t>37</a:t>
            </a:fld>
            <a:endParaRPr lang="en-US" altLang="en-US">
              <a:solidFill>
                <a:srgbClr val="89898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a:extLst>
              <a:ext uri="{FF2B5EF4-FFF2-40B4-BE49-F238E27FC236}">
                <a16:creationId xmlns:a16="http://schemas.microsoft.com/office/drawing/2014/main" id="{1BFA7FDD-F815-1DCB-B3DB-A0E6414E2A6A}"/>
              </a:ext>
            </a:extLst>
          </p:cNvPr>
          <p:cNvSpPr>
            <a:spLocks noGrp="1" noChangeArrowheads="1"/>
          </p:cNvSpPr>
          <p:nvPr>
            <p:ph type="ctrTitle"/>
          </p:nvPr>
        </p:nvSpPr>
        <p:spPr>
          <a:xfrm>
            <a:off x="838200" y="1341967"/>
            <a:ext cx="7086600" cy="1200150"/>
          </a:xfrm>
        </p:spPr>
        <p:txBody>
          <a:bodyPr>
            <a:normAutofit fontScale="90000"/>
          </a:bodyPr>
          <a:lstStyle/>
          <a:p>
            <a:pPr eaLnBrk="1" hangingPunct="1"/>
            <a:r>
              <a:rPr lang="en-US" altLang="en-US" dirty="0"/>
              <a:t>Bayesian Networks</a:t>
            </a:r>
            <a:br>
              <a:rPr lang="en-US" altLang="en-US" dirty="0"/>
            </a:br>
            <a:endParaRPr lang="en-US" altLang="en-US" dirty="0"/>
          </a:p>
        </p:txBody>
      </p:sp>
      <p:sp>
        <p:nvSpPr>
          <p:cNvPr id="2051" name="Rectangle 3">
            <a:extLst>
              <a:ext uri="{FF2B5EF4-FFF2-40B4-BE49-F238E27FC236}">
                <a16:creationId xmlns:a16="http://schemas.microsoft.com/office/drawing/2014/main" id="{B8CBDAB4-7D8B-D8A2-D5BB-571044DD9615}"/>
              </a:ext>
            </a:extLst>
          </p:cNvPr>
          <p:cNvSpPr>
            <a:spLocks noGrp="1" noChangeArrowheads="1"/>
          </p:cNvSpPr>
          <p:nvPr>
            <p:ph type="subTitle" idx="1"/>
          </p:nvPr>
        </p:nvSpPr>
        <p:spPr/>
        <p:txBody>
          <a:bodyPr/>
          <a:lstStyle/>
          <a:p>
            <a:pPr eaLnBrk="1" hangingPunct="1"/>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03DC035-14A3-535C-53B7-A76BAEB53FAC}"/>
              </a:ext>
            </a:extLst>
          </p:cNvPr>
          <p:cNvSpPr>
            <a:spLocks noGrp="1" noChangeArrowheads="1"/>
          </p:cNvSpPr>
          <p:nvPr>
            <p:ph type="title"/>
          </p:nvPr>
        </p:nvSpPr>
        <p:spPr/>
        <p:txBody>
          <a:bodyPr>
            <a:normAutofit fontScale="90000"/>
          </a:bodyPr>
          <a:lstStyle/>
          <a:p>
            <a:pPr eaLnBrk="1" hangingPunct="1"/>
            <a:r>
              <a:rPr lang="en-US" altLang="en-US"/>
              <a:t>Bayesian networks</a:t>
            </a:r>
          </a:p>
        </p:txBody>
      </p:sp>
      <p:sp>
        <p:nvSpPr>
          <p:cNvPr id="3075" name="Rectangle 3">
            <a:extLst>
              <a:ext uri="{FF2B5EF4-FFF2-40B4-BE49-F238E27FC236}">
                <a16:creationId xmlns:a16="http://schemas.microsoft.com/office/drawing/2014/main" id="{E0AA4892-1D35-EDE2-B862-F6D878A6A88D}"/>
              </a:ext>
            </a:extLst>
          </p:cNvPr>
          <p:cNvSpPr>
            <a:spLocks noGrp="1" noChangeArrowheads="1"/>
          </p:cNvSpPr>
          <p:nvPr>
            <p:ph type="body" idx="1"/>
          </p:nvPr>
        </p:nvSpPr>
        <p:spPr/>
        <p:txBody>
          <a:bodyPr/>
          <a:lstStyle/>
          <a:p>
            <a:pPr eaLnBrk="1" hangingPunct="1">
              <a:lnSpc>
                <a:spcPct val="80000"/>
              </a:lnSpc>
            </a:pPr>
            <a:r>
              <a:rPr lang="en-US" altLang="en-US" sz="1800"/>
              <a:t>A simple, graphical notation for conditional independence assertions and hence for compact specification of full joint distributions</a:t>
            </a:r>
          </a:p>
          <a:p>
            <a:pPr eaLnBrk="1" hangingPunct="1">
              <a:lnSpc>
                <a:spcPct val="80000"/>
              </a:lnSpc>
            </a:pPr>
            <a:endParaRPr lang="en-US" altLang="en-US" sz="1800"/>
          </a:p>
          <a:p>
            <a:pPr eaLnBrk="1" hangingPunct="1">
              <a:lnSpc>
                <a:spcPct val="80000"/>
              </a:lnSpc>
            </a:pPr>
            <a:r>
              <a:rPr lang="en-US" altLang="en-US" sz="1800"/>
              <a:t>Syntax:</a:t>
            </a:r>
          </a:p>
          <a:p>
            <a:pPr lvl="1" eaLnBrk="1" hangingPunct="1">
              <a:lnSpc>
                <a:spcPct val="80000"/>
              </a:lnSpc>
            </a:pPr>
            <a:r>
              <a:rPr lang="en-US" altLang="en-US" sz="1500"/>
              <a:t>a set of nodes, one per variable</a:t>
            </a:r>
          </a:p>
          <a:p>
            <a:pPr lvl="1" eaLnBrk="1" hangingPunct="1">
              <a:lnSpc>
                <a:spcPct val="80000"/>
              </a:lnSpc>
            </a:pPr>
            <a:r>
              <a:rPr lang="en-US" altLang="en-US" sz="1500"/>
              <a:t>a directed, acyclic graph (link ≈ "directly influences")</a:t>
            </a:r>
          </a:p>
          <a:p>
            <a:pPr lvl="1" eaLnBrk="1" hangingPunct="1">
              <a:lnSpc>
                <a:spcPct val="80000"/>
              </a:lnSpc>
            </a:pPr>
            <a:r>
              <a:rPr lang="en-US" altLang="en-US" sz="1500"/>
              <a:t>a conditional distribution for each node given its parents:</a:t>
            </a:r>
          </a:p>
          <a:p>
            <a:pPr lvl="2" algn="ctr" eaLnBrk="1" hangingPunct="1">
              <a:lnSpc>
                <a:spcPct val="80000"/>
              </a:lnSpc>
              <a:buFontTx/>
              <a:buNone/>
            </a:pPr>
            <a:r>
              <a:rPr lang="en-US" altLang="en-US" sz="1350" b="1"/>
              <a:t>P </a:t>
            </a:r>
            <a:r>
              <a:rPr lang="en-US" altLang="en-US" sz="1350"/>
              <a:t>(X</a:t>
            </a:r>
            <a:r>
              <a:rPr lang="en-US" altLang="en-US" sz="1350" baseline="-25000"/>
              <a:t>i </a:t>
            </a:r>
            <a:r>
              <a:rPr lang="en-US" altLang="en-US" sz="1350"/>
              <a:t>| Parents (X</a:t>
            </a:r>
            <a:r>
              <a:rPr lang="en-US" altLang="en-US" sz="1350" baseline="-25000"/>
              <a:t>i</a:t>
            </a:r>
            <a:r>
              <a:rPr lang="en-US" altLang="en-US" sz="1350"/>
              <a:t>))</a:t>
            </a:r>
          </a:p>
          <a:p>
            <a:pPr lvl="2" algn="ctr" eaLnBrk="1" hangingPunct="1">
              <a:lnSpc>
                <a:spcPct val="80000"/>
              </a:lnSpc>
              <a:buFontTx/>
              <a:buNone/>
            </a:pPr>
            <a:endParaRPr lang="en-US" altLang="en-US" sz="1350"/>
          </a:p>
          <a:p>
            <a:pPr eaLnBrk="1" hangingPunct="1">
              <a:lnSpc>
                <a:spcPct val="80000"/>
              </a:lnSpc>
            </a:pPr>
            <a:r>
              <a:rPr lang="en-US" altLang="en-US" sz="1800"/>
              <a:t>In the simplest case, conditional distribution represented as a </a:t>
            </a:r>
            <a:r>
              <a:rPr lang="en-US" altLang="en-US" sz="1800">
                <a:solidFill>
                  <a:schemeClr val="accent2"/>
                </a:solidFill>
              </a:rPr>
              <a:t>conditional probability table</a:t>
            </a:r>
            <a:r>
              <a:rPr lang="en-US" altLang="en-US" sz="1800"/>
              <a:t> (CPT) giving the distribution over </a:t>
            </a:r>
            <a:r>
              <a:rPr lang="en-US" altLang="en-US" sz="1800" i="1"/>
              <a:t>X</a:t>
            </a:r>
            <a:r>
              <a:rPr lang="en-US" altLang="en-US" sz="1800" i="1" baseline="-25000"/>
              <a:t>i</a:t>
            </a:r>
            <a:r>
              <a:rPr lang="en-US" altLang="en-US" sz="1800"/>
              <a:t> for each combination of parent values</a:t>
            </a:r>
          </a:p>
          <a:p>
            <a:pPr eaLnBrk="1" hangingPunct="1">
              <a:lnSpc>
                <a:spcPct val="80000"/>
              </a:lnSpc>
            </a:pPr>
            <a:r>
              <a:rPr lang="en-US" altLang="en-US" sz="1800"/>
              <a:t>A node is independent of its nondescendents given its parents.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NZ" dirty="0"/>
              <a:t>general Scheme </a:t>
            </a:r>
          </a:p>
        </p:txBody>
      </p:sp>
      <p:pic>
        <p:nvPicPr>
          <p:cNvPr id="5122" name="Picture 2" descr="Make Predictions">
            <a:extLst>
              <a:ext uri="{FF2B5EF4-FFF2-40B4-BE49-F238E27FC236}">
                <a16:creationId xmlns:a16="http://schemas.microsoft.com/office/drawing/2014/main" id="{952BBEAB-DFE6-4AB5-878C-15EC94D4F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25" y="1123950"/>
            <a:ext cx="8318818"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523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B3C778-4E9B-44C8-1375-F5C06449BC00}"/>
              </a:ext>
            </a:extLst>
          </p:cNvPr>
          <p:cNvSpPr>
            <a:spLocks noGrp="1" noChangeArrowheads="1"/>
          </p:cNvSpPr>
          <p:nvPr>
            <p:ph type="title"/>
          </p:nvPr>
        </p:nvSpPr>
        <p:spPr/>
        <p:txBody>
          <a:bodyPr>
            <a:normAutofit fontScale="90000"/>
          </a:bodyPr>
          <a:lstStyle/>
          <a:p>
            <a:pPr eaLnBrk="1" hangingPunct="1"/>
            <a:r>
              <a:rPr lang="en-US" altLang="en-US"/>
              <a:t>Example</a:t>
            </a:r>
          </a:p>
        </p:txBody>
      </p:sp>
      <p:sp>
        <p:nvSpPr>
          <p:cNvPr id="4099" name="Rectangle 3">
            <a:extLst>
              <a:ext uri="{FF2B5EF4-FFF2-40B4-BE49-F238E27FC236}">
                <a16:creationId xmlns:a16="http://schemas.microsoft.com/office/drawing/2014/main" id="{C61C297B-7BCF-88FF-67A8-9C0FAD9552FA}"/>
              </a:ext>
            </a:extLst>
          </p:cNvPr>
          <p:cNvSpPr>
            <a:spLocks noGrp="1" noChangeArrowheads="1"/>
          </p:cNvSpPr>
          <p:nvPr>
            <p:ph type="body" idx="1"/>
          </p:nvPr>
        </p:nvSpPr>
        <p:spPr/>
        <p:txBody>
          <a:bodyPr/>
          <a:lstStyle/>
          <a:p>
            <a:pPr eaLnBrk="1" hangingPunct="1">
              <a:lnSpc>
                <a:spcPct val="90000"/>
              </a:lnSpc>
            </a:pPr>
            <a:r>
              <a:rPr lang="en-US" altLang="en-US" sz="1800"/>
              <a:t>Topology of network encodes conditional independence assertions:</a:t>
            </a:r>
          </a:p>
          <a:p>
            <a:pPr eaLnBrk="1" hangingPunct="1">
              <a:lnSpc>
                <a:spcPct val="90000"/>
              </a:lnSpc>
              <a:buFontTx/>
              <a:buNone/>
            </a:pPr>
            <a:endParaRPr lang="en-US" altLang="en-US" sz="1800"/>
          </a:p>
          <a:p>
            <a:pPr eaLnBrk="1" hangingPunct="1">
              <a:lnSpc>
                <a:spcPct val="90000"/>
              </a:lnSpc>
              <a:buFontTx/>
              <a:buNone/>
            </a:pPr>
            <a:endParaRPr lang="en-US" altLang="en-US" sz="1800"/>
          </a:p>
          <a:p>
            <a:pPr eaLnBrk="1" hangingPunct="1">
              <a:lnSpc>
                <a:spcPct val="90000"/>
              </a:lnSpc>
              <a:buFontTx/>
              <a:buNone/>
            </a:pPr>
            <a:endParaRPr lang="en-US" altLang="en-US" sz="1800"/>
          </a:p>
          <a:p>
            <a:pPr eaLnBrk="1" hangingPunct="1">
              <a:lnSpc>
                <a:spcPct val="90000"/>
              </a:lnSpc>
              <a:buFontTx/>
              <a:buNone/>
            </a:pPr>
            <a:endParaRPr lang="en-US" altLang="en-US" sz="1800"/>
          </a:p>
          <a:p>
            <a:pPr eaLnBrk="1" hangingPunct="1">
              <a:lnSpc>
                <a:spcPct val="90000"/>
              </a:lnSpc>
              <a:buFontTx/>
              <a:buNone/>
            </a:pPr>
            <a:endParaRPr lang="en-US" altLang="en-US" sz="1800"/>
          </a:p>
          <a:p>
            <a:pPr eaLnBrk="1" hangingPunct="1">
              <a:lnSpc>
                <a:spcPct val="90000"/>
              </a:lnSpc>
              <a:buFontTx/>
              <a:buNone/>
            </a:pPr>
            <a:endParaRPr lang="en-US" altLang="en-US" sz="1800"/>
          </a:p>
          <a:p>
            <a:pPr eaLnBrk="1" hangingPunct="1">
              <a:lnSpc>
                <a:spcPct val="90000"/>
              </a:lnSpc>
            </a:pPr>
            <a:r>
              <a:rPr lang="en-US" altLang="en-US" sz="1800" i="1"/>
              <a:t>Weather</a:t>
            </a:r>
            <a:r>
              <a:rPr lang="en-US" altLang="en-US" sz="1800"/>
              <a:t> is independent of the other variables</a:t>
            </a:r>
          </a:p>
          <a:p>
            <a:pPr eaLnBrk="1" hangingPunct="1">
              <a:lnSpc>
                <a:spcPct val="90000"/>
              </a:lnSpc>
            </a:pPr>
            <a:r>
              <a:rPr lang="en-US" altLang="en-US" sz="1800" i="1"/>
              <a:t>Toothache</a:t>
            </a:r>
            <a:r>
              <a:rPr lang="en-US" altLang="en-US" sz="1800"/>
              <a:t> and </a:t>
            </a:r>
            <a:r>
              <a:rPr lang="en-US" altLang="en-US" sz="1800" i="1"/>
              <a:t>Catch</a:t>
            </a:r>
            <a:r>
              <a:rPr lang="en-US" altLang="en-US" sz="1800"/>
              <a:t> are conditionally independent given </a:t>
            </a:r>
            <a:r>
              <a:rPr lang="en-US" altLang="en-US" sz="1800" i="1"/>
              <a:t>Cavity</a:t>
            </a:r>
            <a:endParaRPr lang="en-US" altLang="en-US" sz="1800"/>
          </a:p>
        </p:txBody>
      </p:sp>
      <p:pic>
        <p:nvPicPr>
          <p:cNvPr id="4100" name="Picture 4" descr="dentist-network">
            <a:extLst>
              <a:ext uri="{FF2B5EF4-FFF2-40B4-BE49-F238E27FC236}">
                <a16:creationId xmlns:a16="http://schemas.microsoft.com/office/drawing/2014/main" id="{61965222-B8AA-5F04-4077-A4993CC64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100" y="1600200"/>
            <a:ext cx="3314700" cy="163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60DD590-91DD-6904-4083-768892E46F2D}"/>
              </a:ext>
            </a:extLst>
          </p:cNvPr>
          <p:cNvSpPr>
            <a:spLocks noGrp="1" noChangeArrowheads="1"/>
          </p:cNvSpPr>
          <p:nvPr>
            <p:ph type="title"/>
          </p:nvPr>
        </p:nvSpPr>
        <p:spPr/>
        <p:txBody>
          <a:bodyPr>
            <a:normAutofit fontScale="90000"/>
          </a:bodyPr>
          <a:lstStyle/>
          <a:p>
            <a:pPr eaLnBrk="1" hangingPunct="1"/>
            <a:r>
              <a:rPr lang="en-US" altLang="en-US"/>
              <a:t>Example</a:t>
            </a:r>
          </a:p>
        </p:txBody>
      </p:sp>
      <p:sp>
        <p:nvSpPr>
          <p:cNvPr id="5123" name="Rectangle 3">
            <a:extLst>
              <a:ext uri="{FF2B5EF4-FFF2-40B4-BE49-F238E27FC236}">
                <a16:creationId xmlns:a16="http://schemas.microsoft.com/office/drawing/2014/main" id="{CA2302C6-DE44-68F4-0A13-8A3702CFBCD3}"/>
              </a:ext>
            </a:extLst>
          </p:cNvPr>
          <p:cNvSpPr>
            <a:spLocks noGrp="1" noChangeArrowheads="1"/>
          </p:cNvSpPr>
          <p:nvPr>
            <p:ph type="body" idx="1"/>
          </p:nvPr>
        </p:nvSpPr>
        <p:spPr/>
        <p:txBody>
          <a:bodyPr/>
          <a:lstStyle/>
          <a:p>
            <a:pPr eaLnBrk="1" hangingPunct="1">
              <a:lnSpc>
                <a:spcPct val="90000"/>
              </a:lnSpc>
            </a:pPr>
            <a:r>
              <a:rPr lang="en-US" altLang="en-US" sz="1800"/>
              <a:t>I'm at work, neighbor John calls to say my alarm is ringing, but neighbor Mary doesn't call. Sometimes it's set off by minor earthquakes. Is there a burglar?</a:t>
            </a:r>
          </a:p>
          <a:p>
            <a:pPr eaLnBrk="1" hangingPunct="1">
              <a:lnSpc>
                <a:spcPct val="90000"/>
              </a:lnSpc>
            </a:pPr>
            <a:endParaRPr lang="en-US" altLang="en-US" sz="1800"/>
          </a:p>
          <a:p>
            <a:pPr eaLnBrk="1" hangingPunct="1">
              <a:lnSpc>
                <a:spcPct val="90000"/>
              </a:lnSpc>
            </a:pPr>
            <a:r>
              <a:rPr lang="en-US" altLang="en-US" sz="1800"/>
              <a:t>Variables: </a:t>
            </a:r>
            <a:r>
              <a:rPr lang="en-US" altLang="en-US" sz="1800" i="1"/>
              <a:t>Burglary</a:t>
            </a:r>
            <a:r>
              <a:rPr lang="en-US" altLang="en-US" sz="1800"/>
              <a:t>, </a:t>
            </a:r>
            <a:r>
              <a:rPr lang="en-US" altLang="en-US" sz="1800" i="1"/>
              <a:t>Earthquake</a:t>
            </a:r>
            <a:r>
              <a:rPr lang="en-US" altLang="en-US" sz="1800"/>
              <a:t>, </a:t>
            </a:r>
            <a:r>
              <a:rPr lang="en-US" altLang="en-US" sz="1800" i="1"/>
              <a:t>Alarm</a:t>
            </a:r>
            <a:r>
              <a:rPr lang="en-US" altLang="en-US" sz="1800"/>
              <a:t>, </a:t>
            </a:r>
            <a:r>
              <a:rPr lang="en-US" altLang="en-US" sz="1800" i="1"/>
              <a:t>JohnCalls</a:t>
            </a:r>
            <a:r>
              <a:rPr lang="en-US" altLang="en-US" sz="1800"/>
              <a:t>, </a:t>
            </a:r>
            <a:r>
              <a:rPr lang="en-US" altLang="en-US" sz="1800" i="1"/>
              <a:t>MaryCalls</a:t>
            </a:r>
            <a:endParaRPr lang="en-US" altLang="en-US" sz="1800"/>
          </a:p>
          <a:p>
            <a:pPr eaLnBrk="1" hangingPunct="1">
              <a:lnSpc>
                <a:spcPct val="90000"/>
              </a:lnSpc>
            </a:pPr>
            <a:endParaRPr lang="en-US" altLang="en-US" sz="1800"/>
          </a:p>
          <a:p>
            <a:pPr eaLnBrk="1" hangingPunct="1">
              <a:lnSpc>
                <a:spcPct val="90000"/>
              </a:lnSpc>
            </a:pPr>
            <a:r>
              <a:rPr lang="en-US" altLang="en-US" sz="1800"/>
              <a:t>Network topology reflects "causal" knowledge:</a:t>
            </a:r>
          </a:p>
          <a:p>
            <a:pPr lvl="1" eaLnBrk="1" hangingPunct="1">
              <a:lnSpc>
                <a:spcPct val="90000"/>
              </a:lnSpc>
            </a:pPr>
            <a:r>
              <a:rPr lang="en-US" altLang="en-US" sz="1500"/>
              <a:t>A burglar can set the alarm off</a:t>
            </a:r>
          </a:p>
          <a:p>
            <a:pPr lvl="1" eaLnBrk="1" hangingPunct="1">
              <a:lnSpc>
                <a:spcPct val="90000"/>
              </a:lnSpc>
            </a:pPr>
            <a:r>
              <a:rPr lang="en-US" altLang="en-US" sz="1500"/>
              <a:t>An earthquake can set the alarm off</a:t>
            </a:r>
          </a:p>
          <a:p>
            <a:pPr lvl="1" eaLnBrk="1" hangingPunct="1">
              <a:lnSpc>
                <a:spcPct val="90000"/>
              </a:lnSpc>
            </a:pPr>
            <a:r>
              <a:rPr lang="en-US" altLang="en-US" sz="1500"/>
              <a:t>The alarm can cause Mary to call</a:t>
            </a:r>
          </a:p>
          <a:p>
            <a:pPr lvl="1" eaLnBrk="1" hangingPunct="1">
              <a:lnSpc>
                <a:spcPct val="90000"/>
              </a:lnSpc>
            </a:pPr>
            <a:r>
              <a:rPr lang="en-US" altLang="en-US" sz="1500"/>
              <a:t>The alarm can cause John to call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812075A-F58B-10B3-6916-0735A14F962F}"/>
              </a:ext>
            </a:extLst>
          </p:cNvPr>
          <p:cNvSpPr>
            <a:spLocks noGrp="1" noChangeArrowheads="1"/>
          </p:cNvSpPr>
          <p:nvPr>
            <p:ph type="title"/>
          </p:nvPr>
        </p:nvSpPr>
        <p:spPr/>
        <p:txBody>
          <a:bodyPr>
            <a:normAutofit fontScale="90000"/>
          </a:bodyPr>
          <a:lstStyle/>
          <a:p>
            <a:pPr eaLnBrk="1" hangingPunct="1"/>
            <a:r>
              <a:rPr lang="en-US" altLang="en-US"/>
              <a:t>Example contd.</a:t>
            </a:r>
          </a:p>
        </p:txBody>
      </p:sp>
      <p:pic>
        <p:nvPicPr>
          <p:cNvPr id="6147" name="Picture 4" descr="burglary2">
            <a:extLst>
              <a:ext uri="{FF2B5EF4-FFF2-40B4-BE49-F238E27FC236}">
                <a16:creationId xmlns:a16="http://schemas.microsoft.com/office/drawing/2014/main" id="{2888549A-76B3-21C0-E233-60201988D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085850"/>
            <a:ext cx="5829300" cy="317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C1245AE-DDB4-7D46-ABAF-6A97A798FE89}"/>
              </a:ext>
            </a:extLst>
          </p:cNvPr>
          <p:cNvSpPr>
            <a:spLocks noGrp="1" noChangeArrowheads="1"/>
          </p:cNvSpPr>
          <p:nvPr>
            <p:ph type="title"/>
          </p:nvPr>
        </p:nvSpPr>
        <p:spPr/>
        <p:txBody>
          <a:bodyPr>
            <a:normAutofit fontScale="90000"/>
          </a:bodyPr>
          <a:lstStyle/>
          <a:p>
            <a:pPr eaLnBrk="1" hangingPunct="1"/>
            <a:r>
              <a:rPr lang="en-US" altLang="en-US"/>
              <a:t>Compactness</a:t>
            </a:r>
          </a:p>
        </p:txBody>
      </p:sp>
      <p:sp>
        <p:nvSpPr>
          <p:cNvPr id="7171" name="Rectangle 3">
            <a:extLst>
              <a:ext uri="{FF2B5EF4-FFF2-40B4-BE49-F238E27FC236}">
                <a16:creationId xmlns:a16="http://schemas.microsoft.com/office/drawing/2014/main" id="{E2F64A7A-54F4-DE41-5964-FB4D60DF31E6}"/>
              </a:ext>
            </a:extLst>
          </p:cNvPr>
          <p:cNvSpPr>
            <a:spLocks noGrp="1" noChangeArrowheads="1"/>
          </p:cNvSpPr>
          <p:nvPr>
            <p:ph type="body" idx="1"/>
          </p:nvPr>
        </p:nvSpPr>
        <p:spPr/>
        <p:txBody>
          <a:bodyPr/>
          <a:lstStyle/>
          <a:p>
            <a:pPr eaLnBrk="1" hangingPunct="1">
              <a:lnSpc>
                <a:spcPct val="90000"/>
              </a:lnSpc>
            </a:pPr>
            <a:r>
              <a:rPr lang="en-US" altLang="en-US" sz="1650"/>
              <a:t>A CPT for Boolean </a:t>
            </a:r>
            <a:r>
              <a:rPr lang="en-US" altLang="en-US" sz="1650" i="1"/>
              <a:t>X</a:t>
            </a:r>
            <a:r>
              <a:rPr lang="en-US" altLang="en-US" sz="1650" i="1" baseline="-25000"/>
              <a:t>i</a:t>
            </a:r>
            <a:r>
              <a:rPr lang="en-US" altLang="en-US" sz="1650"/>
              <a:t> with </a:t>
            </a:r>
            <a:r>
              <a:rPr lang="en-US" altLang="en-US" sz="1650" i="1"/>
              <a:t>k</a:t>
            </a:r>
            <a:r>
              <a:rPr lang="en-US" altLang="en-US" sz="1650"/>
              <a:t> Boolean parents has </a:t>
            </a:r>
            <a:r>
              <a:rPr lang="en-US" altLang="en-US" sz="1650" i="1"/>
              <a:t>2</a:t>
            </a:r>
            <a:r>
              <a:rPr lang="en-US" altLang="en-US" sz="1650" i="1" baseline="30000"/>
              <a:t>k</a:t>
            </a:r>
            <a:r>
              <a:rPr lang="en-US" altLang="en-US" sz="1650"/>
              <a:t> rows for the combinations of parent values</a:t>
            </a:r>
          </a:p>
          <a:p>
            <a:pPr eaLnBrk="1" hangingPunct="1">
              <a:lnSpc>
                <a:spcPct val="90000"/>
              </a:lnSpc>
            </a:pPr>
            <a:endParaRPr lang="en-US" altLang="en-US" sz="1650"/>
          </a:p>
          <a:p>
            <a:pPr eaLnBrk="1" hangingPunct="1">
              <a:lnSpc>
                <a:spcPct val="90000"/>
              </a:lnSpc>
            </a:pPr>
            <a:r>
              <a:rPr lang="en-US" altLang="en-US" sz="1650"/>
              <a:t>Each row requires one number </a:t>
            </a:r>
            <a:r>
              <a:rPr lang="en-US" altLang="en-US" sz="1650" i="1"/>
              <a:t>p</a:t>
            </a:r>
            <a:r>
              <a:rPr lang="en-US" altLang="en-US" sz="1650"/>
              <a:t> for </a:t>
            </a:r>
            <a:r>
              <a:rPr lang="en-US" altLang="en-US" sz="1650" i="1"/>
              <a:t>X</a:t>
            </a:r>
            <a:r>
              <a:rPr lang="en-US" altLang="en-US" sz="1650" i="1" baseline="-25000"/>
              <a:t>i</a:t>
            </a:r>
            <a:r>
              <a:rPr lang="en-US" altLang="en-US" sz="1650" i="1"/>
              <a:t> = true</a:t>
            </a:r>
            <a:br>
              <a:rPr lang="en-US" altLang="en-US" sz="1650" i="1"/>
            </a:br>
            <a:r>
              <a:rPr lang="en-US" altLang="en-US" sz="1650"/>
              <a:t>(the number for  </a:t>
            </a:r>
            <a:r>
              <a:rPr lang="en-US" altLang="en-US" sz="1650" i="1"/>
              <a:t>X</a:t>
            </a:r>
            <a:r>
              <a:rPr lang="en-US" altLang="en-US" sz="1650" i="1" baseline="-25000"/>
              <a:t>i</a:t>
            </a:r>
            <a:r>
              <a:rPr lang="en-US" altLang="en-US" sz="1650"/>
              <a:t> = </a:t>
            </a:r>
            <a:r>
              <a:rPr lang="en-US" altLang="en-US" sz="1650" i="1"/>
              <a:t>false</a:t>
            </a:r>
            <a:r>
              <a:rPr lang="en-US" altLang="en-US" sz="1650"/>
              <a:t> is just </a:t>
            </a:r>
            <a:r>
              <a:rPr lang="en-US" altLang="en-US" sz="1650" i="1"/>
              <a:t>1-p</a:t>
            </a:r>
            <a:r>
              <a:rPr lang="en-US" altLang="en-US" sz="1650"/>
              <a:t>)</a:t>
            </a:r>
          </a:p>
          <a:p>
            <a:pPr eaLnBrk="1" hangingPunct="1">
              <a:lnSpc>
                <a:spcPct val="90000"/>
              </a:lnSpc>
            </a:pPr>
            <a:endParaRPr lang="en-US" altLang="en-US" sz="1650"/>
          </a:p>
          <a:p>
            <a:pPr eaLnBrk="1" hangingPunct="1">
              <a:lnSpc>
                <a:spcPct val="90000"/>
              </a:lnSpc>
            </a:pPr>
            <a:r>
              <a:rPr lang="en-US" altLang="en-US" sz="1650"/>
              <a:t>If each variable has no more than </a:t>
            </a:r>
            <a:r>
              <a:rPr lang="en-US" altLang="en-US" sz="1650" i="1"/>
              <a:t>k</a:t>
            </a:r>
            <a:r>
              <a:rPr lang="en-US" altLang="en-US" sz="1650"/>
              <a:t> parents, the complete network requires </a:t>
            </a:r>
            <a:r>
              <a:rPr lang="en-US" altLang="en-US" sz="1650" i="1">
                <a:solidFill>
                  <a:schemeClr val="accent2"/>
                </a:solidFill>
              </a:rPr>
              <a:t>O(n ·</a:t>
            </a:r>
            <a:r>
              <a:rPr lang="en-US" altLang="en-US" sz="1650">
                <a:solidFill>
                  <a:schemeClr val="accent2"/>
                </a:solidFill>
              </a:rPr>
              <a:t> 2</a:t>
            </a:r>
            <a:r>
              <a:rPr lang="en-US" altLang="en-US" sz="1650" baseline="30000">
                <a:solidFill>
                  <a:schemeClr val="accent2"/>
                </a:solidFill>
              </a:rPr>
              <a:t>k</a:t>
            </a:r>
            <a:r>
              <a:rPr lang="en-US" altLang="en-US" sz="1650">
                <a:solidFill>
                  <a:schemeClr val="accent2"/>
                </a:solidFill>
              </a:rPr>
              <a:t>)</a:t>
            </a:r>
            <a:r>
              <a:rPr lang="en-US" altLang="en-US" sz="1650"/>
              <a:t> numbers</a:t>
            </a:r>
          </a:p>
          <a:p>
            <a:pPr eaLnBrk="1" hangingPunct="1">
              <a:lnSpc>
                <a:spcPct val="90000"/>
              </a:lnSpc>
            </a:pPr>
            <a:endParaRPr lang="en-US" altLang="en-US" sz="1650"/>
          </a:p>
          <a:p>
            <a:pPr eaLnBrk="1" hangingPunct="1">
              <a:lnSpc>
                <a:spcPct val="90000"/>
              </a:lnSpc>
            </a:pPr>
            <a:r>
              <a:rPr lang="en-US" altLang="en-US" sz="1650"/>
              <a:t>I.e., grows linearly with </a:t>
            </a:r>
            <a:r>
              <a:rPr lang="en-US" altLang="en-US" sz="1650" i="1"/>
              <a:t>n</a:t>
            </a:r>
            <a:r>
              <a:rPr lang="en-US" altLang="en-US" sz="1650"/>
              <a:t>, vs. </a:t>
            </a:r>
            <a:r>
              <a:rPr lang="en-US" altLang="en-US" sz="1650" i="1">
                <a:solidFill>
                  <a:schemeClr val="accent2"/>
                </a:solidFill>
              </a:rPr>
              <a:t>O(2</a:t>
            </a:r>
            <a:r>
              <a:rPr lang="en-US" altLang="en-US" sz="1650" i="1" baseline="30000">
                <a:solidFill>
                  <a:schemeClr val="accent2"/>
                </a:solidFill>
              </a:rPr>
              <a:t>n</a:t>
            </a:r>
            <a:r>
              <a:rPr lang="en-US" altLang="en-US" sz="1650" i="1">
                <a:solidFill>
                  <a:schemeClr val="accent2"/>
                </a:solidFill>
              </a:rPr>
              <a:t>)</a:t>
            </a:r>
            <a:r>
              <a:rPr lang="en-US" altLang="en-US" sz="1650" i="1"/>
              <a:t> </a:t>
            </a:r>
            <a:r>
              <a:rPr lang="en-US" altLang="en-US" sz="1650"/>
              <a:t>for the full joint distribution</a:t>
            </a:r>
          </a:p>
          <a:p>
            <a:pPr eaLnBrk="1" hangingPunct="1">
              <a:lnSpc>
                <a:spcPct val="90000"/>
              </a:lnSpc>
            </a:pPr>
            <a:endParaRPr lang="en-US" altLang="en-US" sz="1650"/>
          </a:p>
          <a:p>
            <a:pPr eaLnBrk="1" hangingPunct="1">
              <a:lnSpc>
                <a:spcPct val="90000"/>
              </a:lnSpc>
            </a:pPr>
            <a:r>
              <a:rPr lang="en-US" altLang="en-US" sz="1650"/>
              <a:t>For burglary net, 1 + 1 + 4 + 2 + 2 = 10 numbers (vs. 2</a:t>
            </a:r>
            <a:r>
              <a:rPr lang="en-US" altLang="en-US" sz="1650" baseline="30000"/>
              <a:t>5</a:t>
            </a:r>
            <a:r>
              <a:rPr lang="en-US" altLang="en-US" sz="1650"/>
              <a:t>-1 = 31)</a:t>
            </a:r>
          </a:p>
        </p:txBody>
      </p:sp>
      <p:pic>
        <p:nvPicPr>
          <p:cNvPr id="7172" name="Picture 4" descr="burglary-small">
            <a:extLst>
              <a:ext uri="{FF2B5EF4-FFF2-40B4-BE49-F238E27FC236}">
                <a16:creationId xmlns:a16="http://schemas.microsoft.com/office/drawing/2014/main" id="{05D85156-CAA9-3888-1A03-A393F5E8A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6544" y="1550194"/>
            <a:ext cx="907256" cy="90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7EF553B-2ACE-DD9B-0EDF-81255054F076}"/>
              </a:ext>
            </a:extLst>
          </p:cNvPr>
          <p:cNvSpPr>
            <a:spLocks noGrp="1" noChangeArrowheads="1"/>
          </p:cNvSpPr>
          <p:nvPr>
            <p:ph type="title"/>
          </p:nvPr>
        </p:nvSpPr>
        <p:spPr/>
        <p:txBody>
          <a:bodyPr>
            <a:normAutofit fontScale="90000"/>
          </a:bodyPr>
          <a:lstStyle/>
          <a:p>
            <a:pPr eaLnBrk="1" hangingPunct="1"/>
            <a:r>
              <a:rPr lang="en-US" altLang="en-US"/>
              <a:t>Semantics</a:t>
            </a:r>
          </a:p>
        </p:txBody>
      </p:sp>
      <p:sp>
        <p:nvSpPr>
          <p:cNvPr id="8195" name="Rectangle 3">
            <a:extLst>
              <a:ext uri="{FF2B5EF4-FFF2-40B4-BE49-F238E27FC236}">
                <a16:creationId xmlns:a16="http://schemas.microsoft.com/office/drawing/2014/main" id="{3868404C-87CF-8E35-45D5-1E33F6F6DDCC}"/>
              </a:ext>
            </a:extLst>
          </p:cNvPr>
          <p:cNvSpPr>
            <a:spLocks noGrp="1" noChangeArrowheads="1"/>
          </p:cNvSpPr>
          <p:nvPr>
            <p:ph type="body" idx="1"/>
          </p:nvPr>
        </p:nvSpPr>
        <p:spPr/>
        <p:txBody>
          <a:bodyPr/>
          <a:lstStyle/>
          <a:p>
            <a:pPr eaLnBrk="1" hangingPunct="1">
              <a:buFontTx/>
              <a:buNone/>
            </a:pPr>
            <a:r>
              <a:rPr lang="en-US" altLang="en-US" sz="1800"/>
              <a:t>The full joint distribution is defined as the product of the local conditional distributions:
</a:t>
            </a:r>
          </a:p>
          <a:p>
            <a:pPr eaLnBrk="1" hangingPunct="1">
              <a:buFontTx/>
              <a:buNone/>
            </a:pPr>
            <a:r>
              <a:rPr lang="en-US" altLang="en-US" sz="1800" b="1"/>
              <a:t>		</a:t>
            </a:r>
            <a:r>
              <a:rPr lang="en-US" altLang="en-US" sz="1800" b="1" i="1"/>
              <a:t>P </a:t>
            </a:r>
            <a:r>
              <a:rPr lang="en-US" altLang="en-US" sz="1800" i="1"/>
              <a:t>(X</a:t>
            </a:r>
            <a:r>
              <a:rPr lang="en-US" altLang="en-US" sz="1800" i="1" baseline="-25000"/>
              <a:t>1</a:t>
            </a:r>
            <a:r>
              <a:rPr lang="en-US" altLang="en-US" sz="1800" i="1"/>
              <a:t>, … ,X</a:t>
            </a:r>
            <a:r>
              <a:rPr lang="en-US" altLang="en-US" sz="1800" i="1" baseline="-25000"/>
              <a:t>n</a:t>
            </a:r>
            <a:r>
              <a:rPr lang="en-US" altLang="en-US" sz="1800" i="1"/>
              <a:t>) = </a:t>
            </a:r>
            <a:r>
              <a:rPr lang="el-GR" altLang="en-US" sz="1800">
                <a:sym typeface="Symbol" pitchFamily="2" charset="2"/>
              </a:rPr>
              <a:t></a:t>
            </a:r>
            <a:r>
              <a:rPr lang="en-US" altLang="en-US" sz="1800" i="1" baseline="-25000"/>
              <a:t>i = 1</a:t>
            </a:r>
            <a:r>
              <a:rPr lang="en-US" altLang="en-US" sz="1800" i="1"/>
              <a:t> </a:t>
            </a:r>
            <a:r>
              <a:rPr lang="en-US" altLang="en-US" sz="1800" b="1" i="1"/>
              <a:t>P</a:t>
            </a:r>
            <a:r>
              <a:rPr lang="en-US" altLang="en-US" sz="1800" i="1"/>
              <a:t> (X</a:t>
            </a:r>
            <a:r>
              <a:rPr lang="en-US" altLang="en-US" sz="1800" i="1" baseline="-25000"/>
              <a:t>i </a:t>
            </a:r>
            <a:r>
              <a:rPr lang="en-US" altLang="en-US" sz="1800" i="1"/>
              <a:t>| Parents(X</a:t>
            </a:r>
            <a:r>
              <a:rPr lang="en-US" altLang="en-US" sz="1800" i="1" baseline="-25000"/>
              <a:t>i</a:t>
            </a:r>
            <a:r>
              <a:rPr lang="en-US" altLang="en-US" sz="1800" i="1"/>
              <a:t>))
</a:t>
            </a:r>
          </a:p>
          <a:p>
            <a:pPr lvl="4" eaLnBrk="1" hangingPunct="1"/>
            <a:endParaRPr lang="en-US" altLang="en-US" sz="1800"/>
          </a:p>
          <a:p>
            <a:pPr eaLnBrk="1" hangingPunct="1">
              <a:buFontTx/>
              <a:buNone/>
            </a:pPr>
            <a:r>
              <a:rPr lang="en-US" altLang="en-US" sz="1800"/>
              <a:t>e.g., </a:t>
            </a:r>
            <a:r>
              <a:rPr lang="en-US" altLang="en-US" sz="1800" i="1"/>
              <a:t>P(j </a:t>
            </a:r>
            <a:r>
              <a:rPr lang="en-US" altLang="en-US" sz="1800" i="1">
                <a:sym typeface="Symbol" pitchFamily="2" charset="2"/>
              </a:rPr>
              <a:t></a:t>
            </a:r>
            <a:r>
              <a:rPr lang="en-US" altLang="en-US" sz="1800" i="1"/>
              <a:t> m </a:t>
            </a:r>
            <a:r>
              <a:rPr lang="en-US" altLang="en-US" sz="1800" i="1">
                <a:sym typeface="Symbol" pitchFamily="2" charset="2"/>
              </a:rPr>
              <a:t></a:t>
            </a:r>
            <a:r>
              <a:rPr lang="en-US" altLang="en-US" sz="1800" i="1"/>
              <a:t> a </a:t>
            </a:r>
            <a:r>
              <a:rPr lang="en-US" altLang="en-US" sz="1800" i="1">
                <a:sym typeface="Symbol" pitchFamily="2" charset="2"/>
              </a:rPr>
              <a:t></a:t>
            </a:r>
            <a:r>
              <a:rPr lang="en-US" altLang="en-US" sz="1800" i="1"/>
              <a:t> </a:t>
            </a:r>
            <a:r>
              <a:rPr lang="en-US" altLang="en-US" sz="1800" i="1">
                <a:sym typeface="Symbol" pitchFamily="2" charset="2"/>
              </a:rPr>
              <a:t></a:t>
            </a:r>
            <a:r>
              <a:rPr lang="en-US" altLang="en-US" sz="1800" i="1"/>
              <a:t>b </a:t>
            </a:r>
            <a:r>
              <a:rPr lang="en-US" altLang="en-US" sz="1800" i="1">
                <a:sym typeface="Symbol" pitchFamily="2" charset="2"/>
              </a:rPr>
              <a:t></a:t>
            </a:r>
            <a:r>
              <a:rPr lang="en-US" altLang="en-US" sz="1800" i="1"/>
              <a:t> </a:t>
            </a:r>
            <a:r>
              <a:rPr lang="en-US" altLang="en-US" sz="1800" i="1">
                <a:sym typeface="Symbol" pitchFamily="2" charset="2"/>
              </a:rPr>
              <a:t></a:t>
            </a:r>
            <a:r>
              <a:rPr lang="en-US" altLang="en-US" sz="1800" i="1"/>
              <a:t>e)
</a:t>
            </a:r>
          </a:p>
          <a:p>
            <a:pPr eaLnBrk="1" hangingPunct="1">
              <a:buFontTx/>
              <a:buNone/>
            </a:pPr>
            <a:r>
              <a:rPr lang="en-US" altLang="en-US" sz="1800" i="1"/>
              <a:t>	= P</a:t>
            </a:r>
            <a:r>
              <a:rPr lang="en-US" altLang="en-US" sz="1800" b="1" i="1"/>
              <a:t> </a:t>
            </a:r>
            <a:r>
              <a:rPr lang="en-US" altLang="en-US" sz="1800" i="1"/>
              <a:t>(j | a) P</a:t>
            </a:r>
            <a:r>
              <a:rPr lang="en-US" altLang="en-US" sz="1800" b="1" i="1"/>
              <a:t> </a:t>
            </a:r>
            <a:r>
              <a:rPr lang="en-US" altLang="en-US" sz="1800" i="1"/>
              <a:t>(m | a) P</a:t>
            </a:r>
            <a:r>
              <a:rPr lang="en-US" altLang="en-US" sz="1800" b="1" i="1"/>
              <a:t> </a:t>
            </a:r>
            <a:r>
              <a:rPr lang="en-US" altLang="en-US" sz="1800" i="1"/>
              <a:t>(a | </a:t>
            </a:r>
            <a:r>
              <a:rPr lang="en-US" altLang="en-US" sz="1800" i="1">
                <a:sym typeface="Symbol" pitchFamily="2" charset="2"/>
              </a:rPr>
              <a:t></a:t>
            </a:r>
            <a:r>
              <a:rPr lang="en-US" altLang="en-US" sz="1800" i="1"/>
              <a:t>b, </a:t>
            </a:r>
            <a:r>
              <a:rPr lang="en-US" altLang="en-US" sz="1800" i="1">
                <a:sym typeface="Symbol" pitchFamily="2" charset="2"/>
              </a:rPr>
              <a:t></a:t>
            </a:r>
            <a:r>
              <a:rPr lang="en-US" altLang="en-US" sz="1800" i="1"/>
              <a:t>e) P</a:t>
            </a:r>
            <a:r>
              <a:rPr lang="en-US" altLang="en-US" sz="1800" b="1" i="1"/>
              <a:t> </a:t>
            </a:r>
            <a:r>
              <a:rPr lang="en-US" altLang="en-US" sz="1800" i="1"/>
              <a:t>(</a:t>
            </a:r>
            <a:r>
              <a:rPr lang="en-US" altLang="en-US" sz="1800" i="1">
                <a:sym typeface="Symbol" pitchFamily="2" charset="2"/>
              </a:rPr>
              <a:t></a:t>
            </a:r>
            <a:r>
              <a:rPr lang="en-US" altLang="en-US" sz="1800" i="1"/>
              <a:t>b) P</a:t>
            </a:r>
            <a:r>
              <a:rPr lang="en-US" altLang="en-US" sz="1800" b="1" i="1"/>
              <a:t> </a:t>
            </a:r>
            <a:r>
              <a:rPr lang="en-US" altLang="en-US" sz="1800" i="1"/>
              <a:t>(</a:t>
            </a:r>
            <a:r>
              <a:rPr lang="en-US" altLang="en-US" sz="1800" i="1">
                <a:sym typeface="Symbol" pitchFamily="2" charset="2"/>
              </a:rPr>
              <a:t></a:t>
            </a:r>
            <a:r>
              <a:rPr lang="en-US" altLang="en-US" sz="1800" i="1"/>
              <a:t>e)
</a:t>
            </a:r>
          </a:p>
          <a:p>
            <a:pPr eaLnBrk="1" hangingPunct="1">
              <a:buFontTx/>
              <a:buNone/>
            </a:pPr>
            <a:r>
              <a:rPr lang="en-US" altLang="en-US" sz="1800"/>
              <a:t>
</a:t>
            </a:r>
          </a:p>
        </p:txBody>
      </p:sp>
      <p:pic>
        <p:nvPicPr>
          <p:cNvPr id="8196" name="Picture 4" descr="burglary-small">
            <a:extLst>
              <a:ext uri="{FF2B5EF4-FFF2-40B4-BE49-F238E27FC236}">
                <a16:creationId xmlns:a16="http://schemas.microsoft.com/office/drawing/2014/main" id="{D0EE51E7-25A3-2528-F225-53CE0FF6D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7951" y="1657351"/>
            <a:ext cx="907256" cy="90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7">
            <a:extLst>
              <a:ext uri="{FF2B5EF4-FFF2-40B4-BE49-F238E27FC236}">
                <a16:creationId xmlns:a16="http://schemas.microsoft.com/office/drawing/2014/main" id="{36A40173-9DC3-A2FC-2F65-5C924212E2CA}"/>
              </a:ext>
            </a:extLst>
          </p:cNvPr>
          <p:cNvSpPr txBox="1">
            <a:spLocks noChangeArrowheads="1"/>
          </p:cNvSpPr>
          <p:nvPr/>
        </p:nvSpPr>
        <p:spPr bwMode="auto">
          <a:xfrm>
            <a:off x="3886200" y="2021681"/>
            <a:ext cx="26000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50"/>
              <a:t>n</a:t>
            </a:r>
          </a:p>
        </p:txBody>
      </p:sp>
      <p:sp>
        <p:nvSpPr>
          <p:cNvPr id="8198" name="Rectangle 5">
            <a:extLst>
              <a:ext uri="{FF2B5EF4-FFF2-40B4-BE49-F238E27FC236}">
                <a16:creationId xmlns:a16="http://schemas.microsoft.com/office/drawing/2014/main" id="{AE086B16-FDF7-1921-3E67-1CDFFF88AB9C}"/>
              </a:ext>
            </a:extLst>
          </p:cNvPr>
          <p:cNvSpPr>
            <a:spLocks noChangeArrowheads="1"/>
          </p:cNvSpPr>
          <p:nvPr/>
        </p:nvSpPr>
        <p:spPr bwMode="auto">
          <a:xfrm>
            <a:off x="1657350" y="4343401"/>
            <a:ext cx="5772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pPr>
            <a:r>
              <a:rPr lang="en-US" altLang="en-US" sz="1500"/>
              <a:t>A node is independent of its non-descendents given its parents</a:t>
            </a:r>
            <a:r>
              <a:rPr lang="en-US" altLang="en-US" sz="135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E5E319A-FCFC-9BC4-0931-396B5877F45A}"/>
              </a:ext>
            </a:extLst>
          </p:cNvPr>
          <p:cNvSpPr>
            <a:spLocks noGrp="1" noChangeArrowheads="1"/>
          </p:cNvSpPr>
          <p:nvPr>
            <p:ph type="title"/>
          </p:nvPr>
        </p:nvSpPr>
        <p:spPr/>
        <p:txBody>
          <a:bodyPr>
            <a:normAutofit fontScale="90000"/>
          </a:bodyPr>
          <a:lstStyle/>
          <a:p>
            <a:pPr eaLnBrk="1" hangingPunct="1"/>
            <a:r>
              <a:rPr lang="en-US" altLang="en-US"/>
              <a:t>Constructing Bayesian networks</a:t>
            </a:r>
          </a:p>
        </p:txBody>
      </p:sp>
      <p:sp>
        <p:nvSpPr>
          <p:cNvPr id="9219" name="Rectangle 3">
            <a:extLst>
              <a:ext uri="{FF2B5EF4-FFF2-40B4-BE49-F238E27FC236}">
                <a16:creationId xmlns:a16="http://schemas.microsoft.com/office/drawing/2014/main" id="{DB36DF66-3FE3-CB1B-ED55-5593C9AFB0D8}"/>
              </a:ext>
            </a:extLst>
          </p:cNvPr>
          <p:cNvSpPr>
            <a:spLocks noGrp="1" noChangeArrowheads="1"/>
          </p:cNvSpPr>
          <p:nvPr>
            <p:ph type="body" idx="1"/>
          </p:nvPr>
        </p:nvSpPr>
        <p:spPr/>
        <p:txBody>
          <a:bodyPr/>
          <a:lstStyle/>
          <a:p>
            <a:pPr eaLnBrk="1" hangingPunct="1">
              <a:lnSpc>
                <a:spcPct val="90000"/>
              </a:lnSpc>
            </a:pPr>
            <a:r>
              <a:rPr lang="en-US" altLang="en-US" sz="1800"/>
              <a:t>1. Choose an ordering of variables </a:t>
            </a:r>
            <a:r>
              <a:rPr lang="en-US" altLang="en-US" sz="1800" i="1"/>
              <a:t>X</a:t>
            </a:r>
            <a:r>
              <a:rPr lang="en-US" altLang="en-US" sz="1800" i="1" baseline="-25000"/>
              <a:t>1</a:t>
            </a:r>
            <a:r>
              <a:rPr lang="en-US" altLang="en-US" sz="1800"/>
              <a:t>, … ,</a:t>
            </a:r>
            <a:r>
              <a:rPr lang="en-US" altLang="en-US" sz="1800" i="1"/>
              <a:t>X</a:t>
            </a:r>
            <a:r>
              <a:rPr lang="en-US" altLang="en-US" sz="1800" i="1" baseline="-25000"/>
              <a:t>n</a:t>
            </a:r>
            <a:endParaRPr lang="en-US" altLang="en-US" sz="1800"/>
          </a:p>
          <a:p>
            <a:pPr eaLnBrk="1" hangingPunct="1">
              <a:lnSpc>
                <a:spcPct val="90000"/>
              </a:lnSpc>
            </a:pPr>
            <a:r>
              <a:rPr lang="en-US" altLang="en-US" sz="1800"/>
              <a:t>2. For </a:t>
            </a:r>
            <a:r>
              <a:rPr lang="en-US" altLang="en-US" sz="1800" i="1"/>
              <a:t>i</a:t>
            </a:r>
            <a:r>
              <a:rPr lang="en-US" altLang="en-US" sz="1800"/>
              <a:t> = 1 to </a:t>
            </a:r>
            <a:r>
              <a:rPr lang="en-US" altLang="en-US" sz="1800" i="1"/>
              <a:t>n</a:t>
            </a:r>
            <a:endParaRPr lang="en-US" altLang="en-US" sz="1800"/>
          </a:p>
          <a:p>
            <a:pPr lvl="1" eaLnBrk="1" hangingPunct="1">
              <a:lnSpc>
                <a:spcPct val="90000"/>
              </a:lnSpc>
            </a:pPr>
            <a:r>
              <a:rPr lang="en-US" altLang="en-US" sz="1800"/>
              <a:t>add </a:t>
            </a:r>
            <a:r>
              <a:rPr lang="en-US" altLang="en-US" sz="1800" i="1"/>
              <a:t>X</a:t>
            </a:r>
            <a:r>
              <a:rPr lang="en-US" altLang="en-US" sz="1800" i="1" baseline="-25000"/>
              <a:t>i</a:t>
            </a:r>
            <a:r>
              <a:rPr lang="en-US" altLang="en-US" sz="1800"/>
              <a:t> to the network</a:t>
            </a:r>
          </a:p>
          <a:p>
            <a:pPr lvl="1" eaLnBrk="1" hangingPunct="1">
              <a:lnSpc>
                <a:spcPct val="90000"/>
              </a:lnSpc>
            </a:pPr>
            <a:r>
              <a:rPr lang="en-US" altLang="en-US" sz="1800"/>
              <a:t>select parents from </a:t>
            </a:r>
            <a:r>
              <a:rPr lang="en-US" altLang="en-US" sz="1800" i="1"/>
              <a:t>X</a:t>
            </a:r>
            <a:r>
              <a:rPr lang="en-US" altLang="en-US" sz="1800" i="1" baseline="-25000"/>
              <a:t>1</a:t>
            </a:r>
            <a:r>
              <a:rPr lang="en-US" altLang="en-US" sz="1800" i="1"/>
              <a:t>, … ,X</a:t>
            </a:r>
            <a:r>
              <a:rPr lang="en-US" altLang="en-US" sz="1800" i="1" baseline="-25000"/>
              <a:t>i-1</a:t>
            </a:r>
            <a:r>
              <a:rPr lang="en-US" altLang="en-US" sz="1800"/>
              <a:t> such that</a:t>
            </a:r>
          </a:p>
          <a:p>
            <a:pPr lvl="1" algn="ctr" eaLnBrk="1" hangingPunct="1">
              <a:lnSpc>
                <a:spcPct val="90000"/>
              </a:lnSpc>
              <a:buFontTx/>
              <a:buNone/>
            </a:pPr>
            <a:r>
              <a:rPr lang="fr-FR" altLang="en-US" sz="1800"/>
              <a:t>	</a:t>
            </a:r>
            <a:r>
              <a:rPr lang="fr-FR" altLang="en-US" sz="1800" b="1" i="1"/>
              <a:t>P</a:t>
            </a:r>
            <a:r>
              <a:rPr lang="fr-FR" altLang="en-US" sz="1800" i="1"/>
              <a:t> (X</a:t>
            </a:r>
            <a:r>
              <a:rPr lang="fr-FR" altLang="en-US" sz="1800" i="1" baseline="-25000"/>
              <a:t>i</a:t>
            </a:r>
            <a:r>
              <a:rPr lang="fr-FR" altLang="en-US" sz="1800" i="1"/>
              <a:t> | Parents(X</a:t>
            </a:r>
            <a:r>
              <a:rPr lang="fr-FR" altLang="en-US" sz="1800" i="1" baseline="-25000"/>
              <a:t>i</a:t>
            </a:r>
            <a:r>
              <a:rPr lang="fr-FR" altLang="en-US" sz="1800" i="1"/>
              <a:t>)) = </a:t>
            </a:r>
            <a:r>
              <a:rPr lang="fr-FR" altLang="en-US" sz="1800" b="1" i="1"/>
              <a:t>P</a:t>
            </a:r>
            <a:r>
              <a:rPr lang="fr-FR" altLang="en-US" sz="1800" i="1"/>
              <a:t> (X</a:t>
            </a:r>
            <a:r>
              <a:rPr lang="fr-FR" altLang="en-US" sz="1800" i="1" baseline="-25000"/>
              <a:t>i</a:t>
            </a:r>
            <a:r>
              <a:rPr lang="fr-FR" altLang="en-US" sz="1800" i="1"/>
              <a:t> | X</a:t>
            </a:r>
            <a:r>
              <a:rPr lang="fr-FR" altLang="en-US" sz="1800" i="1" baseline="-25000"/>
              <a:t>1</a:t>
            </a:r>
            <a:r>
              <a:rPr lang="fr-FR" altLang="en-US" sz="1800" i="1"/>
              <a:t>, ... X</a:t>
            </a:r>
            <a:r>
              <a:rPr lang="fr-FR" altLang="en-US" sz="1800" i="1" baseline="-25000"/>
              <a:t>i-1</a:t>
            </a:r>
            <a:r>
              <a:rPr lang="fr-FR" altLang="en-US" sz="1800" i="1"/>
              <a:t>)</a:t>
            </a:r>
          </a:p>
          <a:p>
            <a:pPr lvl="1" eaLnBrk="1" hangingPunct="1">
              <a:lnSpc>
                <a:spcPct val="90000"/>
              </a:lnSpc>
              <a:buFontTx/>
              <a:buNone/>
            </a:pPr>
            <a:endParaRPr lang="en-US" altLang="en-US" sz="1800" i="1"/>
          </a:p>
          <a:p>
            <a:pPr eaLnBrk="1" hangingPunct="1">
              <a:lnSpc>
                <a:spcPct val="90000"/>
              </a:lnSpc>
              <a:buFontTx/>
              <a:buNone/>
            </a:pPr>
            <a:r>
              <a:rPr lang="en-US" altLang="en-US" sz="1800"/>
              <a:t>This choice of parents guarantees:
</a:t>
            </a:r>
          </a:p>
          <a:p>
            <a:pPr eaLnBrk="1" hangingPunct="1">
              <a:lnSpc>
                <a:spcPct val="90000"/>
              </a:lnSpc>
              <a:buFontTx/>
              <a:buNone/>
            </a:pPr>
            <a:r>
              <a:rPr lang="en-US" altLang="en-US" sz="1800" b="1" i="1"/>
              <a:t>P</a:t>
            </a:r>
            <a:r>
              <a:rPr lang="en-US" altLang="en-US" sz="1800" i="1"/>
              <a:t> (X</a:t>
            </a:r>
            <a:r>
              <a:rPr lang="en-US" altLang="en-US" sz="1800" i="1" baseline="-25000"/>
              <a:t>1</a:t>
            </a:r>
            <a:r>
              <a:rPr lang="en-US" altLang="en-US" sz="1800" i="1"/>
              <a:t>, … ,X</a:t>
            </a:r>
            <a:r>
              <a:rPr lang="en-US" altLang="en-US" sz="1800" i="1" baseline="-25000"/>
              <a:t>n</a:t>
            </a:r>
            <a:r>
              <a:rPr lang="en-US" altLang="en-US" sz="1800" i="1"/>
              <a:t>)   = </a:t>
            </a:r>
            <a:r>
              <a:rPr lang="el-GR" altLang="en-US" sz="1800" i="1"/>
              <a:t>π</a:t>
            </a:r>
            <a:r>
              <a:rPr lang="en-US" altLang="en-US" sz="1800" i="1" baseline="-25000"/>
              <a:t>i =1</a:t>
            </a:r>
            <a:r>
              <a:rPr lang="en-US" altLang="en-US" sz="1800" i="1"/>
              <a:t> </a:t>
            </a:r>
            <a:r>
              <a:rPr lang="en-US" altLang="en-US" sz="1800" b="1" i="1"/>
              <a:t>P</a:t>
            </a:r>
            <a:r>
              <a:rPr lang="en-US" altLang="en-US" sz="1800" i="1"/>
              <a:t> (X</a:t>
            </a:r>
            <a:r>
              <a:rPr lang="en-US" altLang="en-US" sz="1800" i="1" baseline="-25000"/>
              <a:t>i</a:t>
            </a:r>
            <a:r>
              <a:rPr lang="en-US" altLang="en-US" sz="1800" i="1"/>
              <a:t> | X</a:t>
            </a:r>
            <a:r>
              <a:rPr lang="en-US" altLang="en-US" sz="1800" i="1" baseline="-25000"/>
              <a:t>1</a:t>
            </a:r>
            <a:r>
              <a:rPr lang="en-US" altLang="en-US" sz="1800" i="1"/>
              <a:t>, … , X</a:t>
            </a:r>
            <a:r>
              <a:rPr lang="en-US" altLang="en-US" sz="1800" i="1" baseline="-25000"/>
              <a:t>i-1</a:t>
            </a:r>
            <a:r>
              <a:rPr lang="en-US" altLang="en-US" sz="1800" i="1"/>
              <a:t>)    </a:t>
            </a:r>
            <a:r>
              <a:rPr lang="en-US" altLang="en-US" sz="1500"/>
              <a:t>(chain rule)</a:t>
            </a:r>
            <a:endParaRPr lang="en-US" altLang="en-US" sz="1800"/>
          </a:p>
          <a:p>
            <a:pPr eaLnBrk="1" hangingPunct="1">
              <a:lnSpc>
                <a:spcPct val="90000"/>
              </a:lnSpc>
              <a:buFontTx/>
              <a:buNone/>
            </a:pPr>
            <a:r>
              <a:rPr lang="en-US" altLang="en-US" sz="1800" baseline="-25000"/>
              <a:t>			   </a:t>
            </a:r>
            <a:r>
              <a:rPr lang="en-US" altLang="en-US" sz="1800" i="1"/>
              <a:t>= </a:t>
            </a:r>
            <a:r>
              <a:rPr lang="el-GR" altLang="en-US" sz="1800" i="1"/>
              <a:t>π</a:t>
            </a:r>
            <a:r>
              <a:rPr lang="en-US" altLang="en-US" sz="1800" i="1" baseline="-25000"/>
              <a:t>i =1</a:t>
            </a:r>
            <a:r>
              <a:rPr lang="en-US" altLang="en-US" sz="1800" b="1" i="1"/>
              <a:t>P</a:t>
            </a:r>
            <a:r>
              <a:rPr lang="en-US" altLang="en-US" sz="1800" i="1"/>
              <a:t> (X</a:t>
            </a:r>
            <a:r>
              <a:rPr lang="en-US" altLang="en-US" sz="1800" i="1" baseline="-25000"/>
              <a:t>i </a:t>
            </a:r>
            <a:r>
              <a:rPr lang="en-US" altLang="en-US" sz="1800" i="1"/>
              <a:t>| Parents(X</a:t>
            </a:r>
            <a:r>
              <a:rPr lang="en-US" altLang="en-US" sz="1800" i="1" baseline="-25000"/>
              <a:t>i</a:t>
            </a:r>
            <a:r>
              <a:rPr lang="en-US" altLang="en-US" sz="1800" i="1"/>
              <a:t>))      </a:t>
            </a:r>
            <a:r>
              <a:rPr lang="en-US" altLang="en-US" sz="1500"/>
              <a:t>(by construction)</a:t>
            </a:r>
          </a:p>
        </p:txBody>
      </p:sp>
      <p:sp>
        <p:nvSpPr>
          <p:cNvPr id="9220" name="Text Box 4">
            <a:extLst>
              <a:ext uri="{FF2B5EF4-FFF2-40B4-BE49-F238E27FC236}">
                <a16:creationId xmlns:a16="http://schemas.microsoft.com/office/drawing/2014/main" id="{96B391AF-5040-7F6E-14CD-76A5197FEBCE}"/>
              </a:ext>
            </a:extLst>
          </p:cNvPr>
          <p:cNvSpPr txBox="1">
            <a:spLocks noChangeArrowheads="1"/>
          </p:cNvSpPr>
          <p:nvPr/>
        </p:nvSpPr>
        <p:spPr bwMode="auto">
          <a:xfrm>
            <a:off x="3371850" y="3908822"/>
            <a:ext cx="24878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i="1"/>
              <a:t>n</a:t>
            </a:r>
          </a:p>
        </p:txBody>
      </p:sp>
      <p:sp>
        <p:nvSpPr>
          <p:cNvPr id="9221" name="Text Box 5">
            <a:extLst>
              <a:ext uri="{FF2B5EF4-FFF2-40B4-BE49-F238E27FC236}">
                <a16:creationId xmlns:a16="http://schemas.microsoft.com/office/drawing/2014/main" id="{7BB9846F-4EB4-9FDB-5DA5-D30D69EA6BC3}"/>
              </a:ext>
            </a:extLst>
          </p:cNvPr>
          <p:cNvSpPr txBox="1">
            <a:spLocks noChangeArrowheads="1"/>
          </p:cNvSpPr>
          <p:nvPr/>
        </p:nvSpPr>
        <p:spPr bwMode="auto">
          <a:xfrm>
            <a:off x="3342085" y="4194572"/>
            <a:ext cx="24878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i="1"/>
              <a:t>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814FE7C9-686C-B2DF-2ED3-D082E1676AC5}"/>
              </a:ext>
            </a:extLst>
          </p:cNvPr>
          <p:cNvSpPr>
            <a:spLocks noGrp="1" noChangeArrowheads="1"/>
          </p:cNvSpPr>
          <p:nvPr>
            <p:ph type="body" idx="1"/>
          </p:nvPr>
        </p:nvSpPr>
        <p:spPr/>
        <p:txBody>
          <a:bodyPr/>
          <a:lstStyle/>
          <a:p>
            <a:pPr eaLnBrk="1" hangingPunct="1"/>
            <a:r>
              <a:rPr lang="en-US" altLang="en-US" sz="1800"/>
              <a:t>Suppose we choose the ordering </a:t>
            </a:r>
            <a:r>
              <a:rPr lang="en-US" altLang="en-US" sz="1800" i="1"/>
              <a:t>M, J, A, B, E
</a:t>
            </a:r>
          </a:p>
          <a:p>
            <a:pPr eaLnBrk="1" hangingPunct="1"/>
            <a:endParaRPr lang="en-US" altLang="en-US" sz="1800" i="1"/>
          </a:p>
          <a:p>
            <a:pPr eaLnBrk="1" hangingPunct="1">
              <a:buFontTx/>
              <a:buNone/>
            </a:pPr>
            <a:endParaRPr lang="en-US" altLang="en-US" sz="1800"/>
          </a:p>
          <a:p>
            <a:pPr eaLnBrk="1" hangingPunct="1">
              <a:buFontTx/>
              <a:buNone/>
            </a:pPr>
            <a:endParaRPr lang="en-US" altLang="en-US" sz="1800" b="1" i="1"/>
          </a:p>
          <a:p>
            <a:pPr eaLnBrk="1" hangingPunct="1">
              <a:buFontTx/>
              <a:buNone/>
            </a:pPr>
            <a:r>
              <a:rPr lang="en-US" altLang="en-US" sz="1800" b="1" i="1"/>
              <a:t>P</a:t>
            </a:r>
            <a:r>
              <a:rPr lang="en-US" altLang="en-US" sz="1800" i="1"/>
              <a:t>(J | M) = </a:t>
            </a:r>
            <a:r>
              <a:rPr lang="en-US" altLang="en-US" sz="1800" b="1" i="1"/>
              <a:t>P</a:t>
            </a:r>
            <a:r>
              <a:rPr lang="en-US" altLang="en-US" sz="1800" i="1"/>
              <a:t>(J)?
</a:t>
            </a:r>
          </a:p>
          <a:p>
            <a:pPr eaLnBrk="1" hangingPunct="1"/>
            <a:endParaRPr lang="en-US" altLang="en-US" sz="1800" i="1"/>
          </a:p>
        </p:txBody>
      </p:sp>
      <p:sp>
        <p:nvSpPr>
          <p:cNvPr id="10243" name="Rectangle 4">
            <a:extLst>
              <a:ext uri="{FF2B5EF4-FFF2-40B4-BE49-F238E27FC236}">
                <a16:creationId xmlns:a16="http://schemas.microsoft.com/office/drawing/2014/main" id="{47F723ED-BADC-456C-FA2F-C4074843B8CB}"/>
              </a:ext>
            </a:extLst>
          </p:cNvPr>
          <p:cNvSpPr>
            <a:spLocks noGrp="1" noChangeArrowheads="1"/>
          </p:cNvSpPr>
          <p:nvPr>
            <p:ph type="title"/>
          </p:nvPr>
        </p:nvSpPr>
        <p:spPr/>
        <p:txBody>
          <a:bodyPr>
            <a:normAutofit fontScale="90000"/>
          </a:bodyPr>
          <a:lstStyle/>
          <a:p>
            <a:pPr eaLnBrk="1" hangingPunct="1"/>
            <a:r>
              <a:rPr lang="en-US" altLang="en-US"/>
              <a:t>Example</a:t>
            </a:r>
          </a:p>
        </p:txBody>
      </p:sp>
      <p:pic>
        <p:nvPicPr>
          <p:cNvPr id="10244" name="Picture 6" descr="burglary-make1c">
            <a:extLst>
              <a:ext uri="{FF2B5EF4-FFF2-40B4-BE49-F238E27FC236}">
                <a16:creationId xmlns:a16="http://schemas.microsoft.com/office/drawing/2014/main" id="{B57560F8-CF8D-BDA2-19AF-CA1937EB7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900" y="1600201"/>
            <a:ext cx="2083594" cy="181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09B9905E-3D38-BA34-513E-9EDD5CD99499}"/>
              </a:ext>
            </a:extLst>
          </p:cNvPr>
          <p:cNvSpPr>
            <a:spLocks noGrp="1" noChangeArrowheads="1"/>
          </p:cNvSpPr>
          <p:nvPr>
            <p:ph type="body" idx="1"/>
          </p:nvPr>
        </p:nvSpPr>
        <p:spPr/>
        <p:txBody>
          <a:bodyPr/>
          <a:lstStyle/>
          <a:p>
            <a:pPr eaLnBrk="1" hangingPunct="1"/>
            <a:r>
              <a:rPr lang="en-US" altLang="en-US" sz="1800"/>
              <a:t>Suppose we choose the ordering </a:t>
            </a:r>
            <a:r>
              <a:rPr lang="en-US" altLang="en-US" sz="1800" i="1"/>
              <a:t>M, J, A, B, E</a:t>
            </a:r>
            <a:r>
              <a:rPr lang="en-US" altLang="en-US" sz="1800"/>
              <a:t>
</a:t>
            </a:r>
          </a:p>
          <a:p>
            <a:pPr eaLnBrk="1" hangingPunct="1"/>
            <a:endParaRPr lang="en-US" altLang="en-US" sz="1800"/>
          </a:p>
          <a:p>
            <a:pPr eaLnBrk="1" hangingPunct="1">
              <a:buFontTx/>
              <a:buNone/>
            </a:pPr>
            <a:endParaRPr lang="en-US" altLang="en-US" sz="1800"/>
          </a:p>
          <a:p>
            <a:pPr eaLnBrk="1" hangingPunct="1">
              <a:buFontTx/>
              <a:buNone/>
            </a:pPr>
            <a:endParaRPr lang="en-US" altLang="en-US" sz="1800" b="1" i="1"/>
          </a:p>
          <a:p>
            <a:pPr eaLnBrk="1" hangingPunct="1">
              <a:buFontTx/>
              <a:buNone/>
            </a:pPr>
            <a:endParaRPr lang="en-US" altLang="en-US" sz="1800" b="1" i="1"/>
          </a:p>
          <a:p>
            <a:pPr eaLnBrk="1" hangingPunct="1">
              <a:buFontTx/>
              <a:buNone/>
            </a:pPr>
            <a:r>
              <a:rPr lang="en-US" altLang="en-US" sz="1725" b="1" i="1"/>
              <a:t>P</a:t>
            </a:r>
            <a:r>
              <a:rPr lang="en-US" altLang="en-US" sz="1725" i="1"/>
              <a:t>(J | M) = </a:t>
            </a:r>
            <a:r>
              <a:rPr lang="en-US" altLang="en-US" sz="1725" b="1" i="1"/>
              <a:t>P</a:t>
            </a:r>
            <a:r>
              <a:rPr lang="en-US" altLang="en-US" sz="1725" i="1"/>
              <a:t>(J)  </a:t>
            </a:r>
            <a:r>
              <a:rPr lang="en-US" altLang="en-US" sz="1725" b="1"/>
              <a:t>No</a:t>
            </a:r>
            <a:endParaRPr lang="en-US" altLang="en-US" sz="1725" b="1" i="1"/>
          </a:p>
          <a:p>
            <a:pPr eaLnBrk="1" hangingPunct="1">
              <a:buFontTx/>
              <a:buNone/>
            </a:pPr>
            <a:r>
              <a:rPr lang="en-US" altLang="en-US" sz="1725" b="1" i="1"/>
              <a:t>P</a:t>
            </a:r>
            <a:r>
              <a:rPr lang="en-US" altLang="en-US" sz="1725" i="1"/>
              <a:t>(A | J, M) = </a:t>
            </a:r>
            <a:r>
              <a:rPr lang="en-US" altLang="en-US" sz="1725" b="1" i="1"/>
              <a:t>P</a:t>
            </a:r>
            <a:r>
              <a:rPr lang="en-US" altLang="en-US" sz="1725" i="1"/>
              <a:t>(A | J)</a:t>
            </a:r>
            <a:r>
              <a:rPr lang="en-US" altLang="en-US" sz="1725"/>
              <a:t>?</a:t>
            </a:r>
            <a:r>
              <a:rPr lang="en-US" altLang="en-US" sz="1725" i="1"/>
              <a:t> </a:t>
            </a:r>
            <a:r>
              <a:rPr lang="en-US" altLang="en-US" sz="1725" b="1" i="1"/>
              <a:t>P</a:t>
            </a:r>
            <a:r>
              <a:rPr lang="en-US" altLang="en-US" sz="1725" i="1"/>
              <a:t>(A | J, M) = </a:t>
            </a:r>
            <a:r>
              <a:rPr lang="en-US" altLang="en-US" sz="1725" b="1" i="1"/>
              <a:t>P</a:t>
            </a:r>
            <a:r>
              <a:rPr lang="en-US" altLang="en-US" sz="1725" i="1"/>
              <a:t>(A)</a:t>
            </a:r>
            <a:r>
              <a:rPr lang="en-US" altLang="en-US" sz="1725"/>
              <a:t>?</a:t>
            </a:r>
          </a:p>
          <a:p>
            <a:pPr eaLnBrk="1" hangingPunct="1">
              <a:buFontTx/>
              <a:buNone/>
            </a:pPr>
            <a:endParaRPr lang="en-US" altLang="en-US" sz="1800" i="1"/>
          </a:p>
          <a:p>
            <a:pPr eaLnBrk="1" hangingPunct="1"/>
            <a:endParaRPr lang="en-US" altLang="en-US" sz="1800" i="1"/>
          </a:p>
        </p:txBody>
      </p:sp>
      <p:pic>
        <p:nvPicPr>
          <p:cNvPr id="11267" name="Picture 6" descr="burglary-make2c">
            <a:extLst>
              <a:ext uri="{FF2B5EF4-FFF2-40B4-BE49-F238E27FC236}">
                <a16:creationId xmlns:a16="http://schemas.microsoft.com/office/drawing/2014/main" id="{487A25A2-CA74-5DB4-1A40-C92F976C4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900" y="1600201"/>
            <a:ext cx="2083594" cy="181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2">
            <a:extLst>
              <a:ext uri="{FF2B5EF4-FFF2-40B4-BE49-F238E27FC236}">
                <a16:creationId xmlns:a16="http://schemas.microsoft.com/office/drawing/2014/main" id="{F90E21AF-67E9-2CDD-A82C-B56DD1242617}"/>
              </a:ext>
            </a:extLst>
          </p:cNvPr>
          <p:cNvSpPr>
            <a:spLocks noGrp="1" noChangeArrowheads="1"/>
          </p:cNvSpPr>
          <p:nvPr>
            <p:ph type="title"/>
          </p:nvPr>
        </p:nvSpPr>
        <p:spPr/>
        <p:txBody>
          <a:bodyPr>
            <a:normAutofit fontScale="90000"/>
          </a:bodyPr>
          <a:lstStyle/>
          <a:p>
            <a:pPr eaLnBrk="1" hangingPunct="1"/>
            <a:r>
              <a:rPr lang="en-US" altLang="en-US"/>
              <a:t>Example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70E446D-CFAA-8A4D-54F9-12C8F2F805F3}"/>
              </a:ext>
            </a:extLst>
          </p:cNvPr>
          <p:cNvSpPr>
            <a:spLocks noGrp="1" noChangeArrowheads="1"/>
          </p:cNvSpPr>
          <p:nvPr>
            <p:ph type="body" idx="1"/>
          </p:nvPr>
        </p:nvSpPr>
        <p:spPr/>
        <p:txBody>
          <a:bodyPr/>
          <a:lstStyle/>
          <a:p>
            <a:pPr eaLnBrk="1" hangingPunct="1"/>
            <a:r>
              <a:rPr lang="en-US" altLang="en-US" sz="1800"/>
              <a:t>Suppose we choose the ordering </a:t>
            </a:r>
            <a:r>
              <a:rPr lang="en-US" altLang="en-US" sz="1800" i="1"/>
              <a:t>M, J, A, B, E
</a:t>
            </a:r>
          </a:p>
          <a:p>
            <a:pPr eaLnBrk="1" hangingPunct="1"/>
            <a:endParaRPr lang="en-US" altLang="en-US" sz="1800" i="1"/>
          </a:p>
          <a:p>
            <a:pPr eaLnBrk="1" hangingPunct="1">
              <a:buFontTx/>
              <a:buNone/>
            </a:pPr>
            <a:endParaRPr lang="en-US" altLang="en-US" sz="1800"/>
          </a:p>
          <a:p>
            <a:pPr eaLnBrk="1" hangingPunct="1">
              <a:buFontTx/>
              <a:buNone/>
            </a:pPr>
            <a:endParaRPr lang="en-US" altLang="en-US" sz="1800" b="1" i="1"/>
          </a:p>
          <a:p>
            <a:pPr eaLnBrk="1" hangingPunct="1">
              <a:buFontTx/>
              <a:buNone/>
            </a:pPr>
            <a:endParaRPr lang="en-US" altLang="en-US" sz="1800" b="1" i="1"/>
          </a:p>
          <a:p>
            <a:pPr eaLnBrk="1" hangingPunct="1">
              <a:buFontTx/>
              <a:buNone/>
            </a:pPr>
            <a:r>
              <a:rPr lang="en-US" altLang="en-US" sz="1725" b="1" i="1"/>
              <a:t>P</a:t>
            </a:r>
            <a:r>
              <a:rPr lang="en-US" altLang="en-US" sz="1725" i="1"/>
              <a:t>(J | M) = </a:t>
            </a:r>
            <a:r>
              <a:rPr lang="en-US" altLang="en-US" sz="1725" b="1" i="1"/>
              <a:t>P</a:t>
            </a:r>
            <a:r>
              <a:rPr lang="en-US" altLang="en-US" sz="1725" i="1"/>
              <a:t>(J)  </a:t>
            </a:r>
            <a:r>
              <a:rPr lang="en-US" altLang="en-US" sz="1725" b="1"/>
              <a:t>No</a:t>
            </a:r>
            <a:endParaRPr lang="en-US" altLang="en-US" sz="1725" b="1" i="1"/>
          </a:p>
          <a:p>
            <a:pPr eaLnBrk="1" hangingPunct="1">
              <a:buFontTx/>
              <a:buNone/>
            </a:pPr>
            <a:r>
              <a:rPr lang="en-US" altLang="en-US" sz="1725" b="1" i="1"/>
              <a:t>P</a:t>
            </a:r>
            <a:r>
              <a:rPr lang="en-US" altLang="en-US" sz="1725" i="1"/>
              <a:t>(A | J, M) = </a:t>
            </a:r>
            <a:r>
              <a:rPr lang="en-US" altLang="en-US" sz="1725" b="1" i="1"/>
              <a:t>P</a:t>
            </a:r>
            <a:r>
              <a:rPr lang="en-US" altLang="en-US" sz="1725" i="1"/>
              <a:t>(A | J)</a:t>
            </a:r>
            <a:r>
              <a:rPr lang="en-US" altLang="en-US" sz="1725"/>
              <a:t>?</a:t>
            </a:r>
            <a:r>
              <a:rPr lang="en-US" altLang="en-US" sz="1725" i="1"/>
              <a:t> </a:t>
            </a:r>
            <a:r>
              <a:rPr lang="en-US" altLang="en-US" sz="1725" b="1" i="1"/>
              <a:t>P</a:t>
            </a:r>
            <a:r>
              <a:rPr lang="en-US" altLang="en-US" sz="1725" i="1"/>
              <a:t>(A | J, M) = </a:t>
            </a:r>
            <a:r>
              <a:rPr lang="en-US" altLang="en-US" sz="1725" b="1" i="1"/>
              <a:t>P</a:t>
            </a:r>
            <a:r>
              <a:rPr lang="en-US" altLang="en-US" sz="1725" i="1"/>
              <a:t>(A)</a:t>
            </a:r>
            <a:r>
              <a:rPr lang="en-US" altLang="en-US" sz="1725"/>
              <a:t>? </a:t>
            </a:r>
            <a:r>
              <a:rPr lang="en-US" altLang="en-US" sz="1725" b="1"/>
              <a:t>No</a:t>
            </a:r>
            <a:endParaRPr lang="en-US" altLang="en-US" sz="1725"/>
          </a:p>
          <a:p>
            <a:pPr eaLnBrk="1" hangingPunct="1">
              <a:buFontTx/>
              <a:buNone/>
            </a:pPr>
            <a:r>
              <a:rPr lang="en-US" altLang="en-US" sz="1725" b="1" i="1"/>
              <a:t>P</a:t>
            </a:r>
            <a:r>
              <a:rPr lang="en-US" altLang="en-US" sz="1725" i="1"/>
              <a:t>(B | A, J, M) = </a:t>
            </a:r>
            <a:r>
              <a:rPr lang="en-US" altLang="en-US" sz="1725" b="1" i="1"/>
              <a:t>P</a:t>
            </a:r>
            <a:r>
              <a:rPr lang="en-US" altLang="en-US" sz="1725" i="1"/>
              <a:t>(B | A)</a:t>
            </a:r>
            <a:r>
              <a:rPr lang="en-US" altLang="en-US" sz="1725"/>
              <a:t>? </a:t>
            </a:r>
          </a:p>
          <a:p>
            <a:pPr eaLnBrk="1" hangingPunct="1">
              <a:buFontTx/>
              <a:buNone/>
            </a:pPr>
            <a:r>
              <a:rPr lang="en-US" altLang="en-US" sz="1725" b="1" i="1"/>
              <a:t>P</a:t>
            </a:r>
            <a:r>
              <a:rPr lang="en-US" altLang="en-US" sz="1725" i="1"/>
              <a:t>(B | A, J, M) = </a:t>
            </a:r>
            <a:r>
              <a:rPr lang="en-US" altLang="en-US" sz="1725" b="1" i="1"/>
              <a:t>P</a:t>
            </a:r>
            <a:r>
              <a:rPr lang="en-US" altLang="en-US" sz="1725" i="1"/>
              <a:t>(B)</a:t>
            </a:r>
            <a:r>
              <a:rPr lang="en-US" altLang="en-US" sz="1725"/>
              <a:t>?</a:t>
            </a:r>
            <a:endParaRPr lang="en-US" altLang="en-US" sz="1725" i="1"/>
          </a:p>
        </p:txBody>
      </p:sp>
      <p:sp>
        <p:nvSpPr>
          <p:cNvPr id="12291" name="Rectangle 4">
            <a:extLst>
              <a:ext uri="{FF2B5EF4-FFF2-40B4-BE49-F238E27FC236}">
                <a16:creationId xmlns:a16="http://schemas.microsoft.com/office/drawing/2014/main" id="{BC142F0A-F3C4-B5F9-8348-DF6B0825E33D}"/>
              </a:ext>
            </a:extLst>
          </p:cNvPr>
          <p:cNvSpPr>
            <a:spLocks noGrp="1" noChangeArrowheads="1"/>
          </p:cNvSpPr>
          <p:nvPr>
            <p:ph type="title"/>
          </p:nvPr>
        </p:nvSpPr>
        <p:spPr/>
        <p:txBody>
          <a:bodyPr>
            <a:normAutofit fontScale="90000"/>
          </a:bodyPr>
          <a:lstStyle/>
          <a:p>
            <a:pPr eaLnBrk="1" hangingPunct="1"/>
            <a:r>
              <a:rPr lang="en-US" altLang="en-US"/>
              <a:t>Example</a:t>
            </a:r>
          </a:p>
        </p:txBody>
      </p:sp>
      <p:pic>
        <p:nvPicPr>
          <p:cNvPr id="12292" name="Picture 6" descr="burglary-make3c">
            <a:extLst>
              <a:ext uri="{FF2B5EF4-FFF2-40B4-BE49-F238E27FC236}">
                <a16:creationId xmlns:a16="http://schemas.microsoft.com/office/drawing/2014/main" id="{AAA7F016-CB94-3C50-C8D3-2CE6676CB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900" y="1600201"/>
            <a:ext cx="2083594" cy="181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3E997DF-73CC-C432-F80B-814A2BCDA418}"/>
              </a:ext>
            </a:extLst>
          </p:cNvPr>
          <p:cNvSpPr>
            <a:spLocks noGrp="1" noChangeArrowheads="1"/>
          </p:cNvSpPr>
          <p:nvPr>
            <p:ph type="body" idx="1"/>
          </p:nvPr>
        </p:nvSpPr>
        <p:spPr/>
        <p:txBody>
          <a:bodyPr/>
          <a:lstStyle/>
          <a:p>
            <a:pPr eaLnBrk="1" hangingPunct="1"/>
            <a:r>
              <a:rPr lang="en-US" altLang="en-US" sz="1800"/>
              <a:t>Suppose we choose the ordering M, J, A, B, E
</a:t>
            </a:r>
          </a:p>
          <a:p>
            <a:pPr eaLnBrk="1" hangingPunct="1"/>
            <a:endParaRPr lang="en-US" altLang="en-US" sz="1800"/>
          </a:p>
          <a:p>
            <a:pPr eaLnBrk="1" hangingPunct="1">
              <a:buFontTx/>
              <a:buNone/>
            </a:pPr>
            <a:endParaRPr lang="en-US" altLang="en-US" sz="1800"/>
          </a:p>
          <a:p>
            <a:pPr eaLnBrk="1" hangingPunct="1">
              <a:buFontTx/>
              <a:buNone/>
            </a:pPr>
            <a:endParaRPr lang="en-US" altLang="en-US" sz="1800" b="1" i="1"/>
          </a:p>
          <a:p>
            <a:pPr eaLnBrk="1" hangingPunct="1">
              <a:buFontTx/>
              <a:buNone/>
            </a:pPr>
            <a:endParaRPr lang="en-US" altLang="en-US" sz="1800" b="1" i="1"/>
          </a:p>
          <a:p>
            <a:pPr eaLnBrk="1" hangingPunct="1">
              <a:buFontTx/>
              <a:buNone/>
            </a:pPr>
            <a:r>
              <a:rPr lang="en-US" altLang="en-US" sz="1725" b="1" i="1"/>
              <a:t>P</a:t>
            </a:r>
            <a:r>
              <a:rPr lang="en-US" altLang="en-US" sz="1725" i="1"/>
              <a:t>(J | M) = </a:t>
            </a:r>
            <a:r>
              <a:rPr lang="en-US" altLang="en-US" sz="1725" b="1" i="1"/>
              <a:t>P</a:t>
            </a:r>
            <a:r>
              <a:rPr lang="en-US" altLang="en-US" sz="1725" i="1"/>
              <a:t>(J)  </a:t>
            </a:r>
            <a:r>
              <a:rPr lang="en-US" altLang="en-US" sz="1725" b="1"/>
              <a:t>No</a:t>
            </a:r>
            <a:endParaRPr lang="en-US" altLang="en-US" sz="1725" b="1" i="1"/>
          </a:p>
          <a:p>
            <a:pPr eaLnBrk="1" hangingPunct="1">
              <a:buFontTx/>
              <a:buNone/>
            </a:pPr>
            <a:r>
              <a:rPr lang="en-US" altLang="en-US" sz="1725" b="1" i="1"/>
              <a:t>P</a:t>
            </a:r>
            <a:r>
              <a:rPr lang="en-US" altLang="en-US" sz="1725" i="1"/>
              <a:t>(A | J, M) = </a:t>
            </a:r>
            <a:r>
              <a:rPr lang="en-US" altLang="en-US" sz="1725" b="1" i="1"/>
              <a:t>P</a:t>
            </a:r>
            <a:r>
              <a:rPr lang="en-US" altLang="en-US" sz="1725" i="1"/>
              <a:t>(A | J)</a:t>
            </a:r>
            <a:r>
              <a:rPr lang="en-US" altLang="en-US" sz="1725"/>
              <a:t>?</a:t>
            </a:r>
            <a:r>
              <a:rPr lang="en-US" altLang="en-US" sz="1725" i="1"/>
              <a:t> </a:t>
            </a:r>
            <a:r>
              <a:rPr lang="en-US" altLang="en-US" sz="1725" b="1" i="1"/>
              <a:t>P</a:t>
            </a:r>
            <a:r>
              <a:rPr lang="en-US" altLang="en-US" sz="1725" i="1"/>
              <a:t>(A | J, M) = </a:t>
            </a:r>
            <a:r>
              <a:rPr lang="en-US" altLang="en-US" sz="1725" b="1" i="1"/>
              <a:t>P</a:t>
            </a:r>
            <a:r>
              <a:rPr lang="en-US" altLang="en-US" sz="1725" i="1"/>
              <a:t>(A)</a:t>
            </a:r>
            <a:r>
              <a:rPr lang="en-US" altLang="en-US" sz="1725"/>
              <a:t>? </a:t>
            </a:r>
            <a:r>
              <a:rPr lang="en-US" altLang="en-US" sz="1725" b="1"/>
              <a:t>No</a:t>
            </a:r>
            <a:endParaRPr lang="en-US" altLang="en-US" sz="1725"/>
          </a:p>
          <a:p>
            <a:pPr eaLnBrk="1" hangingPunct="1">
              <a:buFontTx/>
              <a:buNone/>
            </a:pPr>
            <a:r>
              <a:rPr lang="en-US" altLang="en-US" sz="1725" b="1" i="1"/>
              <a:t>P</a:t>
            </a:r>
            <a:r>
              <a:rPr lang="en-US" altLang="en-US" sz="1725" i="1"/>
              <a:t>(B | A, J, M) = </a:t>
            </a:r>
            <a:r>
              <a:rPr lang="en-US" altLang="en-US" sz="1725" b="1" i="1"/>
              <a:t>P</a:t>
            </a:r>
            <a:r>
              <a:rPr lang="en-US" altLang="en-US" sz="1725" i="1"/>
              <a:t>(B | A)</a:t>
            </a:r>
            <a:r>
              <a:rPr lang="en-US" altLang="en-US" sz="1725"/>
              <a:t>? </a:t>
            </a:r>
            <a:r>
              <a:rPr lang="en-US" altLang="en-US" sz="1725" b="1"/>
              <a:t>Yes</a:t>
            </a:r>
          </a:p>
          <a:p>
            <a:pPr eaLnBrk="1" hangingPunct="1">
              <a:buFontTx/>
              <a:buNone/>
            </a:pPr>
            <a:r>
              <a:rPr lang="en-US" altLang="en-US" sz="1725" b="1" i="1"/>
              <a:t>P</a:t>
            </a:r>
            <a:r>
              <a:rPr lang="en-US" altLang="en-US" sz="1725" i="1"/>
              <a:t>(B | A, J, M) = </a:t>
            </a:r>
            <a:r>
              <a:rPr lang="en-US" altLang="en-US" sz="1725" b="1" i="1"/>
              <a:t>P</a:t>
            </a:r>
            <a:r>
              <a:rPr lang="en-US" altLang="en-US" sz="1725" i="1"/>
              <a:t>(B)</a:t>
            </a:r>
            <a:r>
              <a:rPr lang="en-US" altLang="en-US" sz="1725"/>
              <a:t>? </a:t>
            </a:r>
            <a:r>
              <a:rPr lang="en-US" altLang="en-US" sz="1725" b="1"/>
              <a:t>No</a:t>
            </a:r>
          </a:p>
          <a:p>
            <a:pPr eaLnBrk="1" hangingPunct="1">
              <a:buFontTx/>
              <a:buNone/>
            </a:pPr>
            <a:r>
              <a:rPr lang="en-US" altLang="en-US" sz="1725" b="1" i="1"/>
              <a:t>P</a:t>
            </a:r>
            <a:r>
              <a:rPr lang="en-US" altLang="en-US" sz="1725" i="1"/>
              <a:t>(E | B, A ,J, M) = </a:t>
            </a:r>
            <a:r>
              <a:rPr lang="en-US" altLang="en-US" sz="1725" b="1" i="1"/>
              <a:t>P</a:t>
            </a:r>
            <a:r>
              <a:rPr lang="en-US" altLang="en-US" sz="1725" i="1"/>
              <a:t>(E | A)</a:t>
            </a:r>
            <a:r>
              <a:rPr lang="en-US" altLang="en-US" sz="1725"/>
              <a:t>?</a:t>
            </a:r>
          </a:p>
          <a:p>
            <a:pPr eaLnBrk="1" hangingPunct="1">
              <a:buFontTx/>
              <a:buNone/>
            </a:pPr>
            <a:r>
              <a:rPr lang="en-US" altLang="en-US" sz="1725" b="1" i="1"/>
              <a:t>P</a:t>
            </a:r>
            <a:r>
              <a:rPr lang="en-US" altLang="en-US" sz="1725" i="1"/>
              <a:t>(E | B, A, J, M) = </a:t>
            </a:r>
            <a:r>
              <a:rPr lang="en-US" altLang="en-US" sz="1725" b="1" i="1"/>
              <a:t>P</a:t>
            </a:r>
            <a:r>
              <a:rPr lang="en-US" altLang="en-US" sz="1725" i="1"/>
              <a:t>(E | A, B)</a:t>
            </a:r>
            <a:r>
              <a:rPr lang="en-US" altLang="en-US" sz="1725"/>
              <a:t>?</a:t>
            </a:r>
          </a:p>
        </p:txBody>
      </p:sp>
      <p:sp>
        <p:nvSpPr>
          <p:cNvPr id="13315" name="Rectangle 4">
            <a:extLst>
              <a:ext uri="{FF2B5EF4-FFF2-40B4-BE49-F238E27FC236}">
                <a16:creationId xmlns:a16="http://schemas.microsoft.com/office/drawing/2014/main" id="{6F618B8B-BECC-2B2A-6CE5-DED0E65E8685}"/>
              </a:ext>
            </a:extLst>
          </p:cNvPr>
          <p:cNvSpPr>
            <a:spLocks noGrp="1" noChangeArrowheads="1"/>
          </p:cNvSpPr>
          <p:nvPr>
            <p:ph type="title"/>
          </p:nvPr>
        </p:nvSpPr>
        <p:spPr/>
        <p:txBody>
          <a:bodyPr>
            <a:normAutofit fontScale="90000"/>
          </a:bodyPr>
          <a:lstStyle/>
          <a:p>
            <a:pPr eaLnBrk="1" hangingPunct="1"/>
            <a:r>
              <a:rPr lang="en-US" altLang="en-US"/>
              <a:t>Example</a:t>
            </a:r>
          </a:p>
        </p:txBody>
      </p:sp>
      <p:pic>
        <p:nvPicPr>
          <p:cNvPr id="13316" name="Picture 6" descr="burglary-make4c">
            <a:extLst>
              <a:ext uri="{FF2B5EF4-FFF2-40B4-BE49-F238E27FC236}">
                <a16:creationId xmlns:a16="http://schemas.microsoft.com/office/drawing/2014/main" id="{573DCC47-3C45-9AFB-481D-479A2563F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900" y="1600201"/>
            <a:ext cx="2083594" cy="181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NZ" dirty="0"/>
              <a:t>Function Approximation/estimation</a:t>
            </a:r>
          </a:p>
        </p:txBody>
      </p:sp>
      <p:sp>
        <p:nvSpPr>
          <p:cNvPr id="3" name="Content Placeholder 2"/>
          <p:cNvSpPr>
            <a:spLocks noGrp="1"/>
          </p:cNvSpPr>
          <p:nvPr>
            <p:ph idx="1"/>
          </p:nvPr>
        </p:nvSpPr>
        <p:spPr/>
        <p:txBody>
          <a:bodyPr>
            <a:normAutofit/>
          </a:bodyPr>
          <a:lstStyle/>
          <a:p>
            <a:pPr marL="0" indent="0" fontAlgn="base">
              <a:buNone/>
            </a:pPr>
            <a:endParaRPr lang="en-GB" dirty="0"/>
          </a:p>
          <a:p>
            <a:pPr marL="0" indent="0" fontAlgn="base">
              <a:buNone/>
            </a:pPr>
            <a:r>
              <a:rPr lang="en-GB" dirty="0"/>
              <a:t>Predictive modeling is the problem of developing a model using historical data to make a prediction on new data where we do not have the answer.</a:t>
            </a:r>
          </a:p>
          <a:p>
            <a:pPr marL="0" indent="0" fontAlgn="base">
              <a:buNone/>
            </a:pPr>
            <a:r>
              <a:rPr lang="en-GB" dirty="0"/>
              <a:t>Predictive modeling can be described as the mathematical problem of approximating a mapping function (f) from input variables (X) to output variables (y). This is called the problem of function approximation.</a:t>
            </a:r>
          </a:p>
          <a:p>
            <a:pPr marL="0" indent="0" fontAlgn="base">
              <a:buNone/>
            </a:pPr>
            <a:endParaRPr lang="en-GB" dirty="0"/>
          </a:p>
          <a:p>
            <a:pPr marL="0" indent="0" fontAlgn="base">
              <a:buNone/>
            </a:pPr>
            <a:endParaRPr lang="en-NZ" dirty="0"/>
          </a:p>
        </p:txBody>
      </p:sp>
    </p:spTree>
    <p:extLst>
      <p:ext uri="{BB962C8B-B14F-4D97-AF65-F5344CB8AC3E}">
        <p14:creationId xmlns:p14="http://schemas.microsoft.com/office/powerpoint/2010/main" val="6499649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A5354A0-9195-AE5A-738B-D78B0FAB00D3}"/>
              </a:ext>
            </a:extLst>
          </p:cNvPr>
          <p:cNvSpPr>
            <a:spLocks noGrp="1" noChangeArrowheads="1"/>
          </p:cNvSpPr>
          <p:nvPr>
            <p:ph type="body" idx="1"/>
          </p:nvPr>
        </p:nvSpPr>
        <p:spPr/>
        <p:txBody>
          <a:bodyPr/>
          <a:lstStyle/>
          <a:p>
            <a:pPr eaLnBrk="1" hangingPunct="1"/>
            <a:r>
              <a:rPr lang="en-US" altLang="en-US" sz="1800"/>
              <a:t>Suppose we choose the ordering M, J, A, B, E
</a:t>
            </a:r>
          </a:p>
          <a:p>
            <a:pPr eaLnBrk="1" hangingPunct="1"/>
            <a:endParaRPr lang="en-US" altLang="en-US" sz="1800"/>
          </a:p>
          <a:p>
            <a:pPr eaLnBrk="1" hangingPunct="1">
              <a:buFontTx/>
              <a:buNone/>
            </a:pPr>
            <a:endParaRPr lang="en-US" altLang="en-US" sz="1800"/>
          </a:p>
          <a:p>
            <a:pPr eaLnBrk="1" hangingPunct="1"/>
            <a:endParaRPr lang="en-US" altLang="en-US" sz="1800"/>
          </a:p>
          <a:p>
            <a:pPr eaLnBrk="1" hangingPunct="1">
              <a:buFontTx/>
              <a:buNone/>
            </a:pPr>
            <a:endParaRPr lang="en-US" altLang="en-US" sz="1800" b="1" i="1"/>
          </a:p>
          <a:p>
            <a:pPr eaLnBrk="1" hangingPunct="1">
              <a:buFontTx/>
              <a:buNone/>
            </a:pPr>
            <a:r>
              <a:rPr lang="en-US" altLang="en-US" sz="1725" b="1" i="1"/>
              <a:t>P</a:t>
            </a:r>
            <a:r>
              <a:rPr lang="en-US" altLang="en-US" sz="1725" i="1"/>
              <a:t>(J | M) = </a:t>
            </a:r>
            <a:r>
              <a:rPr lang="en-US" altLang="en-US" sz="1725" b="1" i="1"/>
              <a:t>P</a:t>
            </a:r>
            <a:r>
              <a:rPr lang="en-US" altLang="en-US" sz="1725" i="1"/>
              <a:t>(J)  </a:t>
            </a:r>
            <a:r>
              <a:rPr lang="en-US" altLang="en-US" sz="1725" b="1"/>
              <a:t>No</a:t>
            </a:r>
            <a:r>
              <a:rPr lang="en-US" altLang="en-US" sz="1725" b="1" i="1"/>
              <a:t> </a:t>
            </a:r>
          </a:p>
          <a:p>
            <a:pPr eaLnBrk="1" hangingPunct="1">
              <a:buFontTx/>
              <a:buNone/>
            </a:pPr>
            <a:r>
              <a:rPr lang="en-US" altLang="en-US" sz="1725" b="1" i="1"/>
              <a:t>P</a:t>
            </a:r>
            <a:r>
              <a:rPr lang="en-US" altLang="en-US" sz="1725" i="1"/>
              <a:t>(A | J, M) = </a:t>
            </a:r>
            <a:r>
              <a:rPr lang="en-US" altLang="en-US" sz="1725" b="1" i="1"/>
              <a:t>P</a:t>
            </a:r>
            <a:r>
              <a:rPr lang="en-US" altLang="en-US" sz="1725" i="1"/>
              <a:t>(A | J)</a:t>
            </a:r>
            <a:r>
              <a:rPr lang="en-US" altLang="en-US" sz="1725"/>
              <a:t>?</a:t>
            </a:r>
            <a:r>
              <a:rPr lang="en-US" altLang="en-US" sz="1725" i="1"/>
              <a:t> </a:t>
            </a:r>
            <a:r>
              <a:rPr lang="en-US" altLang="en-US" sz="1725" b="1" i="1"/>
              <a:t>P</a:t>
            </a:r>
            <a:r>
              <a:rPr lang="en-US" altLang="en-US" sz="1725" i="1"/>
              <a:t>(A | J, M) = </a:t>
            </a:r>
            <a:r>
              <a:rPr lang="en-US" altLang="en-US" sz="1725" b="1" i="1"/>
              <a:t>P</a:t>
            </a:r>
            <a:r>
              <a:rPr lang="en-US" altLang="en-US" sz="1725" i="1"/>
              <a:t>(A)</a:t>
            </a:r>
            <a:r>
              <a:rPr lang="en-US" altLang="en-US" sz="1725"/>
              <a:t>? </a:t>
            </a:r>
            <a:r>
              <a:rPr lang="en-US" altLang="en-US" sz="1725" b="1"/>
              <a:t>No</a:t>
            </a:r>
          </a:p>
          <a:p>
            <a:pPr eaLnBrk="1" hangingPunct="1">
              <a:buFontTx/>
              <a:buNone/>
            </a:pPr>
            <a:r>
              <a:rPr lang="en-US" altLang="en-US" sz="1725" b="1" i="1"/>
              <a:t>P</a:t>
            </a:r>
            <a:r>
              <a:rPr lang="en-US" altLang="en-US" sz="1725" i="1"/>
              <a:t>(B | A, J, M) = </a:t>
            </a:r>
            <a:r>
              <a:rPr lang="en-US" altLang="en-US" sz="1725" b="1" i="1"/>
              <a:t>P</a:t>
            </a:r>
            <a:r>
              <a:rPr lang="en-US" altLang="en-US" sz="1725" i="1"/>
              <a:t>(B | A)</a:t>
            </a:r>
            <a:r>
              <a:rPr lang="en-US" altLang="en-US" sz="1725"/>
              <a:t>? </a:t>
            </a:r>
            <a:r>
              <a:rPr lang="en-US" altLang="en-US" sz="1725" b="1"/>
              <a:t>Yes</a:t>
            </a:r>
          </a:p>
          <a:p>
            <a:pPr eaLnBrk="1" hangingPunct="1">
              <a:buFontTx/>
              <a:buNone/>
            </a:pPr>
            <a:r>
              <a:rPr lang="en-US" altLang="en-US" sz="1725" b="1" i="1"/>
              <a:t>P</a:t>
            </a:r>
            <a:r>
              <a:rPr lang="en-US" altLang="en-US" sz="1725" i="1"/>
              <a:t>(B | A, J, M) = </a:t>
            </a:r>
            <a:r>
              <a:rPr lang="en-US" altLang="en-US" sz="1725" b="1" i="1"/>
              <a:t>P</a:t>
            </a:r>
            <a:r>
              <a:rPr lang="en-US" altLang="en-US" sz="1725" i="1"/>
              <a:t>(B)</a:t>
            </a:r>
            <a:r>
              <a:rPr lang="en-US" altLang="en-US" sz="1725"/>
              <a:t>? </a:t>
            </a:r>
            <a:r>
              <a:rPr lang="en-US" altLang="en-US" sz="1725" b="1"/>
              <a:t>No</a:t>
            </a:r>
          </a:p>
          <a:p>
            <a:pPr eaLnBrk="1" hangingPunct="1">
              <a:buFontTx/>
              <a:buNone/>
            </a:pPr>
            <a:r>
              <a:rPr lang="en-US" altLang="en-US" sz="1725" b="1" i="1"/>
              <a:t>P</a:t>
            </a:r>
            <a:r>
              <a:rPr lang="en-US" altLang="en-US" sz="1725" i="1"/>
              <a:t>(E | B, A ,J, M) = </a:t>
            </a:r>
            <a:r>
              <a:rPr lang="en-US" altLang="en-US" sz="1725" b="1" i="1"/>
              <a:t>P</a:t>
            </a:r>
            <a:r>
              <a:rPr lang="en-US" altLang="en-US" sz="1725" i="1"/>
              <a:t>(E | A)</a:t>
            </a:r>
            <a:r>
              <a:rPr lang="en-US" altLang="en-US" sz="1725"/>
              <a:t>? </a:t>
            </a:r>
            <a:r>
              <a:rPr lang="en-US" altLang="en-US" sz="1725" b="1"/>
              <a:t>No</a:t>
            </a:r>
          </a:p>
          <a:p>
            <a:pPr eaLnBrk="1" hangingPunct="1">
              <a:buFontTx/>
              <a:buNone/>
            </a:pPr>
            <a:r>
              <a:rPr lang="en-US" altLang="en-US" sz="1725" b="1" i="1"/>
              <a:t>P</a:t>
            </a:r>
            <a:r>
              <a:rPr lang="en-US" altLang="en-US" sz="1725" i="1"/>
              <a:t>(E | B, A, J, M) = </a:t>
            </a:r>
            <a:r>
              <a:rPr lang="en-US" altLang="en-US" sz="1725" b="1" i="1"/>
              <a:t>P</a:t>
            </a:r>
            <a:r>
              <a:rPr lang="en-US" altLang="en-US" sz="1725" i="1"/>
              <a:t>(E | A, B)</a:t>
            </a:r>
            <a:r>
              <a:rPr lang="en-US" altLang="en-US" sz="1725"/>
              <a:t>? </a:t>
            </a:r>
            <a:r>
              <a:rPr lang="en-US" altLang="en-US" sz="1725" b="1"/>
              <a:t>Yes</a:t>
            </a:r>
            <a:endParaRPr lang="en-US" altLang="en-US" sz="1725" i="1"/>
          </a:p>
        </p:txBody>
      </p:sp>
      <p:sp>
        <p:nvSpPr>
          <p:cNvPr id="14339" name="Rectangle 4">
            <a:extLst>
              <a:ext uri="{FF2B5EF4-FFF2-40B4-BE49-F238E27FC236}">
                <a16:creationId xmlns:a16="http://schemas.microsoft.com/office/drawing/2014/main" id="{A8D5BE93-ED77-6D1D-C3FA-F35E2F907317}"/>
              </a:ext>
            </a:extLst>
          </p:cNvPr>
          <p:cNvSpPr>
            <a:spLocks noGrp="1" noChangeArrowheads="1"/>
          </p:cNvSpPr>
          <p:nvPr>
            <p:ph type="title"/>
          </p:nvPr>
        </p:nvSpPr>
        <p:spPr/>
        <p:txBody>
          <a:bodyPr>
            <a:normAutofit fontScale="90000"/>
          </a:bodyPr>
          <a:lstStyle/>
          <a:p>
            <a:pPr eaLnBrk="1" hangingPunct="1"/>
            <a:r>
              <a:rPr lang="en-US" altLang="en-US"/>
              <a:t>Example</a:t>
            </a:r>
          </a:p>
        </p:txBody>
      </p:sp>
      <p:pic>
        <p:nvPicPr>
          <p:cNvPr id="14340" name="Picture 6" descr="burglary-make5c">
            <a:extLst>
              <a:ext uri="{FF2B5EF4-FFF2-40B4-BE49-F238E27FC236}">
                <a16:creationId xmlns:a16="http://schemas.microsoft.com/office/drawing/2014/main" id="{0B8BAA17-3BE2-2FD6-6A4F-A7811AEC2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900" y="1600201"/>
            <a:ext cx="2083594" cy="181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866A727-3623-72F6-5EEE-86B4507692BF}"/>
              </a:ext>
            </a:extLst>
          </p:cNvPr>
          <p:cNvSpPr>
            <a:spLocks noGrp="1" noChangeArrowheads="1"/>
          </p:cNvSpPr>
          <p:nvPr>
            <p:ph type="title"/>
          </p:nvPr>
        </p:nvSpPr>
        <p:spPr/>
        <p:txBody>
          <a:bodyPr>
            <a:normAutofit fontScale="90000"/>
          </a:bodyPr>
          <a:lstStyle/>
          <a:p>
            <a:pPr eaLnBrk="1" hangingPunct="1"/>
            <a:r>
              <a:rPr lang="en-US" altLang="en-US"/>
              <a:t>Example contd.</a:t>
            </a:r>
          </a:p>
        </p:txBody>
      </p:sp>
      <p:sp>
        <p:nvSpPr>
          <p:cNvPr id="15363" name="Rectangle 3">
            <a:extLst>
              <a:ext uri="{FF2B5EF4-FFF2-40B4-BE49-F238E27FC236}">
                <a16:creationId xmlns:a16="http://schemas.microsoft.com/office/drawing/2014/main" id="{B17CE21F-C4DF-244E-8571-59AF8E221A1D}"/>
              </a:ext>
            </a:extLst>
          </p:cNvPr>
          <p:cNvSpPr>
            <a:spLocks noGrp="1" noChangeArrowheads="1"/>
          </p:cNvSpPr>
          <p:nvPr>
            <p:ph type="body" idx="1"/>
          </p:nvPr>
        </p:nvSpPr>
        <p:spPr/>
        <p:txBody>
          <a:bodyPr/>
          <a:lstStyle/>
          <a:p>
            <a:pPr eaLnBrk="1" hangingPunct="1">
              <a:lnSpc>
                <a:spcPct val="80000"/>
              </a:lnSpc>
            </a:pPr>
            <a:endParaRPr lang="en-US" altLang="en-US" sz="1500"/>
          </a:p>
          <a:p>
            <a:pPr eaLnBrk="1" hangingPunct="1">
              <a:lnSpc>
                <a:spcPct val="80000"/>
              </a:lnSpc>
            </a:pPr>
            <a:endParaRPr lang="en-US" altLang="en-US" sz="1500"/>
          </a:p>
          <a:p>
            <a:pPr eaLnBrk="1" hangingPunct="1">
              <a:lnSpc>
                <a:spcPct val="80000"/>
              </a:lnSpc>
            </a:pPr>
            <a:endParaRPr lang="en-US" altLang="en-US" sz="1500"/>
          </a:p>
          <a:p>
            <a:pPr eaLnBrk="1" hangingPunct="1">
              <a:lnSpc>
                <a:spcPct val="80000"/>
              </a:lnSpc>
            </a:pPr>
            <a:endParaRPr lang="en-US" altLang="en-US" sz="1500"/>
          </a:p>
          <a:p>
            <a:pPr eaLnBrk="1" hangingPunct="1">
              <a:lnSpc>
                <a:spcPct val="80000"/>
              </a:lnSpc>
            </a:pPr>
            <a:endParaRPr lang="en-US" altLang="en-US" sz="1500"/>
          </a:p>
          <a:p>
            <a:pPr eaLnBrk="1" hangingPunct="1">
              <a:lnSpc>
                <a:spcPct val="80000"/>
              </a:lnSpc>
            </a:pPr>
            <a:endParaRPr lang="en-US" altLang="en-US" sz="1500"/>
          </a:p>
          <a:p>
            <a:pPr eaLnBrk="1" hangingPunct="1">
              <a:lnSpc>
                <a:spcPct val="80000"/>
              </a:lnSpc>
            </a:pPr>
            <a:endParaRPr lang="en-US" altLang="en-US" sz="1500"/>
          </a:p>
          <a:p>
            <a:pPr eaLnBrk="1" hangingPunct="1">
              <a:lnSpc>
                <a:spcPct val="80000"/>
              </a:lnSpc>
            </a:pPr>
            <a:endParaRPr lang="en-US" altLang="en-US" sz="1800"/>
          </a:p>
          <a:p>
            <a:pPr eaLnBrk="1" hangingPunct="1">
              <a:lnSpc>
                <a:spcPct val="80000"/>
              </a:lnSpc>
            </a:pPr>
            <a:r>
              <a:rPr lang="en-US" altLang="en-US" sz="1800"/>
              <a:t>Deciding conditional independence is hard in noncausal directions</a:t>
            </a:r>
          </a:p>
          <a:p>
            <a:pPr eaLnBrk="1" hangingPunct="1">
              <a:lnSpc>
                <a:spcPct val="80000"/>
              </a:lnSpc>
            </a:pPr>
            <a:r>
              <a:rPr lang="en-US" altLang="en-US" sz="1800"/>
              <a:t>(Causal models and conditional independence seem hardwired for humans!)</a:t>
            </a:r>
          </a:p>
          <a:p>
            <a:pPr eaLnBrk="1" hangingPunct="1">
              <a:lnSpc>
                <a:spcPct val="80000"/>
              </a:lnSpc>
            </a:pPr>
            <a:r>
              <a:rPr lang="en-US" altLang="en-US" sz="1800"/>
              <a:t>Network is less compact: 1 + 2 + 4 + 2 + 4 = 13 numbers needed</a:t>
            </a:r>
          </a:p>
        </p:txBody>
      </p:sp>
      <p:pic>
        <p:nvPicPr>
          <p:cNvPr id="15364" name="Picture 5" descr="burglary-make5c">
            <a:extLst>
              <a:ext uri="{FF2B5EF4-FFF2-40B4-BE49-F238E27FC236}">
                <a16:creationId xmlns:a16="http://schemas.microsoft.com/office/drawing/2014/main" id="{5FE23FEA-5162-1704-5D29-ED0DB3F39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028700"/>
            <a:ext cx="2311004" cy="20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BD8C645-5CF4-BF90-2C73-6506653D9569}"/>
              </a:ext>
            </a:extLst>
          </p:cNvPr>
          <p:cNvSpPr>
            <a:spLocks noGrp="1" noChangeArrowheads="1"/>
          </p:cNvSpPr>
          <p:nvPr>
            <p:ph type="title"/>
          </p:nvPr>
        </p:nvSpPr>
        <p:spPr/>
        <p:txBody>
          <a:bodyPr>
            <a:normAutofit fontScale="90000"/>
          </a:bodyPr>
          <a:lstStyle/>
          <a:p>
            <a:pPr eaLnBrk="1" hangingPunct="1"/>
            <a:r>
              <a:rPr lang="en-US" altLang="en-US" sz="3000"/>
              <a:t>Conditional independence and </a:t>
            </a:r>
            <a:br>
              <a:rPr lang="en-US" altLang="en-US" sz="3000"/>
            </a:br>
            <a:r>
              <a:rPr lang="en-US" altLang="en-US" sz="3000"/>
              <a:t>D-separation</a:t>
            </a:r>
          </a:p>
        </p:txBody>
      </p:sp>
      <p:sp>
        <p:nvSpPr>
          <p:cNvPr id="16387" name="Rectangle 3">
            <a:extLst>
              <a:ext uri="{FF2B5EF4-FFF2-40B4-BE49-F238E27FC236}">
                <a16:creationId xmlns:a16="http://schemas.microsoft.com/office/drawing/2014/main" id="{51475C90-49EC-8BBA-7B66-B7A5080A9665}"/>
              </a:ext>
            </a:extLst>
          </p:cNvPr>
          <p:cNvSpPr>
            <a:spLocks noGrp="1" noChangeArrowheads="1"/>
          </p:cNvSpPr>
          <p:nvPr>
            <p:ph type="body" idx="1"/>
          </p:nvPr>
        </p:nvSpPr>
        <p:spPr/>
        <p:txBody>
          <a:bodyPr/>
          <a:lstStyle/>
          <a:p>
            <a:pPr eaLnBrk="1" hangingPunct="1"/>
            <a:r>
              <a:rPr lang="en-US" altLang="en-US" sz="1500"/>
              <a:t>Two sets of nodes, X and Y, are conditionally independent given an evidence set of nodes, E if every undirected path from a node in X to a node in Y is </a:t>
            </a:r>
            <a:r>
              <a:rPr lang="en-US" altLang="en-US" sz="1500" b="1"/>
              <a:t>d-seperated</a:t>
            </a:r>
            <a:r>
              <a:rPr lang="en-US" altLang="en-US" sz="1500"/>
              <a:t> by E.</a:t>
            </a:r>
          </a:p>
          <a:p>
            <a:pPr eaLnBrk="1" hangingPunct="1"/>
            <a:r>
              <a:rPr lang="en-US" altLang="en-US" sz="1500"/>
              <a:t>A set of nodes, E d-separates to sets of nodes, X and Y, if every undirected path from a node in X to a node in Y is </a:t>
            </a:r>
            <a:r>
              <a:rPr lang="en-US" altLang="en-US" sz="1500" b="1"/>
              <a:t>blocked</a:t>
            </a:r>
            <a:r>
              <a:rPr lang="en-US" altLang="en-US" sz="1500"/>
              <a:t> by E</a:t>
            </a:r>
          </a:p>
          <a:p>
            <a:pPr eaLnBrk="1" hangingPunct="1"/>
            <a:r>
              <a:rPr lang="en-US" altLang="en-US" sz="1500"/>
              <a:t>A path is blocked given E if there is a node Z on the path for which one of the following holds:</a:t>
            </a:r>
          </a:p>
        </p:txBody>
      </p:sp>
      <p:pic>
        <p:nvPicPr>
          <p:cNvPr id="16388" name="Picture 4" descr="d-separation">
            <a:extLst>
              <a:ext uri="{FF2B5EF4-FFF2-40B4-BE49-F238E27FC236}">
                <a16:creationId xmlns:a16="http://schemas.microsoft.com/office/drawing/2014/main" id="{41971AC2-380B-DA1F-208F-3B1D975FA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450" y="2895601"/>
            <a:ext cx="4057650" cy="219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F17E317-99F7-E09B-D456-BBD8D75B751A}"/>
              </a:ext>
            </a:extLst>
          </p:cNvPr>
          <p:cNvSpPr>
            <a:spLocks noGrp="1" noChangeArrowheads="1"/>
          </p:cNvSpPr>
          <p:nvPr>
            <p:ph type="title"/>
          </p:nvPr>
        </p:nvSpPr>
        <p:spPr/>
        <p:txBody>
          <a:bodyPr>
            <a:normAutofit fontScale="90000"/>
          </a:bodyPr>
          <a:lstStyle/>
          <a:p>
            <a:pPr eaLnBrk="1" hangingPunct="1"/>
            <a:r>
              <a:rPr lang="en-US" altLang="en-US" sz="3000"/>
              <a:t>Conditional independence and </a:t>
            </a:r>
            <a:br>
              <a:rPr lang="en-US" altLang="en-US" sz="3000"/>
            </a:br>
            <a:r>
              <a:rPr lang="en-US" altLang="en-US" sz="3000"/>
              <a:t>D-separation - example</a:t>
            </a:r>
          </a:p>
        </p:txBody>
      </p:sp>
      <p:sp>
        <p:nvSpPr>
          <p:cNvPr id="17411" name="Rectangle 3">
            <a:extLst>
              <a:ext uri="{FF2B5EF4-FFF2-40B4-BE49-F238E27FC236}">
                <a16:creationId xmlns:a16="http://schemas.microsoft.com/office/drawing/2014/main" id="{95398404-A2B6-A27B-A00E-FEAECB6F7F34}"/>
              </a:ext>
            </a:extLst>
          </p:cNvPr>
          <p:cNvSpPr>
            <a:spLocks noGrp="1" noChangeArrowheads="1"/>
          </p:cNvSpPr>
          <p:nvPr>
            <p:ph type="body" idx="1"/>
          </p:nvPr>
        </p:nvSpPr>
        <p:spPr/>
        <p:txBody>
          <a:bodyPr/>
          <a:lstStyle/>
          <a:p>
            <a:pPr eaLnBrk="1" hangingPunct="1"/>
            <a:endParaRPr lang="he-IL" altLang="en-US"/>
          </a:p>
        </p:txBody>
      </p:sp>
      <p:pic>
        <p:nvPicPr>
          <p:cNvPr id="17412" name="Picture 4" descr="d-separation">
            <a:extLst>
              <a:ext uri="{FF2B5EF4-FFF2-40B4-BE49-F238E27FC236}">
                <a16:creationId xmlns:a16="http://schemas.microsoft.com/office/drawing/2014/main" id="{A87CC59C-C2F8-E04E-02A7-E24A67704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6150" y="1257301"/>
            <a:ext cx="2171700" cy="11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descr="ignition_netwrok">
            <a:extLst>
              <a:ext uri="{FF2B5EF4-FFF2-40B4-BE49-F238E27FC236}">
                <a16:creationId xmlns:a16="http://schemas.microsoft.com/office/drawing/2014/main" id="{9F964DC5-EC4A-02FA-9348-C9C7FD419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1" y="2520553"/>
            <a:ext cx="4107656" cy="2508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01C1448-5788-AE8E-1780-7541D877DC47}"/>
              </a:ext>
            </a:extLst>
          </p:cNvPr>
          <p:cNvSpPr>
            <a:spLocks noGrp="1" noChangeArrowheads="1"/>
          </p:cNvSpPr>
          <p:nvPr>
            <p:ph type="title"/>
          </p:nvPr>
        </p:nvSpPr>
        <p:spPr/>
        <p:txBody>
          <a:bodyPr>
            <a:normAutofit fontScale="90000"/>
          </a:bodyPr>
          <a:lstStyle/>
          <a:p>
            <a:pPr eaLnBrk="1" hangingPunct="1"/>
            <a:r>
              <a:rPr lang="en-US" altLang="en-US" sz="3000" b="1" dirty="0">
                <a:solidFill>
                  <a:schemeClr val="accent2"/>
                </a:solidFill>
              </a:rPr>
              <a:t>Some Applications of BN</a:t>
            </a:r>
            <a:endParaRPr lang="en-US" altLang="en-US" dirty="0">
              <a:solidFill>
                <a:schemeClr val="accent2"/>
              </a:solidFill>
              <a:cs typeface="Arial" panose="020B0604020202020204" pitchFamily="34" charset="0"/>
            </a:endParaRPr>
          </a:p>
        </p:txBody>
      </p:sp>
      <p:sp>
        <p:nvSpPr>
          <p:cNvPr id="18435" name="Rectangle 3">
            <a:extLst>
              <a:ext uri="{FF2B5EF4-FFF2-40B4-BE49-F238E27FC236}">
                <a16:creationId xmlns:a16="http://schemas.microsoft.com/office/drawing/2014/main" id="{07874F19-D0C7-1469-4FA7-F82D860FB256}"/>
              </a:ext>
            </a:extLst>
          </p:cNvPr>
          <p:cNvSpPr>
            <a:spLocks noGrp="1" noChangeArrowheads="1"/>
          </p:cNvSpPr>
          <p:nvPr>
            <p:ph type="body" idx="1"/>
          </p:nvPr>
        </p:nvSpPr>
        <p:spPr/>
        <p:txBody>
          <a:bodyPr/>
          <a:lstStyle/>
          <a:p>
            <a:pPr eaLnBrk="1" hangingPunct="1">
              <a:buClr>
                <a:srgbClr val="0033CC"/>
              </a:buClr>
              <a:buFont typeface="Wingdings" pitchFamily="2" charset="2"/>
              <a:buChar char="§"/>
            </a:pPr>
            <a:r>
              <a:rPr lang="en-US" altLang="en-US" sz="2100"/>
              <a:t>Medical diagnosis</a:t>
            </a:r>
          </a:p>
          <a:p>
            <a:pPr>
              <a:spcBef>
                <a:spcPts val="375"/>
              </a:spcBef>
              <a:spcAft>
                <a:spcPts val="375"/>
              </a:spcAft>
              <a:buClr>
                <a:srgbClr val="0033CC"/>
              </a:buClr>
              <a:buFont typeface="Wingdings" pitchFamily="2" charset="2"/>
              <a:buChar char="§"/>
            </a:pPr>
            <a:r>
              <a:rPr lang="en-US" altLang="en-US" sz="2100"/>
              <a:t>Troubleshooting of hardware/software systems</a:t>
            </a:r>
          </a:p>
          <a:p>
            <a:pPr eaLnBrk="1" hangingPunct="1">
              <a:buClr>
                <a:srgbClr val="0033CC"/>
              </a:buClr>
              <a:buFont typeface="Wingdings" pitchFamily="2" charset="2"/>
              <a:buChar char="§"/>
            </a:pPr>
            <a:r>
              <a:rPr lang="en-US" altLang="en-US" sz="2100"/>
              <a:t>Fraud/uncollectible debt detection</a:t>
            </a:r>
          </a:p>
          <a:p>
            <a:pPr eaLnBrk="1" hangingPunct="1">
              <a:buClr>
                <a:srgbClr val="0033CC"/>
              </a:buClr>
              <a:buFont typeface="Wingdings" pitchFamily="2" charset="2"/>
              <a:buChar char="§"/>
            </a:pPr>
            <a:r>
              <a:rPr lang="en-US" altLang="en-US" sz="2100"/>
              <a:t>Data mining</a:t>
            </a:r>
          </a:p>
          <a:p>
            <a:pPr eaLnBrk="1" hangingPunct="1">
              <a:buClr>
                <a:srgbClr val="0033CC"/>
              </a:buClr>
              <a:buFont typeface="Wingdings" pitchFamily="2" charset="2"/>
              <a:buChar char="§"/>
            </a:pPr>
            <a:r>
              <a:rPr lang="en-US" altLang="en-US" sz="2100"/>
              <a:t>Analysis of genetic sequences</a:t>
            </a:r>
          </a:p>
          <a:p>
            <a:pPr eaLnBrk="1" hangingPunct="1">
              <a:buClr>
                <a:srgbClr val="0033CC"/>
              </a:buClr>
              <a:buFont typeface="Wingdings" pitchFamily="2" charset="2"/>
              <a:buChar char="§"/>
            </a:pPr>
            <a:r>
              <a:rPr lang="en-US" altLang="en-US" sz="2100"/>
              <a:t>Data interpretation, computer vision, image understanding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DA1DE5A-341E-0291-6C70-3CC84DD3CEE4}"/>
              </a:ext>
            </a:extLst>
          </p:cNvPr>
          <p:cNvSpPr>
            <a:spLocks noGrp="1" noChangeArrowheads="1"/>
          </p:cNvSpPr>
          <p:nvPr>
            <p:ph type="ctrTitle"/>
          </p:nvPr>
        </p:nvSpPr>
        <p:spPr>
          <a:xfrm>
            <a:off x="1657350" y="1253729"/>
            <a:ext cx="6100763" cy="1102519"/>
          </a:xfrm>
        </p:spPr>
        <p:txBody>
          <a:bodyPr anchor="ctr">
            <a:normAutofit/>
          </a:bodyPr>
          <a:lstStyle/>
          <a:p>
            <a:r>
              <a:rPr lang="en-US" altLang="en-US" sz="2400" dirty="0"/>
              <a:t>Support Vector Machines</a:t>
            </a:r>
          </a:p>
        </p:txBody>
      </p:sp>
      <p:sp>
        <p:nvSpPr>
          <p:cNvPr id="3" name="Subtitle 2">
            <a:extLst>
              <a:ext uri="{FF2B5EF4-FFF2-40B4-BE49-F238E27FC236}">
                <a16:creationId xmlns:a16="http://schemas.microsoft.com/office/drawing/2014/main" id="{7CED8FB9-8861-6049-072E-AAEB9462DF35}"/>
              </a:ext>
            </a:extLst>
          </p:cNvPr>
          <p:cNvSpPr>
            <a:spLocks noGrp="1"/>
          </p:cNvSpPr>
          <p:nvPr>
            <p:ph type="subTitle" idx="1"/>
          </p:nvPr>
        </p:nvSpPr>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a:extLst>
              <a:ext uri="{FF2B5EF4-FFF2-40B4-BE49-F238E27FC236}">
                <a16:creationId xmlns:a16="http://schemas.microsoft.com/office/drawing/2014/main" id="{570E4524-D53A-CDB1-3FAF-8E97D9D2A8BC}"/>
              </a:ext>
            </a:extLst>
          </p:cNvPr>
          <p:cNvSpPr>
            <a:spLocks noGrp="1" noChangeArrowheads="1"/>
          </p:cNvSpPr>
          <p:nvPr>
            <p:ph type="title"/>
          </p:nvPr>
        </p:nvSpPr>
        <p:spPr/>
        <p:txBody>
          <a:bodyPr/>
          <a:lstStyle/>
          <a:p>
            <a:r>
              <a:rPr lang="en-US" altLang="en-US" sz="2400"/>
              <a:t>Getting good generalization on big datasets</a:t>
            </a:r>
          </a:p>
        </p:txBody>
      </p:sp>
      <p:sp>
        <p:nvSpPr>
          <p:cNvPr id="330755" name="Rectangle 3">
            <a:extLst>
              <a:ext uri="{FF2B5EF4-FFF2-40B4-BE49-F238E27FC236}">
                <a16:creationId xmlns:a16="http://schemas.microsoft.com/office/drawing/2014/main" id="{4BE60B1E-3678-D60B-C40D-32285954D02D}"/>
              </a:ext>
            </a:extLst>
          </p:cNvPr>
          <p:cNvSpPr>
            <a:spLocks noGrp="1" noChangeArrowheads="1"/>
          </p:cNvSpPr>
          <p:nvPr>
            <p:ph type="body" idx="1"/>
          </p:nvPr>
        </p:nvSpPr>
        <p:spPr/>
        <p:txBody>
          <a:bodyPr/>
          <a:lstStyle/>
          <a:p>
            <a:r>
              <a:rPr lang="en-US" altLang="en-US"/>
              <a:t>If we have a big data set that needs a complicated model, the full Bayesian framework is very computationally expensive.</a:t>
            </a:r>
          </a:p>
          <a:p>
            <a:endParaRPr lang="en-US" altLang="en-US"/>
          </a:p>
          <a:p>
            <a:r>
              <a:rPr lang="en-US" altLang="en-US"/>
              <a:t>Is there a frequentist method that is faster but still generalizes well?</a:t>
            </a:r>
          </a:p>
          <a:p>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D7EE98C5-BAA2-7B8E-FC6B-5F6051A409E2}"/>
              </a:ext>
            </a:extLst>
          </p:cNvPr>
          <p:cNvSpPr>
            <a:spLocks noGrp="1" noChangeArrowheads="1"/>
          </p:cNvSpPr>
          <p:nvPr>
            <p:ph type="title"/>
          </p:nvPr>
        </p:nvSpPr>
        <p:spPr/>
        <p:txBody>
          <a:bodyPr>
            <a:normAutofit fontScale="90000"/>
          </a:bodyPr>
          <a:lstStyle/>
          <a:p>
            <a:r>
              <a:rPr lang="en-US" altLang="en-US"/>
              <a:t>Preprocessing the input vectors</a:t>
            </a:r>
          </a:p>
        </p:txBody>
      </p:sp>
      <p:sp>
        <p:nvSpPr>
          <p:cNvPr id="328707" name="Rectangle 3">
            <a:extLst>
              <a:ext uri="{FF2B5EF4-FFF2-40B4-BE49-F238E27FC236}">
                <a16:creationId xmlns:a16="http://schemas.microsoft.com/office/drawing/2014/main" id="{48093C4F-059A-D107-4C83-69EF4C7DD61A}"/>
              </a:ext>
            </a:extLst>
          </p:cNvPr>
          <p:cNvSpPr>
            <a:spLocks noGrp="1" noChangeArrowheads="1"/>
          </p:cNvSpPr>
          <p:nvPr>
            <p:ph type="body" idx="1"/>
          </p:nvPr>
        </p:nvSpPr>
        <p:spPr/>
        <p:txBody>
          <a:bodyPr/>
          <a:lstStyle/>
          <a:p>
            <a:pPr>
              <a:lnSpc>
                <a:spcPct val="80000"/>
              </a:lnSpc>
            </a:pPr>
            <a:r>
              <a:rPr lang="en-US" altLang="en-US" sz="1800"/>
              <a:t>Instead of trying to predict the answer directly from the raw inputs we could start by extracting  a layer of “features”.</a:t>
            </a:r>
          </a:p>
          <a:p>
            <a:pPr lvl="1">
              <a:lnSpc>
                <a:spcPct val="80000"/>
              </a:lnSpc>
            </a:pPr>
            <a:r>
              <a:rPr lang="en-US" altLang="en-US" sz="1800"/>
              <a:t>Sensible if we already know that certain combinations of input values would be useful (e.g. edges or corners in an image).</a:t>
            </a:r>
          </a:p>
          <a:p>
            <a:pPr>
              <a:lnSpc>
                <a:spcPct val="80000"/>
              </a:lnSpc>
            </a:pPr>
            <a:r>
              <a:rPr lang="en-US" altLang="en-US" sz="1800"/>
              <a:t>Instead of learning the features we could design them by hand. </a:t>
            </a:r>
          </a:p>
          <a:p>
            <a:pPr lvl="1">
              <a:lnSpc>
                <a:spcPct val="80000"/>
              </a:lnSpc>
            </a:pPr>
            <a:r>
              <a:rPr lang="en-US" altLang="en-US" sz="1800"/>
              <a:t>The hand-coded features are equivalent to a layer of non-linear neurons that do not need to be learned.</a:t>
            </a:r>
          </a:p>
          <a:p>
            <a:pPr lvl="1">
              <a:lnSpc>
                <a:spcPct val="80000"/>
              </a:lnSpc>
            </a:pPr>
            <a:r>
              <a:rPr lang="en-US" altLang="en-US" sz="1800"/>
              <a:t>If we use a very big set of features for a two-class problem, the classes will almost certainly be linearly separable.</a:t>
            </a:r>
          </a:p>
          <a:p>
            <a:pPr lvl="2">
              <a:lnSpc>
                <a:spcPct val="80000"/>
              </a:lnSpc>
            </a:pPr>
            <a:r>
              <a:rPr lang="en-US" altLang="en-US" sz="1500"/>
              <a:t>But surely the linear separator will give poor generalization.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3B97EE92-EA6D-F895-F5F7-877BD812240F}"/>
              </a:ext>
            </a:extLst>
          </p:cNvPr>
          <p:cNvSpPr>
            <a:spLocks noGrp="1" noChangeArrowheads="1"/>
          </p:cNvSpPr>
          <p:nvPr>
            <p:ph type="title"/>
          </p:nvPr>
        </p:nvSpPr>
        <p:spPr>
          <a:xfrm>
            <a:off x="1485900" y="-20241"/>
            <a:ext cx="6172200" cy="857251"/>
          </a:xfrm>
        </p:spPr>
        <p:txBody>
          <a:bodyPr/>
          <a:lstStyle/>
          <a:p>
            <a:r>
              <a:rPr lang="en-US" altLang="en-US"/>
              <a:t>Is preprocessing cheating?</a:t>
            </a:r>
          </a:p>
        </p:txBody>
      </p:sp>
      <p:sp>
        <p:nvSpPr>
          <p:cNvPr id="329731" name="Rectangle 3">
            <a:extLst>
              <a:ext uri="{FF2B5EF4-FFF2-40B4-BE49-F238E27FC236}">
                <a16:creationId xmlns:a16="http://schemas.microsoft.com/office/drawing/2014/main" id="{99DD5F93-0CA3-C0C8-AB83-8DBFB3808EE7}"/>
              </a:ext>
            </a:extLst>
          </p:cNvPr>
          <p:cNvSpPr>
            <a:spLocks noGrp="1" noChangeArrowheads="1"/>
          </p:cNvSpPr>
          <p:nvPr>
            <p:ph type="body" idx="1"/>
          </p:nvPr>
        </p:nvSpPr>
        <p:spPr>
          <a:xfrm>
            <a:off x="1331119" y="762000"/>
            <a:ext cx="6515100" cy="4186238"/>
          </a:xfrm>
        </p:spPr>
        <p:txBody>
          <a:bodyPr/>
          <a:lstStyle/>
          <a:p>
            <a:pPr>
              <a:lnSpc>
                <a:spcPct val="90000"/>
              </a:lnSpc>
            </a:pPr>
            <a:r>
              <a:rPr lang="en-US" altLang="en-US" sz="1800"/>
              <a:t>Its cheating if we use a carefully designed set of task-specific, hand-coded features and then claim that the learning algorithm solved the whole problem. </a:t>
            </a:r>
          </a:p>
          <a:p>
            <a:pPr lvl="1">
              <a:lnSpc>
                <a:spcPct val="90000"/>
              </a:lnSpc>
            </a:pPr>
            <a:r>
              <a:rPr lang="en-US" altLang="en-US" sz="1800"/>
              <a:t>The really hard bit is done by designing the features.</a:t>
            </a:r>
          </a:p>
          <a:p>
            <a:pPr>
              <a:lnSpc>
                <a:spcPct val="90000"/>
              </a:lnSpc>
            </a:pPr>
            <a:r>
              <a:rPr lang="en-US" altLang="en-US" sz="1800"/>
              <a:t>Its not cheating if we </a:t>
            </a:r>
            <a:r>
              <a:rPr lang="en-US" altLang="en-US" sz="1800">
                <a:solidFill>
                  <a:srgbClr val="FF0000"/>
                </a:solidFill>
              </a:rPr>
              <a:t>learn</a:t>
            </a:r>
            <a:r>
              <a:rPr lang="en-US" altLang="en-US" sz="1800"/>
              <a:t> the non-linear preprocessing.</a:t>
            </a:r>
          </a:p>
          <a:p>
            <a:pPr lvl="1">
              <a:lnSpc>
                <a:spcPct val="90000"/>
              </a:lnSpc>
            </a:pPr>
            <a:r>
              <a:rPr lang="en-US" altLang="en-US" sz="1800"/>
              <a:t>This makes learning much more difficult and much more interesting </a:t>
            </a:r>
            <a:r>
              <a:rPr lang="en-US" altLang="en-US" sz="1800">
                <a:solidFill>
                  <a:srgbClr val="3333CC"/>
                </a:solidFill>
              </a:rPr>
              <a:t>(e.g. backpropagation after pre-training)</a:t>
            </a:r>
          </a:p>
          <a:p>
            <a:pPr>
              <a:lnSpc>
                <a:spcPct val="90000"/>
              </a:lnSpc>
            </a:pPr>
            <a:r>
              <a:rPr lang="en-US" altLang="en-US" sz="1800"/>
              <a:t>Its not cheating if we use a very big set of non-linear features that is task-independent. </a:t>
            </a:r>
          </a:p>
          <a:p>
            <a:pPr lvl="1">
              <a:lnSpc>
                <a:spcPct val="90000"/>
              </a:lnSpc>
            </a:pPr>
            <a:r>
              <a:rPr lang="en-US" altLang="en-US" sz="1800">
                <a:solidFill>
                  <a:srgbClr val="FF0000"/>
                </a:solidFill>
              </a:rPr>
              <a:t>S</a:t>
            </a:r>
            <a:r>
              <a:rPr lang="en-US" altLang="en-US" sz="1800"/>
              <a:t>upport </a:t>
            </a:r>
            <a:r>
              <a:rPr lang="en-US" altLang="en-US" sz="1800">
                <a:solidFill>
                  <a:srgbClr val="FF0000"/>
                </a:solidFill>
              </a:rPr>
              <a:t>V</a:t>
            </a:r>
            <a:r>
              <a:rPr lang="en-US" altLang="en-US" sz="1800"/>
              <a:t>ector </a:t>
            </a:r>
            <a:r>
              <a:rPr lang="en-US" altLang="en-US" sz="1800">
                <a:solidFill>
                  <a:srgbClr val="FF0000"/>
                </a:solidFill>
              </a:rPr>
              <a:t>M</a:t>
            </a:r>
            <a:r>
              <a:rPr lang="en-US" altLang="en-US" sz="1800"/>
              <a:t>achines do this.</a:t>
            </a:r>
          </a:p>
          <a:p>
            <a:pPr lvl="1">
              <a:lnSpc>
                <a:spcPct val="90000"/>
              </a:lnSpc>
            </a:pPr>
            <a:r>
              <a:rPr lang="en-US" altLang="en-US" sz="1800"/>
              <a:t>They have a clever way to prevent overfitting </a:t>
            </a:r>
            <a:r>
              <a:rPr lang="en-US" altLang="en-US" sz="1800">
                <a:solidFill>
                  <a:srgbClr val="3333CC"/>
                </a:solidFill>
              </a:rPr>
              <a:t>(first half of lecture)</a:t>
            </a:r>
          </a:p>
          <a:p>
            <a:pPr lvl="1">
              <a:lnSpc>
                <a:spcPct val="90000"/>
              </a:lnSpc>
            </a:pPr>
            <a:r>
              <a:rPr lang="en-US" altLang="en-US" sz="1800"/>
              <a:t>They have a very clever way to use a huge number of features without requiring nearly as much computation as seems to be necessary </a:t>
            </a:r>
            <a:r>
              <a:rPr lang="en-US" altLang="en-US" sz="1800">
                <a:solidFill>
                  <a:srgbClr val="3333CC"/>
                </a:solidFill>
              </a:rPr>
              <a:t>(second half of lecture).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5974528F-6D07-9E9D-4223-7291C5C9030E}"/>
              </a:ext>
            </a:extLst>
          </p:cNvPr>
          <p:cNvSpPr>
            <a:spLocks noGrp="1" noChangeArrowheads="1"/>
          </p:cNvSpPr>
          <p:nvPr>
            <p:ph type="title"/>
          </p:nvPr>
        </p:nvSpPr>
        <p:spPr/>
        <p:txBody>
          <a:bodyPr>
            <a:normAutofit fontScale="90000"/>
          </a:bodyPr>
          <a:lstStyle/>
          <a:p>
            <a:r>
              <a:rPr lang="en-US" altLang="en-US"/>
              <a:t>A hierarchy of model classes</a:t>
            </a:r>
          </a:p>
        </p:txBody>
      </p:sp>
      <p:sp>
        <p:nvSpPr>
          <p:cNvPr id="331779" name="Rectangle 3">
            <a:extLst>
              <a:ext uri="{FF2B5EF4-FFF2-40B4-BE49-F238E27FC236}">
                <a16:creationId xmlns:a16="http://schemas.microsoft.com/office/drawing/2014/main" id="{2A6ED2F2-1DEE-18F1-2656-98320E605EC7}"/>
              </a:ext>
            </a:extLst>
          </p:cNvPr>
          <p:cNvSpPr>
            <a:spLocks noGrp="1" noChangeArrowheads="1"/>
          </p:cNvSpPr>
          <p:nvPr>
            <p:ph type="body" idx="1"/>
          </p:nvPr>
        </p:nvSpPr>
        <p:spPr>
          <a:xfrm>
            <a:off x="1494235" y="3246835"/>
            <a:ext cx="6172200" cy="1341834"/>
          </a:xfrm>
        </p:spPr>
        <p:txBody>
          <a:bodyPr/>
          <a:lstStyle/>
          <a:p>
            <a:pPr>
              <a:lnSpc>
                <a:spcPct val="90000"/>
              </a:lnSpc>
            </a:pPr>
            <a:r>
              <a:rPr lang="en-US" altLang="en-US"/>
              <a:t>Some model classes can be arranged in a hierarchy of increasing complexity.</a:t>
            </a:r>
          </a:p>
          <a:p>
            <a:pPr>
              <a:lnSpc>
                <a:spcPct val="90000"/>
              </a:lnSpc>
            </a:pPr>
            <a:r>
              <a:rPr lang="en-US" altLang="en-US"/>
              <a:t>How do we pick the best level in the hierarchy for modeling a given dataset?</a:t>
            </a:r>
          </a:p>
        </p:txBody>
      </p:sp>
      <p:pic>
        <p:nvPicPr>
          <p:cNvPr id="331780" name="Picture 4">
            <a:extLst>
              <a:ext uri="{FF2B5EF4-FFF2-40B4-BE49-F238E27FC236}">
                <a16:creationId xmlns:a16="http://schemas.microsoft.com/office/drawing/2014/main" id="{423D7201-0B1D-5E35-8C69-EB4F5ED31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263254"/>
            <a:ext cx="6193631" cy="1724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NZ" dirty="0"/>
              <a:t>Function Approximation/estimation</a:t>
            </a:r>
          </a:p>
        </p:txBody>
      </p:sp>
      <p:sp>
        <p:nvSpPr>
          <p:cNvPr id="3" name="Content Placeholder 2"/>
          <p:cNvSpPr>
            <a:spLocks noGrp="1"/>
          </p:cNvSpPr>
          <p:nvPr>
            <p:ph idx="1"/>
          </p:nvPr>
        </p:nvSpPr>
        <p:spPr/>
        <p:txBody>
          <a:bodyPr>
            <a:normAutofit/>
          </a:bodyPr>
          <a:lstStyle/>
          <a:p>
            <a:pPr marL="0" indent="0" fontAlgn="base">
              <a:buNone/>
            </a:pPr>
            <a:endParaRPr lang="en-GB" dirty="0"/>
          </a:p>
          <a:p>
            <a:pPr marL="0" indent="0" fontAlgn="base">
              <a:buNone/>
            </a:pPr>
            <a:r>
              <a:rPr lang="en-GB" dirty="0">
                <a:solidFill>
                  <a:srgbClr val="0067AC"/>
                </a:solidFill>
              </a:rPr>
              <a:t>Goal</a:t>
            </a:r>
            <a:r>
              <a:rPr lang="en-GB" dirty="0"/>
              <a:t>: The job of the modeling algorithm is to find the best mapping function we can given the time and resources available.</a:t>
            </a:r>
          </a:p>
          <a:p>
            <a:pPr marL="0" indent="0" fontAlgn="base">
              <a:buNone/>
            </a:pPr>
            <a:endParaRPr lang="en-GB" dirty="0"/>
          </a:p>
          <a:p>
            <a:pPr marL="0" indent="0" algn="ctr" fontAlgn="base">
              <a:buNone/>
            </a:pPr>
            <a:r>
              <a:rPr lang="en-GB" dirty="0">
                <a:highlight>
                  <a:srgbClr val="00FF00"/>
                </a:highlight>
              </a:rPr>
              <a:t>What is f()? </a:t>
            </a:r>
          </a:p>
          <a:p>
            <a:pPr marL="0" indent="0" algn="ctr" fontAlgn="base">
              <a:buNone/>
            </a:pPr>
            <a:r>
              <a:rPr lang="en-GB" dirty="0">
                <a:highlight>
                  <a:srgbClr val="00FF00"/>
                </a:highlight>
              </a:rPr>
              <a:t>Generally, we can divide all function approximation tasks into classification tasks and regression tasks.</a:t>
            </a:r>
          </a:p>
          <a:p>
            <a:pPr marL="0" indent="0" fontAlgn="base">
              <a:buNone/>
            </a:pPr>
            <a:endParaRPr lang="en-GB" dirty="0"/>
          </a:p>
          <a:p>
            <a:pPr marL="0" indent="0" fontAlgn="base">
              <a:buNone/>
            </a:pPr>
            <a:endParaRPr lang="en-NZ" dirty="0"/>
          </a:p>
        </p:txBody>
      </p:sp>
    </p:spTree>
    <p:extLst>
      <p:ext uri="{BB962C8B-B14F-4D97-AF65-F5344CB8AC3E}">
        <p14:creationId xmlns:p14="http://schemas.microsoft.com/office/powerpoint/2010/main" val="31456298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D0003F4D-6C1D-1419-C40C-8687B5465E96}"/>
              </a:ext>
            </a:extLst>
          </p:cNvPr>
          <p:cNvSpPr>
            <a:spLocks noGrp="1" noChangeArrowheads="1"/>
          </p:cNvSpPr>
          <p:nvPr>
            <p:ph type="title"/>
          </p:nvPr>
        </p:nvSpPr>
        <p:spPr>
          <a:xfrm>
            <a:off x="1485900" y="0"/>
            <a:ext cx="6172200" cy="857250"/>
          </a:xfrm>
        </p:spPr>
        <p:txBody>
          <a:bodyPr/>
          <a:lstStyle/>
          <a:p>
            <a:r>
              <a:rPr lang="en-US" altLang="en-US" dirty="0"/>
              <a:t>A way to choose a model class</a:t>
            </a:r>
          </a:p>
        </p:txBody>
      </p:sp>
      <p:sp>
        <p:nvSpPr>
          <p:cNvPr id="312323" name="Rectangle 3">
            <a:extLst>
              <a:ext uri="{FF2B5EF4-FFF2-40B4-BE49-F238E27FC236}">
                <a16:creationId xmlns:a16="http://schemas.microsoft.com/office/drawing/2014/main" id="{712A042F-DECD-9AE9-5CE0-CED26B6EA148}"/>
              </a:ext>
            </a:extLst>
          </p:cNvPr>
          <p:cNvSpPr>
            <a:spLocks noGrp="1" noChangeArrowheads="1"/>
          </p:cNvSpPr>
          <p:nvPr>
            <p:ph type="body" idx="1"/>
          </p:nvPr>
        </p:nvSpPr>
        <p:spPr>
          <a:xfrm>
            <a:off x="1559719" y="1006079"/>
            <a:ext cx="6172200" cy="3921919"/>
          </a:xfrm>
        </p:spPr>
        <p:txBody>
          <a:bodyPr/>
          <a:lstStyle/>
          <a:p>
            <a:pPr>
              <a:lnSpc>
                <a:spcPct val="90000"/>
              </a:lnSpc>
            </a:pPr>
            <a:r>
              <a:rPr lang="en-US" altLang="en-US" sz="1800"/>
              <a:t>We want to get a low error rate on unseen data.</a:t>
            </a:r>
          </a:p>
          <a:p>
            <a:pPr lvl="1">
              <a:lnSpc>
                <a:spcPct val="90000"/>
              </a:lnSpc>
            </a:pPr>
            <a:r>
              <a:rPr lang="en-US" altLang="en-US" sz="1800"/>
              <a:t>This is called “structural risk minimization”</a:t>
            </a:r>
          </a:p>
          <a:p>
            <a:pPr lvl="1">
              <a:lnSpc>
                <a:spcPct val="90000"/>
              </a:lnSpc>
            </a:pPr>
            <a:endParaRPr lang="en-US" altLang="en-US" sz="1800"/>
          </a:p>
          <a:p>
            <a:pPr>
              <a:lnSpc>
                <a:spcPct val="90000"/>
              </a:lnSpc>
            </a:pPr>
            <a:r>
              <a:rPr lang="en-US" altLang="en-US" sz="1800"/>
              <a:t>It would be really helpful if we could get a guarantee of the following form: </a:t>
            </a:r>
          </a:p>
          <a:p>
            <a:pPr lvl="1">
              <a:lnSpc>
                <a:spcPct val="90000"/>
              </a:lnSpc>
              <a:buFontTx/>
              <a:buNone/>
            </a:pPr>
            <a:r>
              <a:rPr lang="en-US" altLang="en-US" sz="1800"/>
              <a:t>Test error rate =&lt; train error rate + f(N, h, p)</a:t>
            </a:r>
          </a:p>
          <a:p>
            <a:pPr lvl="1">
              <a:lnSpc>
                <a:spcPct val="90000"/>
              </a:lnSpc>
              <a:buFontTx/>
              <a:buNone/>
            </a:pPr>
            <a:r>
              <a:rPr lang="en-US" altLang="en-US" sz="1800"/>
              <a:t>Where N = size of training set,</a:t>
            </a:r>
          </a:p>
          <a:p>
            <a:pPr lvl="1">
              <a:lnSpc>
                <a:spcPct val="90000"/>
              </a:lnSpc>
              <a:buFontTx/>
              <a:buNone/>
            </a:pPr>
            <a:r>
              <a:rPr lang="en-US" altLang="en-US" sz="1800"/>
              <a:t>            h = measure of the model complexity,</a:t>
            </a:r>
          </a:p>
          <a:p>
            <a:pPr lvl="1">
              <a:lnSpc>
                <a:spcPct val="90000"/>
              </a:lnSpc>
              <a:buFontTx/>
              <a:buNone/>
            </a:pPr>
            <a:r>
              <a:rPr lang="en-US" altLang="en-US" sz="1800"/>
              <a:t>            p = the probability that this bound fails</a:t>
            </a:r>
          </a:p>
          <a:p>
            <a:pPr lvl="1">
              <a:lnSpc>
                <a:spcPct val="90000"/>
              </a:lnSpc>
              <a:buFontTx/>
              <a:buNone/>
            </a:pPr>
            <a:r>
              <a:rPr lang="en-US" altLang="en-US" sz="1800">
                <a:solidFill>
                  <a:srgbClr val="3333CC"/>
                </a:solidFill>
              </a:rPr>
              <a:t>We need p to allow for really unlucky test sets.</a:t>
            </a:r>
          </a:p>
          <a:p>
            <a:pPr>
              <a:lnSpc>
                <a:spcPct val="90000"/>
              </a:lnSpc>
            </a:pPr>
            <a:endParaRPr lang="en-US" altLang="en-US" sz="1800"/>
          </a:p>
          <a:p>
            <a:pPr>
              <a:lnSpc>
                <a:spcPct val="90000"/>
              </a:lnSpc>
            </a:pPr>
            <a:r>
              <a:rPr lang="en-US" altLang="en-US" sz="1800"/>
              <a:t>Then we could choose the model complexity that minimizes the bound on the test error rate.</a:t>
            </a:r>
            <a:r>
              <a:rPr lang="en-US" altLang="en-US" sz="1800">
                <a:solidFill>
                  <a:srgbClr val="3333CC"/>
                </a:solidFill>
              </a:rPr>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69982088-752A-B507-67A4-C59939D815E2}"/>
              </a:ext>
            </a:extLst>
          </p:cNvPr>
          <p:cNvSpPr>
            <a:spLocks noGrp="1" noChangeArrowheads="1"/>
          </p:cNvSpPr>
          <p:nvPr>
            <p:ph type="title"/>
          </p:nvPr>
        </p:nvSpPr>
        <p:spPr>
          <a:xfrm>
            <a:off x="1462683" y="-2117"/>
            <a:ext cx="6172200" cy="857250"/>
          </a:xfrm>
        </p:spPr>
        <p:txBody>
          <a:bodyPr/>
          <a:lstStyle/>
          <a:p>
            <a:r>
              <a:rPr lang="en-US" altLang="en-US" dirty="0"/>
              <a:t>A weird measure of model complexity</a:t>
            </a:r>
          </a:p>
        </p:txBody>
      </p:sp>
      <p:sp>
        <p:nvSpPr>
          <p:cNvPr id="313347" name="Rectangle 3">
            <a:extLst>
              <a:ext uri="{FF2B5EF4-FFF2-40B4-BE49-F238E27FC236}">
                <a16:creationId xmlns:a16="http://schemas.microsoft.com/office/drawing/2014/main" id="{A7D1BE9A-D140-8620-F786-FEAF35678C67}"/>
              </a:ext>
            </a:extLst>
          </p:cNvPr>
          <p:cNvSpPr>
            <a:spLocks noGrp="1" noChangeArrowheads="1"/>
          </p:cNvSpPr>
          <p:nvPr>
            <p:ph type="body" idx="1"/>
          </p:nvPr>
        </p:nvSpPr>
        <p:spPr>
          <a:xfrm>
            <a:off x="1439466" y="978694"/>
            <a:ext cx="6218634" cy="3969544"/>
          </a:xfrm>
        </p:spPr>
        <p:txBody>
          <a:bodyPr/>
          <a:lstStyle/>
          <a:p>
            <a:pPr>
              <a:lnSpc>
                <a:spcPct val="90000"/>
              </a:lnSpc>
            </a:pPr>
            <a:r>
              <a:rPr lang="en-US" altLang="en-US" sz="1800"/>
              <a:t>Suppose that we pick n datapoints and assign labels of + or – to them at random. If our model class (e.g. a neural net with a certain number of hidden units) is powerful enough to learn </a:t>
            </a:r>
            <a:r>
              <a:rPr lang="en-US" altLang="en-US" sz="1800">
                <a:solidFill>
                  <a:srgbClr val="FF0000"/>
                </a:solidFill>
              </a:rPr>
              <a:t>any</a:t>
            </a:r>
            <a:r>
              <a:rPr lang="en-US" altLang="en-US" sz="1800"/>
              <a:t> association of labels with the data, its too powerful!</a:t>
            </a:r>
          </a:p>
          <a:p>
            <a:pPr>
              <a:lnSpc>
                <a:spcPct val="90000"/>
              </a:lnSpc>
            </a:pPr>
            <a:r>
              <a:rPr lang="en-US" altLang="en-US" sz="1800"/>
              <a:t>Maybe we can characterize the power of a model class by asking how many datapoints it can “shatter” i.e. learn perfectly for all possible assignments of labels.</a:t>
            </a:r>
          </a:p>
          <a:p>
            <a:pPr lvl="1">
              <a:lnSpc>
                <a:spcPct val="90000"/>
              </a:lnSpc>
            </a:pPr>
            <a:r>
              <a:rPr lang="en-US" altLang="en-US" sz="1800"/>
              <a:t>This number of datapoints is called the Vapnik-Chervonenkis dimension.</a:t>
            </a:r>
          </a:p>
          <a:p>
            <a:pPr lvl="1">
              <a:lnSpc>
                <a:spcPct val="90000"/>
              </a:lnSpc>
            </a:pPr>
            <a:r>
              <a:rPr lang="en-US" altLang="en-US" sz="1800"/>
              <a:t>The model does not need to shatter all sets of datapoints of size h. One set is sufficient.</a:t>
            </a:r>
          </a:p>
          <a:p>
            <a:pPr lvl="2">
              <a:lnSpc>
                <a:spcPct val="90000"/>
              </a:lnSpc>
            </a:pPr>
            <a:r>
              <a:rPr lang="en-US" altLang="en-US" sz="1500"/>
              <a:t>For planes in 3-D, h=4 even though 4 co-planar points cannot be shattered.</a:t>
            </a:r>
          </a:p>
          <a:p>
            <a:pPr lvl="1">
              <a:lnSpc>
                <a:spcPct val="90000"/>
              </a:lnSpc>
            </a:pPr>
            <a:endParaRPr lang="en-US" altLang="en-US"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a:extLst>
              <a:ext uri="{FF2B5EF4-FFF2-40B4-BE49-F238E27FC236}">
                <a16:creationId xmlns:a16="http://schemas.microsoft.com/office/drawing/2014/main" id="{6E7243B7-4027-7660-B312-619C660F996D}"/>
              </a:ext>
            </a:extLst>
          </p:cNvPr>
          <p:cNvSpPr>
            <a:spLocks noGrp="1" noChangeArrowheads="1"/>
          </p:cNvSpPr>
          <p:nvPr>
            <p:ph type="title"/>
          </p:nvPr>
        </p:nvSpPr>
        <p:spPr>
          <a:xfrm>
            <a:off x="1485900" y="-13097"/>
            <a:ext cx="6172200" cy="857251"/>
          </a:xfrm>
        </p:spPr>
        <p:txBody>
          <a:bodyPr/>
          <a:lstStyle/>
          <a:p>
            <a:r>
              <a:rPr lang="en-US" altLang="en-US"/>
              <a:t>An example of VC dimension</a:t>
            </a:r>
          </a:p>
        </p:txBody>
      </p:sp>
      <p:sp>
        <p:nvSpPr>
          <p:cNvPr id="314371" name="Rectangle 3">
            <a:extLst>
              <a:ext uri="{FF2B5EF4-FFF2-40B4-BE49-F238E27FC236}">
                <a16:creationId xmlns:a16="http://schemas.microsoft.com/office/drawing/2014/main" id="{6354F76B-B00D-6B32-632A-DBBC95325255}"/>
              </a:ext>
            </a:extLst>
          </p:cNvPr>
          <p:cNvSpPr>
            <a:spLocks noGrp="1" noChangeArrowheads="1"/>
          </p:cNvSpPr>
          <p:nvPr>
            <p:ph type="body" idx="1"/>
          </p:nvPr>
        </p:nvSpPr>
        <p:spPr>
          <a:xfrm>
            <a:off x="1520429" y="4004073"/>
            <a:ext cx="6172200" cy="944165"/>
          </a:xfrm>
        </p:spPr>
        <p:txBody>
          <a:bodyPr/>
          <a:lstStyle/>
          <a:p>
            <a:pPr>
              <a:lnSpc>
                <a:spcPct val="80000"/>
              </a:lnSpc>
              <a:buFontTx/>
              <a:buNone/>
            </a:pPr>
            <a:endParaRPr lang="en-US" altLang="en-US" sz="1200"/>
          </a:p>
          <a:p>
            <a:pPr>
              <a:lnSpc>
                <a:spcPct val="80000"/>
              </a:lnSpc>
            </a:pPr>
            <a:r>
              <a:rPr lang="en-US" altLang="en-US" sz="1500"/>
              <a:t>But we cannot deal with some of the possible labelings of four points. A 2-D hyperplane (i.e. a line) does not shatter 4 points</a:t>
            </a:r>
            <a:r>
              <a:rPr lang="en-US" altLang="en-US" sz="1350"/>
              <a:t>.</a:t>
            </a:r>
          </a:p>
          <a:p>
            <a:pPr>
              <a:lnSpc>
                <a:spcPct val="80000"/>
              </a:lnSpc>
            </a:pPr>
            <a:endParaRPr lang="en-US" altLang="en-US" sz="1350"/>
          </a:p>
        </p:txBody>
      </p:sp>
      <p:pic>
        <p:nvPicPr>
          <p:cNvPr id="314377" name="Picture 9">
            <a:extLst>
              <a:ext uri="{FF2B5EF4-FFF2-40B4-BE49-F238E27FC236}">
                <a16:creationId xmlns:a16="http://schemas.microsoft.com/office/drawing/2014/main" id="{08088A79-6CA1-5459-1966-0E68FA24D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319" y="1862138"/>
            <a:ext cx="3888581" cy="2097881"/>
          </a:xfrm>
          <a:prstGeom prst="rect">
            <a:avLst/>
          </a:prstGeom>
          <a:noFill/>
          <a:extLst>
            <a:ext uri="{909E8E84-426E-40DD-AFC4-6F175D3DCCD1}">
              <a14:hiddenFill xmlns:a14="http://schemas.microsoft.com/office/drawing/2010/main">
                <a:solidFill>
                  <a:srgbClr val="FFFFFF"/>
                </a:solidFill>
              </a14:hiddenFill>
            </a:ext>
          </a:extLst>
        </p:spPr>
      </p:pic>
      <p:sp>
        <p:nvSpPr>
          <p:cNvPr id="314378" name="Rectangle 10">
            <a:extLst>
              <a:ext uri="{FF2B5EF4-FFF2-40B4-BE49-F238E27FC236}">
                <a16:creationId xmlns:a16="http://schemas.microsoft.com/office/drawing/2014/main" id="{7929BA2C-80D0-AC1B-8DA2-3FF00AB71995}"/>
              </a:ext>
            </a:extLst>
          </p:cNvPr>
          <p:cNvSpPr>
            <a:spLocks noChangeArrowheads="1"/>
          </p:cNvSpPr>
          <p:nvPr/>
        </p:nvSpPr>
        <p:spPr bwMode="auto">
          <a:xfrm>
            <a:off x="1331119" y="735807"/>
            <a:ext cx="6669881" cy="107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800">
                <a:solidFill>
                  <a:srgbClr val="009900"/>
                </a:solidFill>
                <a:latin typeface="Arial" panose="020B0604020202020204" pitchFamily="34" charset="0"/>
              </a:defRPr>
            </a:lvl2pPr>
            <a:lvl3pPr marL="1143000" indent="-228600">
              <a:spcBef>
                <a:spcPct val="20000"/>
              </a:spcBef>
              <a:buChar char="•"/>
              <a:defRPr sz="2400">
                <a:solidFill>
                  <a:srgbClr val="FF0000"/>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en-US" altLang="en-US" sz="1800"/>
              <a:t>Suppose our model class is a hyperplane.</a:t>
            </a:r>
          </a:p>
          <a:p>
            <a:r>
              <a:rPr lang="en-US" altLang="en-US" sz="1800"/>
              <a:t>In 2-D, we can find a plane (i.e. a line) to deal with any labeling of three points. A 2-D hyperplane </a:t>
            </a:r>
            <a:r>
              <a:rPr lang="en-US" altLang="en-US" sz="1800">
                <a:solidFill>
                  <a:srgbClr val="FF0000"/>
                </a:solidFill>
              </a:rPr>
              <a:t>shatters</a:t>
            </a:r>
            <a:r>
              <a:rPr lang="en-US" altLang="en-US" sz="1800"/>
              <a:t> 3 points</a:t>
            </a:r>
          </a:p>
          <a:p>
            <a:endParaRPr lang="en-US" altLang="en-US" sz="21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id="{3C955747-9871-EDF4-3983-7C50C740A07A}"/>
              </a:ext>
            </a:extLst>
          </p:cNvPr>
          <p:cNvSpPr>
            <a:spLocks noGrp="1" noChangeArrowheads="1"/>
          </p:cNvSpPr>
          <p:nvPr>
            <p:ph type="title"/>
          </p:nvPr>
        </p:nvSpPr>
        <p:spPr>
          <a:xfrm>
            <a:off x="1485900" y="86916"/>
            <a:ext cx="6172200" cy="857250"/>
          </a:xfrm>
        </p:spPr>
        <p:txBody>
          <a:bodyPr/>
          <a:lstStyle/>
          <a:p>
            <a:r>
              <a:rPr lang="en-US" altLang="en-US"/>
              <a:t>Some examples of VC dimension</a:t>
            </a:r>
          </a:p>
        </p:txBody>
      </p:sp>
      <p:sp>
        <p:nvSpPr>
          <p:cNvPr id="332803" name="Rectangle 3">
            <a:extLst>
              <a:ext uri="{FF2B5EF4-FFF2-40B4-BE49-F238E27FC236}">
                <a16:creationId xmlns:a16="http://schemas.microsoft.com/office/drawing/2014/main" id="{9BCF175D-86B9-1B5C-25C0-34A93BE25978}"/>
              </a:ext>
            </a:extLst>
          </p:cNvPr>
          <p:cNvSpPr>
            <a:spLocks noGrp="1" noChangeArrowheads="1"/>
          </p:cNvSpPr>
          <p:nvPr>
            <p:ph type="body" idx="1"/>
          </p:nvPr>
        </p:nvSpPr>
        <p:spPr>
          <a:xfrm>
            <a:off x="1485900" y="608410"/>
            <a:ext cx="6172200" cy="3070622"/>
          </a:xfrm>
        </p:spPr>
        <p:txBody>
          <a:bodyPr/>
          <a:lstStyle/>
          <a:p>
            <a:pPr>
              <a:buFontTx/>
              <a:buNone/>
            </a:pPr>
            <a:endParaRPr lang="en-US" altLang="en-US" sz="1800"/>
          </a:p>
          <a:p>
            <a:r>
              <a:rPr lang="en-US" altLang="en-US" sz="1800"/>
              <a:t>The VC dimension of a hyperplane in 2-D is 3.</a:t>
            </a:r>
          </a:p>
          <a:p>
            <a:pPr lvl="1"/>
            <a:r>
              <a:rPr lang="en-US" altLang="en-US" sz="1800"/>
              <a:t>In k dimensions it is k+1.</a:t>
            </a:r>
          </a:p>
          <a:p>
            <a:r>
              <a:rPr lang="en-US" altLang="en-US" sz="1800"/>
              <a:t>Its just a coincidence that the VC dimension of a hyperplane is almost identical to the number of parameters it takes to define a hyperplane. </a:t>
            </a:r>
          </a:p>
          <a:p>
            <a:r>
              <a:rPr lang="en-US" altLang="en-US" sz="1800"/>
              <a:t>A sine wave has infinite VC dimension and only 2 parameters! By choosing the phase and period carefully we can shatter any random collection of one-dimensional datapoints </a:t>
            </a:r>
            <a:r>
              <a:rPr lang="en-US" altLang="en-US" sz="1800">
                <a:solidFill>
                  <a:srgbClr val="3333CC"/>
                </a:solidFill>
              </a:rPr>
              <a:t>(except for nasty special cases).</a:t>
            </a:r>
          </a:p>
        </p:txBody>
      </p:sp>
      <p:graphicFrame>
        <p:nvGraphicFramePr>
          <p:cNvPr id="332808" name="Object 8">
            <a:extLst>
              <a:ext uri="{FF2B5EF4-FFF2-40B4-BE49-F238E27FC236}">
                <a16:creationId xmlns:a16="http://schemas.microsoft.com/office/drawing/2014/main" id="{1A8166AF-168B-48E6-D839-8FEEE101A594}"/>
              </a:ext>
            </a:extLst>
          </p:cNvPr>
          <p:cNvGraphicFramePr>
            <a:graphicFrameLocks noChangeAspect="1"/>
          </p:cNvGraphicFramePr>
          <p:nvPr/>
        </p:nvGraphicFramePr>
        <p:xfrm>
          <a:off x="3275410" y="3838576"/>
          <a:ext cx="2187178" cy="411956"/>
        </p:xfrm>
        <a:graphic>
          <a:graphicData uri="http://schemas.openxmlformats.org/presentationml/2006/ole">
            <mc:AlternateContent xmlns:mc="http://schemas.openxmlformats.org/markup-compatibility/2006">
              <mc:Choice xmlns:v="urn:schemas-microsoft-com:vml" Requires="v">
                <p:oleObj name="Equation" r:id="rId2" imgW="24866600" imgH="4686300" progId="Equation.3">
                  <p:embed/>
                </p:oleObj>
              </mc:Choice>
              <mc:Fallback>
                <p:oleObj name="Equation" r:id="rId2" imgW="24866600" imgH="4686300" progId="Equation.3">
                  <p:embed/>
                  <p:pic>
                    <p:nvPicPr>
                      <p:cNvPr id="332808" name="Object 8">
                        <a:extLst>
                          <a:ext uri="{FF2B5EF4-FFF2-40B4-BE49-F238E27FC236}">
                            <a16:creationId xmlns:a16="http://schemas.microsoft.com/office/drawing/2014/main" id="{1A8166AF-168B-48E6-D839-8FEEE101A5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410" y="3838576"/>
                        <a:ext cx="2187178" cy="4119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2809" name="Line 9">
            <a:extLst>
              <a:ext uri="{FF2B5EF4-FFF2-40B4-BE49-F238E27FC236}">
                <a16:creationId xmlns:a16="http://schemas.microsoft.com/office/drawing/2014/main" id="{E7F25823-7982-1A0C-AB4B-8CE2E13653AA}"/>
              </a:ext>
            </a:extLst>
          </p:cNvPr>
          <p:cNvSpPr>
            <a:spLocks noChangeShapeType="1"/>
          </p:cNvSpPr>
          <p:nvPr/>
        </p:nvSpPr>
        <p:spPr bwMode="auto">
          <a:xfrm>
            <a:off x="1980010" y="4570810"/>
            <a:ext cx="4994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32810" name="Oval 10">
            <a:extLst>
              <a:ext uri="{FF2B5EF4-FFF2-40B4-BE49-F238E27FC236}">
                <a16:creationId xmlns:a16="http://schemas.microsoft.com/office/drawing/2014/main" id="{8D3B373B-81E8-1CA5-E712-7ACC74949346}"/>
              </a:ext>
            </a:extLst>
          </p:cNvPr>
          <p:cNvSpPr>
            <a:spLocks noChangeArrowheads="1"/>
          </p:cNvSpPr>
          <p:nvPr/>
        </p:nvSpPr>
        <p:spPr bwMode="auto">
          <a:xfrm>
            <a:off x="4112419" y="4543425"/>
            <a:ext cx="80963" cy="809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32811" name="Oval 11">
            <a:extLst>
              <a:ext uri="{FF2B5EF4-FFF2-40B4-BE49-F238E27FC236}">
                <a16:creationId xmlns:a16="http://schemas.microsoft.com/office/drawing/2014/main" id="{D83F5155-24B2-7720-087B-CBB3E1D20C8C}"/>
              </a:ext>
            </a:extLst>
          </p:cNvPr>
          <p:cNvSpPr>
            <a:spLocks noChangeArrowheads="1"/>
          </p:cNvSpPr>
          <p:nvPr/>
        </p:nvSpPr>
        <p:spPr bwMode="auto">
          <a:xfrm>
            <a:off x="5031581" y="4543425"/>
            <a:ext cx="80963" cy="809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32812" name="Oval 12">
            <a:extLst>
              <a:ext uri="{FF2B5EF4-FFF2-40B4-BE49-F238E27FC236}">
                <a16:creationId xmlns:a16="http://schemas.microsoft.com/office/drawing/2014/main" id="{D421D0D7-1F63-C42B-0B89-5809FCE51D43}"/>
              </a:ext>
            </a:extLst>
          </p:cNvPr>
          <p:cNvSpPr>
            <a:spLocks noChangeArrowheads="1"/>
          </p:cNvSpPr>
          <p:nvPr/>
        </p:nvSpPr>
        <p:spPr bwMode="auto">
          <a:xfrm>
            <a:off x="3492103" y="4543425"/>
            <a:ext cx="80963" cy="809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32813" name="Oval 13">
            <a:extLst>
              <a:ext uri="{FF2B5EF4-FFF2-40B4-BE49-F238E27FC236}">
                <a16:creationId xmlns:a16="http://schemas.microsoft.com/office/drawing/2014/main" id="{0AA081F2-DAAD-E0E0-403B-357AA7340EDD}"/>
              </a:ext>
            </a:extLst>
          </p:cNvPr>
          <p:cNvSpPr>
            <a:spLocks noChangeArrowheads="1"/>
          </p:cNvSpPr>
          <p:nvPr/>
        </p:nvSpPr>
        <p:spPr bwMode="auto">
          <a:xfrm>
            <a:off x="3087291" y="4543425"/>
            <a:ext cx="80963" cy="809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32814" name="Oval 14">
            <a:extLst>
              <a:ext uri="{FF2B5EF4-FFF2-40B4-BE49-F238E27FC236}">
                <a16:creationId xmlns:a16="http://schemas.microsoft.com/office/drawing/2014/main" id="{E88CF456-B379-33F5-384A-170922081F77}"/>
              </a:ext>
            </a:extLst>
          </p:cNvPr>
          <p:cNvSpPr>
            <a:spLocks noChangeArrowheads="1"/>
          </p:cNvSpPr>
          <p:nvPr/>
        </p:nvSpPr>
        <p:spPr bwMode="auto">
          <a:xfrm>
            <a:off x="4410075" y="4543425"/>
            <a:ext cx="80963" cy="809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32815" name="Oval 15">
            <a:extLst>
              <a:ext uri="{FF2B5EF4-FFF2-40B4-BE49-F238E27FC236}">
                <a16:creationId xmlns:a16="http://schemas.microsoft.com/office/drawing/2014/main" id="{B9043E2A-961C-A376-55E5-C32CD013DB60}"/>
              </a:ext>
            </a:extLst>
          </p:cNvPr>
          <p:cNvSpPr>
            <a:spLocks noChangeArrowheads="1"/>
          </p:cNvSpPr>
          <p:nvPr/>
        </p:nvSpPr>
        <p:spPr bwMode="auto">
          <a:xfrm>
            <a:off x="5300662" y="4543425"/>
            <a:ext cx="80963" cy="809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32816" name="Oval 16">
            <a:extLst>
              <a:ext uri="{FF2B5EF4-FFF2-40B4-BE49-F238E27FC236}">
                <a16:creationId xmlns:a16="http://schemas.microsoft.com/office/drawing/2014/main" id="{54C73CEB-4FD6-4549-858F-83036EBE8C98}"/>
              </a:ext>
            </a:extLst>
          </p:cNvPr>
          <p:cNvSpPr>
            <a:spLocks noChangeArrowheads="1"/>
          </p:cNvSpPr>
          <p:nvPr/>
        </p:nvSpPr>
        <p:spPr bwMode="auto">
          <a:xfrm>
            <a:off x="6650831" y="4543425"/>
            <a:ext cx="80963" cy="809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32817" name="Oval 17">
            <a:extLst>
              <a:ext uri="{FF2B5EF4-FFF2-40B4-BE49-F238E27FC236}">
                <a16:creationId xmlns:a16="http://schemas.microsoft.com/office/drawing/2014/main" id="{E446489F-18DA-C75E-C456-0EC0665393C2}"/>
              </a:ext>
            </a:extLst>
          </p:cNvPr>
          <p:cNvSpPr>
            <a:spLocks noChangeArrowheads="1"/>
          </p:cNvSpPr>
          <p:nvPr/>
        </p:nvSpPr>
        <p:spPr bwMode="auto">
          <a:xfrm>
            <a:off x="3330178" y="4543425"/>
            <a:ext cx="80963" cy="809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6C874DC5-9369-D861-0E06-06DA8583094F}"/>
              </a:ext>
            </a:extLst>
          </p:cNvPr>
          <p:cNvSpPr>
            <a:spLocks noGrp="1" noChangeArrowheads="1"/>
          </p:cNvSpPr>
          <p:nvPr>
            <p:ph type="title"/>
          </p:nvPr>
        </p:nvSpPr>
        <p:spPr/>
        <p:txBody>
          <a:bodyPr>
            <a:normAutofit fontScale="90000"/>
          </a:bodyPr>
          <a:lstStyle/>
          <a:p>
            <a:r>
              <a:rPr lang="en-US" altLang="en-US"/>
              <a:t>The probabilistic guarantee</a:t>
            </a:r>
          </a:p>
        </p:txBody>
      </p:sp>
      <p:sp>
        <p:nvSpPr>
          <p:cNvPr id="315395" name="Rectangle 3">
            <a:extLst>
              <a:ext uri="{FF2B5EF4-FFF2-40B4-BE49-F238E27FC236}">
                <a16:creationId xmlns:a16="http://schemas.microsoft.com/office/drawing/2014/main" id="{469FB3E1-85FE-F44E-83DF-10420B1B8E3E}"/>
              </a:ext>
            </a:extLst>
          </p:cNvPr>
          <p:cNvSpPr>
            <a:spLocks noGrp="1" noChangeArrowheads="1"/>
          </p:cNvSpPr>
          <p:nvPr>
            <p:ph type="body" idx="1"/>
          </p:nvPr>
        </p:nvSpPr>
        <p:spPr>
          <a:xfrm>
            <a:off x="1539479" y="2275285"/>
            <a:ext cx="6172200" cy="2402681"/>
          </a:xfrm>
        </p:spPr>
        <p:txBody>
          <a:bodyPr/>
          <a:lstStyle/>
          <a:p>
            <a:pPr>
              <a:lnSpc>
                <a:spcPct val="80000"/>
              </a:lnSpc>
              <a:buFontTx/>
              <a:buNone/>
            </a:pPr>
            <a:r>
              <a:rPr lang="en-US" altLang="en-US" sz="1800"/>
              <a:t>where N = size of training set</a:t>
            </a:r>
          </a:p>
          <a:p>
            <a:pPr>
              <a:lnSpc>
                <a:spcPct val="80000"/>
              </a:lnSpc>
              <a:buFontTx/>
              <a:buNone/>
            </a:pPr>
            <a:r>
              <a:rPr lang="en-US" altLang="en-US" sz="1800"/>
              <a:t>           h = VC dimension of the model class</a:t>
            </a:r>
          </a:p>
          <a:p>
            <a:pPr>
              <a:lnSpc>
                <a:spcPct val="80000"/>
              </a:lnSpc>
              <a:buFontTx/>
              <a:buNone/>
            </a:pPr>
            <a:r>
              <a:rPr lang="en-US" altLang="en-US" sz="1800"/>
              <a:t>           p = upper bound on probability that this bound fails</a:t>
            </a:r>
          </a:p>
          <a:p>
            <a:pPr>
              <a:lnSpc>
                <a:spcPct val="80000"/>
              </a:lnSpc>
              <a:buFontTx/>
              <a:buNone/>
            </a:pPr>
            <a:r>
              <a:rPr lang="en-US" altLang="en-US" sz="1800"/>
              <a:t> </a:t>
            </a:r>
          </a:p>
          <a:p>
            <a:pPr>
              <a:lnSpc>
                <a:spcPct val="80000"/>
              </a:lnSpc>
              <a:buFontTx/>
              <a:buNone/>
            </a:pPr>
            <a:r>
              <a:rPr lang="en-US" altLang="en-US" sz="1800"/>
              <a:t>    So if we train models with different complexity, we should pick the one that minimizes this bound </a:t>
            </a:r>
          </a:p>
          <a:p>
            <a:pPr>
              <a:lnSpc>
                <a:spcPct val="80000"/>
              </a:lnSpc>
              <a:buFontTx/>
              <a:buNone/>
            </a:pPr>
            <a:r>
              <a:rPr lang="en-US" altLang="en-US" sz="1800"/>
              <a:t>    </a:t>
            </a:r>
            <a:r>
              <a:rPr lang="en-US" altLang="en-US" sz="1800">
                <a:solidFill>
                  <a:srgbClr val="3333CC"/>
                </a:solidFill>
              </a:rPr>
              <a:t>Actually, this is only sensible if we think the bound is fairly tight, which it usually isn’t. The theory provides insight, but in practice we still need some witchcraft.</a:t>
            </a:r>
          </a:p>
        </p:txBody>
      </p:sp>
      <p:graphicFrame>
        <p:nvGraphicFramePr>
          <p:cNvPr id="315396" name="Object 4">
            <a:extLst>
              <a:ext uri="{FF2B5EF4-FFF2-40B4-BE49-F238E27FC236}">
                <a16:creationId xmlns:a16="http://schemas.microsoft.com/office/drawing/2014/main" id="{3817C0C4-2A1C-D9BB-38DC-14B0FCCF61B7}"/>
              </a:ext>
            </a:extLst>
          </p:cNvPr>
          <p:cNvGraphicFramePr>
            <a:graphicFrameLocks noChangeAspect="1"/>
          </p:cNvGraphicFramePr>
          <p:nvPr/>
        </p:nvGraphicFramePr>
        <p:xfrm>
          <a:off x="1497807" y="1087041"/>
          <a:ext cx="6017419" cy="1091803"/>
        </p:xfrm>
        <a:graphic>
          <a:graphicData uri="http://schemas.openxmlformats.org/presentationml/2006/ole">
            <mc:AlternateContent xmlns:mc="http://schemas.openxmlformats.org/markup-compatibility/2006">
              <mc:Choice xmlns:v="urn:schemas-microsoft-com:vml" Requires="v">
                <p:oleObj name="Equation" r:id="rId2" imgW="66116200" imgH="12001500" progId="Equation.3">
                  <p:embed/>
                </p:oleObj>
              </mc:Choice>
              <mc:Fallback>
                <p:oleObj name="Equation" r:id="rId2" imgW="66116200" imgH="12001500" progId="Equation.3">
                  <p:embed/>
                  <p:pic>
                    <p:nvPicPr>
                      <p:cNvPr id="315396" name="Object 4">
                        <a:extLst>
                          <a:ext uri="{FF2B5EF4-FFF2-40B4-BE49-F238E27FC236}">
                            <a16:creationId xmlns:a16="http://schemas.microsoft.com/office/drawing/2014/main" id="{3817C0C4-2A1C-D9BB-38DC-14B0FCCF61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807" y="1087041"/>
                        <a:ext cx="6017419" cy="10918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a:extLst>
              <a:ext uri="{FF2B5EF4-FFF2-40B4-BE49-F238E27FC236}">
                <a16:creationId xmlns:a16="http://schemas.microsoft.com/office/drawing/2014/main" id="{4E5CDF70-2FC5-3816-AC1B-E5EBCE1CBE48}"/>
              </a:ext>
            </a:extLst>
          </p:cNvPr>
          <p:cNvSpPr>
            <a:spLocks noGrp="1" noChangeArrowheads="1"/>
          </p:cNvSpPr>
          <p:nvPr>
            <p:ph type="title"/>
          </p:nvPr>
        </p:nvSpPr>
        <p:spPr>
          <a:xfrm>
            <a:off x="1331119" y="141685"/>
            <a:ext cx="6515100" cy="857250"/>
          </a:xfrm>
        </p:spPr>
        <p:txBody>
          <a:bodyPr/>
          <a:lstStyle/>
          <a:p>
            <a:r>
              <a:rPr lang="en-US" altLang="en-US" sz="2100"/>
              <a:t>Preventing overfitting when using big sets of features</a:t>
            </a:r>
          </a:p>
        </p:txBody>
      </p:sp>
      <p:sp>
        <p:nvSpPr>
          <p:cNvPr id="333827" name="Rectangle 3">
            <a:extLst>
              <a:ext uri="{FF2B5EF4-FFF2-40B4-BE49-F238E27FC236}">
                <a16:creationId xmlns:a16="http://schemas.microsoft.com/office/drawing/2014/main" id="{8294E166-E5C3-81C1-32A5-4A1DF32F6D63}"/>
              </a:ext>
            </a:extLst>
          </p:cNvPr>
          <p:cNvSpPr>
            <a:spLocks noGrp="1" noChangeArrowheads="1"/>
          </p:cNvSpPr>
          <p:nvPr>
            <p:ph type="body" sz="half" idx="1"/>
          </p:nvPr>
        </p:nvSpPr>
        <p:spPr>
          <a:xfrm>
            <a:off x="1196579" y="951310"/>
            <a:ext cx="4293394" cy="4050506"/>
          </a:xfrm>
        </p:spPr>
        <p:txBody>
          <a:bodyPr/>
          <a:lstStyle/>
          <a:p>
            <a:pPr>
              <a:lnSpc>
                <a:spcPct val="90000"/>
              </a:lnSpc>
            </a:pPr>
            <a:r>
              <a:rPr lang="en-US" altLang="en-US" sz="1800"/>
              <a:t>Suppose we use a big set of features to ensure that the two classes are linearly separable. What is the best separating line to use?</a:t>
            </a:r>
          </a:p>
          <a:p>
            <a:pPr>
              <a:lnSpc>
                <a:spcPct val="90000"/>
              </a:lnSpc>
            </a:pPr>
            <a:r>
              <a:rPr lang="en-US" altLang="en-US" sz="1800"/>
              <a:t>The Bayesian answer is to use them all </a:t>
            </a:r>
            <a:r>
              <a:rPr lang="en-US" altLang="en-US" sz="1800">
                <a:solidFill>
                  <a:srgbClr val="3333CC"/>
                </a:solidFill>
              </a:rPr>
              <a:t>(including ones that do not quite separate the data.)</a:t>
            </a:r>
          </a:p>
          <a:p>
            <a:pPr>
              <a:lnSpc>
                <a:spcPct val="90000"/>
              </a:lnSpc>
            </a:pPr>
            <a:r>
              <a:rPr lang="en-US" altLang="en-US" sz="1800"/>
              <a:t>Weight each line by its posterior probability </a:t>
            </a:r>
            <a:r>
              <a:rPr lang="en-US" altLang="en-US" sz="1800">
                <a:solidFill>
                  <a:srgbClr val="3333CC"/>
                </a:solidFill>
              </a:rPr>
              <a:t>(i.e. by a combination of how well it fits the data and how well it fits the prior).</a:t>
            </a:r>
          </a:p>
          <a:p>
            <a:pPr>
              <a:lnSpc>
                <a:spcPct val="90000"/>
              </a:lnSpc>
            </a:pPr>
            <a:r>
              <a:rPr lang="en-US" altLang="en-US" sz="1800"/>
              <a:t>Is there an efficient way to approximate the correct Bayesian answer?</a:t>
            </a:r>
          </a:p>
        </p:txBody>
      </p:sp>
      <p:sp>
        <p:nvSpPr>
          <p:cNvPr id="333828" name="Rectangle 4">
            <a:extLst>
              <a:ext uri="{FF2B5EF4-FFF2-40B4-BE49-F238E27FC236}">
                <a16:creationId xmlns:a16="http://schemas.microsoft.com/office/drawing/2014/main" id="{8744D3C3-3F69-4D3A-95E0-597D24D170AE}"/>
              </a:ext>
            </a:extLst>
          </p:cNvPr>
          <p:cNvSpPr>
            <a:spLocks noChangeArrowheads="1"/>
          </p:cNvSpPr>
          <p:nvPr/>
        </p:nvSpPr>
        <p:spPr bwMode="auto">
          <a:xfrm>
            <a:off x="5543551" y="1707356"/>
            <a:ext cx="2269331" cy="2295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33829" name="Oval 5">
            <a:extLst>
              <a:ext uri="{FF2B5EF4-FFF2-40B4-BE49-F238E27FC236}">
                <a16:creationId xmlns:a16="http://schemas.microsoft.com/office/drawing/2014/main" id="{D4A53192-C5C2-FD91-2EB1-2F3E499ACC99}"/>
              </a:ext>
            </a:extLst>
          </p:cNvPr>
          <p:cNvSpPr>
            <a:spLocks noChangeArrowheads="1"/>
          </p:cNvSpPr>
          <p:nvPr/>
        </p:nvSpPr>
        <p:spPr bwMode="auto">
          <a:xfrm>
            <a:off x="6084094" y="2599135"/>
            <a:ext cx="54769" cy="5357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33830" name="Oval 6">
            <a:extLst>
              <a:ext uri="{FF2B5EF4-FFF2-40B4-BE49-F238E27FC236}">
                <a16:creationId xmlns:a16="http://schemas.microsoft.com/office/drawing/2014/main" id="{0362AED9-8289-1B62-5F48-01444B9EBE24}"/>
              </a:ext>
            </a:extLst>
          </p:cNvPr>
          <p:cNvSpPr>
            <a:spLocks noChangeArrowheads="1"/>
          </p:cNvSpPr>
          <p:nvPr/>
        </p:nvSpPr>
        <p:spPr bwMode="auto">
          <a:xfrm>
            <a:off x="6030516" y="3030141"/>
            <a:ext cx="54769" cy="5357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33831" name="Oval 7">
            <a:extLst>
              <a:ext uri="{FF2B5EF4-FFF2-40B4-BE49-F238E27FC236}">
                <a16:creationId xmlns:a16="http://schemas.microsoft.com/office/drawing/2014/main" id="{4C7D889C-3F68-E182-C188-4DD92606D512}"/>
              </a:ext>
            </a:extLst>
          </p:cNvPr>
          <p:cNvSpPr>
            <a:spLocks noChangeArrowheads="1"/>
          </p:cNvSpPr>
          <p:nvPr/>
        </p:nvSpPr>
        <p:spPr bwMode="auto">
          <a:xfrm>
            <a:off x="6273404" y="3057525"/>
            <a:ext cx="54769" cy="53579"/>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33832" name="Oval 8">
            <a:extLst>
              <a:ext uri="{FF2B5EF4-FFF2-40B4-BE49-F238E27FC236}">
                <a16:creationId xmlns:a16="http://schemas.microsoft.com/office/drawing/2014/main" id="{BD6E8A90-BE5F-68EA-DF53-7F7C237E20D7}"/>
              </a:ext>
            </a:extLst>
          </p:cNvPr>
          <p:cNvSpPr>
            <a:spLocks noChangeArrowheads="1"/>
          </p:cNvSpPr>
          <p:nvPr/>
        </p:nvSpPr>
        <p:spPr bwMode="auto">
          <a:xfrm>
            <a:off x="6678216" y="3299223"/>
            <a:ext cx="54769" cy="5357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33833" name="Oval 9">
            <a:extLst>
              <a:ext uri="{FF2B5EF4-FFF2-40B4-BE49-F238E27FC236}">
                <a16:creationId xmlns:a16="http://schemas.microsoft.com/office/drawing/2014/main" id="{52164481-2090-5194-3B20-3DA7D27AF8B7}"/>
              </a:ext>
            </a:extLst>
          </p:cNvPr>
          <p:cNvSpPr>
            <a:spLocks noChangeArrowheads="1"/>
          </p:cNvSpPr>
          <p:nvPr/>
        </p:nvSpPr>
        <p:spPr bwMode="auto">
          <a:xfrm>
            <a:off x="6622257" y="3598069"/>
            <a:ext cx="54769" cy="53579"/>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33834" name="Oval 10">
            <a:extLst>
              <a:ext uri="{FF2B5EF4-FFF2-40B4-BE49-F238E27FC236}">
                <a16:creationId xmlns:a16="http://schemas.microsoft.com/office/drawing/2014/main" id="{E067605B-4836-4AA5-EC8A-660002F252B0}"/>
              </a:ext>
            </a:extLst>
          </p:cNvPr>
          <p:cNvSpPr>
            <a:spLocks noChangeArrowheads="1"/>
          </p:cNvSpPr>
          <p:nvPr/>
        </p:nvSpPr>
        <p:spPr bwMode="auto">
          <a:xfrm>
            <a:off x="6867525" y="2166937"/>
            <a:ext cx="54769" cy="53579"/>
          </a:xfrm>
          <a:prstGeom prst="ellipse">
            <a:avLst/>
          </a:prstGeom>
          <a:solidFill>
            <a:srgbClr val="3333CC"/>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33835" name="Line 11">
            <a:extLst>
              <a:ext uri="{FF2B5EF4-FFF2-40B4-BE49-F238E27FC236}">
                <a16:creationId xmlns:a16="http://schemas.microsoft.com/office/drawing/2014/main" id="{023BB0D8-BBC3-4B43-4047-9777E346CF16}"/>
              </a:ext>
            </a:extLst>
          </p:cNvPr>
          <p:cNvSpPr>
            <a:spLocks noChangeShapeType="1"/>
          </p:cNvSpPr>
          <p:nvPr/>
        </p:nvSpPr>
        <p:spPr bwMode="auto">
          <a:xfrm>
            <a:off x="5975747" y="1922860"/>
            <a:ext cx="1565672" cy="1916906"/>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33836" name="Oval 12">
            <a:extLst>
              <a:ext uri="{FF2B5EF4-FFF2-40B4-BE49-F238E27FC236}">
                <a16:creationId xmlns:a16="http://schemas.microsoft.com/office/drawing/2014/main" id="{D65AC2E6-84B0-161F-FE0D-E06F1D9FA1D8}"/>
              </a:ext>
            </a:extLst>
          </p:cNvPr>
          <p:cNvSpPr>
            <a:spLocks noChangeArrowheads="1"/>
          </p:cNvSpPr>
          <p:nvPr/>
        </p:nvSpPr>
        <p:spPr bwMode="auto">
          <a:xfrm>
            <a:off x="6894910" y="2408635"/>
            <a:ext cx="54769" cy="53578"/>
          </a:xfrm>
          <a:prstGeom prst="ellipse">
            <a:avLst/>
          </a:prstGeom>
          <a:solidFill>
            <a:srgbClr val="3333CC"/>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33837" name="Oval 13">
            <a:extLst>
              <a:ext uri="{FF2B5EF4-FFF2-40B4-BE49-F238E27FC236}">
                <a16:creationId xmlns:a16="http://schemas.microsoft.com/office/drawing/2014/main" id="{C928F812-F8E2-8E07-36C5-AA325BCDEDC7}"/>
              </a:ext>
            </a:extLst>
          </p:cNvPr>
          <p:cNvSpPr>
            <a:spLocks noChangeArrowheads="1"/>
          </p:cNvSpPr>
          <p:nvPr/>
        </p:nvSpPr>
        <p:spPr bwMode="auto">
          <a:xfrm>
            <a:off x="7136607" y="2543175"/>
            <a:ext cx="54769" cy="53579"/>
          </a:xfrm>
          <a:prstGeom prst="ellipse">
            <a:avLst/>
          </a:prstGeom>
          <a:solidFill>
            <a:srgbClr val="3333CC"/>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33838" name="Oval 14">
            <a:extLst>
              <a:ext uri="{FF2B5EF4-FFF2-40B4-BE49-F238E27FC236}">
                <a16:creationId xmlns:a16="http://schemas.microsoft.com/office/drawing/2014/main" id="{B0FBE3FE-9ED4-E5C2-A179-8B4D22BA476C}"/>
              </a:ext>
            </a:extLst>
          </p:cNvPr>
          <p:cNvSpPr>
            <a:spLocks noChangeArrowheads="1"/>
          </p:cNvSpPr>
          <p:nvPr/>
        </p:nvSpPr>
        <p:spPr bwMode="auto">
          <a:xfrm>
            <a:off x="6975873" y="2680098"/>
            <a:ext cx="54769" cy="53578"/>
          </a:xfrm>
          <a:prstGeom prst="ellipse">
            <a:avLst/>
          </a:prstGeom>
          <a:solidFill>
            <a:srgbClr val="3333CC"/>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33839" name="Oval 15">
            <a:extLst>
              <a:ext uri="{FF2B5EF4-FFF2-40B4-BE49-F238E27FC236}">
                <a16:creationId xmlns:a16="http://schemas.microsoft.com/office/drawing/2014/main" id="{66A7DE0D-EF0F-4D64-259C-0CC4C0B6F990}"/>
              </a:ext>
            </a:extLst>
          </p:cNvPr>
          <p:cNvSpPr>
            <a:spLocks noChangeArrowheads="1"/>
          </p:cNvSpPr>
          <p:nvPr/>
        </p:nvSpPr>
        <p:spPr bwMode="auto">
          <a:xfrm>
            <a:off x="7405688" y="2812256"/>
            <a:ext cx="54769" cy="53579"/>
          </a:xfrm>
          <a:prstGeom prst="ellipse">
            <a:avLst/>
          </a:prstGeom>
          <a:solidFill>
            <a:srgbClr val="3333CC"/>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33840" name="Oval 16">
            <a:extLst>
              <a:ext uri="{FF2B5EF4-FFF2-40B4-BE49-F238E27FC236}">
                <a16:creationId xmlns:a16="http://schemas.microsoft.com/office/drawing/2014/main" id="{776E3F11-D522-907B-F7FF-06B7DDBE2FB3}"/>
              </a:ext>
            </a:extLst>
          </p:cNvPr>
          <p:cNvSpPr>
            <a:spLocks noChangeArrowheads="1"/>
          </p:cNvSpPr>
          <p:nvPr/>
        </p:nvSpPr>
        <p:spPr bwMode="auto">
          <a:xfrm>
            <a:off x="7622382" y="3301604"/>
            <a:ext cx="54769" cy="53578"/>
          </a:xfrm>
          <a:prstGeom prst="ellipse">
            <a:avLst/>
          </a:prstGeom>
          <a:solidFill>
            <a:srgbClr val="3333CC"/>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33845" name="Line 21">
            <a:extLst>
              <a:ext uri="{FF2B5EF4-FFF2-40B4-BE49-F238E27FC236}">
                <a16:creationId xmlns:a16="http://schemas.microsoft.com/office/drawing/2014/main" id="{D45EE262-7431-881D-B9C7-FB8425C7404A}"/>
              </a:ext>
            </a:extLst>
          </p:cNvPr>
          <p:cNvSpPr>
            <a:spLocks noChangeShapeType="1"/>
          </p:cNvSpPr>
          <p:nvPr/>
        </p:nvSpPr>
        <p:spPr bwMode="auto">
          <a:xfrm>
            <a:off x="5624513" y="2274094"/>
            <a:ext cx="1971675" cy="1674019"/>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33846" name="Line 22">
            <a:extLst>
              <a:ext uri="{FF2B5EF4-FFF2-40B4-BE49-F238E27FC236}">
                <a16:creationId xmlns:a16="http://schemas.microsoft.com/office/drawing/2014/main" id="{0F140D4F-D955-69F8-AF6D-0B3C98869639}"/>
              </a:ext>
            </a:extLst>
          </p:cNvPr>
          <p:cNvSpPr>
            <a:spLocks noChangeShapeType="1"/>
          </p:cNvSpPr>
          <p:nvPr/>
        </p:nvSpPr>
        <p:spPr bwMode="auto">
          <a:xfrm>
            <a:off x="6380560" y="1896667"/>
            <a:ext cx="1295400" cy="20776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33847" name="Line 23">
            <a:extLst>
              <a:ext uri="{FF2B5EF4-FFF2-40B4-BE49-F238E27FC236}">
                <a16:creationId xmlns:a16="http://schemas.microsoft.com/office/drawing/2014/main" id="{0547DD23-40DF-4D8B-8F6A-3EEAA4EB9E38}"/>
              </a:ext>
            </a:extLst>
          </p:cNvPr>
          <p:cNvSpPr>
            <a:spLocks noChangeShapeType="1"/>
          </p:cNvSpPr>
          <p:nvPr/>
        </p:nvSpPr>
        <p:spPr bwMode="auto">
          <a:xfrm>
            <a:off x="5732860" y="2031206"/>
            <a:ext cx="1944290" cy="148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DDEAF25A-5D12-7E36-F1C7-6EA87FB38E3E}"/>
              </a:ext>
            </a:extLst>
          </p:cNvPr>
          <p:cNvSpPr>
            <a:spLocks noGrp="1" noChangeArrowheads="1"/>
          </p:cNvSpPr>
          <p:nvPr>
            <p:ph type="title"/>
          </p:nvPr>
        </p:nvSpPr>
        <p:spPr/>
        <p:txBody>
          <a:bodyPr/>
          <a:lstStyle/>
          <a:p>
            <a:r>
              <a:rPr lang="en-US" altLang="en-US"/>
              <a:t>Support Vector Machines</a:t>
            </a:r>
          </a:p>
        </p:txBody>
      </p:sp>
      <p:sp>
        <p:nvSpPr>
          <p:cNvPr id="316419" name="Rectangle 3">
            <a:extLst>
              <a:ext uri="{FF2B5EF4-FFF2-40B4-BE49-F238E27FC236}">
                <a16:creationId xmlns:a16="http://schemas.microsoft.com/office/drawing/2014/main" id="{FDAA771B-E950-F150-D2BB-EC0FB9A49137}"/>
              </a:ext>
            </a:extLst>
          </p:cNvPr>
          <p:cNvSpPr>
            <a:spLocks noGrp="1" noChangeArrowheads="1"/>
          </p:cNvSpPr>
          <p:nvPr>
            <p:ph type="body" sz="half" idx="1"/>
          </p:nvPr>
        </p:nvSpPr>
        <p:spPr>
          <a:xfrm>
            <a:off x="1277541" y="1241823"/>
            <a:ext cx="3645694" cy="4030265"/>
          </a:xfrm>
        </p:spPr>
        <p:txBody>
          <a:bodyPr/>
          <a:lstStyle/>
          <a:p>
            <a:r>
              <a:rPr lang="en-US" altLang="en-US" sz="1500"/>
              <a:t>The line that maximizes the minimum margin is a good bet.</a:t>
            </a:r>
          </a:p>
          <a:p>
            <a:pPr lvl="1"/>
            <a:r>
              <a:rPr lang="en-US" altLang="en-US" sz="1500"/>
              <a:t>The model class of “hyper-planes with a margin of m” has a low VC dimension if m is big.</a:t>
            </a:r>
          </a:p>
          <a:p>
            <a:r>
              <a:rPr lang="en-US" altLang="en-US" sz="1500"/>
              <a:t>This maximum-margin separator is determined by a subset of the datapoints.</a:t>
            </a:r>
          </a:p>
          <a:p>
            <a:pPr lvl="1"/>
            <a:r>
              <a:rPr lang="en-US" altLang="en-US" sz="1500"/>
              <a:t>Datapoints in this subset  are called “support vectors”.</a:t>
            </a:r>
          </a:p>
          <a:p>
            <a:pPr lvl="1"/>
            <a:r>
              <a:rPr lang="en-US" altLang="en-US" sz="1500"/>
              <a:t>It will be useful computationally if only a small fraction of the datapoints are support vectors, because we use the support vectors to decide which side of the separator a test case is on.</a:t>
            </a:r>
          </a:p>
        </p:txBody>
      </p:sp>
      <p:sp>
        <p:nvSpPr>
          <p:cNvPr id="316421" name="Rectangle 5">
            <a:extLst>
              <a:ext uri="{FF2B5EF4-FFF2-40B4-BE49-F238E27FC236}">
                <a16:creationId xmlns:a16="http://schemas.microsoft.com/office/drawing/2014/main" id="{E4A55002-4B75-8C91-92E4-353351D77285}"/>
              </a:ext>
            </a:extLst>
          </p:cNvPr>
          <p:cNvSpPr>
            <a:spLocks noChangeArrowheads="1"/>
          </p:cNvSpPr>
          <p:nvPr/>
        </p:nvSpPr>
        <p:spPr bwMode="auto">
          <a:xfrm>
            <a:off x="5193506" y="1140619"/>
            <a:ext cx="2457450" cy="2295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6422" name="Oval 6">
            <a:extLst>
              <a:ext uri="{FF2B5EF4-FFF2-40B4-BE49-F238E27FC236}">
                <a16:creationId xmlns:a16="http://schemas.microsoft.com/office/drawing/2014/main" id="{351529B0-65FE-CD0F-C4E3-629D8E27A8A0}"/>
              </a:ext>
            </a:extLst>
          </p:cNvPr>
          <p:cNvSpPr>
            <a:spLocks noChangeArrowheads="1"/>
          </p:cNvSpPr>
          <p:nvPr/>
        </p:nvSpPr>
        <p:spPr bwMode="auto">
          <a:xfrm>
            <a:off x="5922169" y="2032398"/>
            <a:ext cx="54769" cy="5357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6423" name="Oval 7">
            <a:extLst>
              <a:ext uri="{FF2B5EF4-FFF2-40B4-BE49-F238E27FC236}">
                <a16:creationId xmlns:a16="http://schemas.microsoft.com/office/drawing/2014/main" id="{8739C457-FB94-65C1-E1E1-CDEB6BD1D406}"/>
              </a:ext>
            </a:extLst>
          </p:cNvPr>
          <p:cNvSpPr>
            <a:spLocks noChangeArrowheads="1"/>
          </p:cNvSpPr>
          <p:nvPr/>
        </p:nvSpPr>
        <p:spPr bwMode="auto">
          <a:xfrm>
            <a:off x="5868591" y="2463404"/>
            <a:ext cx="54769" cy="5357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6424" name="Oval 8">
            <a:extLst>
              <a:ext uri="{FF2B5EF4-FFF2-40B4-BE49-F238E27FC236}">
                <a16:creationId xmlns:a16="http://schemas.microsoft.com/office/drawing/2014/main" id="{39C81BC9-4453-382C-ACEC-0CF434CE2EBE}"/>
              </a:ext>
            </a:extLst>
          </p:cNvPr>
          <p:cNvSpPr>
            <a:spLocks noChangeArrowheads="1"/>
          </p:cNvSpPr>
          <p:nvPr/>
        </p:nvSpPr>
        <p:spPr bwMode="auto">
          <a:xfrm>
            <a:off x="6111479" y="2490787"/>
            <a:ext cx="54769" cy="53579"/>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6425" name="Oval 9">
            <a:extLst>
              <a:ext uri="{FF2B5EF4-FFF2-40B4-BE49-F238E27FC236}">
                <a16:creationId xmlns:a16="http://schemas.microsoft.com/office/drawing/2014/main" id="{6E577122-9DCA-E390-1948-5DC1BF9C75A3}"/>
              </a:ext>
            </a:extLst>
          </p:cNvPr>
          <p:cNvSpPr>
            <a:spLocks noChangeArrowheads="1"/>
          </p:cNvSpPr>
          <p:nvPr/>
        </p:nvSpPr>
        <p:spPr bwMode="auto">
          <a:xfrm>
            <a:off x="6516291" y="2732485"/>
            <a:ext cx="54769" cy="5357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6426" name="Oval 10">
            <a:extLst>
              <a:ext uri="{FF2B5EF4-FFF2-40B4-BE49-F238E27FC236}">
                <a16:creationId xmlns:a16="http://schemas.microsoft.com/office/drawing/2014/main" id="{344EF08E-6002-51EB-89BC-03A5335DDBE2}"/>
              </a:ext>
            </a:extLst>
          </p:cNvPr>
          <p:cNvSpPr>
            <a:spLocks noChangeArrowheads="1"/>
          </p:cNvSpPr>
          <p:nvPr/>
        </p:nvSpPr>
        <p:spPr bwMode="auto">
          <a:xfrm>
            <a:off x="6460332" y="3031331"/>
            <a:ext cx="54769" cy="53579"/>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6427" name="Oval 11">
            <a:extLst>
              <a:ext uri="{FF2B5EF4-FFF2-40B4-BE49-F238E27FC236}">
                <a16:creationId xmlns:a16="http://schemas.microsoft.com/office/drawing/2014/main" id="{FDA36241-D4DA-A577-32CC-B7C26F75A7FC}"/>
              </a:ext>
            </a:extLst>
          </p:cNvPr>
          <p:cNvSpPr>
            <a:spLocks noChangeArrowheads="1"/>
          </p:cNvSpPr>
          <p:nvPr/>
        </p:nvSpPr>
        <p:spPr bwMode="auto">
          <a:xfrm>
            <a:off x="6705600" y="1600200"/>
            <a:ext cx="54769" cy="53579"/>
          </a:xfrm>
          <a:prstGeom prst="ellipse">
            <a:avLst/>
          </a:prstGeom>
          <a:solidFill>
            <a:srgbClr val="3333CC"/>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6428" name="Line 12">
            <a:extLst>
              <a:ext uri="{FF2B5EF4-FFF2-40B4-BE49-F238E27FC236}">
                <a16:creationId xmlns:a16="http://schemas.microsoft.com/office/drawing/2014/main" id="{B369D097-4C92-76E4-6BD7-D24F50153632}"/>
              </a:ext>
            </a:extLst>
          </p:cNvPr>
          <p:cNvSpPr>
            <a:spLocks noChangeShapeType="1"/>
          </p:cNvSpPr>
          <p:nvPr/>
        </p:nvSpPr>
        <p:spPr bwMode="auto">
          <a:xfrm>
            <a:off x="5815013" y="1357313"/>
            <a:ext cx="1565672" cy="191690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16429" name="Oval 13">
            <a:extLst>
              <a:ext uri="{FF2B5EF4-FFF2-40B4-BE49-F238E27FC236}">
                <a16:creationId xmlns:a16="http://schemas.microsoft.com/office/drawing/2014/main" id="{C262487A-2E4A-A03A-AC15-F0FA9F8AC5FE}"/>
              </a:ext>
            </a:extLst>
          </p:cNvPr>
          <p:cNvSpPr>
            <a:spLocks noChangeArrowheads="1"/>
          </p:cNvSpPr>
          <p:nvPr/>
        </p:nvSpPr>
        <p:spPr bwMode="auto">
          <a:xfrm>
            <a:off x="6732985" y="1841898"/>
            <a:ext cx="54769" cy="53578"/>
          </a:xfrm>
          <a:prstGeom prst="ellipse">
            <a:avLst/>
          </a:prstGeom>
          <a:solidFill>
            <a:srgbClr val="3333CC"/>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6430" name="Oval 14">
            <a:extLst>
              <a:ext uri="{FF2B5EF4-FFF2-40B4-BE49-F238E27FC236}">
                <a16:creationId xmlns:a16="http://schemas.microsoft.com/office/drawing/2014/main" id="{081C1C00-3BCD-DD5F-F444-284B1C90ED1A}"/>
              </a:ext>
            </a:extLst>
          </p:cNvPr>
          <p:cNvSpPr>
            <a:spLocks noChangeArrowheads="1"/>
          </p:cNvSpPr>
          <p:nvPr/>
        </p:nvSpPr>
        <p:spPr bwMode="auto">
          <a:xfrm>
            <a:off x="6974682" y="1976437"/>
            <a:ext cx="54769" cy="53579"/>
          </a:xfrm>
          <a:prstGeom prst="ellipse">
            <a:avLst/>
          </a:prstGeom>
          <a:solidFill>
            <a:srgbClr val="3333CC"/>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6431" name="Oval 15">
            <a:extLst>
              <a:ext uri="{FF2B5EF4-FFF2-40B4-BE49-F238E27FC236}">
                <a16:creationId xmlns:a16="http://schemas.microsoft.com/office/drawing/2014/main" id="{270F59FD-9095-36FC-9384-3B253530E5AD}"/>
              </a:ext>
            </a:extLst>
          </p:cNvPr>
          <p:cNvSpPr>
            <a:spLocks noChangeArrowheads="1"/>
          </p:cNvSpPr>
          <p:nvPr/>
        </p:nvSpPr>
        <p:spPr bwMode="auto">
          <a:xfrm>
            <a:off x="6813948" y="2113360"/>
            <a:ext cx="54769" cy="53578"/>
          </a:xfrm>
          <a:prstGeom prst="ellipse">
            <a:avLst/>
          </a:prstGeom>
          <a:solidFill>
            <a:srgbClr val="3333CC"/>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6432" name="Oval 16">
            <a:extLst>
              <a:ext uri="{FF2B5EF4-FFF2-40B4-BE49-F238E27FC236}">
                <a16:creationId xmlns:a16="http://schemas.microsoft.com/office/drawing/2014/main" id="{5B6FC9EB-1219-B01A-9174-0DBA4F354E97}"/>
              </a:ext>
            </a:extLst>
          </p:cNvPr>
          <p:cNvSpPr>
            <a:spLocks noChangeArrowheads="1"/>
          </p:cNvSpPr>
          <p:nvPr/>
        </p:nvSpPr>
        <p:spPr bwMode="auto">
          <a:xfrm>
            <a:off x="7243763" y="2245519"/>
            <a:ext cx="54769" cy="53579"/>
          </a:xfrm>
          <a:prstGeom prst="ellipse">
            <a:avLst/>
          </a:prstGeom>
          <a:solidFill>
            <a:srgbClr val="3333CC"/>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6433" name="Oval 17">
            <a:extLst>
              <a:ext uri="{FF2B5EF4-FFF2-40B4-BE49-F238E27FC236}">
                <a16:creationId xmlns:a16="http://schemas.microsoft.com/office/drawing/2014/main" id="{024F9883-C62F-8C77-29D8-DEDEF78BD68E}"/>
              </a:ext>
            </a:extLst>
          </p:cNvPr>
          <p:cNvSpPr>
            <a:spLocks noChangeArrowheads="1"/>
          </p:cNvSpPr>
          <p:nvPr/>
        </p:nvSpPr>
        <p:spPr bwMode="auto">
          <a:xfrm>
            <a:off x="7460457" y="2734866"/>
            <a:ext cx="54769" cy="53578"/>
          </a:xfrm>
          <a:prstGeom prst="ellipse">
            <a:avLst/>
          </a:prstGeom>
          <a:solidFill>
            <a:srgbClr val="3333CC"/>
          </a:solidFill>
          <a:ln w="9525">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6434" name="Oval 18">
            <a:extLst>
              <a:ext uri="{FF2B5EF4-FFF2-40B4-BE49-F238E27FC236}">
                <a16:creationId xmlns:a16="http://schemas.microsoft.com/office/drawing/2014/main" id="{71A63ACA-C0AB-C1C5-192A-598F08FFF728}"/>
              </a:ext>
            </a:extLst>
          </p:cNvPr>
          <p:cNvSpPr>
            <a:spLocks noChangeArrowheads="1"/>
          </p:cNvSpPr>
          <p:nvPr/>
        </p:nvSpPr>
        <p:spPr bwMode="auto">
          <a:xfrm>
            <a:off x="5841207" y="1951435"/>
            <a:ext cx="216694" cy="216694"/>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6435" name="Oval 19">
            <a:extLst>
              <a:ext uri="{FF2B5EF4-FFF2-40B4-BE49-F238E27FC236}">
                <a16:creationId xmlns:a16="http://schemas.microsoft.com/office/drawing/2014/main" id="{50648D7E-130D-0346-32D4-BE7B122DC240}"/>
              </a:ext>
            </a:extLst>
          </p:cNvPr>
          <p:cNvSpPr>
            <a:spLocks noChangeArrowheads="1"/>
          </p:cNvSpPr>
          <p:nvPr/>
        </p:nvSpPr>
        <p:spPr bwMode="auto">
          <a:xfrm>
            <a:off x="6731794" y="2032398"/>
            <a:ext cx="216694" cy="216694"/>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6436" name="Oval 20">
            <a:extLst>
              <a:ext uri="{FF2B5EF4-FFF2-40B4-BE49-F238E27FC236}">
                <a16:creationId xmlns:a16="http://schemas.microsoft.com/office/drawing/2014/main" id="{E139B45E-64AC-FFC6-2C8A-6E80FB5112AE}"/>
              </a:ext>
            </a:extLst>
          </p:cNvPr>
          <p:cNvSpPr>
            <a:spLocks noChangeArrowheads="1"/>
          </p:cNvSpPr>
          <p:nvPr/>
        </p:nvSpPr>
        <p:spPr bwMode="auto">
          <a:xfrm>
            <a:off x="6435329" y="2652713"/>
            <a:ext cx="216694" cy="216694"/>
          </a:xfrm>
          <a:prstGeom prst="ellipse">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16437" name="Text Box 21">
            <a:extLst>
              <a:ext uri="{FF2B5EF4-FFF2-40B4-BE49-F238E27FC236}">
                <a16:creationId xmlns:a16="http://schemas.microsoft.com/office/drawing/2014/main" id="{2644F55B-6617-D606-EF09-CC1FE1B3E617}"/>
              </a:ext>
            </a:extLst>
          </p:cNvPr>
          <p:cNvSpPr txBox="1">
            <a:spLocks noChangeArrowheads="1"/>
          </p:cNvSpPr>
          <p:nvPr/>
        </p:nvSpPr>
        <p:spPr bwMode="auto">
          <a:xfrm>
            <a:off x="5247085" y="3679031"/>
            <a:ext cx="24038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3333CC"/>
                </a:solidFill>
              </a:rPr>
              <a:t>The support vectors are indicated by the circles around them.</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9D8D131F-B9BA-4F46-8346-61B34F1BFD3A}"/>
              </a:ext>
            </a:extLst>
          </p:cNvPr>
          <p:cNvSpPr>
            <a:spLocks noGrp="1" noChangeArrowheads="1"/>
          </p:cNvSpPr>
          <p:nvPr>
            <p:ph type="title"/>
          </p:nvPr>
        </p:nvSpPr>
        <p:spPr>
          <a:xfrm>
            <a:off x="1485900" y="-75010"/>
            <a:ext cx="6172200" cy="857251"/>
          </a:xfrm>
        </p:spPr>
        <p:txBody>
          <a:bodyPr/>
          <a:lstStyle/>
          <a:p>
            <a:r>
              <a:rPr lang="en-US" altLang="en-US"/>
              <a:t>Training a linear SVM</a:t>
            </a:r>
          </a:p>
        </p:txBody>
      </p:sp>
      <p:sp>
        <p:nvSpPr>
          <p:cNvPr id="317443" name="Rectangle 3">
            <a:extLst>
              <a:ext uri="{FF2B5EF4-FFF2-40B4-BE49-F238E27FC236}">
                <a16:creationId xmlns:a16="http://schemas.microsoft.com/office/drawing/2014/main" id="{D66F40CD-87A1-5F49-E32C-921A34A56B48}"/>
              </a:ext>
            </a:extLst>
          </p:cNvPr>
          <p:cNvSpPr>
            <a:spLocks noGrp="1" noChangeArrowheads="1"/>
          </p:cNvSpPr>
          <p:nvPr>
            <p:ph type="body" idx="1"/>
          </p:nvPr>
        </p:nvSpPr>
        <p:spPr>
          <a:xfrm>
            <a:off x="1331119" y="708423"/>
            <a:ext cx="6507956" cy="4455319"/>
          </a:xfrm>
        </p:spPr>
        <p:txBody>
          <a:bodyPr/>
          <a:lstStyle/>
          <a:p>
            <a:r>
              <a:rPr lang="en-US" altLang="en-US" sz="1800"/>
              <a:t>To find the maximum margin separator, we have to solve the following optimization problem:</a:t>
            </a:r>
          </a:p>
          <a:p>
            <a:endParaRPr lang="en-US" altLang="en-US" sz="1800"/>
          </a:p>
          <a:p>
            <a:endParaRPr lang="en-US" altLang="en-US" sz="1800"/>
          </a:p>
          <a:p>
            <a:endParaRPr lang="en-US" altLang="en-US" sz="1800"/>
          </a:p>
          <a:p>
            <a:endParaRPr lang="en-US" altLang="en-US" sz="1800"/>
          </a:p>
          <a:p>
            <a:r>
              <a:rPr lang="en-US" altLang="en-US" sz="1800"/>
              <a:t> This is tricky but it’s a convex problem. There is only one optimum and we can find it without fiddling with learning rates or weight decay or early stopping.</a:t>
            </a:r>
          </a:p>
          <a:p>
            <a:pPr lvl="1"/>
            <a:r>
              <a:rPr lang="en-US" altLang="en-US" sz="1800"/>
              <a:t>Don’t worry about the optimization problem. It has been solved. Its called quadratic programming.</a:t>
            </a:r>
          </a:p>
          <a:p>
            <a:pPr lvl="1"/>
            <a:r>
              <a:rPr lang="en-US" altLang="en-US" sz="1800"/>
              <a:t>It takes time proportional to N^2 which is really bad for very big datasets</a:t>
            </a:r>
          </a:p>
          <a:p>
            <a:pPr lvl="2"/>
            <a:r>
              <a:rPr lang="en-US" altLang="en-US" sz="1500"/>
              <a:t>so for big datasets we end up doing approximate optimization!</a:t>
            </a:r>
          </a:p>
          <a:p>
            <a:pPr>
              <a:buFontTx/>
              <a:buNone/>
            </a:pPr>
            <a:endParaRPr lang="en-US" altLang="en-US" sz="1800"/>
          </a:p>
        </p:txBody>
      </p:sp>
      <p:graphicFrame>
        <p:nvGraphicFramePr>
          <p:cNvPr id="317447" name="Object 7">
            <a:extLst>
              <a:ext uri="{FF2B5EF4-FFF2-40B4-BE49-F238E27FC236}">
                <a16:creationId xmlns:a16="http://schemas.microsoft.com/office/drawing/2014/main" id="{CF1AD898-B6C5-CCC7-AE67-785AA051E4B8}"/>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name="Equation" r:id="rId2" imgW="2628900" imgH="4978400" progId="Equation.3">
                  <p:embed/>
                </p:oleObj>
              </mc:Choice>
              <mc:Fallback>
                <p:oleObj name="Equation" r:id="rId2" imgW="2628900" imgH="4978400" progId="Equation.3">
                  <p:embed/>
                  <p:pic>
                    <p:nvPicPr>
                      <p:cNvPr id="317447" name="Object 7">
                        <a:extLst>
                          <a:ext uri="{FF2B5EF4-FFF2-40B4-BE49-F238E27FC236}">
                            <a16:creationId xmlns:a16="http://schemas.microsoft.com/office/drawing/2014/main" id="{CF1AD898-B6C5-CCC7-AE67-785AA051E4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48" name="Object 8">
            <a:extLst>
              <a:ext uri="{FF2B5EF4-FFF2-40B4-BE49-F238E27FC236}">
                <a16:creationId xmlns:a16="http://schemas.microsoft.com/office/drawing/2014/main" id="{03828936-900A-740A-CCE9-0CE0C11830AB}"/>
              </a:ext>
            </a:extLst>
          </p:cNvPr>
          <p:cNvGraphicFramePr>
            <a:graphicFrameLocks noChangeAspect="1"/>
          </p:cNvGraphicFramePr>
          <p:nvPr/>
        </p:nvGraphicFramePr>
        <p:xfrm>
          <a:off x="2459831" y="1302544"/>
          <a:ext cx="3634979" cy="1289447"/>
        </p:xfrm>
        <a:graphic>
          <a:graphicData uri="http://schemas.openxmlformats.org/presentationml/2006/ole">
            <mc:AlternateContent xmlns:mc="http://schemas.openxmlformats.org/markup-compatibility/2006">
              <mc:Choice xmlns:v="urn:schemas-microsoft-com:vml" Requires="v">
                <p:oleObj name="Equation" r:id="rId4" imgW="51206400" imgH="18135600" progId="Equation.3">
                  <p:embed/>
                </p:oleObj>
              </mc:Choice>
              <mc:Fallback>
                <p:oleObj name="Equation" r:id="rId4" imgW="51206400" imgH="18135600" progId="Equation.3">
                  <p:embed/>
                  <p:pic>
                    <p:nvPicPr>
                      <p:cNvPr id="317448" name="Object 8">
                        <a:extLst>
                          <a:ext uri="{FF2B5EF4-FFF2-40B4-BE49-F238E27FC236}">
                            <a16:creationId xmlns:a16="http://schemas.microsoft.com/office/drawing/2014/main" id="{03828936-900A-740A-CCE9-0CE0C11830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9831" y="1302544"/>
                        <a:ext cx="3634979" cy="1289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67F67DEA-5538-44B8-4070-0206CA96157E}"/>
              </a:ext>
            </a:extLst>
          </p:cNvPr>
          <p:cNvSpPr>
            <a:spLocks noGrp="1" noChangeArrowheads="1"/>
          </p:cNvSpPr>
          <p:nvPr>
            <p:ph type="title"/>
          </p:nvPr>
        </p:nvSpPr>
        <p:spPr>
          <a:xfrm>
            <a:off x="1485900" y="-116815"/>
            <a:ext cx="6172200" cy="857250"/>
          </a:xfrm>
        </p:spPr>
        <p:txBody>
          <a:bodyPr/>
          <a:lstStyle/>
          <a:p>
            <a:r>
              <a:rPr lang="en-US" altLang="en-US" dirty="0"/>
              <a:t>Testing a linear SVM</a:t>
            </a:r>
          </a:p>
        </p:txBody>
      </p:sp>
      <p:sp>
        <p:nvSpPr>
          <p:cNvPr id="337923" name="Rectangle 3">
            <a:extLst>
              <a:ext uri="{FF2B5EF4-FFF2-40B4-BE49-F238E27FC236}">
                <a16:creationId xmlns:a16="http://schemas.microsoft.com/office/drawing/2014/main" id="{85847E05-AC64-A590-2DFC-6FE0AABD8699}"/>
              </a:ext>
            </a:extLst>
          </p:cNvPr>
          <p:cNvSpPr>
            <a:spLocks noGrp="1" noChangeArrowheads="1"/>
          </p:cNvSpPr>
          <p:nvPr>
            <p:ph type="body" idx="1"/>
          </p:nvPr>
        </p:nvSpPr>
        <p:spPr>
          <a:xfrm>
            <a:off x="1331119" y="1079898"/>
            <a:ext cx="6507956" cy="4245769"/>
          </a:xfrm>
        </p:spPr>
        <p:txBody>
          <a:bodyPr/>
          <a:lstStyle/>
          <a:p>
            <a:r>
              <a:rPr lang="en-US" altLang="en-US"/>
              <a:t>The separator is defined as the set of points for which:</a:t>
            </a:r>
          </a:p>
          <a:p>
            <a:endParaRPr lang="en-US" altLang="en-US"/>
          </a:p>
          <a:p>
            <a:endParaRPr lang="en-US" altLang="en-US"/>
          </a:p>
          <a:p>
            <a:endParaRPr lang="en-US" altLang="en-US"/>
          </a:p>
          <a:p>
            <a:pPr>
              <a:buFontTx/>
              <a:buNone/>
            </a:pPr>
            <a:r>
              <a:rPr lang="en-US" altLang="en-US"/>
              <a:t> </a:t>
            </a:r>
          </a:p>
        </p:txBody>
      </p:sp>
      <p:graphicFrame>
        <p:nvGraphicFramePr>
          <p:cNvPr id="337924" name="Object 4">
            <a:extLst>
              <a:ext uri="{FF2B5EF4-FFF2-40B4-BE49-F238E27FC236}">
                <a16:creationId xmlns:a16="http://schemas.microsoft.com/office/drawing/2014/main" id="{233362AD-6322-C3FA-BE23-361B823F9A65}"/>
              </a:ext>
            </a:extLst>
          </p:cNvPr>
          <p:cNvGraphicFramePr>
            <a:graphicFrameLocks noChangeAspect="1"/>
          </p:cNvGraphicFramePr>
          <p:nvPr>
            <p:extLst>
              <p:ext uri="{D42A27DB-BD31-4B8C-83A1-F6EECF244321}">
                <p14:modId xmlns:p14="http://schemas.microsoft.com/office/powerpoint/2010/main" val="1791006791"/>
              </p:ext>
            </p:extLst>
          </p:nvPr>
        </p:nvGraphicFramePr>
        <p:xfrm>
          <a:off x="1676400" y="1962150"/>
          <a:ext cx="4901804" cy="1312069"/>
        </p:xfrm>
        <a:graphic>
          <a:graphicData uri="http://schemas.openxmlformats.org/presentationml/2006/ole">
            <mc:AlternateContent xmlns:mc="http://schemas.openxmlformats.org/markup-compatibility/2006">
              <mc:Choice xmlns:v="urn:schemas-microsoft-com:vml" Requires="v">
                <p:oleObj name="Equation" r:id="rId2" imgW="63487300" imgH="16967200" progId="Equation.3">
                  <p:embed/>
                </p:oleObj>
              </mc:Choice>
              <mc:Fallback>
                <p:oleObj name="Equation" r:id="rId2" imgW="63487300" imgH="16967200" progId="Equation.3">
                  <p:embed/>
                  <p:pic>
                    <p:nvPicPr>
                      <p:cNvPr id="337924" name="Object 4">
                        <a:extLst>
                          <a:ext uri="{FF2B5EF4-FFF2-40B4-BE49-F238E27FC236}">
                            <a16:creationId xmlns:a16="http://schemas.microsoft.com/office/drawing/2014/main" id="{233362AD-6322-C3FA-BE23-361B823F9A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962150"/>
                        <a:ext cx="4901804" cy="13120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4AA945D-6764-75A5-0BF5-C01AD6AE55BA}"/>
              </a:ext>
            </a:extLst>
          </p:cNvPr>
          <p:cNvSpPr>
            <a:spLocks noGrp="1" noChangeArrowheads="1"/>
          </p:cNvSpPr>
          <p:nvPr>
            <p:ph type="ctrTitle"/>
          </p:nvPr>
        </p:nvSpPr>
        <p:spPr>
          <a:xfrm>
            <a:off x="1657350" y="1200150"/>
            <a:ext cx="5829300" cy="1102519"/>
          </a:xfrm>
        </p:spPr>
        <p:txBody>
          <a:bodyPr anchor="ctr"/>
          <a:lstStyle/>
          <a:p>
            <a:r>
              <a:rPr lang="en-US" altLang="en-US" sz="3300" dirty="0"/>
              <a:t>Neural Networks</a:t>
            </a:r>
          </a:p>
        </p:txBody>
      </p:sp>
      <p:sp>
        <p:nvSpPr>
          <p:cNvPr id="3" name="Subtitle 2">
            <a:extLst>
              <a:ext uri="{FF2B5EF4-FFF2-40B4-BE49-F238E27FC236}">
                <a16:creationId xmlns:a16="http://schemas.microsoft.com/office/drawing/2014/main" id="{11D27332-BD73-6927-6579-9B6A7A67F6A7}"/>
              </a:ext>
            </a:extLst>
          </p:cNvPr>
          <p:cNvSpPr>
            <a:spLocks noGrp="1"/>
          </p:cNvSpPr>
          <p:nvPr>
            <p:ph type="subTitle"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NZ" b="1" dirty="0"/>
              <a:t>Classification</a:t>
            </a:r>
          </a:p>
        </p:txBody>
      </p:sp>
      <p:sp>
        <p:nvSpPr>
          <p:cNvPr id="3" name="Content Placeholder 2"/>
          <p:cNvSpPr>
            <a:spLocks noGrp="1"/>
          </p:cNvSpPr>
          <p:nvPr>
            <p:ph idx="1"/>
          </p:nvPr>
        </p:nvSpPr>
        <p:spPr/>
        <p:txBody>
          <a:bodyPr>
            <a:normAutofit/>
          </a:bodyPr>
          <a:lstStyle/>
          <a:p>
            <a:pPr marL="0" indent="0" fontAlgn="base">
              <a:buNone/>
            </a:pPr>
            <a:r>
              <a:rPr lang="en-GB" dirty="0"/>
              <a:t>Classification  is the task of approximating a mapping function (f) from input variables (X) to </a:t>
            </a:r>
            <a:r>
              <a:rPr lang="en-GB" dirty="0">
                <a:highlight>
                  <a:srgbClr val="00FF00"/>
                </a:highlight>
              </a:rPr>
              <a:t>discrete output variables (y)</a:t>
            </a:r>
            <a:r>
              <a:rPr lang="en-GB" dirty="0"/>
              <a:t>.</a:t>
            </a:r>
          </a:p>
          <a:p>
            <a:pPr marL="0" indent="0" fontAlgn="base">
              <a:buNone/>
            </a:pPr>
            <a:endParaRPr lang="en-GB" dirty="0"/>
          </a:p>
          <a:p>
            <a:pPr marL="0" indent="0" fontAlgn="base">
              <a:buNone/>
            </a:pPr>
            <a:r>
              <a:rPr lang="en-GB" dirty="0"/>
              <a:t>The output variables are often called </a:t>
            </a:r>
            <a:r>
              <a:rPr lang="en-GB" dirty="0">
                <a:highlight>
                  <a:srgbClr val="00FF00"/>
                </a:highlight>
              </a:rPr>
              <a:t>labels or categories</a:t>
            </a:r>
            <a:r>
              <a:rPr lang="en-GB" dirty="0"/>
              <a:t>. The mapping function </a:t>
            </a:r>
            <a:r>
              <a:rPr lang="en-GB" dirty="0">
                <a:highlight>
                  <a:srgbClr val="00FF00"/>
                </a:highlight>
              </a:rPr>
              <a:t>predicts the class or category for a given observation</a:t>
            </a:r>
            <a:r>
              <a:rPr lang="en-GB" dirty="0"/>
              <a:t>.</a:t>
            </a:r>
            <a:endParaRPr lang="en-NZ" dirty="0"/>
          </a:p>
        </p:txBody>
      </p:sp>
    </p:spTree>
    <p:extLst>
      <p:ext uri="{BB962C8B-B14F-4D97-AF65-F5344CB8AC3E}">
        <p14:creationId xmlns:p14="http://schemas.microsoft.com/office/powerpoint/2010/main" val="38098918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D1710E2-A23F-EF89-A6AE-185F2315677C}"/>
              </a:ext>
            </a:extLst>
          </p:cNvPr>
          <p:cNvSpPr>
            <a:spLocks noGrp="1" noChangeArrowheads="1"/>
          </p:cNvSpPr>
          <p:nvPr>
            <p:ph type="title"/>
          </p:nvPr>
        </p:nvSpPr>
        <p:spPr/>
        <p:txBody>
          <a:bodyPr>
            <a:normAutofit fontScale="90000"/>
          </a:bodyPr>
          <a:lstStyle/>
          <a:p>
            <a:r>
              <a:rPr lang="en-US" altLang="en-US"/>
              <a:t>Overview</a:t>
            </a:r>
          </a:p>
        </p:txBody>
      </p:sp>
      <p:sp>
        <p:nvSpPr>
          <p:cNvPr id="3075" name="Rectangle 3">
            <a:extLst>
              <a:ext uri="{FF2B5EF4-FFF2-40B4-BE49-F238E27FC236}">
                <a16:creationId xmlns:a16="http://schemas.microsoft.com/office/drawing/2014/main" id="{EE227404-D2AC-8BF7-184A-996E51F2145B}"/>
              </a:ext>
            </a:extLst>
          </p:cNvPr>
          <p:cNvSpPr>
            <a:spLocks noGrp="1" noChangeArrowheads="1"/>
          </p:cNvSpPr>
          <p:nvPr>
            <p:ph type="body" idx="1"/>
          </p:nvPr>
        </p:nvSpPr>
        <p:spPr/>
        <p:txBody>
          <a:bodyPr/>
          <a:lstStyle/>
          <a:p>
            <a:r>
              <a:rPr lang="en-US" altLang="en-US" sz="1800"/>
              <a:t>Relation to Biological Brain: Biological Neural Network</a:t>
            </a:r>
          </a:p>
          <a:p>
            <a:r>
              <a:rPr lang="en-US" altLang="en-US" sz="1800"/>
              <a:t>The Artificial Neuron</a:t>
            </a:r>
          </a:p>
          <a:p>
            <a:r>
              <a:rPr lang="en-US" altLang="en-US" sz="1800"/>
              <a:t>Types of Networks and Learning Techniques</a:t>
            </a:r>
          </a:p>
          <a:p>
            <a:r>
              <a:rPr lang="en-US" altLang="en-US" sz="1800"/>
              <a:t>Supervised Learning &amp; Backpropagation Training Algorithm</a:t>
            </a:r>
          </a:p>
          <a:p>
            <a:r>
              <a:rPr lang="en-US" altLang="en-US" sz="1800"/>
              <a:t>Learning by Example</a:t>
            </a:r>
          </a:p>
          <a:p>
            <a:r>
              <a:rPr lang="en-US" altLang="en-US" sz="1800"/>
              <a:t>Applications</a:t>
            </a:r>
          </a:p>
          <a:p>
            <a:r>
              <a:rPr lang="en-US" altLang="en-US" sz="1800"/>
              <a:t>Questions</a:t>
            </a:r>
          </a:p>
          <a:p>
            <a:endParaRPr lang="en-US" altLang="en-US"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E2CB1A9-B51F-9CB1-D814-B1B2733AAE93}"/>
              </a:ext>
            </a:extLst>
          </p:cNvPr>
          <p:cNvSpPr>
            <a:spLocks noGrp="1" noChangeArrowheads="1"/>
          </p:cNvSpPr>
          <p:nvPr>
            <p:ph type="title"/>
          </p:nvPr>
        </p:nvSpPr>
        <p:spPr/>
        <p:txBody>
          <a:bodyPr>
            <a:normAutofit fontScale="90000"/>
          </a:bodyPr>
          <a:lstStyle/>
          <a:p>
            <a:r>
              <a:rPr lang="en-US" altLang="en-US"/>
              <a:t>Biological Neuron</a:t>
            </a:r>
          </a:p>
        </p:txBody>
      </p:sp>
      <p:pic>
        <p:nvPicPr>
          <p:cNvPr id="4101" name="Picture 5">
            <a:extLst>
              <a:ext uri="{FF2B5EF4-FFF2-40B4-BE49-F238E27FC236}">
                <a16:creationId xmlns:a16="http://schemas.microsoft.com/office/drawing/2014/main" id="{A178F75B-B66E-71CA-7FDC-D3BA0B4FD4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914400"/>
            <a:ext cx="5600700" cy="39421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0BE5A10-088E-8706-9BFC-996F42BD5A8C}"/>
              </a:ext>
            </a:extLst>
          </p:cNvPr>
          <p:cNvSpPr>
            <a:spLocks noGrp="1" noChangeArrowheads="1"/>
          </p:cNvSpPr>
          <p:nvPr>
            <p:ph type="title"/>
          </p:nvPr>
        </p:nvSpPr>
        <p:spPr/>
        <p:txBody>
          <a:bodyPr>
            <a:normAutofit fontScale="90000"/>
          </a:bodyPr>
          <a:lstStyle/>
          <a:p>
            <a:r>
              <a:rPr lang="en-US" altLang="en-US"/>
              <a:t>Artificial Neuron</a:t>
            </a:r>
          </a:p>
        </p:txBody>
      </p:sp>
      <p:grpSp>
        <p:nvGrpSpPr>
          <p:cNvPr id="5159" name="Group 39">
            <a:extLst>
              <a:ext uri="{FF2B5EF4-FFF2-40B4-BE49-F238E27FC236}">
                <a16:creationId xmlns:a16="http://schemas.microsoft.com/office/drawing/2014/main" id="{648398FC-A841-CF4C-7068-43CE650FF308}"/>
              </a:ext>
            </a:extLst>
          </p:cNvPr>
          <p:cNvGrpSpPr>
            <a:grpSpLocks/>
          </p:cNvGrpSpPr>
          <p:nvPr/>
        </p:nvGrpSpPr>
        <p:grpSpPr bwMode="auto">
          <a:xfrm>
            <a:off x="1543050" y="971551"/>
            <a:ext cx="6057900" cy="3656409"/>
            <a:chOff x="336" y="816"/>
            <a:chExt cx="5088" cy="3071"/>
          </a:xfrm>
        </p:grpSpPr>
        <p:grpSp>
          <p:nvGrpSpPr>
            <p:cNvPr id="5126" name="Group 6">
              <a:extLst>
                <a:ext uri="{FF2B5EF4-FFF2-40B4-BE49-F238E27FC236}">
                  <a16:creationId xmlns:a16="http://schemas.microsoft.com/office/drawing/2014/main" id="{79961480-29B5-018D-BA97-4551A83CB2E0}"/>
                </a:ext>
              </a:extLst>
            </p:cNvPr>
            <p:cNvGrpSpPr>
              <a:grpSpLocks/>
            </p:cNvGrpSpPr>
            <p:nvPr/>
          </p:nvGrpSpPr>
          <p:grpSpPr bwMode="auto">
            <a:xfrm>
              <a:off x="1104" y="1392"/>
              <a:ext cx="3408" cy="1488"/>
              <a:chOff x="1200" y="1584"/>
              <a:chExt cx="3408" cy="1488"/>
            </a:xfrm>
          </p:grpSpPr>
          <p:sp>
            <p:nvSpPr>
              <p:cNvPr id="5127" name="Oval 7">
                <a:extLst>
                  <a:ext uri="{FF2B5EF4-FFF2-40B4-BE49-F238E27FC236}">
                    <a16:creationId xmlns:a16="http://schemas.microsoft.com/office/drawing/2014/main" id="{EBAA7B93-FDED-8787-5FFD-16D685083049}"/>
                  </a:ext>
                </a:extLst>
              </p:cNvPr>
              <p:cNvSpPr>
                <a:spLocks noChangeArrowheads="1"/>
              </p:cNvSpPr>
              <p:nvPr/>
            </p:nvSpPr>
            <p:spPr bwMode="auto">
              <a:xfrm>
                <a:off x="2352" y="1920"/>
                <a:ext cx="672" cy="67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5128" name="Line 8">
                <a:extLst>
                  <a:ext uri="{FF2B5EF4-FFF2-40B4-BE49-F238E27FC236}">
                    <a16:creationId xmlns:a16="http://schemas.microsoft.com/office/drawing/2014/main" id="{99C769FE-87B0-7700-AA6D-F8B1FC652100}"/>
                  </a:ext>
                </a:extLst>
              </p:cNvPr>
              <p:cNvSpPr>
                <a:spLocks noChangeShapeType="1"/>
              </p:cNvSpPr>
              <p:nvPr/>
            </p:nvSpPr>
            <p:spPr bwMode="auto">
              <a:xfrm>
                <a:off x="1920" y="1584"/>
                <a:ext cx="57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5129" name="Line 9">
                <a:extLst>
                  <a:ext uri="{FF2B5EF4-FFF2-40B4-BE49-F238E27FC236}">
                    <a16:creationId xmlns:a16="http://schemas.microsoft.com/office/drawing/2014/main" id="{59E0BF8B-244F-3E0D-8CC8-D9B7F18DC03F}"/>
                  </a:ext>
                </a:extLst>
              </p:cNvPr>
              <p:cNvSpPr>
                <a:spLocks noChangeShapeType="1"/>
              </p:cNvSpPr>
              <p:nvPr/>
            </p:nvSpPr>
            <p:spPr bwMode="auto">
              <a:xfrm>
                <a:off x="1920" y="1968"/>
                <a:ext cx="43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5130" name="Line 10">
                <a:extLst>
                  <a:ext uri="{FF2B5EF4-FFF2-40B4-BE49-F238E27FC236}">
                    <a16:creationId xmlns:a16="http://schemas.microsoft.com/office/drawing/2014/main" id="{996639F3-7043-7A56-3F73-57A4E541B3BE}"/>
                  </a:ext>
                </a:extLst>
              </p:cNvPr>
              <p:cNvSpPr>
                <a:spLocks noChangeShapeType="1"/>
              </p:cNvSpPr>
              <p:nvPr/>
            </p:nvSpPr>
            <p:spPr bwMode="auto">
              <a:xfrm flipH="1">
                <a:off x="1200" y="1968"/>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5131" name="Line 11">
                <a:extLst>
                  <a:ext uri="{FF2B5EF4-FFF2-40B4-BE49-F238E27FC236}">
                    <a16:creationId xmlns:a16="http://schemas.microsoft.com/office/drawing/2014/main" id="{5540EB83-FDFB-0658-262E-3F1FCCEE857E}"/>
                  </a:ext>
                </a:extLst>
              </p:cNvPr>
              <p:cNvSpPr>
                <a:spLocks noChangeShapeType="1"/>
              </p:cNvSpPr>
              <p:nvPr/>
            </p:nvSpPr>
            <p:spPr bwMode="auto">
              <a:xfrm flipH="1">
                <a:off x="1200" y="158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5132" name="Line 12">
                <a:extLst>
                  <a:ext uri="{FF2B5EF4-FFF2-40B4-BE49-F238E27FC236}">
                    <a16:creationId xmlns:a16="http://schemas.microsoft.com/office/drawing/2014/main" id="{C869E164-D870-22CF-2B51-65F30C44D070}"/>
                  </a:ext>
                </a:extLst>
              </p:cNvPr>
              <p:cNvSpPr>
                <a:spLocks noChangeShapeType="1"/>
              </p:cNvSpPr>
              <p:nvPr/>
            </p:nvSpPr>
            <p:spPr bwMode="auto">
              <a:xfrm flipV="1">
                <a:off x="1920" y="2448"/>
                <a:ext cx="48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5133" name="Line 13">
                <a:extLst>
                  <a:ext uri="{FF2B5EF4-FFF2-40B4-BE49-F238E27FC236}">
                    <a16:creationId xmlns:a16="http://schemas.microsoft.com/office/drawing/2014/main" id="{B3EDADB1-D60B-CB98-1F6C-5BF3357F6ACD}"/>
                  </a:ext>
                </a:extLst>
              </p:cNvPr>
              <p:cNvSpPr>
                <a:spLocks noChangeShapeType="1"/>
              </p:cNvSpPr>
              <p:nvPr/>
            </p:nvSpPr>
            <p:spPr bwMode="auto">
              <a:xfrm flipH="1">
                <a:off x="1200" y="2688"/>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5134" name="Line 14">
                <a:extLst>
                  <a:ext uri="{FF2B5EF4-FFF2-40B4-BE49-F238E27FC236}">
                    <a16:creationId xmlns:a16="http://schemas.microsoft.com/office/drawing/2014/main" id="{B430A638-7871-8C65-4678-EDEB2D6EAE14}"/>
                  </a:ext>
                </a:extLst>
              </p:cNvPr>
              <p:cNvSpPr>
                <a:spLocks noChangeShapeType="1"/>
              </p:cNvSpPr>
              <p:nvPr/>
            </p:nvSpPr>
            <p:spPr bwMode="auto">
              <a:xfrm flipH="1">
                <a:off x="1200" y="307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5135" name="Oval 15">
                <a:extLst>
                  <a:ext uri="{FF2B5EF4-FFF2-40B4-BE49-F238E27FC236}">
                    <a16:creationId xmlns:a16="http://schemas.microsoft.com/office/drawing/2014/main" id="{601FBC6B-A7A3-0E16-30B1-6D811391813B}"/>
                  </a:ext>
                </a:extLst>
              </p:cNvPr>
              <p:cNvSpPr>
                <a:spLocks noChangeArrowheads="1"/>
              </p:cNvSpPr>
              <p:nvPr/>
            </p:nvSpPr>
            <p:spPr bwMode="auto">
              <a:xfrm>
                <a:off x="1584" y="2112"/>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5136" name="Oval 16">
                <a:extLst>
                  <a:ext uri="{FF2B5EF4-FFF2-40B4-BE49-F238E27FC236}">
                    <a16:creationId xmlns:a16="http://schemas.microsoft.com/office/drawing/2014/main" id="{CEA7820B-94E2-5050-F344-A76570941F9A}"/>
                  </a:ext>
                </a:extLst>
              </p:cNvPr>
              <p:cNvSpPr>
                <a:spLocks noChangeArrowheads="1"/>
              </p:cNvSpPr>
              <p:nvPr/>
            </p:nvSpPr>
            <p:spPr bwMode="auto">
              <a:xfrm>
                <a:off x="1584" y="230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5137" name="Oval 17">
                <a:extLst>
                  <a:ext uri="{FF2B5EF4-FFF2-40B4-BE49-F238E27FC236}">
                    <a16:creationId xmlns:a16="http://schemas.microsoft.com/office/drawing/2014/main" id="{5CFFEAAD-DC7E-C0C5-C463-97ED5BB9518A}"/>
                  </a:ext>
                </a:extLst>
              </p:cNvPr>
              <p:cNvSpPr>
                <a:spLocks noChangeArrowheads="1"/>
              </p:cNvSpPr>
              <p:nvPr/>
            </p:nvSpPr>
            <p:spPr bwMode="auto">
              <a:xfrm>
                <a:off x="1584" y="249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5138" name="Line 18">
                <a:extLst>
                  <a:ext uri="{FF2B5EF4-FFF2-40B4-BE49-F238E27FC236}">
                    <a16:creationId xmlns:a16="http://schemas.microsoft.com/office/drawing/2014/main" id="{5C95280E-2B1C-33A8-BF1A-79BC8CBD6F25}"/>
                  </a:ext>
                </a:extLst>
              </p:cNvPr>
              <p:cNvSpPr>
                <a:spLocks noChangeShapeType="1"/>
              </p:cNvSpPr>
              <p:nvPr/>
            </p:nvSpPr>
            <p:spPr bwMode="auto">
              <a:xfrm flipV="1">
                <a:off x="1968" y="2544"/>
                <a:ext cx="528"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5139" name="Text Box 19">
                <a:extLst>
                  <a:ext uri="{FF2B5EF4-FFF2-40B4-BE49-F238E27FC236}">
                    <a16:creationId xmlns:a16="http://schemas.microsoft.com/office/drawing/2014/main" id="{60808649-A7D1-ABFA-58F6-0EAE65B05895}"/>
                  </a:ext>
                </a:extLst>
              </p:cNvPr>
              <p:cNvSpPr txBox="1">
                <a:spLocks noChangeArrowheads="1"/>
              </p:cNvSpPr>
              <p:nvPr/>
            </p:nvSpPr>
            <p:spPr bwMode="auto">
              <a:xfrm>
                <a:off x="2496" y="2016"/>
                <a:ext cx="384" cy="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l-GR" altLang="en-US" sz="3300" b="1">
                    <a:latin typeface="Times New Roman" panose="02020603050405020304" pitchFamily="18" charset="0"/>
                    <a:cs typeface="Times New Roman" panose="02020603050405020304" pitchFamily="18" charset="0"/>
                  </a:rPr>
                  <a:t>Σ</a:t>
                </a:r>
              </a:p>
            </p:txBody>
          </p:sp>
          <p:sp>
            <p:nvSpPr>
              <p:cNvPr id="5140" name="Oval 20">
                <a:extLst>
                  <a:ext uri="{FF2B5EF4-FFF2-40B4-BE49-F238E27FC236}">
                    <a16:creationId xmlns:a16="http://schemas.microsoft.com/office/drawing/2014/main" id="{CC0D372D-3316-E661-C5FC-7A8346EBDF42}"/>
                  </a:ext>
                </a:extLst>
              </p:cNvPr>
              <p:cNvSpPr>
                <a:spLocks noChangeArrowheads="1"/>
              </p:cNvSpPr>
              <p:nvPr/>
            </p:nvSpPr>
            <p:spPr bwMode="auto">
              <a:xfrm>
                <a:off x="3408" y="1920"/>
                <a:ext cx="672" cy="67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5141" name="Line 21">
                <a:extLst>
                  <a:ext uri="{FF2B5EF4-FFF2-40B4-BE49-F238E27FC236}">
                    <a16:creationId xmlns:a16="http://schemas.microsoft.com/office/drawing/2014/main" id="{D9DD2321-5F9F-61F7-1E00-8FF738023E82}"/>
                  </a:ext>
                </a:extLst>
              </p:cNvPr>
              <p:cNvSpPr>
                <a:spLocks noChangeShapeType="1"/>
              </p:cNvSpPr>
              <p:nvPr/>
            </p:nvSpPr>
            <p:spPr bwMode="auto">
              <a:xfrm>
                <a:off x="3024" y="2256"/>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5142" name="Line 22">
                <a:extLst>
                  <a:ext uri="{FF2B5EF4-FFF2-40B4-BE49-F238E27FC236}">
                    <a16:creationId xmlns:a16="http://schemas.microsoft.com/office/drawing/2014/main" id="{8649ED92-116B-25E7-B2C9-B30C37BDB76F}"/>
                  </a:ext>
                </a:extLst>
              </p:cNvPr>
              <p:cNvSpPr>
                <a:spLocks noChangeShapeType="1"/>
              </p:cNvSpPr>
              <p:nvPr/>
            </p:nvSpPr>
            <p:spPr bwMode="auto">
              <a:xfrm>
                <a:off x="4080" y="2256"/>
                <a:ext cx="52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5143" name="Text Box 23">
                <a:extLst>
                  <a:ext uri="{FF2B5EF4-FFF2-40B4-BE49-F238E27FC236}">
                    <a16:creationId xmlns:a16="http://schemas.microsoft.com/office/drawing/2014/main" id="{27CBDE21-8C22-DDF5-4DED-275FFE3E38AC}"/>
                  </a:ext>
                </a:extLst>
              </p:cNvPr>
              <p:cNvSpPr txBox="1">
                <a:spLocks noChangeArrowheads="1"/>
              </p:cNvSpPr>
              <p:nvPr/>
            </p:nvSpPr>
            <p:spPr bwMode="auto">
              <a:xfrm>
                <a:off x="3408" y="2016"/>
                <a:ext cx="664"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700">
                    <a:latin typeface="Times New Roman" panose="02020603050405020304" pitchFamily="18" charset="0"/>
                    <a:cs typeface="Times New Roman" panose="02020603050405020304" pitchFamily="18" charset="0"/>
                  </a:rPr>
                  <a:t> f(n)</a:t>
                </a:r>
                <a:endParaRPr lang="el-GR" altLang="en-US" sz="2700">
                  <a:latin typeface="Times New Roman" panose="02020603050405020304" pitchFamily="18" charset="0"/>
                  <a:cs typeface="Times New Roman" panose="02020603050405020304" pitchFamily="18" charset="0"/>
                </a:endParaRPr>
              </a:p>
            </p:txBody>
          </p:sp>
        </p:grpSp>
        <p:graphicFrame>
          <p:nvGraphicFramePr>
            <p:cNvPr id="5145" name="Object 25">
              <a:extLst>
                <a:ext uri="{FF2B5EF4-FFF2-40B4-BE49-F238E27FC236}">
                  <a16:creationId xmlns:a16="http://schemas.microsoft.com/office/drawing/2014/main" id="{7C78840D-45AC-7B37-A302-016983A85330}"/>
                </a:ext>
              </a:extLst>
            </p:cNvPr>
            <p:cNvGraphicFramePr>
              <a:graphicFrameLocks noChangeAspect="1"/>
            </p:cNvGraphicFramePr>
            <p:nvPr/>
          </p:nvGraphicFramePr>
          <p:xfrm>
            <a:off x="432" y="816"/>
            <a:ext cx="1792" cy="2560"/>
          </p:xfrm>
          <a:graphic>
            <a:graphicData uri="http://schemas.openxmlformats.org/presentationml/2006/ole">
              <mc:AlternateContent xmlns:mc="http://schemas.openxmlformats.org/markup-compatibility/2006">
                <mc:Choice xmlns:v="urn:schemas-microsoft-com:vml" Requires="v">
                  <p:oleObj name="Equation" r:id="rId2" imgW="4102100" imgH="5854700" progId="Equation.DSMT4">
                    <p:embed/>
                  </p:oleObj>
                </mc:Choice>
                <mc:Fallback>
                  <p:oleObj name="Equation" r:id="rId2" imgW="4102100" imgH="5854700" progId="Equation.DSMT4">
                    <p:embed/>
                    <p:pic>
                      <p:nvPicPr>
                        <p:cNvPr id="5145" name="Object 25">
                          <a:extLst>
                            <a:ext uri="{FF2B5EF4-FFF2-40B4-BE49-F238E27FC236}">
                              <a16:creationId xmlns:a16="http://schemas.microsoft.com/office/drawing/2014/main" id="{7C78840D-45AC-7B37-A302-016983A85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816"/>
                          <a:ext cx="1792" cy="2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6" name="Text Box 26">
              <a:extLst>
                <a:ext uri="{FF2B5EF4-FFF2-40B4-BE49-F238E27FC236}">
                  <a16:creationId xmlns:a16="http://schemas.microsoft.com/office/drawing/2014/main" id="{FC598626-A46C-134D-013B-F7A1E57AEE39}"/>
                </a:ext>
              </a:extLst>
            </p:cNvPr>
            <p:cNvSpPr txBox="1">
              <a:spLocks noChangeArrowheads="1"/>
            </p:cNvSpPr>
            <p:nvPr/>
          </p:nvSpPr>
          <p:spPr bwMode="auto">
            <a:xfrm>
              <a:off x="1344" y="1104"/>
              <a:ext cx="33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W</a:t>
              </a:r>
            </a:p>
          </p:txBody>
        </p:sp>
        <p:sp>
          <p:nvSpPr>
            <p:cNvPr id="5147" name="Text Box 27">
              <a:extLst>
                <a:ext uri="{FF2B5EF4-FFF2-40B4-BE49-F238E27FC236}">
                  <a16:creationId xmlns:a16="http://schemas.microsoft.com/office/drawing/2014/main" id="{1EAAB893-6C94-5744-3BE0-1B54567796D1}"/>
                </a:ext>
              </a:extLst>
            </p:cNvPr>
            <p:cNvSpPr txBox="1">
              <a:spLocks noChangeArrowheads="1"/>
            </p:cNvSpPr>
            <p:nvPr/>
          </p:nvSpPr>
          <p:spPr bwMode="auto">
            <a:xfrm>
              <a:off x="1344" y="1488"/>
              <a:ext cx="33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W</a:t>
              </a:r>
            </a:p>
          </p:txBody>
        </p:sp>
        <p:sp>
          <p:nvSpPr>
            <p:cNvPr id="5148" name="Text Box 28">
              <a:extLst>
                <a:ext uri="{FF2B5EF4-FFF2-40B4-BE49-F238E27FC236}">
                  <a16:creationId xmlns:a16="http://schemas.microsoft.com/office/drawing/2014/main" id="{330C3C39-E93B-3CDE-1EE3-DE27BDEBC0C1}"/>
                </a:ext>
              </a:extLst>
            </p:cNvPr>
            <p:cNvSpPr txBox="1">
              <a:spLocks noChangeArrowheads="1"/>
            </p:cNvSpPr>
            <p:nvPr/>
          </p:nvSpPr>
          <p:spPr bwMode="auto">
            <a:xfrm>
              <a:off x="1344" y="2544"/>
              <a:ext cx="33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W</a:t>
              </a:r>
            </a:p>
          </p:txBody>
        </p:sp>
        <p:sp>
          <p:nvSpPr>
            <p:cNvPr id="5149" name="Text Box 29">
              <a:extLst>
                <a:ext uri="{FF2B5EF4-FFF2-40B4-BE49-F238E27FC236}">
                  <a16:creationId xmlns:a16="http://schemas.microsoft.com/office/drawing/2014/main" id="{17DC802A-2A75-2A39-5752-7E84BC14B6C9}"/>
                </a:ext>
              </a:extLst>
            </p:cNvPr>
            <p:cNvSpPr txBox="1">
              <a:spLocks noChangeArrowheads="1"/>
            </p:cNvSpPr>
            <p:nvPr/>
          </p:nvSpPr>
          <p:spPr bwMode="auto">
            <a:xfrm>
              <a:off x="1344" y="2928"/>
              <a:ext cx="33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W</a:t>
              </a:r>
            </a:p>
          </p:txBody>
        </p:sp>
        <p:sp>
          <p:nvSpPr>
            <p:cNvPr id="5152" name="Text Box 32">
              <a:extLst>
                <a:ext uri="{FF2B5EF4-FFF2-40B4-BE49-F238E27FC236}">
                  <a16:creationId xmlns:a16="http://schemas.microsoft.com/office/drawing/2014/main" id="{B25F6CF4-BDDD-AB7E-94AB-2ED34E727BB9}"/>
                </a:ext>
              </a:extLst>
            </p:cNvPr>
            <p:cNvSpPr txBox="1">
              <a:spLocks noChangeArrowheads="1"/>
            </p:cNvSpPr>
            <p:nvPr/>
          </p:nvSpPr>
          <p:spPr bwMode="auto">
            <a:xfrm>
              <a:off x="4560" y="1920"/>
              <a:ext cx="86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Outputs</a:t>
              </a:r>
            </a:p>
          </p:txBody>
        </p:sp>
        <p:sp>
          <p:nvSpPr>
            <p:cNvPr id="5154" name="Text Box 34">
              <a:extLst>
                <a:ext uri="{FF2B5EF4-FFF2-40B4-BE49-F238E27FC236}">
                  <a16:creationId xmlns:a16="http://schemas.microsoft.com/office/drawing/2014/main" id="{297E23F1-DF0B-C6C3-13CF-4536B15C53EC}"/>
                </a:ext>
              </a:extLst>
            </p:cNvPr>
            <p:cNvSpPr txBox="1">
              <a:spLocks noChangeArrowheads="1"/>
            </p:cNvSpPr>
            <p:nvPr/>
          </p:nvSpPr>
          <p:spPr bwMode="auto">
            <a:xfrm>
              <a:off x="3072" y="2544"/>
              <a:ext cx="1104" cy="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Activation </a:t>
              </a:r>
            </a:p>
            <a:p>
              <a:pPr>
                <a:spcBef>
                  <a:spcPct val="50000"/>
                </a:spcBef>
              </a:pPr>
              <a:r>
                <a:rPr lang="en-US" altLang="en-US"/>
                <a:t>Function</a:t>
              </a:r>
            </a:p>
          </p:txBody>
        </p:sp>
        <p:sp>
          <p:nvSpPr>
            <p:cNvPr id="5155" name="Text Box 35">
              <a:extLst>
                <a:ext uri="{FF2B5EF4-FFF2-40B4-BE49-F238E27FC236}">
                  <a16:creationId xmlns:a16="http://schemas.microsoft.com/office/drawing/2014/main" id="{438694D6-2719-CFE1-CE57-9A9DEDBA1C55}"/>
                </a:ext>
              </a:extLst>
            </p:cNvPr>
            <p:cNvSpPr txBox="1">
              <a:spLocks noChangeArrowheads="1"/>
            </p:cNvSpPr>
            <p:nvPr/>
          </p:nvSpPr>
          <p:spPr bwMode="auto">
            <a:xfrm>
              <a:off x="336" y="1488"/>
              <a:ext cx="192" cy="1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INPUTS</a:t>
              </a:r>
            </a:p>
          </p:txBody>
        </p:sp>
        <p:sp>
          <p:nvSpPr>
            <p:cNvPr id="5156" name="Text Box 36">
              <a:extLst>
                <a:ext uri="{FF2B5EF4-FFF2-40B4-BE49-F238E27FC236}">
                  <a16:creationId xmlns:a16="http://schemas.microsoft.com/office/drawing/2014/main" id="{89168C4C-B084-C6CA-2472-3CC17507E17D}"/>
                </a:ext>
              </a:extLst>
            </p:cNvPr>
            <p:cNvSpPr txBox="1">
              <a:spLocks noChangeArrowheads="1"/>
            </p:cNvSpPr>
            <p:nvPr/>
          </p:nvSpPr>
          <p:spPr bwMode="auto">
            <a:xfrm>
              <a:off x="518" y="3577"/>
              <a:ext cx="891"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W</a:t>
              </a:r>
              <a:r>
                <a:rPr lang="en-US" altLang="en-US" sz="1500" b="1"/>
                <a:t>=Weight</a:t>
              </a:r>
            </a:p>
          </p:txBody>
        </p:sp>
        <p:sp>
          <p:nvSpPr>
            <p:cNvPr id="5157" name="Oval 37">
              <a:extLst>
                <a:ext uri="{FF2B5EF4-FFF2-40B4-BE49-F238E27FC236}">
                  <a16:creationId xmlns:a16="http://schemas.microsoft.com/office/drawing/2014/main" id="{41C93D09-5A94-22EC-0CE7-61D10CD10ECC}"/>
                </a:ext>
              </a:extLst>
            </p:cNvPr>
            <p:cNvSpPr>
              <a:spLocks noChangeArrowheads="1"/>
            </p:cNvSpPr>
            <p:nvPr/>
          </p:nvSpPr>
          <p:spPr bwMode="auto">
            <a:xfrm>
              <a:off x="1776" y="960"/>
              <a:ext cx="2640" cy="244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5158" name="Text Box 38">
              <a:extLst>
                <a:ext uri="{FF2B5EF4-FFF2-40B4-BE49-F238E27FC236}">
                  <a16:creationId xmlns:a16="http://schemas.microsoft.com/office/drawing/2014/main" id="{56051FE6-4781-DD15-8181-AE4E235CB454}"/>
                </a:ext>
              </a:extLst>
            </p:cNvPr>
            <p:cNvSpPr txBox="1">
              <a:spLocks noChangeArrowheads="1"/>
            </p:cNvSpPr>
            <p:nvPr/>
          </p:nvSpPr>
          <p:spPr bwMode="auto">
            <a:xfrm>
              <a:off x="2880" y="1232"/>
              <a:ext cx="65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500" b="1"/>
                <a:t>Neuron</a:t>
              </a: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2559A8E-630F-D5D0-E059-FD12AAF2E39B}"/>
              </a:ext>
            </a:extLst>
          </p:cNvPr>
          <p:cNvSpPr>
            <a:spLocks noGrp="1" noChangeArrowheads="1"/>
          </p:cNvSpPr>
          <p:nvPr>
            <p:ph type="title"/>
          </p:nvPr>
        </p:nvSpPr>
        <p:spPr>
          <a:xfrm>
            <a:off x="-285750" y="-158352"/>
            <a:ext cx="8229600" cy="857250"/>
          </a:xfrm>
        </p:spPr>
        <p:txBody>
          <a:bodyPr/>
          <a:lstStyle/>
          <a:p>
            <a:r>
              <a:rPr lang="en-US" altLang="en-US" dirty="0"/>
              <a:t>Transfer Functions</a:t>
            </a:r>
          </a:p>
        </p:txBody>
      </p:sp>
      <p:graphicFrame>
        <p:nvGraphicFramePr>
          <p:cNvPr id="6155" name="Object 11">
            <a:extLst>
              <a:ext uri="{FF2B5EF4-FFF2-40B4-BE49-F238E27FC236}">
                <a16:creationId xmlns:a16="http://schemas.microsoft.com/office/drawing/2014/main" id="{A6CC1F35-1E8E-F6D9-0CEF-1BB332F02AB0}"/>
              </a:ext>
            </a:extLst>
          </p:cNvPr>
          <p:cNvGraphicFramePr>
            <a:graphicFrameLocks noGrp="1" noChangeAspect="1"/>
          </p:cNvGraphicFramePr>
          <p:nvPr>
            <p:ph sz="half" idx="1"/>
          </p:nvPr>
        </p:nvGraphicFramePr>
        <p:xfrm>
          <a:off x="3829050" y="1232298"/>
          <a:ext cx="3086100" cy="939403"/>
        </p:xfrm>
        <a:graphic>
          <a:graphicData uri="http://schemas.openxmlformats.org/presentationml/2006/ole">
            <mc:AlternateContent xmlns:mc="http://schemas.openxmlformats.org/markup-compatibility/2006">
              <mc:Choice xmlns:v="urn:schemas-microsoft-com:vml" Requires="v">
                <p:oleObj name="Equation" r:id="rId2" imgW="40373300" imgH="12293600" progId="Equation.DSMT4">
                  <p:embed/>
                </p:oleObj>
              </mc:Choice>
              <mc:Fallback>
                <p:oleObj name="Equation" r:id="rId2" imgW="40373300" imgH="12293600" progId="Equation.DSMT4">
                  <p:embed/>
                  <p:pic>
                    <p:nvPicPr>
                      <p:cNvPr id="6155" name="Object 11">
                        <a:extLst>
                          <a:ext uri="{FF2B5EF4-FFF2-40B4-BE49-F238E27FC236}">
                            <a16:creationId xmlns:a16="http://schemas.microsoft.com/office/drawing/2014/main" id="{A6CC1F35-1E8E-F6D9-0CEF-1BB332F02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9050" y="1232298"/>
                        <a:ext cx="3086100" cy="939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4" name="Text Box 10">
            <a:extLst>
              <a:ext uri="{FF2B5EF4-FFF2-40B4-BE49-F238E27FC236}">
                <a16:creationId xmlns:a16="http://schemas.microsoft.com/office/drawing/2014/main" id="{3D72DA5D-6169-D55E-943B-555BC5384C72}"/>
              </a:ext>
            </a:extLst>
          </p:cNvPr>
          <p:cNvSpPr txBox="1">
            <a:spLocks noChangeArrowheads="1"/>
          </p:cNvSpPr>
          <p:nvPr/>
        </p:nvSpPr>
        <p:spPr bwMode="auto">
          <a:xfrm>
            <a:off x="3486150" y="1200150"/>
            <a:ext cx="240030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350"/>
          </a:p>
        </p:txBody>
      </p:sp>
      <p:grpSp>
        <p:nvGrpSpPr>
          <p:cNvPr id="6162" name="Group 18">
            <a:extLst>
              <a:ext uri="{FF2B5EF4-FFF2-40B4-BE49-F238E27FC236}">
                <a16:creationId xmlns:a16="http://schemas.microsoft.com/office/drawing/2014/main" id="{EDC82011-24F2-5CDD-1C75-54B08960B728}"/>
              </a:ext>
            </a:extLst>
          </p:cNvPr>
          <p:cNvGrpSpPr>
            <a:grpSpLocks/>
          </p:cNvGrpSpPr>
          <p:nvPr/>
        </p:nvGrpSpPr>
        <p:grpSpPr bwMode="auto">
          <a:xfrm>
            <a:off x="1657350" y="2971800"/>
            <a:ext cx="1543050" cy="1200150"/>
            <a:chOff x="1776" y="3072"/>
            <a:chExt cx="1296" cy="1008"/>
          </a:xfrm>
        </p:grpSpPr>
        <p:sp>
          <p:nvSpPr>
            <p:cNvPr id="6163" name="Line 19">
              <a:extLst>
                <a:ext uri="{FF2B5EF4-FFF2-40B4-BE49-F238E27FC236}">
                  <a16:creationId xmlns:a16="http://schemas.microsoft.com/office/drawing/2014/main" id="{5F9BDF0F-B707-AB9B-D42E-1654AA30C6D1}"/>
                </a:ext>
              </a:extLst>
            </p:cNvPr>
            <p:cNvSpPr>
              <a:spLocks noChangeShapeType="1"/>
            </p:cNvSpPr>
            <p:nvPr/>
          </p:nvSpPr>
          <p:spPr bwMode="auto">
            <a:xfrm>
              <a:off x="1776" y="3600"/>
              <a:ext cx="12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6164" name="Line 20">
              <a:extLst>
                <a:ext uri="{FF2B5EF4-FFF2-40B4-BE49-F238E27FC236}">
                  <a16:creationId xmlns:a16="http://schemas.microsoft.com/office/drawing/2014/main" id="{DC5D54F7-44AA-8737-6C8D-1ABE9ED35D2E}"/>
                </a:ext>
              </a:extLst>
            </p:cNvPr>
            <p:cNvSpPr>
              <a:spLocks noChangeShapeType="1"/>
            </p:cNvSpPr>
            <p:nvPr/>
          </p:nvSpPr>
          <p:spPr bwMode="auto">
            <a:xfrm flipV="1">
              <a:off x="1872" y="3072"/>
              <a:ext cx="1104" cy="100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graphicFrame>
        <p:nvGraphicFramePr>
          <p:cNvPr id="6165" name="Object 21">
            <a:extLst>
              <a:ext uri="{FF2B5EF4-FFF2-40B4-BE49-F238E27FC236}">
                <a16:creationId xmlns:a16="http://schemas.microsoft.com/office/drawing/2014/main" id="{209099DF-B4EF-257C-01D8-C3D5FCE3C4DE}"/>
              </a:ext>
            </a:extLst>
          </p:cNvPr>
          <p:cNvGraphicFramePr>
            <a:graphicFrameLocks noGrp="1" noChangeAspect="1"/>
          </p:cNvGraphicFramePr>
          <p:nvPr>
            <p:ph sz="half" idx="2"/>
          </p:nvPr>
        </p:nvGraphicFramePr>
        <p:xfrm>
          <a:off x="3885010" y="3371850"/>
          <a:ext cx="2630090" cy="452438"/>
        </p:xfrm>
        <a:graphic>
          <a:graphicData uri="http://schemas.openxmlformats.org/presentationml/2006/ole">
            <mc:AlternateContent xmlns:mc="http://schemas.openxmlformats.org/markup-compatibility/2006">
              <mc:Choice xmlns:v="urn:schemas-microsoft-com:vml" Requires="v">
                <p:oleObj name="Equation" r:id="rId4" imgW="27203400" imgH="4686300" progId="Equation.DSMT4">
                  <p:embed/>
                </p:oleObj>
              </mc:Choice>
              <mc:Fallback>
                <p:oleObj name="Equation" r:id="rId4" imgW="27203400" imgH="4686300" progId="Equation.DSMT4">
                  <p:embed/>
                  <p:pic>
                    <p:nvPicPr>
                      <p:cNvPr id="6165" name="Object 21">
                        <a:extLst>
                          <a:ext uri="{FF2B5EF4-FFF2-40B4-BE49-F238E27FC236}">
                            <a16:creationId xmlns:a16="http://schemas.microsoft.com/office/drawing/2014/main" id="{209099DF-B4EF-257C-01D8-C3D5FCE3C4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5010" y="3371850"/>
                        <a:ext cx="263009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73" name="Group 29">
            <a:extLst>
              <a:ext uri="{FF2B5EF4-FFF2-40B4-BE49-F238E27FC236}">
                <a16:creationId xmlns:a16="http://schemas.microsoft.com/office/drawing/2014/main" id="{B3A06E7E-7705-C2C8-0D62-C56F9621F0B5}"/>
              </a:ext>
            </a:extLst>
          </p:cNvPr>
          <p:cNvGrpSpPr>
            <a:grpSpLocks/>
          </p:cNvGrpSpPr>
          <p:nvPr/>
        </p:nvGrpSpPr>
        <p:grpSpPr bwMode="auto">
          <a:xfrm>
            <a:off x="1528763" y="953691"/>
            <a:ext cx="1774032" cy="1575197"/>
            <a:chOff x="324" y="801"/>
            <a:chExt cx="1490" cy="1323"/>
          </a:xfrm>
        </p:grpSpPr>
        <p:sp>
          <p:nvSpPr>
            <p:cNvPr id="6153" name="Text Box 9">
              <a:extLst>
                <a:ext uri="{FF2B5EF4-FFF2-40B4-BE49-F238E27FC236}">
                  <a16:creationId xmlns:a16="http://schemas.microsoft.com/office/drawing/2014/main" id="{AC654D05-17CB-8A99-CD49-28B7CC612E48}"/>
                </a:ext>
              </a:extLst>
            </p:cNvPr>
            <p:cNvSpPr txBox="1">
              <a:spLocks noChangeArrowheads="1"/>
            </p:cNvSpPr>
            <p:nvPr/>
          </p:nvSpPr>
          <p:spPr bwMode="auto">
            <a:xfrm>
              <a:off x="1492" y="801"/>
              <a:ext cx="26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b="1"/>
                <a:t>1</a:t>
              </a:r>
            </a:p>
          </p:txBody>
        </p:sp>
        <p:sp>
          <p:nvSpPr>
            <p:cNvPr id="6150" name="Line 6">
              <a:extLst>
                <a:ext uri="{FF2B5EF4-FFF2-40B4-BE49-F238E27FC236}">
                  <a16:creationId xmlns:a16="http://schemas.microsoft.com/office/drawing/2014/main" id="{0AE7C281-2E77-DCAB-1E3F-99311EBD7E28}"/>
                </a:ext>
              </a:extLst>
            </p:cNvPr>
            <p:cNvSpPr>
              <a:spLocks noChangeShapeType="1"/>
            </p:cNvSpPr>
            <p:nvPr/>
          </p:nvSpPr>
          <p:spPr bwMode="auto">
            <a:xfrm>
              <a:off x="586" y="1811"/>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6151" name="Freeform 7">
              <a:extLst>
                <a:ext uri="{FF2B5EF4-FFF2-40B4-BE49-F238E27FC236}">
                  <a16:creationId xmlns:a16="http://schemas.microsoft.com/office/drawing/2014/main" id="{E9228443-A2B4-39DD-A2DA-9185715DEB58}"/>
                </a:ext>
              </a:extLst>
            </p:cNvPr>
            <p:cNvSpPr>
              <a:spLocks/>
            </p:cNvSpPr>
            <p:nvPr/>
          </p:nvSpPr>
          <p:spPr bwMode="auto">
            <a:xfrm>
              <a:off x="634" y="937"/>
              <a:ext cx="873" cy="874"/>
            </a:xfrm>
            <a:custGeom>
              <a:avLst/>
              <a:gdLst>
                <a:gd name="T0" fmla="*/ 0 w 960"/>
                <a:gd name="T1" fmla="*/ 1056 h 1056"/>
                <a:gd name="T2" fmla="*/ 480 w 960"/>
                <a:gd name="T3" fmla="*/ 768 h 1056"/>
                <a:gd name="T4" fmla="*/ 576 w 960"/>
                <a:gd name="T5" fmla="*/ 336 h 1056"/>
                <a:gd name="T6" fmla="*/ 960 w 960"/>
                <a:gd name="T7" fmla="*/ 0 h 1056"/>
              </a:gdLst>
              <a:ahLst/>
              <a:cxnLst>
                <a:cxn ang="0">
                  <a:pos x="T0" y="T1"/>
                </a:cxn>
                <a:cxn ang="0">
                  <a:pos x="T2" y="T3"/>
                </a:cxn>
                <a:cxn ang="0">
                  <a:pos x="T4" y="T5"/>
                </a:cxn>
                <a:cxn ang="0">
                  <a:pos x="T6" y="T7"/>
                </a:cxn>
              </a:cxnLst>
              <a:rect l="0" t="0" r="r" b="b"/>
              <a:pathLst>
                <a:path w="960" h="1056">
                  <a:moveTo>
                    <a:pt x="0" y="1056"/>
                  </a:moveTo>
                  <a:cubicBezTo>
                    <a:pt x="192" y="972"/>
                    <a:pt x="384" y="888"/>
                    <a:pt x="480" y="768"/>
                  </a:cubicBezTo>
                  <a:cubicBezTo>
                    <a:pt x="576" y="648"/>
                    <a:pt x="496" y="464"/>
                    <a:pt x="576" y="336"/>
                  </a:cubicBezTo>
                  <a:cubicBezTo>
                    <a:pt x="656" y="208"/>
                    <a:pt x="808" y="104"/>
                    <a:pt x="96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6152" name="Text Box 8">
              <a:extLst>
                <a:ext uri="{FF2B5EF4-FFF2-40B4-BE49-F238E27FC236}">
                  <a16:creationId xmlns:a16="http://schemas.microsoft.com/office/drawing/2014/main" id="{3C4B0956-BDAD-C808-AEFF-44EFD5407508}"/>
                </a:ext>
              </a:extLst>
            </p:cNvPr>
            <p:cNvSpPr txBox="1">
              <a:spLocks noChangeArrowheads="1"/>
            </p:cNvSpPr>
            <p:nvPr/>
          </p:nvSpPr>
          <p:spPr bwMode="auto">
            <a:xfrm>
              <a:off x="324" y="1771"/>
              <a:ext cx="21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b="1"/>
                <a:t>0</a:t>
              </a:r>
            </a:p>
          </p:txBody>
        </p:sp>
        <p:sp>
          <p:nvSpPr>
            <p:cNvPr id="6167" name="Line 23">
              <a:extLst>
                <a:ext uri="{FF2B5EF4-FFF2-40B4-BE49-F238E27FC236}">
                  <a16:creationId xmlns:a16="http://schemas.microsoft.com/office/drawing/2014/main" id="{103D44ED-5811-CA05-5456-1EA9742700BE}"/>
                </a:ext>
              </a:extLst>
            </p:cNvPr>
            <p:cNvSpPr>
              <a:spLocks noChangeShapeType="1"/>
            </p:cNvSpPr>
            <p:nvPr/>
          </p:nvSpPr>
          <p:spPr bwMode="auto">
            <a:xfrm>
              <a:off x="1114" y="841"/>
              <a:ext cx="0" cy="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6169" name="Text Box 25">
              <a:extLst>
                <a:ext uri="{FF2B5EF4-FFF2-40B4-BE49-F238E27FC236}">
                  <a16:creationId xmlns:a16="http://schemas.microsoft.com/office/drawing/2014/main" id="{A222DE1B-E00A-B9C4-F96E-1586FD894B82}"/>
                </a:ext>
              </a:extLst>
            </p:cNvPr>
            <p:cNvSpPr txBox="1">
              <a:spLocks noChangeArrowheads="1"/>
            </p:cNvSpPr>
            <p:nvPr/>
          </p:nvSpPr>
          <p:spPr bwMode="auto">
            <a:xfrm>
              <a:off x="1344" y="1872"/>
              <a:ext cx="4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Input</a:t>
              </a:r>
            </a:p>
          </p:txBody>
        </p:sp>
        <p:sp>
          <p:nvSpPr>
            <p:cNvPr id="6170" name="Text Box 26">
              <a:extLst>
                <a:ext uri="{FF2B5EF4-FFF2-40B4-BE49-F238E27FC236}">
                  <a16:creationId xmlns:a16="http://schemas.microsoft.com/office/drawing/2014/main" id="{848BE6C9-611C-BB73-4588-822B289643D9}"/>
                </a:ext>
              </a:extLst>
            </p:cNvPr>
            <p:cNvSpPr txBox="1">
              <a:spLocks noChangeArrowheads="1"/>
            </p:cNvSpPr>
            <p:nvPr/>
          </p:nvSpPr>
          <p:spPr bwMode="auto">
            <a:xfrm>
              <a:off x="480" y="912"/>
              <a:ext cx="57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Output</a:t>
              </a:r>
            </a:p>
          </p:txBody>
        </p:sp>
      </p:grpSp>
      <p:sp>
        <p:nvSpPr>
          <p:cNvPr id="6171" name="Line 27">
            <a:extLst>
              <a:ext uri="{FF2B5EF4-FFF2-40B4-BE49-F238E27FC236}">
                <a16:creationId xmlns:a16="http://schemas.microsoft.com/office/drawing/2014/main" id="{4A705433-D1CD-9472-5424-0154181FF427}"/>
              </a:ext>
            </a:extLst>
          </p:cNvPr>
          <p:cNvSpPr>
            <a:spLocks noChangeShapeType="1"/>
          </p:cNvSpPr>
          <p:nvPr/>
        </p:nvSpPr>
        <p:spPr bwMode="auto">
          <a:xfrm>
            <a:off x="2400300" y="2914650"/>
            <a:ext cx="0" cy="1257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5F47980-9622-4346-562E-FF1C5F4A7830}"/>
              </a:ext>
            </a:extLst>
          </p:cNvPr>
          <p:cNvSpPr>
            <a:spLocks noGrp="1" noChangeArrowheads="1"/>
          </p:cNvSpPr>
          <p:nvPr>
            <p:ph type="title"/>
          </p:nvPr>
        </p:nvSpPr>
        <p:spPr>
          <a:xfrm>
            <a:off x="304800" y="-211191"/>
            <a:ext cx="8229600" cy="857250"/>
          </a:xfrm>
        </p:spPr>
        <p:txBody>
          <a:bodyPr/>
          <a:lstStyle/>
          <a:p>
            <a:r>
              <a:rPr lang="en-US" altLang="en-US" dirty="0"/>
              <a:t>Types of networks</a:t>
            </a:r>
          </a:p>
        </p:txBody>
      </p:sp>
      <p:grpSp>
        <p:nvGrpSpPr>
          <p:cNvPr id="7174" name="Group 6">
            <a:extLst>
              <a:ext uri="{FF2B5EF4-FFF2-40B4-BE49-F238E27FC236}">
                <a16:creationId xmlns:a16="http://schemas.microsoft.com/office/drawing/2014/main" id="{D28691E5-947C-9B85-00D2-47AD7A854A2E}"/>
              </a:ext>
            </a:extLst>
          </p:cNvPr>
          <p:cNvGrpSpPr>
            <a:grpSpLocks/>
          </p:cNvGrpSpPr>
          <p:nvPr/>
        </p:nvGrpSpPr>
        <p:grpSpPr bwMode="auto">
          <a:xfrm>
            <a:off x="1428750" y="1028700"/>
            <a:ext cx="2400300" cy="1885950"/>
            <a:chOff x="1392" y="1344"/>
            <a:chExt cx="2208" cy="1920"/>
          </a:xfrm>
        </p:grpSpPr>
        <p:sp>
          <p:nvSpPr>
            <p:cNvPr id="7175" name="Oval 7">
              <a:extLst>
                <a:ext uri="{FF2B5EF4-FFF2-40B4-BE49-F238E27FC236}">
                  <a16:creationId xmlns:a16="http://schemas.microsoft.com/office/drawing/2014/main" id="{02035F84-5C9B-367D-50BF-849E62218B65}"/>
                </a:ext>
              </a:extLst>
            </p:cNvPr>
            <p:cNvSpPr>
              <a:spLocks noChangeArrowheads="1"/>
            </p:cNvSpPr>
            <p:nvPr/>
          </p:nvSpPr>
          <p:spPr bwMode="auto">
            <a:xfrm>
              <a:off x="2496" y="1344"/>
              <a:ext cx="336" cy="33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176" name="Oval 8">
              <a:extLst>
                <a:ext uri="{FF2B5EF4-FFF2-40B4-BE49-F238E27FC236}">
                  <a16:creationId xmlns:a16="http://schemas.microsoft.com/office/drawing/2014/main" id="{AED1B3CD-216C-DFBB-5048-0BA631C055F0}"/>
                </a:ext>
              </a:extLst>
            </p:cNvPr>
            <p:cNvSpPr>
              <a:spLocks noChangeArrowheads="1"/>
            </p:cNvSpPr>
            <p:nvPr/>
          </p:nvSpPr>
          <p:spPr bwMode="auto">
            <a:xfrm>
              <a:off x="2496" y="2928"/>
              <a:ext cx="336" cy="33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177" name="Oval 9">
              <a:extLst>
                <a:ext uri="{FF2B5EF4-FFF2-40B4-BE49-F238E27FC236}">
                  <a16:creationId xmlns:a16="http://schemas.microsoft.com/office/drawing/2014/main" id="{0B7133E5-F5B1-4DD2-91BA-24709374EEE9}"/>
                </a:ext>
              </a:extLst>
            </p:cNvPr>
            <p:cNvSpPr>
              <a:spLocks noChangeArrowheads="1"/>
            </p:cNvSpPr>
            <p:nvPr/>
          </p:nvSpPr>
          <p:spPr bwMode="auto">
            <a:xfrm>
              <a:off x="2496" y="2400"/>
              <a:ext cx="336" cy="33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178" name="Oval 10">
              <a:extLst>
                <a:ext uri="{FF2B5EF4-FFF2-40B4-BE49-F238E27FC236}">
                  <a16:creationId xmlns:a16="http://schemas.microsoft.com/office/drawing/2014/main" id="{84307990-AB87-9017-D54A-0A50C214AD6E}"/>
                </a:ext>
              </a:extLst>
            </p:cNvPr>
            <p:cNvSpPr>
              <a:spLocks noChangeArrowheads="1"/>
            </p:cNvSpPr>
            <p:nvPr/>
          </p:nvSpPr>
          <p:spPr bwMode="auto">
            <a:xfrm>
              <a:off x="2496" y="1872"/>
              <a:ext cx="336" cy="33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179" name="Oval 11">
              <a:extLst>
                <a:ext uri="{FF2B5EF4-FFF2-40B4-BE49-F238E27FC236}">
                  <a16:creationId xmlns:a16="http://schemas.microsoft.com/office/drawing/2014/main" id="{86FC7F31-8AD5-2B6C-F53E-0C993082667A}"/>
                </a:ext>
              </a:extLst>
            </p:cNvPr>
            <p:cNvSpPr>
              <a:spLocks noChangeArrowheads="1"/>
            </p:cNvSpPr>
            <p:nvPr/>
          </p:nvSpPr>
          <p:spPr bwMode="auto">
            <a:xfrm>
              <a:off x="1392" y="148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180" name="Oval 12">
              <a:extLst>
                <a:ext uri="{FF2B5EF4-FFF2-40B4-BE49-F238E27FC236}">
                  <a16:creationId xmlns:a16="http://schemas.microsoft.com/office/drawing/2014/main" id="{7313AF6D-06EB-77FE-3821-37880F665C1F}"/>
                </a:ext>
              </a:extLst>
            </p:cNvPr>
            <p:cNvSpPr>
              <a:spLocks noChangeArrowheads="1"/>
            </p:cNvSpPr>
            <p:nvPr/>
          </p:nvSpPr>
          <p:spPr bwMode="auto">
            <a:xfrm>
              <a:off x="1392" y="196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181" name="Oval 13">
              <a:extLst>
                <a:ext uri="{FF2B5EF4-FFF2-40B4-BE49-F238E27FC236}">
                  <a16:creationId xmlns:a16="http://schemas.microsoft.com/office/drawing/2014/main" id="{92FEEA30-CECA-09B3-5BC4-2A783F7883CA}"/>
                </a:ext>
              </a:extLst>
            </p:cNvPr>
            <p:cNvSpPr>
              <a:spLocks noChangeArrowheads="1"/>
            </p:cNvSpPr>
            <p:nvPr/>
          </p:nvSpPr>
          <p:spPr bwMode="auto">
            <a:xfrm>
              <a:off x="1392" y="249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182" name="Oval 14">
              <a:extLst>
                <a:ext uri="{FF2B5EF4-FFF2-40B4-BE49-F238E27FC236}">
                  <a16:creationId xmlns:a16="http://schemas.microsoft.com/office/drawing/2014/main" id="{5424CCB8-09C1-9772-6380-4A97CC327AF0}"/>
                </a:ext>
              </a:extLst>
            </p:cNvPr>
            <p:cNvSpPr>
              <a:spLocks noChangeArrowheads="1"/>
            </p:cNvSpPr>
            <p:nvPr/>
          </p:nvSpPr>
          <p:spPr bwMode="auto">
            <a:xfrm>
              <a:off x="1392" y="302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183" name="Line 15">
              <a:extLst>
                <a:ext uri="{FF2B5EF4-FFF2-40B4-BE49-F238E27FC236}">
                  <a16:creationId xmlns:a16="http://schemas.microsoft.com/office/drawing/2014/main" id="{A875B4B6-7D7A-6A1F-AFD3-719D6015CD38}"/>
                </a:ext>
              </a:extLst>
            </p:cNvPr>
            <p:cNvSpPr>
              <a:spLocks noChangeShapeType="1"/>
            </p:cNvSpPr>
            <p:nvPr/>
          </p:nvSpPr>
          <p:spPr bwMode="auto">
            <a:xfrm>
              <a:off x="1488" y="1536"/>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184" name="Line 16">
              <a:extLst>
                <a:ext uri="{FF2B5EF4-FFF2-40B4-BE49-F238E27FC236}">
                  <a16:creationId xmlns:a16="http://schemas.microsoft.com/office/drawing/2014/main" id="{4F24F7F9-F4C5-6BCE-5361-5F33C520A35F}"/>
                </a:ext>
              </a:extLst>
            </p:cNvPr>
            <p:cNvSpPr>
              <a:spLocks noChangeShapeType="1"/>
            </p:cNvSpPr>
            <p:nvPr/>
          </p:nvSpPr>
          <p:spPr bwMode="auto">
            <a:xfrm>
              <a:off x="1488" y="1536"/>
              <a:ext cx="100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185" name="Line 17">
              <a:extLst>
                <a:ext uri="{FF2B5EF4-FFF2-40B4-BE49-F238E27FC236}">
                  <a16:creationId xmlns:a16="http://schemas.microsoft.com/office/drawing/2014/main" id="{5B963500-1FA4-99C6-F272-4C7FF55AD129}"/>
                </a:ext>
              </a:extLst>
            </p:cNvPr>
            <p:cNvSpPr>
              <a:spLocks noChangeShapeType="1"/>
            </p:cNvSpPr>
            <p:nvPr/>
          </p:nvSpPr>
          <p:spPr bwMode="auto">
            <a:xfrm>
              <a:off x="1488" y="1536"/>
              <a:ext cx="1008"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186" name="Line 18">
              <a:extLst>
                <a:ext uri="{FF2B5EF4-FFF2-40B4-BE49-F238E27FC236}">
                  <a16:creationId xmlns:a16="http://schemas.microsoft.com/office/drawing/2014/main" id="{4C5C8634-B957-98B5-B9B0-6E6E6EE898B3}"/>
                </a:ext>
              </a:extLst>
            </p:cNvPr>
            <p:cNvSpPr>
              <a:spLocks noChangeShapeType="1"/>
            </p:cNvSpPr>
            <p:nvPr/>
          </p:nvSpPr>
          <p:spPr bwMode="auto">
            <a:xfrm>
              <a:off x="1488" y="1536"/>
              <a:ext cx="1008" cy="15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187" name="Line 19">
              <a:extLst>
                <a:ext uri="{FF2B5EF4-FFF2-40B4-BE49-F238E27FC236}">
                  <a16:creationId xmlns:a16="http://schemas.microsoft.com/office/drawing/2014/main" id="{E52D5A73-93B4-9599-C98A-90E9FC4BF187}"/>
                </a:ext>
              </a:extLst>
            </p:cNvPr>
            <p:cNvSpPr>
              <a:spLocks noChangeShapeType="1"/>
            </p:cNvSpPr>
            <p:nvPr/>
          </p:nvSpPr>
          <p:spPr bwMode="auto">
            <a:xfrm flipV="1">
              <a:off x="1488" y="1536"/>
              <a:ext cx="100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188" name="Line 20">
              <a:extLst>
                <a:ext uri="{FF2B5EF4-FFF2-40B4-BE49-F238E27FC236}">
                  <a16:creationId xmlns:a16="http://schemas.microsoft.com/office/drawing/2014/main" id="{DF022ABE-A26F-D065-6F42-8074BE4E2635}"/>
                </a:ext>
              </a:extLst>
            </p:cNvPr>
            <p:cNvSpPr>
              <a:spLocks noChangeShapeType="1"/>
            </p:cNvSpPr>
            <p:nvPr/>
          </p:nvSpPr>
          <p:spPr bwMode="auto">
            <a:xfrm>
              <a:off x="1488" y="2016"/>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189" name="Line 21">
              <a:extLst>
                <a:ext uri="{FF2B5EF4-FFF2-40B4-BE49-F238E27FC236}">
                  <a16:creationId xmlns:a16="http://schemas.microsoft.com/office/drawing/2014/main" id="{ADAACDA9-D49F-DFE8-2BD2-AB25D621A800}"/>
                </a:ext>
              </a:extLst>
            </p:cNvPr>
            <p:cNvSpPr>
              <a:spLocks noChangeShapeType="1"/>
            </p:cNvSpPr>
            <p:nvPr/>
          </p:nvSpPr>
          <p:spPr bwMode="auto">
            <a:xfrm>
              <a:off x="1488" y="2016"/>
              <a:ext cx="1008"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190" name="Line 22">
              <a:extLst>
                <a:ext uri="{FF2B5EF4-FFF2-40B4-BE49-F238E27FC236}">
                  <a16:creationId xmlns:a16="http://schemas.microsoft.com/office/drawing/2014/main" id="{1CBB0A6A-E37F-E217-48B2-7CBBFEB63D46}"/>
                </a:ext>
              </a:extLst>
            </p:cNvPr>
            <p:cNvSpPr>
              <a:spLocks noChangeShapeType="1"/>
            </p:cNvSpPr>
            <p:nvPr/>
          </p:nvSpPr>
          <p:spPr bwMode="auto">
            <a:xfrm>
              <a:off x="1488" y="2016"/>
              <a:ext cx="1008" cy="1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191" name="Line 23">
              <a:extLst>
                <a:ext uri="{FF2B5EF4-FFF2-40B4-BE49-F238E27FC236}">
                  <a16:creationId xmlns:a16="http://schemas.microsoft.com/office/drawing/2014/main" id="{A82496AD-D5F6-E9B1-2622-355F3BB5AB61}"/>
                </a:ext>
              </a:extLst>
            </p:cNvPr>
            <p:cNvSpPr>
              <a:spLocks noChangeShapeType="1"/>
            </p:cNvSpPr>
            <p:nvPr/>
          </p:nvSpPr>
          <p:spPr bwMode="auto">
            <a:xfrm flipV="1">
              <a:off x="1488" y="1536"/>
              <a:ext cx="1008"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192" name="Line 24">
              <a:extLst>
                <a:ext uri="{FF2B5EF4-FFF2-40B4-BE49-F238E27FC236}">
                  <a16:creationId xmlns:a16="http://schemas.microsoft.com/office/drawing/2014/main" id="{24ADBAD0-7EBE-548D-2EAC-2EB6F2523BC3}"/>
                </a:ext>
              </a:extLst>
            </p:cNvPr>
            <p:cNvSpPr>
              <a:spLocks noChangeShapeType="1"/>
            </p:cNvSpPr>
            <p:nvPr/>
          </p:nvSpPr>
          <p:spPr bwMode="auto">
            <a:xfrm flipV="1">
              <a:off x="1488" y="2064"/>
              <a:ext cx="100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193" name="Line 25">
              <a:extLst>
                <a:ext uri="{FF2B5EF4-FFF2-40B4-BE49-F238E27FC236}">
                  <a16:creationId xmlns:a16="http://schemas.microsoft.com/office/drawing/2014/main" id="{B0394284-41CC-8FF3-470C-56FCB86862BC}"/>
                </a:ext>
              </a:extLst>
            </p:cNvPr>
            <p:cNvSpPr>
              <a:spLocks noChangeShapeType="1"/>
            </p:cNvSpPr>
            <p:nvPr/>
          </p:nvSpPr>
          <p:spPr bwMode="auto">
            <a:xfrm>
              <a:off x="1488" y="2544"/>
              <a:ext cx="105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194" name="Line 26">
              <a:extLst>
                <a:ext uri="{FF2B5EF4-FFF2-40B4-BE49-F238E27FC236}">
                  <a16:creationId xmlns:a16="http://schemas.microsoft.com/office/drawing/2014/main" id="{5A27D292-CA2A-B049-E3A1-4E668CC88613}"/>
                </a:ext>
              </a:extLst>
            </p:cNvPr>
            <p:cNvSpPr>
              <a:spLocks noChangeShapeType="1"/>
            </p:cNvSpPr>
            <p:nvPr/>
          </p:nvSpPr>
          <p:spPr bwMode="auto">
            <a:xfrm>
              <a:off x="1488" y="2544"/>
              <a:ext cx="1008"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195" name="Line 27">
              <a:extLst>
                <a:ext uri="{FF2B5EF4-FFF2-40B4-BE49-F238E27FC236}">
                  <a16:creationId xmlns:a16="http://schemas.microsoft.com/office/drawing/2014/main" id="{381F2ADE-471B-BC6C-87D0-F140BB034E67}"/>
                </a:ext>
              </a:extLst>
            </p:cNvPr>
            <p:cNvSpPr>
              <a:spLocks noChangeShapeType="1"/>
            </p:cNvSpPr>
            <p:nvPr/>
          </p:nvSpPr>
          <p:spPr bwMode="auto">
            <a:xfrm flipV="1">
              <a:off x="1488" y="1536"/>
              <a:ext cx="1008" cy="15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196" name="Line 28">
              <a:extLst>
                <a:ext uri="{FF2B5EF4-FFF2-40B4-BE49-F238E27FC236}">
                  <a16:creationId xmlns:a16="http://schemas.microsoft.com/office/drawing/2014/main" id="{6FF113F5-6196-FF8F-37C3-985170171A2E}"/>
                </a:ext>
              </a:extLst>
            </p:cNvPr>
            <p:cNvSpPr>
              <a:spLocks noChangeShapeType="1"/>
            </p:cNvSpPr>
            <p:nvPr/>
          </p:nvSpPr>
          <p:spPr bwMode="auto">
            <a:xfrm flipV="1">
              <a:off x="1488" y="2112"/>
              <a:ext cx="1008"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197" name="Line 29">
              <a:extLst>
                <a:ext uri="{FF2B5EF4-FFF2-40B4-BE49-F238E27FC236}">
                  <a16:creationId xmlns:a16="http://schemas.microsoft.com/office/drawing/2014/main" id="{0E629166-D1F1-9329-741B-E8ED5C14D697}"/>
                </a:ext>
              </a:extLst>
            </p:cNvPr>
            <p:cNvSpPr>
              <a:spLocks noChangeShapeType="1"/>
            </p:cNvSpPr>
            <p:nvPr/>
          </p:nvSpPr>
          <p:spPr bwMode="auto">
            <a:xfrm flipV="1">
              <a:off x="1488" y="2592"/>
              <a:ext cx="100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198" name="Line 30">
              <a:extLst>
                <a:ext uri="{FF2B5EF4-FFF2-40B4-BE49-F238E27FC236}">
                  <a16:creationId xmlns:a16="http://schemas.microsoft.com/office/drawing/2014/main" id="{FEAC7692-EC6F-207E-1AA4-64C16D713496}"/>
                </a:ext>
              </a:extLst>
            </p:cNvPr>
            <p:cNvSpPr>
              <a:spLocks noChangeShapeType="1"/>
            </p:cNvSpPr>
            <p:nvPr/>
          </p:nvSpPr>
          <p:spPr bwMode="auto">
            <a:xfrm>
              <a:off x="1488" y="3072"/>
              <a:ext cx="1008"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199" name="Line 31">
              <a:extLst>
                <a:ext uri="{FF2B5EF4-FFF2-40B4-BE49-F238E27FC236}">
                  <a16:creationId xmlns:a16="http://schemas.microsoft.com/office/drawing/2014/main" id="{74117063-3B82-F667-9744-6F33B87D9763}"/>
                </a:ext>
              </a:extLst>
            </p:cNvPr>
            <p:cNvSpPr>
              <a:spLocks noChangeShapeType="1"/>
            </p:cNvSpPr>
            <p:nvPr/>
          </p:nvSpPr>
          <p:spPr bwMode="auto">
            <a:xfrm>
              <a:off x="2832" y="1536"/>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00" name="Line 32">
              <a:extLst>
                <a:ext uri="{FF2B5EF4-FFF2-40B4-BE49-F238E27FC236}">
                  <a16:creationId xmlns:a16="http://schemas.microsoft.com/office/drawing/2014/main" id="{AD246E5C-2A2A-1CCF-33A2-1236291E68C2}"/>
                </a:ext>
              </a:extLst>
            </p:cNvPr>
            <p:cNvSpPr>
              <a:spLocks noChangeShapeType="1"/>
            </p:cNvSpPr>
            <p:nvPr/>
          </p:nvSpPr>
          <p:spPr bwMode="auto">
            <a:xfrm>
              <a:off x="2832" y="2064"/>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01" name="Line 33">
              <a:extLst>
                <a:ext uri="{FF2B5EF4-FFF2-40B4-BE49-F238E27FC236}">
                  <a16:creationId xmlns:a16="http://schemas.microsoft.com/office/drawing/2014/main" id="{58B5A892-AE46-393E-0F35-5966285F1AD2}"/>
                </a:ext>
              </a:extLst>
            </p:cNvPr>
            <p:cNvSpPr>
              <a:spLocks noChangeShapeType="1"/>
            </p:cNvSpPr>
            <p:nvPr/>
          </p:nvSpPr>
          <p:spPr bwMode="auto">
            <a:xfrm>
              <a:off x="2832" y="2592"/>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02" name="Line 34">
              <a:extLst>
                <a:ext uri="{FF2B5EF4-FFF2-40B4-BE49-F238E27FC236}">
                  <a16:creationId xmlns:a16="http://schemas.microsoft.com/office/drawing/2014/main" id="{477B23BD-8B59-49F1-61BA-962CAAB7CF83}"/>
                </a:ext>
              </a:extLst>
            </p:cNvPr>
            <p:cNvSpPr>
              <a:spLocks noChangeShapeType="1"/>
            </p:cNvSpPr>
            <p:nvPr/>
          </p:nvSpPr>
          <p:spPr bwMode="auto">
            <a:xfrm>
              <a:off x="2832" y="3120"/>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grpSp>
        <p:nvGrpSpPr>
          <p:cNvPr id="7203" name="Group 35">
            <a:extLst>
              <a:ext uri="{FF2B5EF4-FFF2-40B4-BE49-F238E27FC236}">
                <a16:creationId xmlns:a16="http://schemas.microsoft.com/office/drawing/2014/main" id="{6C7D7769-33B4-E849-7502-0C5BF37BADD6}"/>
              </a:ext>
            </a:extLst>
          </p:cNvPr>
          <p:cNvGrpSpPr>
            <a:grpSpLocks/>
          </p:cNvGrpSpPr>
          <p:nvPr/>
        </p:nvGrpSpPr>
        <p:grpSpPr bwMode="auto">
          <a:xfrm>
            <a:off x="4629150" y="1200150"/>
            <a:ext cx="2800350" cy="1657350"/>
            <a:chOff x="1392" y="1344"/>
            <a:chExt cx="3072" cy="1920"/>
          </a:xfrm>
        </p:grpSpPr>
        <p:sp>
          <p:nvSpPr>
            <p:cNvPr id="7204" name="Oval 36">
              <a:extLst>
                <a:ext uri="{FF2B5EF4-FFF2-40B4-BE49-F238E27FC236}">
                  <a16:creationId xmlns:a16="http://schemas.microsoft.com/office/drawing/2014/main" id="{F4A51302-8F3C-6E16-F3C0-D86E3E108942}"/>
                </a:ext>
              </a:extLst>
            </p:cNvPr>
            <p:cNvSpPr>
              <a:spLocks noChangeArrowheads="1"/>
            </p:cNvSpPr>
            <p:nvPr/>
          </p:nvSpPr>
          <p:spPr bwMode="auto">
            <a:xfrm>
              <a:off x="2496" y="1344"/>
              <a:ext cx="336" cy="33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205" name="Oval 37">
              <a:extLst>
                <a:ext uri="{FF2B5EF4-FFF2-40B4-BE49-F238E27FC236}">
                  <a16:creationId xmlns:a16="http://schemas.microsoft.com/office/drawing/2014/main" id="{B439519A-2291-E52A-55E2-0029582E019A}"/>
                </a:ext>
              </a:extLst>
            </p:cNvPr>
            <p:cNvSpPr>
              <a:spLocks noChangeArrowheads="1"/>
            </p:cNvSpPr>
            <p:nvPr/>
          </p:nvSpPr>
          <p:spPr bwMode="auto">
            <a:xfrm>
              <a:off x="2496" y="2928"/>
              <a:ext cx="336" cy="33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206" name="Oval 38">
              <a:extLst>
                <a:ext uri="{FF2B5EF4-FFF2-40B4-BE49-F238E27FC236}">
                  <a16:creationId xmlns:a16="http://schemas.microsoft.com/office/drawing/2014/main" id="{8AA5F4A3-8B7A-0E11-3E4E-AEBE796E0AA9}"/>
                </a:ext>
              </a:extLst>
            </p:cNvPr>
            <p:cNvSpPr>
              <a:spLocks noChangeArrowheads="1"/>
            </p:cNvSpPr>
            <p:nvPr/>
          </p:nvSpPr>
          <p:spPr bwMode="auto">
            <a:xfrm>
              <a:off x="2496" y="2400"/>
              <a:ext cx="336" cy="33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207" name="Oval 39">
              <a:extLst>
                <a:ext uri="{FF2B5EF4-FFF2-40B4-BE49-F238E27FC236}">
                  <a16:creationId xmlns:a16="http://schemas.microsoft.com/office/drawing/2014/main" id="{5EC14C4D-5523-0E2D-E9C3-36428249EC11}"/>
                </a:ext>
              </a:extLst>
            </p:cNvPr>
            <p:cNvSpPr>
              <a:spLocks noChangeArrowheads="1"/>
            </p:cNvSpPr>
            <p:nvPr/>
          </p:nvSpPr>
          <p:spPr bwMode="auto">
            <a:xfrm>
              <a:off x="2496" y="1872"/>
              <a:ext cx="336" cy="33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208" name="Oval 40">
              <a:extLst>
                <a:ext uri="{FF2B5EF4-FFF2-40B4-BE49-F238E27FC236}">
                  <a16:creationId xmlns:a16="http://schemas.microsoft.com/office/drawing/2014/main" id="{AE7B5515-2623-4ED7-2D00-E4B42165E2E2}"/>
                </a:ext>
              </a:extLst>
            </p:cNvPr>
            <p:cNvSpPr>
              <a:spLocks noChangeArrowheads="1"/>
            </p:cNvSpPr>
            <p:nvPr/>
          </p:nvSpPr>
          <p:spPr bwMode="auto">
            <a:xfrm>
              <a:off x="1392" y="148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209" name="Oval 41">
              <a:extLst>
                <a:ext uri="{FF2B5EF4-FFF2-40B4-BE49-F238E27FC236}">
                  <a16:creationId xmlns:a16="http://schemas.microsoft.com/office/drawing/2014/main" id="{32539930-0CCD-95B5-55A2-D2D396AC1B02}"/>
                </a:ext>
              </a:extLst>
            </p:cNvPr>
            <p:cNvSpPr>
              <a:spLocks noChangeArrowheads="1"/>
            </p:cNvSpPr>
            <p:nvPr/>
          </p:nvSpPr>
          <p:spPr bwMode="auto">
            <a:xfrm>
              <a:off x="1392" y="196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210" name="Oval 42">
              <a:extLst>
                <a:ext uri="{FF2B5EF4-FFF2-40B4-BE49-F238E27FC236}">
                  <a16:creationId xmlns:a16="http://schemas.microsoft.com/office/drawing/2014/main" id="{7CC0CDA9-D9B8-B379-119D-8549B1599239}"/>
                </a:ext>
              </a:extLst>
            </p:cNvPr>
            <p:cNvSpPr>
              <a:spLocks noChangeArrowheads="1"/>
            </p:cNvSpPr>
            <p:nvPr/>
          </p:nvSpPr>
          <p:spPr bwMode="auto">
            <a:xfrm>
              <a:off x="1392" y="249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211" name="Oval 43">
              <a:extLst>
                <a:ext uri="{FF2B5EF4-FFF2-40B4-BE49-F238E27FC236}">
                  <a16:creationId xmlns:a16="http://schemas.microsoft.com/office/drawing/2014/main" id="{A3E0CB0E-6BD7-C7F3-FC01-CC0B6412DEAD}"/>
                </a:ext>
              </a:extLst>
            </p:cNvPr>
            <p:cNvSpPr>
              <a:spLocks noChangeArrowheads="1"/>
            </p:cNvSpPr>
            <p:nvPr/>
          </p:nvSpPr>
          <p:spPr bwMode="auto">
            <a:xfrm>
              <a:off x="1392" y="302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212" name="Line 44">
              <a:extLst>
                <a:ext uri="{FF2B5EF4-FFF2-40B4-BE49-F238E27FC236}">
                  <a16:creationId xmlns:a16="http://schemas.microsoft.com/office/drawing/2014/main" id="{92DF756A-314C-5957-EAA5-E8237ECB6F45}"/>
                </a:ext>
              </a:extLst>
            </p:cNvPr>
            <p:cNvSpPr>
              <a:spLocks noChangeShapeType="1"/>
            </p:cNvSpPr>
            <p:nvPr/>
          </p:nvSpPr>
          <p:spPr bwMode="auto">
            <a:xfrm>
              <a:off x="1488" y="1536"/>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13" name="Line 45">
              <a:extLst>
                <a:ext uri="{FF2B5EF4-FFF2-40B4-BE49-F238E27FC236}">
                  <a16:creationId xmlns:a16="http://schemas.microsoft.com/office/drawing/2014/main" id="{33C01CFE-7E20-D6B4-5149-DE8A69061113}"/>
                </a:ext>
              </a:extLst>
            </p:cNvPr>
            <p:cNvSpPr>
              <a:spLocks noChangeShapeType="1"/>
            </p:cNvSpPr>
            <p:nvPr/>
          </p:nvSpPr>
          <p:spPr bwMode="auto">
            <a:xfrm>
              <a:off x="1488" y="1536"/>
              <a:ext cx="100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14" name="Line 46">
              <a:extLst>
                <a:ext uri="{FF2B5EF4-FFF2-40B4-BE49-F238E27FC236}">
                  <a16:creationId xmlns:a16="http://schemas.microsoft.com/office/drawing/2014/main" id="{398EBFE2-A182-A608-FD99-FC764614629E}"/>
                </a:ext>
              </a:extLst>
            </p:cNvPr>
            <p:cNvSpPr>
              <a:spLocks noChangeShapeType="1"/>
            </p:cNvSpPr>
            <p:nvPr/>
          </p:nvSpPr>
          <p:spPr bwMode="auto">
            <a:xfrm>
              <a:off x="1488" y="1536"/>
              <a:ext cx="1008"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15" name="Line 47">
              <a:extLst>
                <a:ext uri="{FF2B5EF4-FFF2-40B4-BE49-F238E27FC236}">
                  <a16:creationId xmlns:a16="http://schemas.microsoft.com/office/drawing/2014/main" id="{6007999F-8E63-3B9D-8C38-D5A9FFC4A757}"/>
                </a:ext>
              </a:extLst>
            </p:cNvPr>
            <p:cNvSpPr>
              <a:spLocks noChangeShapeType="1"/>
            </p:cNvSpPr>
            <p:nvPr/>
          </p:nvSpPr>
          <p:spPr bwMode="auto">
            <a:xfrm>
              <a:off x="1488" y="1536"/>
              <a:ext cx="1008" cy="15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16" name="Line 48">
              <a:extLst>
                <a:ext uri="{FF2B5EF4-FFF2-40B4-BE49-F238E27FC236}">
                  <a16:creationId xmlns:a16="http://schemas.microsoft.com/office/drawing/2014/main" id="{EEF99828-A4CD-09CF-22D3-94EFF8DAF6EF}"/>
                </a:ext>
              </a:extLst>
            </p:cNvPr>
            <p:cNvSpPr>
              <a:spLocks noChangeShapeType="1"/>
            </p:cNvSpPr>
            <p:nvPr/>
          </p:nvSpPr>
          <p:spPr bwMode="auto">
            <a:xfrm flipV="1">
              <a:off x="1488" y="1536"/>
              <a:ext cx="100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17" name="Line 49">
              <a:extLst>
                <a:ext uri="{FF2B5EF4-FFF2-40B4-BE49-F238E27FC236}">
                  <a16:creationId xmlns:a16="http://schemas.microsoft.com/office/drawing/2014/main" id="{88C708E5-3DB7-9977-602D-3FE2DA41A2D0}"/>
                </a:ext>
              </a:extLst>
            </p:cNvPr>
            <p:cNvSpPr>
              <a:spLocks noChangeShapeType="1"/>
            </p:cNvSpPr>
            <p:nvPr/>
          </p:nvSpPr>
          <p:spPr bwMode="auto">
            <a:xfrm>
              <a:off x="1488" y="2016"/>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18" name="Line 50">
              <a:extLst>
                <a:ext uri="{FF2B5EF4-FFF2-40B4-BE49-F238E27FC236}">
                  <a16:creationId xmlns:a16="http://schemas.microsoft.com/office/drawing/2014/main" id="{478A5C51-276A-2474-8AF8-FC9E51DB9930}"/>
                </a:ext>
              </a:extLst>
            </p:cNvPr>
            <p:cNvSpPr>
              <a:spLocks noChangeShapeType="1"/>
            </p:cNvSpPr>
            <p:nvPr/>
          </p:nvSpPr>
          <p:spPr bwMode="auto">
            <a:xfrm>
              <a:off x="1488" y="2016"/>
              <a:ext cx="1008"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19" name="Line 51">
              <a:extLst>
                <a:ext uri="{FF2B5EF4-FFF2-40B4-BE49-F238E27FC236}">
                  <a16:creationId xmlns:a16="http://schemas.microsoft.com/office/drawing/2014/main" id="{F67C7526-105A-5F42-657A-176C8E1CBCE0}"/>
                </a:ext>
              </a:extLst>
            </p:cNvPr>
            <p:cNvSpPr>
              <a:spLocks noChangeShapeType="1"/>
            </p:cNvSpPr>
            <p:nvPr/>
          </p:nvSpPr>
          <p:spPr bwMode="auto">
            <a:xfrm>
              <a:off x="1488" y="2016"/>
              <a:ext cx="1008" cy="1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20" name="Line 52">
              <a:extLst>
                <a:ext uri="{FF2B5EF4-FFF2-40B4-BE49-F238E27FC236}">
                  <a16:creationId xmlns:a16="http://schemas.microsoft.com/office/drawing/2014/main" id="{789B9BE7-3605-8FB2-D396-0F2DA2E20C12}"/>
                </a:ext>
              </a:extLst>
            </p:cNvPr>
            <p:cNvSpPr>
              <a:spLocks noChangeShapeType="1"/>
            </p:cNvSpPr>
            <p:nvPr/>
          </p:nvSpPr>
          <p:spPr bwMode="auto">
            <a:xfrm flipV="1">
              <a:off x="1488" y="1536"/>
              <a:ext cx="1008"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21" name="Line 53">
              <a:extLst>
                <a:ext uri="{FF2B5EF4-FFF2-40B4-BE49-F238E27FC236}">
                  <a16:creationId xmlns:a16="http://schemas.microsoft.com/office/drawing/2014/main" id="{49040410-12DC-D3E1-E2A1-3EF5AFA62AC3}"/>
                </a:ext>
              </a:extLst>
            </p:cNvPr>
            <p:cNvSpPr>
              <a:spLocks noChangeShapeType="1"/>
            </p:cNvSpPr>
            <p:nvPr/>
          </p:nvSpPr>
          <p:spPr bwMode="auto">
            <a:xfrm flipV="1">
              <a:off x="1488" y="2064"/>
              <a:ext cx="100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22" name="Line 54">
              <a:extLst>
                <a:ext uri="{FF2B5EF4-FFF2-40B4-BE49-F238E27FC236}">
                  <a16:creationId xmlns:a16="http://schemas.microsoft.com/office/drawing/2014/main" id="{4CE6E342-3232-B78F-5AFB-F90E2F01C88C}"/>
                </a:ext>
              </a:extLst>
            </p:cNvPr>
            <p:cNvSpPr>
              <a:spLocks noChangeShapeType="1"/>
            </p:cNvSpPr>
            <p:nvPr/>
          </p:nvSpPr>
          <p:spPr bwMode="auto">
            <a:xfrm>
              <a:off x="1488" y="2544"/>
              <a:ext cx="105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23" name="Line 55">
              <a:extLst>
                <a:ext uri="{FF2B5EF4-FFF2-40B4-BE49-F238E27FC236}">
                  <a16:creationId xmlns:a16="http://schemas.microsoft.com/office/drawing/2014/main" id="{1A97171C-16AC-DA9F-D6D6-FAC7FCFA7C52}"/>
                </a:ext>
              </a:extLst>
            </p:cNvPr>
            <p:cNvSpPr>
              <a:spLocks noChangeShapeType="1"/>
            </p:cNvSpPr>
            <p:nvPr/>
          </p:nvSpPr>
          <p:spPr bwMode="auto">
            <a:xfrm>
              <a:off x="1488" y="2544"/>
              <a:ext cx="1008"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24" name="Line 56">
              <a:extLst>
                <a:ext uri="{FF2B5EF4-FFF2-40B4-BE49-F238E27FC236}">
                  <a16:creationId xmlns:a16="http://schemas.microsoft.com/office/drawing/2014/main" id="{A3F36AC0-88BD-19F0-1A08-C33F80FEB2F9}"/>
                </a:ext>
              </a:extLst>
            </p:cNvPr>
            <p:cNvSpPr>
              <a:spLocks noChangeShapeType="1"/>
            </p:cNvSpPr>
            <p:nvPr/>
          </p:nvSpPr>
          <p:spPr bwMode="auto">
            <a:xfrm flipV="1">
              <a:off x="1488" y="1536"/>
              <a:ext cx="1008" cy="15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25" name="Line 57">
              <a:extLst>
                <a:ext uri="{FF2B5EF4-FFF2-40B4-BE49-F238E27FC236}">
                  <a16:creationId xmlns:a16="http://schemas.microsoft.com/office/drawing/2014/main" id="{C6C27AAB-4ACB-0305-90D1-91CE9C1CDA53}"/>
                </a:ext>
              </a:extLst>
            </p:cNvPr>
            <p:cNvSpPr>
              <a:spLocks noChangeShapeType="1"/>
            </p:cNvSpPr>
            <p:nvPr/>
          </p:nvSpPr>
          <p:spPr bwMode="auto">
            <a:xfrm flipV="1">
              <a:off x="1488" y="2112"/>
              <a:ext cx="1008"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26" name="Line 58">
              <a:extLst>
                <a:ext uri="{FF2B5EF4-FFF2-40B4-BE49-F238E27FC236}">
                  <a16:creationId xmlns:a16="http://schemas.microsoft.com/office/drawing/2014/main" id="{B62D5777-FAB8-F252-3E8E-23121B39C013}"/>
                </a:ext>
              </a:extLst>
            </p:cNvPr>
            <p:cNvSpPr>
              <a:spLocks noChangeShapeType="1"/>
            </p:cNvSpPr>
            <p:nvPr/>
          </p:nvSpPr>
          <p:spPr bwMode="auto">
            <a:xfrm flipV="1">
              <a:off x="1488" y="2592"/>
              <a:ext cx="100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27" name="Line 59">
              <a:extLst>
                <a:ext uri="{FF2B5EF4-FFF2-40B4-BE49-F238E27FC236}">
                  <a16:creationId xmlns:a16="http://schemas.microsoft.com/office/drawing/2014/main" id="{7A6BDB84-4A7D-DAA1-8F9A-4C1FD609583A}"/>
                </a:ext>
              </a:extLst>
            </p:cNvPr>
            <p:cNvSpPr>
              <a:spLocks noChangeShapeType="1"/>
            </p:cNvSpPr>
            <p:nvPr/>
          </p:nvSpPr>
          <p:spPr bwMode="auto">
            <a:xfrm>
              <a:off x="1488" y="3072"/>
              <a:ext cx="1008"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28" name="Oval 60">
              <a:extLst>
                <a:ext uri="{FF2B5EF4-FFF2-40B4-BE49-F238E27FC236}">
                  <a16:creationId xmlns:a16="http://schemas.microsoft.com/office/drawing/2014/main" id="{FA6E81BF-6221-109B-4F9B-CE603404A33D}"/>
                </a:ext>
              </a:extLst>
            </p:cNvPr>
            <p:cNvSpPr>
              <a:spLocks noChangeArrowheads="1"/>
            </p:cNvSpPr>
            <p:nvPr/>
          </p:nvSpPr>
          <p:spPr bwMode="auto">
            <a:xfrm>
              <a:off x="3456" y="2688"/>
              <a:ext cx="336" cy="33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229" name="Oval 61">
              <a:extLst>
                <a:ext uri="{FF2B5EF4-FFF2-40B4-BE49-F238E27FC236}">
                  <a16:creationId xmlns:a16="http://schemas.microsoft.com/office/drawing/2014/main" id="{3DC117BE-EB5A-55EF-A287-77754773FA86}"/>
                </a:ext>
              </a:extLst>
            </p:cNvPr>
            <p:cNvSpPr>
              <a:spLocks noChangeArrowheads="1"/>
            </p:cNvSpPr>
            <p:nvPr/>
          </p:nvSpPr>
          <p:spPr bwMode="auto">
            <a:xfrm>
              <a:off x="3456" y="1680"/>
              <a:ext cx="336" cy="33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7230" name="Line 62">
              <a:extLst>
                <a:ext uri="{FF2B5EF4-FFF2-40B4-BE49-F238E27FC236}">
                  <a16:creationId xmlns:a16="http://schemas.microsoft.com/office/drawing/2014/main" id="{67C1D1B1-5115-FAE2-F8E3-45A40791A7C9}"/>
                </a:ext>
              </a:extLst>
            </p:cNvPr>
            <p:cNvSpPr>
              <a:spLocks noChangeShapeType="1"/>
            </p:cNvSpPr>
            <p:nvPr/>
          </p:nvSpPr>
          <p:spPr bwMode="auto">
            <a:xfrm>
              <a:off x="2832" y="1536"/>
              <a:ext cx="62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31" name="Line 63">
              <a:extLst>
                <a:ext uri="{FF2B5EF4-FFF2-40B4-BE49-F238E27FC236}">
                  <a16:creationId xmlns:a16="http://schemas.microsoft.com/office/drawing/2014/main" id="{B4B0ECA7-481F-02D2-F8AA-551E7558E8C5}"/>
                </a:ext>
              </a:extLst>
            </p:cNvPr>
            <p:cNvSpPr>
              <a:spLocks noChangeShapeType="1"/>
            </p:cNvSpPr>
            <p:nvPr/>
          </p:nvSpPr>
          <p:spPr bwMode="auto">
            <a:xfrm>
              <a:off x="2832" y="1536"/>
              <a:ext cx="624" cy="1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32" name="Line 64">
              <a:extLst>
                <a:ext uri="{FF2B5EF4-FFF2-40B4-BE49-F238E27FC236}">
                  <a16:creationId xmlns:a16="http://schemas.microsoft.com/office/drawing/2014/main" id="{D3343D4A-6F30-7B59-6E78-DC9564C69D85}"/>
                </a:ext>
              </a:extLst>
            </p:cNvPr>
            <p:cNvSpPr>
              <a:spLocks noChangeShapeType="1"/>
            </p:cNvSpPr>
            <p:nvPr/>
          </p:nvSpPr>
          <p:spPr bwMode="auto">
            <a:xfrm flipV="1">
              <a:off x="2832" y="1824"/>
              <a:ext cx="62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33" name="Line 65">
              <a:extLst>
                <a:ext uri="{FF2B5EF4-FFF2-40B4-BE49-F238E27FC236}">
                  <a16:creationId xmlns:a16="http://schemas.microsoft.com/office/drawing/2014/main" id="{4E489B43-B3BA-A9C2-F10C-7C0849AB2DC3}"/>
                </a:ext>
              </a:extLst>
            </p:cNvPr>
            <p:cNvSpPr>
              <a:spLocks noChangeShapeType="1"/>
            </p:cNvSpPr>
            <p:nvPr/>
          </p:nvSpPr>
          <p:spPr bwMode="auto">
            <a:xfrm>
              <a:off x="2832" y="2064"/>
              <a:ext cx="624"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34" name="Line 66">
              <a:extLst>
                <a:ext uri="{FF2B5EF4-FFF2-40B4-BE49-F238E27FC236}">
                  <a16:creationId xmlns:a16="http://schemas.microsoft.com/office/drawing/2014/main" id="{36DE62E0-D59F-038A-25ED-9E5744CD6CED}"/>
                </a:ext>
              </a:extLst>
            </p:cNvPr>
            <p:cNvSpPr>
              <a:spLocks noChangeShapeType="1"/>
            </p:cNvSpPr>
            <p:nvPr/>
          </p:nvSpPr>
          <p:spPr bwMode="auto">
            <a:xfrm flipV="1">
              <a:off x="2832" y="1824"/>
              <a:ext cx="624"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35" name="Line 67">
              <a:extLst>
                <a:ext uri="{FF2B5EF4-FFF2-40B4-BE49-F238E27FC236}">
                  <a16:creationId xmlns:a16="http://schemas.microsoft.com/office/drawing/2014/main" id="{549151A0-C6E6-D4A7-38B5-387B5C276DDB}"/>
                </a:ext>
              </a:extLst>
            </p:cNvPr>
            <p:cNvSpPr>
              <a:spLocks noChangeShapeType="1"/>
            </p:cNvSpPr>
            <p:nvPr/>
          </p:nvSpPr>
          <p:spPr bwMode="auto">
            <a:xfrm>
              <a:off x="2832" y="2592"/>
              <a:ext cx="62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36" name="Line 68">
              <a:extLst>
                <a:ext uri="{FF2B5EF4-FFF2-40B4-BE49-F238E27FC236}">
                  <a16:creationId xmlns:a16="http://schemas.microsoft.com/office/drawing/2014/main" id="{F18E07D0-B933-D29B-74B5-2762C15E7FF2}"/>
                </a:ext>
              </a:extLst>
            </p:cNvPr>
            <p:cNvSpPr>
              <a:spLocks noChangeShapeType="1"/>
            </p:cNvSpPr>
            <p:nvPr/>
          </p:nvSpPr>
          <p:spPr bwMode="auto">
            <a:xfrm flipV="1">
              <a:off x="2832" y="1872"/>
              <a:ext cx="624" cy="12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37" name="Line 69">
              <a:extLst>
                <a:ext uri="{FF2B5EF4-FFF2-40B4-BE49-F238E27FC236}">
                  <a16:creationId xmlns:a16="http://schemas.microsoft.com/office/drawing/2014/main" id="{EBF41289-9D32-742C-47EB-74547736DFE8}"/>
                </a:ext>
              </a:extLst>
            </p:cNvPr>
            <p:cNvSpPr>
              <a:spLocks noChangeShapeType="1"/>
            </p:cNvSpPr>
            <p:nvPr/>
          </p:nvSpPr>
          <p:spPr bwMode="auto">
            <a:xfrm flipV="1">
              <a:off x="2832" y="2880"/>
              <a:ext cx="62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38" name="Line 70">
              <a:extLst>
                <a:ext uri="{FF2B5EF4-FFF2-40B4-BE49-F238E27FC236}">
                  <a16:creationId xmlns:a16="http://schemas.microsoft.com/office/drawing/2014/main" id="{EC798C47-F9C9-E142-51E8-B6624F110530}"/>
                </a:ext>
              </a:extLst>
            </p:cNvPr>
            <p:cNvSpPr>
              <a:spLocks noChangeShapeType="1"/>
            </p:cNvSpPr>
            <p:nvPr/>
          </p:nvSpPr>
          <p:spPr bwMode="auto">
            <a:xfrm>
              <a:off x="3792" y="1872"/>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7239" name="Line 71">
              <a:extLst>
                <a:ext uri="{FF2B5EF4-FFF2-40B4-BE49-F238E27FC236}">
                  <a16:creationId xmlns:a16="http://schemas.microsoft.com/office/drawing/2014/main" id="{CB4667E4-DE86-AA17-39DB-D65B3903246D}"/>
                </a:ext>
              </a:extLst>
            </p:cNvPr>
            <p:cNvSpPr>
              <a:spLocks noChangeShapeType="1"/>
            </p:cNvSpPr>
            <p:nvPr/>
          </p:nvSpPr>
          <p:spPr bwMode="auto">
            <a:xfrm>
              <a:off x="3792" y="2880"/>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sp>
        <p:nvSpPr>
          <p:cNvPr id="7240" name="Text Box 72">
            <a:extLst>
              <a:ext uri="{FF2B5EF4-FFF2-40B4-BE49-F238E27FC236}">
                <a16:creationId xmlns:a16="http://schemas.microsoft.com/office/drawing/2014/main" id="{2D6A69E0-AABF-0B1A-AB0C-E470ABD1CBC7}"/>
              </a:ext>
            </a:extLst>
          </p:cNvPr>
          <p:cNvSpPr txBox="1">
            <a:spLocks noChangeArrowheads="1"/>
          </p:cNvSpPr>
          <p:nvPr/>
        </p:nvSpPr>
        <p:spPr bwMode="auto">
          <a:xfrm>
            <a:off x="1485900" y="3257551"/>
            <a:ext cx="24003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Multiple Inputs and Single Layer</a:t>
            </a:r>
          </a:p>
        </p:txBody>
      </p:sp>
      <p:sp>
        <p:nvSpPr>
          <p:cNvPr id="7241" name="Text Box 73">
            <a:extLst>
              <a:ext uri="{FF2B5EF4-FFF2-40B4-BE49-F238E27FC236}">
                <a16:creationId xmlns:a16="http://schemas.microsoft.com/office/drawing/2014/main" id="{8EB4E242-6652-CB3D-1BA0-EE92C3654066}"/>
              </a:ext>
            </a:extLst>
          </p:cNvPr>
          <p:cNvSpPr txBox="1">
            <a:spLocks noChangeArrowheads="1"/>
          </p:cNvSpPr>
          <p:nvPr/>
        </p:nvSpPr>
        <p:spPr bwMode="auto">
          <a:xfrm>
            <a:off x="4572000" y="3314700"/>
            <a:ext cx="2171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Multiple Inputs and layers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a:extLst>
              <a:ext uri="{FF2B5EF4-FFF2-40B4-BE49-F238E27FC236}">
                <a16:creationId xmlns:a16="http://schemas.microsoft.com/office/drawing/2014/main" id="{6A74B3D5-B657-D9C3-C901-A505BB9C7F2E}"/>
              </a:ext>
            </a:extLst>
          </p:cNvPr>
          <p:cNvSpPr>
            <a:spLocks noGrp="1" noChangeArrowheads="1"/>
          </p:cNvSpPr>
          <p:nvPr>
            <p:ph type="title"/>
          </p:nvPr>
        </p:nvSpPr>
        <p:spPr>
          <a:xfrm>
            <a:off x="457200" y="-158591"/>
            <a:ext cx="8229600" cy="857250"/>
          </a:xfrm>
        </p:spPr>
        <p:txBody>
          <a:bodyPr/>
          <a:lstStyle/>
          <a:p>
            <a:r>
              <a:rPr lang="en-US" altLang="en-US" dirty="0"/>
              <a:t>   Types of Networks – Contd.</a:t>
            </a:r>
          </a:p>
        </p:txBody>
      </p:sp>
      <p:grpSp>
        <p:nvGrpSpPr>
          <p:cNvPr id="9222" name="Group 6">
            <a:extLst>
              <a:ext uri="{FF2B5EF4-FFF2-40B4-BE49-F238E27FC236}">
                <a16:creationId xmlns:a16="http://schemas.microsoft.com/office/drawing/2014/main" id="{3D020AB7-79F0-64E9-A1B7-5EA0DD0222DE}"/>
              </a:ext>
            </a:extLst>
          </p:cNvPr>
          <p:cNvGrpSpPr>
            <a:grpSpLocks/>
          </p:cNvGrpSpPr>
          <p:nvPr/>
        </p:nvGrpSpPr>
        <p:grpSpPr bwMode="auto">
          <a:xfrm>
            <a:off x="2286000" y="1485900"/>
            <a:ext cx="3714750" cy="2628900"/>
            <a:chOff x="1392" y="1344"/>
            <a:chExt cx="2208" cy="1920"/>
          </a:xfrm>
        </p:grpSpPr>
        <p:sp>
          <p:nvSpPr>
            <p:cNvPr id="9223" name="Oval 7">
              <a:extLst>
                <a:ext uri="{FF2B5EF4-FFF2-40B4-BE49-F238E27FC236}">
                  <a16:creationId xmlns:a16="http://schemas.microsoft.com/office/drawing/2014/main" id="{982886FA-6C66-ACFD-1E03-7E794E032FFA}"/>
                </a:ext>
              </a:extLst>
            </p:cNvPr>
            <p:cNvSpPr>
              <a:spLocks noChangeArrowheads="1"/>
            </p:cNvSpPr>
            <p:nvPr/>
          </p:nvSpPr>
          <p:spPr bwMode="auto">
            <a:xfrm>
              <a:off x="2496" y="1344"/>
              <a:ext cx="336" cy="33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224" name="Oval 8">
              <a:extLst>
                <a:ext uri="{FF2B5EF4-FFF2-40B4-BE49-F238E27FC236}">
                  <a16:creationId xmlns:a16="http://schemas.microsoft.com/office/drawing/2014/main" id="{416E5AF0-5BB3-0979-F590-FCB3FC72B599}"/>
                </a:ext>
              </a:extLst>
            </p:cNvPr>
            <p:cNvSpPr>
              <a:spLocks noChangeArrowheads="1"/>
            </p:cNvSpPr>
            <p:nvPr/>
          </p:nvSpPr>
          <p:spPr bwMode="auto">
            <a:xfrm>
              <a:off x="2496" y="2928"/>
              <a:ext cx="336" cy="33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225" name="Oval 9">
              <a:extLst>
                <a:ext uri="{FF2B5EF4-FFF2-40B4-BE49-F238E27FC236}">
                  <a16:creationId xmlns:a16="http://schemas.microsoft.com/office/drawing/2014/main" id="{901CF830-87E5-F311-644D-5D9F1915D279}"/>
                </a:ext>
              </a:extLst>
            </p:cNvPr>
            <p:cNvSpPr>
              <a:spLocks noChangeArrowheads="1"/>
            </p:cNvSpPr>
            <p:nvPr/>
          </p:nvSpPr>
          <p:spPr bwMode="auto">
            <a:xfrm>
              <a:off x="2496" y="2400"/>
              <a:ext cx="336" cy="33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226" name="Oval 10">
              <a:extLst>
                <a:ext uri="{FF2B5EF4-FFF2-40B4-BE49-F238E27FC236}">
                  <a16:creationId xmlns:a16="http://schemas.microsoft.com/office/drawing/2014/main" id="{C4E0E148-16F9-DE6A-C39F-8AC4744501FC}"/>
                </a:ext>
              </a:extLst>
            </p:cNvPr>
            <p:cNvSpPr>
              <a:spLocks noChangeArrowheads="1"/>
            </p:cNvSpPr>
            <p:nvPr/>
          </p:nvSpPr>
          <p:spPr bwMode="auto">
            <a:xfrm>
              <a:off x="2496" y="1872"/>
              <a:ext cx="336" cy="33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227" name="Oval 11">
              <a:extLst>
                <a:ext uri="{FF2B5EF4-FFF2-40B4-BE49-F238E27FC236}">
                  <a16:creationId xmlns:a16="http://schemas.microsoft.com/office/drawing/2014/main" id="{2E6B756B-CF10-1461-01C4-689C50A3E97B}"/>
                </a:ext>
              </a:extLst>
            </p:cNvPr>
            <p:cNvSpPr>
              <a:spLocks noChangeArrowheads="1"/>
            </p:cNvSpPr>
            <p:nvPr/>
          </p:nvSpPr>
          <p:spPr bwMode="auto">
            <a:xfrm>
              <a:off x="1392" y="148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228" name="Oval 12">
              <a:extLst>
                <a:ext uri="{FF2B5EF4-FFF2-40B4-BE49-F238E27FC236}">
                  <a16:creationId xmlns:a16="http://schemas.microsoft.com/office/drawing/2014/main" id="{3EEF83C2-73D1-6837-EB1A-05DA7413247C}"/>
                </a:ext>
              </a:extLst>
            </p:cNvPr>
            <p:cNvSpPr>
              <a:spLocks noChangeArrowheads="1"/>
            </p:cNvSpPr>
            <p:nvPr/>
          </p:nvSpPr>
          <p:spPr bwMode="auto">
            <a:xfrm>
              <a:off x="1392" y="196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229" name="Oval 13">
              <a:extLst>
                <a:ext uri="{FF2B5EF4-FFF2-40B4-BE49-F238E27FC236}">
                  <a16:creationId xmlns:a16="http://schemas.microsoft.com/office/drawing/2014/main" id="{A31727E1-83B0-0005-8CA8-5E126024BCC3}"/>
                </a:ext>
              </a:extLst>
            </p:cNvPr>
            <p:cNvSpPr>
              <a:spLocks noChangeArrowheads="1"/>
            </p:cNvSpPr>
            <p:nvPr/>
          </p:nvSpPr>
          <p:spPr bwMode="auto">
            <a:xfrm>
              <a:off x="1392" y="249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230" name="Oval 14">
              <a:extLst>
                <a:ext uri="{FF2B5EF4-FFF2-40B4-BE49-F238E27FC236}">
                  <a16:creationId xmlns:a16="http://schemas.microsoft.com/office/drawing/2014/main" id="{01EB332C-9619-4C50-5310-B58A66E57D97}"/>
                </a:ext>
              </a:extLst>
            </p:cNvPr>
            <p:cNvSpPr>
              <a:spLocks noChangeArrowheads="1"/>
            </p:cNvSpPr>
            <p:nvPr/>
          </p:nvSpPr>
          <p:spPr bwMode="auto">
            <a:xfrm>
              <a:off x="1392" y="302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9231" name="Line 15">
              <a:extLst>
                <a:ext uri="{FF2B5EF4-FFF2-40B4-BE49-F238E27FC236}">
                  <a16:creationId xmlns:a16="http://schemas.microsoft.com/office/drawing/2014/main" id="{5846D152-E079-BDE9-779A-893C19E1CC3B}"/>
                </a:ext>
              </a:extLst>
            </p:cNvPr>
            <p:cNvSpPr>
              <a:spLocks noChangeShapeType="1"/>
            </p:cNvSpPr>
            <p:nvPr/>
          </p:nvSpPr>
          <p:spPr bwMode="auto">
            <a:xfrm>
              <a:off x="1488" y="1536"/>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32" name="Line 16">
              <a:extLst>
                <a:ext uri="{FF2B5EF4-FFF2-40B4-BE49-F238E27FC236}">
                  <a16:creationId xmlns:a16="http://schemas.microsoft.com/office/drawing/2014/main" id="{E6105214-E08E-8CC4-37E6-8DF0833B61D5}"/>
                </a:ext>
              </a:extLst>
            </p:cNvPr>
            <p:cNvSpPr>
              <a:spLocks noChangeShapeType="1"/>
            </p:cNvSpPr>
            <p:nvPr/>
          </p:nvSpPr>
          <p:spPr bwMode="auto">
            <a:xfrm>
              <a:off x="1488" y="1536"/>
              <a:ext cx="100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33" name="Line 17">
              <a:extLst>
                <a:ext uri="{FF2B5EF4-FFF2-40B4-BE49-F238E27FC236}">
                  <a16:creationId xmlns:a16="http://schemas.microsoft.com/office/drawing/2014/main" id="{8C3A78C1-0BAD-7E17-AC9B-94C3FB7EC79D}"/>
                </a:ext>
              </a:extLst>
            </p:cNvPr>
            <p:cNvSpPr>
              <a:spLocks noChangeShapeType="1"/>
            </p:cNvSpPr>
            <p:nvPr/>
          </p:nvSpPr>
          <p:spPr bwMode="auto">
            <a:xfrm>
              <a:off x="1488" y="1536"/>
              <a:ext cx="1008"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34" name="Line 18">
              <a:extLst>
                <a:ext uri="{FF2B5EF4-FFF2-40B4-BE49-F238E27FC236}">
                  <a16:creationId xmlns:a16="http://schemas.microsoft.com/office/drawing/2014/main" id="{AD282AA3-3B01-9A3E-C186-CDB28A87D7EC}"/>
                </a:ext>
              </a:extLst>
            </p:cNvPr>
            <p:cNvSpPr>
              <a:spLocks noChangeShapeType="1"/>
            </p:cNvSpPr>
            <p:nvPr/>
          </p:nvSpPr>
          <p:spPr bwMode="auto">
            <a:xfrm>
              <a:off x="1488" y="1536"/>
              <a:ext cx="1008" cy="15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35" name="Line 19">
              <a:extLst>
                <a:ext uri="{FF2B5EF4-FFF2-40B4-BE49-F238E27FC236}">
                  <a16:creationId xmlns:a16="http://schemas.microsoft.com/office/drawing/2014/main" id="{36D258CD-1DB0-797A-0426-44224EDAB72B}"/>
                </a:ext>
              </a:extLst>
            </p:cNvPr>
            <p:cNvSpPr>
              <a:spLocks noChangeShapeType="1"/>
            </p:cNvSpPr>
            <p:nvPr/>
          </p:nvSpPr>
          <p:spPr bwMode="auto">
            <a:xfrm flipV="1">
              <a:off x="1488" y="1536"/>
              <a:ext cx="100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36" name="Line 20">
              <a:extLst>
                <a:ext uri="{FF2B5EF4-FFF2-40B4-BE49-F238E27FC236}">
                  <a16:creationId xmlns:a16="http://schemas.microsoft.com/office/drawing/2014/main" id="{62BA50F7-5DC7-AD22-3BD1-DD90178AAE7B}"/>
                </a:ext>
              </a:extLst>
            </p:cNvPr>
            <p:cNvSpPr>
              <a:spLocks noChangeShapeType="1"/>
            </p:cNvSpPr>
            <p:nvPr/>
          </p:nvSpPr>
          <p:spPr bwMode="auto">
            <a:xfrm>
              <a:off x="1488" y="2016"/>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37" name="Line 21">
              <a:extLst>
                <a:ext uri="{FF2B5EF4-FFF2-40B4-BE49-F238E27FC236}">
                  <a16:creationId xmlns:a16="http://schemas.microsoft.com/office/drawing/2014/main" id="{04993720-CB9E-1E43-AC1E-6070204D927C}"/>
                </a:ext>
              </a:extLst>
            </p:cNvPr>
            <p:cNvSpPr>
              <a:spLocks noChangeShapeType="1"/>
            </p:cNvSpPr>
            <p:nvPr/>
          </p:nvSpPr>
          <p:spPr bwMode="auto">
            <a:xfrm>
              <a:off x="1488" y="2016"/>
              <a:ext cx="1008"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38" name="Line 22">
              <a:extLst>
                <a:ext uri="{FF2B5EF4-FFF2-40B4-BE49-F238E27FC236}">
                  <a16:creationId xmlns:a16="http://schemas.microsoft.com/office/drawing/2014/main" id="{2DE85CBB-985F-E213-0773-743D3FF14BEB}"/>
                </a:ext>
              </a:extLst>
            </p:cNvPr>
            <p:cNvSpPr>
              <a:spLocks noChangeShapeType="1"/>
            </p:cNvSpPr>
            <p:nvPr/>
          </p:nvSpPr>
          <p:spPr bwMode="auto">
            <a:xfrm>
              <a:off x="1488" y="2016"/>
              <a:ext cx="1008" cy="1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39" name="Line 23">
              <a:extLst>
                <a:ext uri="{FF2B5EF4-FFF2-40B4-BE49-F238E27FC236}">
                  <a16:creationId xmlns:a16="http://schemas.microsoft.com/office/drawing/2014/main" id="{10DF1802-4DE4-F3FF-3975-CA37F5F2E32F}"/>
                </a:ext>
              </a:extLst>
            </p:cNvPr>
            <p:cNvSpPr>
              <a:spLocks noChangeShapeType="1"/>
            </p:cNvSpPr>
            <p:nvPr/>
          </p:nvSpPr>
          <p:spPr bwMode="auto">
            <a:xfrm flipV="1">
              <a:off x="1488" y="1536"/>
              <a:ext cx="1008"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40" name="Line 24">
              <a:extLst>
                <a:ext uri="{FF2B5EF4-FFF2-40B4-BE49-F238E27FC236}">
                  <a16:creationId xmlns:a16="http://schemas.microsoft.com/office/drawing/2014/main" id="{EB0C87AC-BB18-3270-D8EA-D649B7A0B3F6}"/>
                </a:ext>
              </a:extLst>
            </p:cNvPr>
            <p:cNvSpPr>
              <a:spLocks noChangeShapeType="1"/>
            </p:cNvSpPr>
            <p:nvPr/>
          </p:nvSpPr>
          <p:spPr bwMode="auto">
            <a:xfrm flipV="1">
              <a:off x="1488" y="2064"/>
              <a:ext cx="100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41" name="Line 25">
              <a:extLst>
                <a:ext uri="{FF2B5EF4-FFF2-40B4-BE49-F238E27FC236}">
                  <a16:creationId xmlns:a16="http://schemas.microsoft.com/office/drawing/2014/main" id="{A1B2F960-F5B3-82A2-F4FF-CB32F64A06A5}"/>
                </a:ext>
              </a:extLst>
            </p:cNvPr>
            <p:cNvSpPr>
              <a:spLocks noChangeShapeType="1"/>
            </p:cNvSpPr>
            <p:nvPr/>
          </p:nvSpPr>
          <p:spPr bwMode="auto">
            <a:xfrm>
              <a:off x="1488" y="2544"/>
              <a:ext cx="105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42" name="Line 26">
              <a:extLst>
                <a:ext uri="{FF2B5EF4-FFF2-40B4-BE49-F238E27FC236}">
                  <a16:creationId xmlns:a16="http://schemas.microsoft.com/office/drawing/2014/main" id="{8C1556F9-09EA-7069-CB9F-E8F0D9F2E0B9}"/>
                </a:ext>
              </a:extLst>
            </p:cNvPr>
            <p:cNvSpPr>
              <a:spLocks noChangeShapeType="1"/>
            </p:cNvSpPr>
            <p:nvPr/>
          </p:nvSpPr>
          <p:spPr bwMode="auto">
            <a:xfrm>
              <a:off x="1488" y="2544"/>
              <a:ext cx="1008"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43" name="Line 27">
              <a:extLst>
                <a:ext uri="{FF2B5EF4-FFF2-40B4-BE49-F238E27FC236}">
                  <a16:creationId xmlns:a16="http://schemas.microsoft.com/office/drawing/2014/main" id="{103CD456-76C7-8ED3-622A-65F8F0C42ABD}"/>
                </a:ext>
              </a:extLst>
            </p:cNvPr>
            <p:cNvSpPr>
              <a:spLocks noChangeShapeType="1"/>
            </p:cNvSpPr>
            <p:nvPr/>
          </p:nvSpPr>
          <p:spPr bwMode="auto">
            <a:xfrm flipV="1">
              <a:off x="1488" y="1536"/>
              <a:ext cx="1008" cy="15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44" name="Line 28">
              <a:extLst>
                <a:ext uri="{FF2B5EF4-FFF2-40B4-BE49-F238E27FC236}">
                  <a16:creationId xmlns:a16="http://schemas.microsoft.com/office/drawing/2014/main" id="{B4C0C30E-5032-FC95-310A-CCFE8E3035E2}"/>
                </a:ext>
              </a:extLst>
            </p:cNvPr>
            <p:cNvSpPr>
              <a:spLocks noChangeShapeType="1"/>
            </p:cNvSpPr>
            <p:nvPr/>
          </p:nvSpPr>
          <p:spPr bwMode="auto">
            <a:xfrm flipV="1">
              <a:off x="1488" y="2112"/>
              <a:ext cx="1008"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45" name="Line 29">
              <a:extLst>
                <a:ext uri="{FF2B5EF4-FFF2-40B4-BE49-F238E27FC236}">
                  <a16:creationId xmlns:a16="http://schemas.microsoft.com/office/drawing/2014/main" id="{3980788E-3D76-905E-CE09-397C0300695E}"/>
                </a:ext>
              </a:extLst>
            </p:cNvPr>
            <p:cNvSpPr>
              <a:spLocks noChangeShapeType="1"/>
            </p:cNvSpPr>
            <p:nvPr/>
          </p:nvSpPr>
          <p:spPr bwMode="auto">
            <a:xfrm flipV="1">
              <a:off x="1488" y="2592"/>
              <a:ext cx="100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46" name="Line 30">
              <a:extLst>
                <a:ext uri="{FF2B5EF4-FFF2-40B4-BE49-F238E27FC236}">
                  <a16:creationId xmlns:a16="http://schemas.microsoft.com/office/drawing/2014/main" id="{FC1A2B96-3394-FD9C-AEB9-8BD4693549ED}"/>
                </a:ext>
              </a:extLst>
            </p:cNvPr>
            <p:cNvSpPr>
              <a:spLocks noChangeShapeType="1"/>
            </p:cNvSpPr>
            <p:nvPr/>
          </p:nvSpPr>
          <p:spPr bwMode="auto">
            <a:xfrm>
              <a:off x="1488" y="3072"/>
              <a:ext cx="1008"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47" name="Line 31">
              <a:extLst>
                <a:ext uri="{FF2B5EF4-FFF2-40B4-BE49-F238E27FC236}">
                  <a16:creationId xmlns:a16="http://schemas.microsoft.com/office/drawing/2014/main" id="{10FEB6F7-178F-9D4B-1DC8-AD9663E92E98}"/>
                </a:ext>
              </a:extLst>
            </p:cNvPr>
            <p:cNvSpPr>
              <a:spLocks noChangeShapeType="1"/>
            </p:cNvSpPr>
            <p:nvPr/>
          </p:nvSpPr>
          <p:spPr bwMode="auto">
            <a:xfrm>
              <a:off x="2832" y="1536"/>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48" name="Line 32">
              <a:extLst>
                <a:ext uri="{FF2B5EF4-FFF2-40B4-BE49-F238E27FC236}">
                  <a16:creationId xmlns:a16="http://schemas.microsoft.com/office/drawing/2014/main" id="{5DB55840-87CB-DB40-8030-4F7BDA0034D9}"/>
                </a:ext>
              </a:extLst>
            </p:cNvPr>
            <p:cNvSpPr>
              <a:spLocks noChangeShapeType="1"/>
            </p:cNvSpPr>
            <p:nvPr/>
          </p:nvSpPr>
          <p:spPr bwMode="auto">
            <a:xfrm>
              <a:off x="2832" y="2064"/>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49" name="Line 33">
              <a:extLst>
                <a:ext uri="{FF2B5EF4-FFF2-40B4-BE49-F238E27FC236}">
                  <a16:creationId xmlns:a16="http://schemas.microsoft.com/office/drawing/2014/main" id="{EB376D9A-62DE-103D-0C38-ADEBBE1A72AE}"/>
                </a:ext>
              </a:extLst>
            </p:cNvPr>
            <p:cNvSpPr>
              <a:spLocks noChangeShapeType="1"/>
            </p:cNvSpPr>
            <p:nvPr/>
          </p:nvSpPr>
          <p:spPr bwMode="auto">
            <a:xfrm>
              <a:off x="2832" y="2592"/>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50" name="Line 34">
              <a:extLst>
                <a:ext uri="{FF2B5EF4-FFF2-40B4-BE49-F238E27FC236}">
                  <a16:creationId xmlns:a16="http://schemas.microsoft.com/office/drawing/2014/main" id="{6AFC0913-965B-335D-CA0A-8FC935C803A0}"/>
                </a:ext>
              </a:extLst>
            </p:cNvPr>
            <p:cNvSpPr>
              <a:spLocks noChangeShapeType="1"/>
            </p:cNvSpPr>
            <p:nvPr/>
          </p:nvSpPr>
          <p:spPr bwMode="auto">
            <a:xfrm>
              <a:off x="2832" y="3120"/>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sp>
        <p:nvSpPr>
          <p:cNvPr id="9251" name="Line 35">
            <a:extLst>
              <a:ext uri="{FF2B5EF4-FFF2-40B4-BE49-F238E27FC236}">
                <a16:creationId xmlns:a16="http://schemas.microsoft.com/office/drawing/2014/main" id="{7F32600E-321E-AD9D-2336-D37315860E7E}"/>
              </a:ext>
            </a:extLst>
          </p:cNvPr>
          <p:cNvSpPr>
            <a:spLocks noChangeShapeType="1"/>
          </p:cNvSpPr>
          <p:nvPr/>
        </p:nvSpPr>
        <p:spPr bwMode="auto">
          <a:xfrm flipV="1">
            <a:off x="5200650" y="1200150"/>
            <a:ext cx="0" cy="51435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53" name="Line 37">
            <a:extLst>
              <a:ext uri="{FF2B5EF4-FFF2-40B4-BE49-F238E27FC236}">
                <a16:creationId xmlns:a16="http://schemas.microsoft.com/office/drawing/2014/main" id="{CE4FCBBA-2459-7B5F-2C42-680E372F63A3}"/>
              </a:ext>
            </a:extLst>
          </p:cNvPr>
          <p:cNvSpPr>
            <a:spLocks noChangeShapeType="1"/>
          </p:cNvSpPr>
          <p:nvPr/>
        </p:nvSpPr>
        <p:spPr bwMode="auto">
          <a:xfrm flipH="1">
            <a:off x="3943350" y="1200150"/>
            <a:ext cx="125730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54" name="Line 38">
            <a:extLst>
              <a:ext uri="{FF2B5EF4-FFF2-40B4-BE49-F238E27FC236}">
                <a16:creationId xmlns:a16="http://schemas.microsoft.com/office/drawing/2014/main" id="{FD440E0A-3190-8E04-44B8-72373F5B5F54}"/>
              </a:ext>
            </a:extLst>
          </p:cNvPr>
          <p:cNvSpPr>
            <a:spLocks noChangeShapeType="1"/>
          </p:cNvSpPr>
          <p:nvPr/>
        </p:nvSpPr>
        <p:spPr bwMode="auto">
          <a:xfrm>
            <a:off x="3943350" y="1200150"/>
            <a:ext cx="285750" cy="3429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55" name="Line 39">
            <a:extLst>
              <a:ext uri="{FF2B5EF4-FFF2-40B4-BE49-F238E27FC236}">
                <a16:creationId xmlns:a16="http://schemas.microsoft.com/office/drawing/2014/main" id="{112737FC-32AA-1B66-C5E3-946041D7F531}"/>
              </a:ext>
            </a:extLst>
          </p:cNvPr>
          <p:cNvSpPr>
            <a:spLocks noChangeShapeType="1"/>
          </p:cNvSpPr>
          <p:nvPr/>
        </p:nvSpPr>
        <p:spPr bwMode="auto">
          <a:xfrm flipV="1">
            <a:off x="5200650" y="2057400"/>
            <a:ext cx="0" cy="40005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56" name="Line 40">
            <a:extLst>
              <a:ext uri="{FF2B5EF4-FFF2-40B4-BE49-F238E27FC236}">
                <a16:creationId xmlns:a16="http://schemas.microsoft.com/office/drawing/2014/main" id="{2057A70C-8FE7-A04E-6F2B-6117CF946D38}"/>
              </a:ext>
            </a:extLst>
          </p:cNvPr>
          <p:cNvSpPr>
            <a:spLocks noChangeShapeType="1"/>
          </p:cNvSpPr>
          <p:nvPr/>
        </p:nvSpPr>
        <p:spPr bwMode="auto">
          <a:xfrm flipH="1">
            <a:off x="4114800" y="2057400"/>
            <a:ext cx="108585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57" name="Line 41">
            <a:extLst>
              <a:ext uri="{FF2B5EF4-FFF2-40B4-BE49-F238E27FC236}">
                <a16:creationId xmlns:a16="http://schemas.microsoft.com/office/drawing/2014/main" id="{E6EEDEFF-F8C7-7F27-5C8E-EC7E0F158A54}"/>
              </a:ext>
            </a:extLst>
          </p:cNvPr>
          <p:cNvSpPr>
            <a:spLocks noChangeShapeType="1"/>
          </p:cNvSpPr>
          <p:nvPr/>
        </p:nvSpPr>
        <p:spPr bwMode="auto">
          <a:xfrm>
            <a:off x="4114800" y="2057400"/>
            <a:ext cx="171450" cy="2286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58" name="Line 42">
            <a:extLst>
              <a:ext uri="{FF2B5EF4-FFF2-40B4-BE49-F238E27FC236}">
                <a16:creationId xmlns:a16="http://schemas.microsoft.com/office/drawing/2014/main" id="{A68CFC16-E3C9-81B5-3137-1F081AEFAA08}"/>
              </a:ext>
            </a:extLst>
          </p:cNvPr>
          <p:cNvSpPr>
            <a:spLocks noChangeShapeType="1"/>
          </p:cNvSpPr>
          <p:nvPr/>
        </p:nvSpPr>
        <p:spPr bwMode="auto">
          <a:xfrm flipV="1">
            <a:off x="5200650" y="2800350"/>
            <a:ext cx="0" cy="40005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59" name="Line 43">
            <a:extLst>
              <a:ext uri="{FF2B5EF4-FFF2-40B4-BE49-F238E27FC236}">
                <a16:creationId xmlns:a16="http://schemas.microsoft.com/office/drawing/2014/main" id="{D45395AE-52EE-CDED-4882-7B257467D1D8}"/>
              </a:ext>
            </a:extLst>
          </p:cNvPr>
          <p:cNvSpPr>
            <a:spLocks noChangeShapeType="1"/>
          </p:cNvSpPr>
          <p:nvPr/>
        </p:nvSpPr>
        <p:spPr bwMode="auto">
          <a:xfrm flipH="1">
            <a:off x="4171950" y="2800350"/>
            <a:ext cx="102870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60" name="Line 44">
            <a:extLst>
              <a:ext uri="{FF2B5EF4-FFF2-40B4-BE49-F238E27FC236}">
                <a16:creationId xmlns:a16="http://schemas.microsoft.com/office/drawing/2014/main" id="{A3BE5C9B-AB4F-F488-D5F0-4B2D00C6D9BE}"/>
              </a:ext>
            </a:extLst>
          </p:cNvPr>
          <p:cNvSpPr>
            <a:spLocks noChangeShapeType="1"/>
          </p:cNvSpPr>
          <p:nvPr/>
        </p:nvSpPr>
        <p:spPr bwMode="auto">
          <a:xfrm>
            <a:off x="4171950" y="2800350"/>
            <a:ext cx="171450" cy="17145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61" name="Line 45">
            <a:extLst>
              <a:ext uri="{FF2B5EF4-FFF2-40B4-BE49-F238E27FC236}">
                <a16:creationId xmlns:a16="http://schemas.microsoft.com/office/drawing/2014/main" id="{160EA374-0CB8-4FA9-FB9D-85714D282926}"/>
              </a:ext>
            </a:extLst>
          </p:cNvPr>
          <p:cNvSpPr>
            <a:spLocks noChangeShapeType="1"/>
          </p:cNvSpPr>
          <p:nvPr/>
        </p:nvSpPr>
        <p:spPr bwMode="auto">
          <a:xfrm flipV="1">
            <a:off x="5200650" y="3543300"/>
            <a:ext cx="0" cy="40005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62" name="Line 46">
            <a:extLst>
              <a:ext uri="{FF2B5EF4-FFF2-40B4-BE49-F238E27FC236}">
                <a16:creationId xmlns:a16="http://schemas.microsoft.com/office/drawing/2014/main" id="{06DE8E68-948F-F827-568E-15DE14F6B542}"/>
              </a:ext>
            </a:extLst>
          </p:cNvPr>
          <p:cNvSpPr>
            <a:spLocks noChangeShapeType="1"/>
          </p:cNvSpPr>
          <p:nvPr/>
        </p:nvSpPr>
        <p:spPr bwMode="auto">
          <a:xfrm flipH="1">
            <a:off x="4114800" y="3543300"/>
            <a:ext cx="108585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63" name="Line 47">
            <a:extLst>
              <a:ext uri="{FF2B5EF4-FFF2-40B4-BE49-F238E27FC236}">
                <a16:creationId xmlns:a16="http://schemas.microsoft.com/office/drawing/2014/main" id="{225E22E4-0CAE-8220-F5C2-31D4BB493ED2}"/>
              </a:ext>
            </a:extLst>
          </p:cNvPr>
          <p:cNvSpPr>
            <a:spLocks noChangeShapeType="1"/>
          </p:cNvSpPr>
          <p:nvPr/>
        </p:nvSpPr>
        <p:spPr bwMode="auto">
          <a:xfrm>
            <a:off x="4114800" y="3543300"/>
            <a:ext cx="171450" cy="1143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64" name="Text Box 48">
            <a:extLst>
              <a:ext uri="{FF2B5EF4-FFF2-40B4-BE49-F238E27FC236}">
                <a16:creationId xmlns:a16="http://schemas.microsoft.com/office/drawing/2014/main" id="{781DD081-A7B3-3631-DB70-6D6C66349281}"/>
              </a:ext>
            </a:extLst>
          </p:cNvPr>
          <p:cNvSpPr txBox="1">
            <a:spLocks noChangeArrowheads="1"/>
          </p:cNvSpPr>
          <p:nvPr/>
        </p:nvSpPr>
        <p:spPr bwMode="auto">
          <a:xfrm>
            <a:off x="6172200" y="1085850"/>
            <a:ext cx="1200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Feedback</a:t>
            </a:r>
          </a:p>
        </p:txBody>
      </p:sp>
      <p:sp>
        <p:nvSpPr>
          <p:cNvPr id="9265" name="Line 49">
            <a:extLst>
              <a:ext uri="{FF2B5EF4-FFF2-40B4-BE49-F238E27FC236}">
                <a16:creationId xmlns:a16="http://schemas.microsoft.com/office/drawing/2014/main" id="{23F29691-88EC-851B-229C-037473CCF5A1}"/>
              </a:ext>
            </a:extLst>
          </p:cNvPr>
          <p:cNvSpPr>
            <a:spLocks noChangeShapeType="1"/>
          </p:cNvSpPr>
          <p:nvPr/>
        </p:nvSpPr>
        <p:spPr bwMode="auto">
          <a:xfrm flipH="1">
            <a:off x="5314950" y="1257300"/>
            <a:ext cx="914400" cy="57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9266" name="Text Box 50">
            <a:extLst>
              <a:ext uri="{FF2B5EF4-FFF2-40B4-BE49-F238E27FC236}">
                <a16:creationId xmlns:a16="http://schemas.microsoft.com/office/drawing/2014/main" id="{ABC5FD27-C8F7-BE4D-23F7-D65DD1372DC4}"/>
              </a:ext>
            </a:extLst>
          </p:cNvPr>
          <p:cNvSpPr txBox="1">
            <a:spLocks noChangeArrowheads="1"/>
          </p:cNvSpPr>
          <p:nvPr/>
        </p:nvSpPr>
        <p:spPr bwMode="auto">
          <a:xfrm>
            <a:off x="3143250" y="4343400"/>
            <a:ext cx="2425857"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100" b="1"/>
              <a:t>Recurrent Networks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5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6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6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03CECFD-562D-5561-2815-2C3727BC0BAD}"/>
              </a:ext>
            </a:extLst>
          </p:cNvPr>
          <p:cNvSpPr>
            <a:spLocks noGrp="1" noChangeArrowheads="1"/>
          </p:cNvSpPr>
          <p:nvPr>
            <p:ph type="title"/>
          </p:nvPr>
        </p:nvSpPr>
        <p:spPr/>
        <p:txBody>
          <a:bodyPr>
            <a:normAutofit fontScale="90000"/>
          </a:bodyPr>
          <a:lstStyle/>
          <a:p>
            <a:r>
              <a:rPr lang="en-US" altLang="en-US"/>
              <a:t>Learning Techniques</a:t>
            </a:r>
          </a:p>
        </p:txBody>
      </p:sp>
      <p:sp>
        <p:nvSpPr>
          <p:cNvPr id="11267" name="Rectangle 3">
            <a:extLst>
              <a:ext uri="{FF2B5EF4-FFF2-40B4-BE49-F238E27FC236}">
                <a16:creationId xmlns:a16="http://schemas.microsoft.com/office/drawing/2014/main" id="{8F990F25-BB26-B366-64BB-06A166236C13}"/>
              </a:ext>
            </a:extLst>
          </p:cNvPr>
          <p:cNvSpPr>
            <a:spLocks noGrp="1" noChangeArrowheads="1"/>
          </p:cNvSpPr>
          <p:nvPr>
            <p:ph type="body" idx="1"/>
          </p:nvPr>
        </p:nvSpPr>
        <p:spPr/>
        <p:txBody>
          <a:bodyPr/>
          <a:lstStyle/>
          <a:p>
            <a:r>
              <a:rPr lang="en-US" altLang="en-US"/>
              <a:t>Supervised Learning:</a:t>
            </a:r>
          </a:p>
          <a:p>
            <a:endParaRPr lang="en-US" altLang="en-US"/>
          </a:p>
          <a:p>
            <a:endParaRPr lang="en-US" altLang="en-US"/>
          </a:p>
          <a:p>
            <a:endParaRPr lang="en-US" altLang="en-US"/>
          </a:p>
          <a:p>
            <a:endParaRPr lang="en-US" altLang="en-US"/>
          </a:p>
          <a:p>
            <a:endParaRPr lang="en-US" altLang="en-US"/>
          </a:p>
          <a:p>
            <a:pPr>
              <a:buFontTx/>
              <a:buNone/>
            </a:pPr>
            <a:endParaRPr lang="en-US" altLang="en-US"/>
          </a:p>
          <a:p>
            <a:pPr lvl="1">
              <a:buFontTx/>
              <a:buNone/>
            </a:pPr>
            <a:endParaRPr lang="en-US" altLang="en-US"/>
          </a:p>
        </p:txBody>
      </p:sp>
      <p:grpSp>
        <p:nvGrpSpPr>
          <p:cNvPr id="11269" name="Group 5">
            <a:extLst>
              <a:ext uri="{FF2B5EF4-FFF2-40B4-BE49-F238E27FC236}">
                <a16:creationId xmlns:a16="http://schemas.microsoft.com/office/drawing/2014/main" id="{B0929330-9536-FAD3-24F7-C8DE68A9B8B5}"/>
              </a:ext>
            </a:extLst>
          </p:cNvPr>
          <p:cNvGrpSpPr>
            <a:grpSpLocks/>
          </p:cNvGrpSpPr>
          <p:nvPr/>
        </p:nvGrpSpPr>
        <p:grpSpPr bwMode="auto">
          <a:xfrm>
            <a:off x="1485900" y="1714500"/>
            <a:ext cx="6343650" cy="2951560"/>
            <a:chOff x="288" y="1440"/>
            <a:chExt cx="5328" cy="2479"/>
          </a:xfrm>
        </p:grpSpPr>
        <p:sp>
          <p:nvSpPr>
            <p:cNvPr id="11270" name="Text Box 6">
              <a:extLst>
                <a:ext uri="{FF2B5EF4-FFF2-40B4-BE49-F238E27FC236}">
                  <a16:creationId xmlns:a16="http://schemas.microsoft.com/office/drawing/2014/main" id="{743963AB-3EE5-8F34-EB43-9B75294A4889}"/>
                </a:ext>
              </a:extLst>
            </p:cNvPr>
            <p:cNvSpPr txBox="1">
              <a:spLocks noChangeArrowheads="1"/>
            </p:cNvSpPr>
            <p:nvPr/>
          </p:nvSpPr>
          <p:spPr bwMode="auto">
            <a:xfrm>
              <a:off x="288" y="1536"/>
              <a:ext cx="1440" cy="46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b="1"/>
                <a:t>Inputs from the environment</a:t>
              </a:r>
            </a:p>
          </p:txBody>
        </p:sp>
        <p:sp>
          <p:nvSpPr>
            <p:cNvPr id="11271" name="Text Box 7">
              <a:extLst>
                <a:ext uri="{FF2B5EF4-FFF2-40B4-BE49-F238E27FC236}">
                  <a16:creationId xmlns:a16="http://schemas.microsoft.com/office/drawing/2014/main" id="{4A2E149D-2925-4A71-CDD0-0E344D19F08F}"/>
                </a:ext>
              </a:extLst>
            </p:cNvPr>
            <p:cNvSpPr txBox="1">
              <a:spLocks noChangeArrowheads="1"/>
            </p:cNvSpPr>
            <p:nvPr/>
          </p:nvSpPr>
          <p:spPr bwMode="auto">
            <a:xfrm>
              <a:off x="2448" y="2592"/>
              <a:ext cx="1680" cy="31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Neural Network</a:t>
              </a:r>
            </a:p>
          </p:txBody>
        </p:sp>
        <p:sp>
          <p:nvSpPr>
            <p:cNvPr id="11272" name="Text Box 8">
              <a:extLst>
                <a:ext uri="{FF2B5EF4-FFF2-40B4-BE49-F238E27FC236}">
                  <a16:creationId xmlns:a16="http://schemas.microsoft.com/office/drawing/2014/main" id="{B35081E8-F5B1-EA39-171F-A6BDE0EB0930}"/>
                </a:ext>
              </a:extLst>
            </p:cNvPr>
            <p:cNvSpPr txBox="1">
              <a:spLocks noChangeArrowheads="1"/>
            </p:cNvSpPr>
            <p:nvPr/>
          </p:nvSpPr>
          <p:spPr bwMode="auto">
            <a:xfrm>
              <a:off x="2448" y="1632"/>
              <a:ext cx="1488" cy="31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Actual System</a:t>
              </a:r>
            </a:p>
          </p:txBody>
        </p:sp>
        <p:sp>
          <p:nvSpPr>
            <p:cNvPr id="11273" name="AutoShape 9">
              <a:extLst>
                <a:ext uri="{FF2B5EF4-FFF2-40B4-BE49-F238E27FC236}">
                  <a16:creationId xmlns:a16="http://schemas.microsoft.com/office/drawing/2014/main" id="{44D6BB8A-5D96-024F-5E6A-039BC2D9EBF4}"/>
                </a:ext>
              </a:extLst>
            </p:cNvPr>
            <p:cNvSpPr>
              <a:spLocks noChangeArrowheads="1"/>
            </p:cNvSpPr>
            <p:nvPr/>
          </p:nvSpPr>
          <p:spPr bwMode="auto">
            <a:xfrm>
              <a:off x="1728" y="1728"/>
              <a:ext cx="720" cy="144"/>
            </a:xfrm>
            <a:prstGeom prst="right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1274" name="Rectangle 10">
              <a:extLst>
                <a:ext uri="{FF2B5EF4-FFF2-40B4-BE49-F238E27FC236}">
                  <a16:creationId xmlns:a16="http://schemas.microsoft.com/office/drawing/2014/main" id="{F1F6D07A-B4B3-0B85-63E7-83CEEEC49495}"/>
                </a:ext>
              </a:extLst>
            </p:cNvPr>
            <p:cNvSpPr>
              <a:spLocks noChangeArrowheads="1"/>
            </p:cNvSpPr>
            <p:nvPr/>
          </p:nvSpPr>
          <p:spPr bwMode="auto">
            <a:xfrm>
              <a:off x="1968" y="1776"/>
              <a:ext cx="96" cy="100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1275" name="AutoShape 11">
              <a:extLst>
                <a:ext uri="{FF2B5EF4-FFF2-40B4-BE49-F238E27FC236}">
                  <a16:creationId xmlns:a16="http://schemas.microsoft.com/office/drawing/2014/main" id="{3F0E4DC5-B252-E36D-8C1E-BE3F591DC6B1}"/>
                </a:ext>
              </a:extLst>
            </p:cNvPr>
            <p:cNvSpPr>
              <a:spLocks noChangeArrowheads="1"/>
            </p:cNvSpPr>
            <p:nvPr/>
          </p:nvSpPr>
          <p:spPr bwMode="auto">
            <a:xfrm>
              <a:off x="2016" y="2640"/>
              <a:ext cx="432" cy="192"/>
            </a:xfrm>
            <a:prstGeom prst="rightArrow">
              <a:avLst>
                <a:gd name="adj1" fmla="val 50000"/>
                <a:gd name="adj2" fmla="val 5625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1276" name="Oval 12">
              <a:extLst>
                <a:ext uri="{FF2B5EF4-FFF2-40B4-BE49-F238E27FC236}">
                  <a16:creationId xmlns:a16="http://schemas.microsoft.com/office/drawing/2014/main" id="{3C53DF98-89FD-F81F-F466-019C7D991C47}"/>
                </a:ext>
              </a:extLst>
            </p:cNvPr>
            <p:cNvSpPr>
              <a:spLocks noChangeArrowheads="1"/>
            </p:cNvSpPr>
            <p:nvPr/>
          </p:nvSpPr>
          <p:spPr bwMode="auto">
            <a:xfrm>
              <a:off x="4512" y="2448"/>
              <a:ext cx="624"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1277" name="Line 13">
              <a:extLst>
                <a:ext uri="{FF2B5EF4-FFF2-40B4-BE49-F238E27FC236}">
                  <a16:creationId xmlns:a16="http://schemas.microsoft.com/office/drawing/2014/main" id="{1EF7D5C4-E646-4593-29B1-848A76D90EDE}"/>
                </a:ext>
              </a:extLst>
            </p:cNvPr>
            <p:cNvSpPr>
              <a:spLocks noChangeShapeType="1"/>
            </p:cNvSpPr>
            <p:nvPr/>
          </p:nvSpPr>
          <p:spPr bwMode="auto">
            <a:xfrm>
              <a:off x="4128" y="2736"/>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1278" name="Line 14">
              <a:extLst>
                <a:ext uri="{FF2B5EF4-FFF2-40B4-BE49-F238E27FC236}">
                  <a16:creationId xmlns:a16="http://schemas.microsoft.com/office/drawing/2014/main" id="{977024F5-FCDD-BF74-C4AE-F18D9B9CA8E1}"/>
                </a:ext>
              </a:extLst>
            </p:cNvPr>
            <p:cNvSpPr>
              <a:spLocks noChangeShapeType="1"/>
            </p:cNvSpPr>
            <p:nvPr/>
          </p:nvSpPr>
          <p:spPr bwMode="auto">
            <a:xfrm>
              <a:off x="3936" y="1776"/>
              <a:ext cx="8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1279" name="Line 15">
              <a:extLst>
                <a:ext uri="{FF2B5EF4-FFF2-40B4-BE49-F238E27FC236}">
                  <a16:creationId xmlns:a16="http://schemas.microsoft.com/office/drawing/2014/main" id="{C4D82D26-A748-40F2-45C3-6B602E4B6063}"/>
                </a:ext>
              </a:extLst>
            </p:cNvPr>
            <p:cNvSpPr>
              <a:spLocks noChangeShapeType="1"/>
            </p:cNvSpPr>
            <p:nvPr/>
          </p:nvSpPr>
          <p:spPr bwMode="auto">
            <a:xfrm>
              <a:off x="4800" y="1776"/>
              <a:ext cx="0" cy="67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1280" name="Text Box 16">
              <a:extLst>
                <a:ext uri="{FF2B5EF4-FFF2-40B4-BE49-F238E27FC236}">
                  <a16:creationId xmlns:a16="http://schemas.microsoft.com/office/drawing/2014/main" id="{9750AED9-98D6-0607-B75D-1F4A445BD948}"/>
                </a:ext>
              </a:extLst>
            </p:cNvPr>
            <p:cNvSpPr txBox="1">
              <a:spLocks noChangeArrowheads="1"/>
            </p:cNvSpPr>
            <p:nvPr/>
          </p:nvSpPr>
          <p:spPr bwMode="auto">
            <a:xfrm>
              <a:off x="4656" y="2544"/>
              <a:ext cx="384"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2400" b="1">
                  <a:latin typeface="Times New Roman" panose="02020603050405020304" pitchFamily="18" charset="0"/>
                  <a:cs typeface="Times New Roman" panose="02020603050405020304" pitchFamily="18" charset="0"/>
                </a:rPr>
                <a:t>Σ</a:t>
              </a:r>
            </a:p>
          </p:txBody>
        </p:sp>
        <p:sp>
          <p:nvSpPr>
            <p:cNvPr id="11281" name="Line 17">
              <a:extLst>
                <a:ext uri="{FF2B5EF4-FFF2-40B4-BE49-F238E27FC236}">
                  <a16:creationId xmlns:a16="http://schemas.microsoft.com/office/drawing/2014/main" id="{7369935A-B30B-C69F-7667-9BE3F7F3965F}"/>
                </a:ext>
              </a:extLst>
            </p:cNvPr>
            <p:cNvSpPr>
              <a:spLocks noChangeShapeType="1"/>
            </p:cNvSpPr>
            <p:nvPr/>
          </p:nvSpPr>
          <p:spPr bwMode="auto">
            <a:xfrm>
              <a:off x="4800" y="3024"/>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1282" name="Line 18">
              <a:extLst>
                <a:ext uri="{FF2B5EF4-FFF2-40B4-BE49-F238E27FC236}">
                  <a16:creationId xmlns:a16="http://schemas.microsoft.com/office/drawing/2014/main" id="{0EBBBC7D-A103-E2C6-8D36-C08E9D8D0B0A}"/>
                </a:ext>
              </a:extLst>
            </p:cNvPr>
            <p:cNvSpPr>
              <a:spLocks noChangeShapeType="1"/>
            </p:cNvSpPr>
            <p:nvPr/>
          </p:nvSpPr>
          <p:spPr bwMode="auto">
            <a:xfrm flipH="1">
              <a:off x="3072" y="3552"/>
              <a:ext cx="17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1283" name="Line 19">
              <a:extLst>
                <a:ext uri="{FF2B5EF4-FFF2-40B4-BE49-F238E27FC236}">
                  <a16:creationId xmlns:a16="http://schemas.microsoft.com/office/drawing/2014/main" id="{5DB73134-1A32-8871-3529-899453DAE077}"/>
                </a:ext>
              </a:extLst>
            </p:cNvPr>
            <p:cNvSpPr>
              <a:spLocks noChangeShapeType="1"/>
            </p:cNvSpPr>
            <p:nvPr/>
          </p:nvSpPr>
          <p:spPr bwMode="auto">
            <a:xfrm flipV="1">
              <a:off x="3072" y="3120"/>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1284" name="Line 20">
              <a:extLst>
                <a:ext uri="{FF2B5EF4-FFF2-40B4-BE49-F238E27FC236}">
                  <a16:creationId xmlns:a16="http://schemas.microsoft.com/office/drawing/2014/main" id="{90AAB11F-F5F5-68F3-6386-85356D298CC7}"/>
                </a:ext>
              </a:extLst>
            </p:cNvPr>
            <p:cNvSpPr>
              <a:spLocks noChangeShapeType="1"/>
            </p:cNvSpPr>
            <p:nvPr/>
          </p:nvSpPr>
          <p:spPr bwMode="auto">
            <a:xfrm flipV="1">
              <a:off x="3072" y="2880"/>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1285" name="Line 21">
              <a:extLst>
                <a:ext uri="{FF2B5EF4-FFF2-40B4-BE49-F238E27FC236}">
                  <a16:creationId xmlns:a16="http://schemas.microsoft.com/office/drawing/2014/main" id="{252B8C8B-0E92-CD7F-7C9D-3308F847D25B}"/>
                </a:ext>
              </a:extLst>
            </p:cNvPr>
            <p:cNvSpPr>
              <a:spLocks noChangeShapeType="1"/>
            </p:cNvSpPr>
            <p:nvPr/>
          </p:nvSpPr>
          <p:spPr bwMode="auto">
            <a:xfrm flipV="1">
              <a:off x="3312" y="2304"/>
              <a:ext cx="19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1286" name="Text Box 22">
              <a:extLst>
                <a:ext uri="{FF2B5EF4-FFF2-40B4-BE49-F238E27FC236}">
                  <a16:creationId xmlns:a16="http://schemas.microsoft.com/office/drawing/2014/main" id="{795067F7-E2F4-4952-0930-71434728D23D}"/>
                </a:ext>
              </a:extLst>
            </p:cNvPr>
            <p:cNvSpPr txBox="1">
              <a:spLocks noChangeArrowheads="1"/>
            </p:cNvSpPr>
            <p:nvPr/>
          </p:nvSpPr>
          <p:spPr bwMode="auto">
            <a:xfrm>
              <a:off x="3552" y="3648"/>
              <a:ext cx="76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b="1"/>
                <a:t>Error</a:t>
              </a:r>
            </a:p>
          </p:txBody>
        </p:sp>
        <p:sp>
          <p:nvSpPr>
            <p:cNvPr id="11287" name="Text Box 23">
              <a:extLst>
                <a:ext uri="{FF2B5EF4-FFF2-40B4-BE49-F238E27FC236}">
                  <a16:creationId xmlns:a16="http://schemas.microsoft.com/office/drawing/2014/main" id="{C117A617-42C7-F035-DFF4-549E5C24EAD9}"/>
                </a:ext>
              </a:extLst>
            </p:cNvPr>
            <p:cNvSpPr txBox="1">
              <a:spLocks noChangeArrowheads="1"/>
            </p:cNvSpPr>
            <p:nvPr/>
          </p:nvSpPr>
          <p:spPr bwMode="auto">
            <a:xfrm>
              <a:off x="4992" y="2160"/>
              <a:ext cx="28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b="1"/>
                <a:t>+</a:t>
              </a:r>
            </a:p>
          </p:txBody>
        </p:sp>
        <p:sp>
          <p:nvSpPr>
            <p:cNvPr id="11288" name="Text Box 24">
              <a:extLst>
                <a:ext uri="{FF2B5EF4-FFF2-40B4-BE49-F238E27FC236}">
                  <a16:creationId xmlns:a16="http://schemas.microsoft.com/office/drawing/2014/main" id="{2CE3D4A9-D27A-F31B-EE6F-19EC102859C4}"/>
                </a:ext>
              </a:extLst>
            </p:cNvPr>
            <p:cNvSpPr txBox="1">
              <a:spLocks noChangeArrowheads="1"/>
            </p:cNvSpPr>
            <p:nvPr/>
          </p:nvSpPr>
          <p:spPr bwMode="auto">
            <a:xfrm>
              <a:off x="4224" y="2880"/>
              <a:ext cx="240"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b="1"/>
                <a:t>-</a:t>
              </a:r>
            </a:p>
          </p:txBody>
        </p:sp>
        <p:sp>
          <p:nvSpPr>
            <p:cNvPr id="11289" name="Text Box 25">
              <a:extLst>
                <a:ext uri="{FF2B5EF4-FFF2-40B4-BE49-F238E27FC236}">
                  <a16:creationId xmlns:a16="http://schemas.microsoft.com/office/drawing/2014/main" id="{5C0132C7-C06F-B94C-5A4D-E33C06DD743A}"/>
                </a:ext>
              </a:extLst>
            </p:cNvPr>
            <p:cNvSpPr txBox="1">
              <a:spLocks noChangeArrowheads="1"/>
            </p:cNvSpPr>
            <p:nvPr/>
          </p:nvSpPr>
          <p:spPr bwMode="auto">
            <a:xfrm>
              <a:off x="4848" y="1440"/>
              <a:ext cx="768"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b="1"/>
                <a:t>Expected Output</a:t>
              </a:r>
            </a:p>
          </p:txBody>
        </p:sp>
        <p:sp>
          <p:nvSpPr>
            <p:cNvPr id="11290" name="Text Box 26">
              <a:extLst>
                <a:ext uri="{FF2B5EF4-FFF2-40B4-BE49-F238E27FC236}">
                  <a16:creationId xmlns:a16="http://schemas.microsoft.com/office/drawing/2014/main" id="{E8B86063-05B8-88F8-C74D-25DEA973B8B5}"/>
                </a:ext>
              </a:extLst>
            </p:cNvPr>
            <p:cNvSpPr txBox="1">
              <a:spLocks noChangeArrowheads="1"/>
            </p:cNvSpPr>
            <p:nvPr/>
          </p:nvSpPr>
          <p:spPr bwMode="auto">
            <a:xfrm>
              <a:off x="3984" y="2160"/>
              <a:ext cx="672"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b="1"/>
                <a:t>Actual Output</a:t>
              </a:r>
            </a:p>
          </p:txBody>
        </p:sp>
      </p:grpSp>
      <p:sp>
        <p:nvSpPr>
          <p:cNvPr id="11291" name="Text Box 27">
            <a:extLst>
              <a:ext uri="{FF2B5EF4-FFF2-40B4-BE49-F238E27FC236}">
                <a16:creationId xmlns:a16="http://schemas.microsoft.com/office/drawing/2014/main" id="{D8CAE734-8463-1003-3074-FF6DE19C4BA2}"/>
              </a:ext>
            </a:extLst>
          </p:cNvPr>
          <p:cNvSpPr txBox="1">
            <a:spLocks noChangeArrowheads="1"/>
          </p:cNvSpPr>
          <p:nvPr/>
        </p:nvSpPr>
        <p:spPr bwMode="auto">
          <a:xfrm>
            <a:off x="3657600" y="4000500"/>
            <a:ext cx="108585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b="1"/>
              <a:t>Training</a:t>
            </a:r>
          </a:p>
        </p:txBody>
      </p:sp>
      <p:sp>
        <p:nvSpPr>
          <p:cNvPr id="11292" name="Line 28">
            <a:extLst>
              <a:ext uri="{FF2B5EF4-FFF2-40B4-BE49-F238E27FC236}">
                <a16:creationId xmlns:a16="http://schemas.microsoft.com/office/drawing/2014/main" id="{1B4450F6-890F-1559-4E24-902BD2ED9E47}"/>
              </a:ext>
            </a:extLst>
          </p:cNvPr>
          <p:cNvSpPr>
            <a:spLocks noChangeShapeType="1"/>
          </p:cNvSpPr>
          <p:nvPr/>
        </p:nvSpPr>
        <p:spPr bwMode="auto">
          <a:xfrm flipV="1">
            <a:off x="4286250" y="3771900"/>
            <a:ext cx="40005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a:extLst>
              <a:ext uri="{FF2B5EF4-FFF2-40B4-BE49-F238E27FC236}">
                <a16:creationId xmlns:a16="http://schemas.microsoft.com/office/drawing/2014/main" id="{4C73F285-0C95-BA6B-4981-E6621066F7C7}"/>
              </a:ext>
            </a:extLst>
          </p:cNvPr>
          <p:cNvSpPr>
            <a:spLocks noGrp="1" noChangeArrowheads="1"/>
          </p:cNvSpPr>
          <p:nvPr>
            <p:ph type="title"/>
          </p:nvPr>
        </p:nvSpPr>
        <p:spPr>
          <a:xfrm>
            <a:off x="381000" y="-186796"/>
            <a:ext cx="8229600" cy="857250"/>
          </a:xfrm>
        </p:spPr>
        <p:txBody>
          <a:bodyPr/>
          <a:lstStyle/>
          <a:p>
            <a:r>
              <a:rPr lang="en-US" altLang="en-US" dirty="0"/>
              <a:t>Multilayer Perceptron</a:t>
            </a:r>
          </a:p>
        </p:txBody>
      </p:sp>
      <p:grpSp>
        <p:nvGrpSpPr>
          <p:cNvPr id="14342" name="Group 6">
            <a:extLst>
              <a:ext uri="{FF2B5EF4-FFF2-40B4-BE49-F238E27FC236}">
                <a16:creationId xmlns:a16="http://schemas.microsoft.com/office/drawing/2014/main" id="{203FB35A-3ECA-4E96-F18D-D9B592601EC2}"/>
              </a:ext>
            </a:extLst>
          </p:cNvPr>
          <p:cNvGrpSpPr>
            <a:grpSpLocks/>
          </p:cNvGrpSpPr>
          <p:nvPr/>
        </p:nvGrpSpPr>
        <p:grpSpPr bwMode="auto">
          <a:xfrm>
            <a:off x="1543050" y="1314450"/>
            <a:ext cx="5429250" cy="3022997"/>
            <a:chOff x="336" y="1104"/>
            <a:chExt cx="4560" cy="2539"/>
          </a:xfrm>
        </p:grpSpPr>
        <p:sp>
          <p:nvSpPr>
            <p:cNvPr id="14343" name="Oval 7">
              <a:extLst>
                <a:ext uri="{FF2B5EF4-FFF2-40B4-BE49-F238E27FC236}">
                  <a16:creationId xmlns:a16="http://schemas.microsoft.com/office/drawing/2014/main" id="{0C0EC2FB-FAA7-48E9-62FB-4405464ECD9F}"/>
                </a:ext>
              </a:extLst>
            </p:cNvPr>
            <p:cNvSpPr>
              <a:spLocks noChangeArrowheads="1"/>
            </p:cNvSpPr>
            <p:nvPr/>
          </p:nvSpPr>
          <p:spPr bwMode="auto">
            <a:xfrm>
              <a:off x="1584" y="1104"/>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44" name="Oval 8">
              <a:extLst>
                <a:ext uri="{FF2B5EF4-FFF2-40B4-BE49-F238E27FC236}">
                  <a16:creationId xmlns:a16="http://schemas.microsoft.com/office/drawing/2014/main" id="{BA7D44B6-4058-97BD-66ED-F04E85396FA0}"/>
                </a:ext>
              </a:extLst>
            </p:cNvPr>
            <p:cNvSpPr>
              <a:spLocks noChangeArrowheads="1"/>
            </p:cNvSpPr>
            <p:nvPr/>
          </p:nvSpPr>
          <p:spPr bwMode="auto">
            <a:xfrm>
              <a:off x="4080" y="1872"/>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45" name="Oval 9">
              <a:extLst>
                <a:ext uri="{FF2B5EF4-FFF2-40B4-BE49-F238E27FC236}">
                  <a16:creationId xmlns:a16="http://schemas.microsoft.com/office/drawing/2014/main" id="{3432C46D-E3AC-DA60-8740-DE6ADB3C5BF2}"/>
                </a:ext>
              </a:extLst>
            </p:cNvPr>
            <p:cNvSpPr>
              <a:spLocks noChangeArrowheads="1"/>
            </p:cNvSpPr>
            <p:nvPr/>
          </p:nvSpPr>
          <p:spPr bwMode="auto">
            <a:xfrm>
              <a:off x="1584" y="1536"/>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46" name="Oval 10">
              <a:extLst>
                <a:ext uri="{FF2B5EF4-FFF2-40B4-BE49-F238E27FC236}">
                  <a16:creationId xmlns:a16="http://schemas.microsoft.com/office/drawing/2014/main" id="{3F106756-4C61-6993-3270-8FB3FE68E723}"/>
                </a:ext>
              </a:extLst>
            </p:cNvPr>
            <p:cNvSpPr>
              <a:spLocks noChangeArrowheads="1"/>
            </p:cNvSpPr>
            <p:nvPr/>
          </p:nvSpPr>
          <p:spPr bwMode="auto">
            <a:xfrm>
              <a:off x="1584" y="1920"/>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47" name="Oval 11">
              <a:extLst>
                <a:ext uri="{FF2B5EF4-FFF2-40B4-BE49-F238E27FC236}">
                  <a16:creationId xmlns:a16="http://schemas.microsoft.com/office/drawing/2014/main" id="{F3E94CAC-7FD2-35EC-6AD8-82B37E3F7F07}"/>
                </a:ext>
              </a:extLst>
            </p:cNvPr>
            <p:cNvSpPr>
              <a:spLocks noChangeArrowheads="1"/>
            </p:cNvSpPr>
            <p:nvPr/>
          </p:nvSpPr>
          <p:spPr bwMode="auto">
            <a:xfrm>
              <a:off x="1584" y="2832"/>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48" name="Oval 12">
              <a:extLst>
                <a:ext uri="{FF2B5EF4-FFF2-40B4-BE49-F238E27FC236}">
                  <a16:creationId xmlns:a16="http://schemas.microsoft.com/office/drawing/2014/main" id="{4C54A1FB-E3A7-2C13-E976-FC308DE9416C}"/>
                </a:ext>
              </a:extLst>
            </p:cNvPr>
            <p:cNvSpPr>
              <a:spLocks noChangeArrowheads="1"/>
            </p:cNvSpPr>
            <p:nvPr/>
          </p:nvSpPr>
          <p:spPr bwMode="auto">
            <a:xfrm>
              <a:off x="2976" y="1152"/>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49" name="Oval 13">
              <a:extLst>
                <a:ext uri="{FF2B5EF4-FFF2-40B4-BE49-F238E27FC236}">
                  <a16:creationId xmlns:a16="http://schemas.microsoft.com/office/drawing/2014/main" id="{0BA2C2EA-F63C-8DEA-1068-11FF5CFEAE09}"/>
                </a:ext>
              </a:extLst>
            </p:cNvPr>
            <p:cNvSpPr>
              <a:spLocks noChangeArrowheads="1"/>
            </p:cNvSpPr>
            <p:nvPr/>
          </p:nvSpPr>
          <p:spPr bwMode="auto">
            <a:xfrm>
              <a:off x="2976" y="1536"/>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50" name="Oval 14">
              <a:extLst>
                <a:ext uri="{FF2B5EF4-FFF2-40B4-BE49-F238E27FC236}">
                  <a16:creationId xmlns:a16="http://schemas.microsoft.com/office/drawing/2014/main" id="{87620819-8757-8013-3AA3-F841A5371A67}"/>
                </a:ext>
              </a:extLst>
            </p:cNvPr>
            <p:cNvSpPr>
              <a:spLocks noChangeArrowheads="1"/>
            </p:cNvSpPr>
            <p:nvPr/>
          </p:nvSpPr>
          <p:spPr bwMode="auto">
            <a:xfrm>
              <a:off x="2976" y="1920"/>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51" name="Oval 15">
              <a:extLst>
                <a:ext uri="{FF2B5EF4-FFF2-40B4-BE49-F238E27FC236}">
                  <a16:creationId xmlns:a16="http://schemas.microsoft.com/office/drawing/2014/main" id="{E0D599C8-9A64-5C1A-29F4-7DCE1AB8AEDC}"/>
                </a:ext>
              </a:extLst>
            </p:cNvPr>
            <p:cNvSpPr>
              <a:spLocks noChangeArrowheads="1"/>
            </p:cNvSpPr>
            <p:nvPr/>
          </p:nvSpPr>
          <p:spPr bwMode="auto">
            <a:xfrm>
              <a:off x="4080" y="2304"/>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52" name="Oval 16">
              <a:extLst>
                <a:ext uri="{FF2B5EF4-FFF2-40B4-BE49-F238E27FC236}">
                  <a16:creationId xmlns:a16="http://schemas.microsoft.com/office/drawing/2014/main" id="{3A0C7EB5-8CF7-8488-6EDF-EAA5AB3A6A3D}"/>
                </a:ext>
              </a:extLst>
            </p:cNvPr>
            <p:cNvSpPr>
              <a:spLocks noChangeArrowheads="1"/>
            </p:cNvSpPr>
            <p:nvPr/>
          </p:nvSpPr>
          <p:spPr bwMode="auto">
            <a:xfrm>
              <a:off x="2976" y="2832"/>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53" name="Oval 17">
              <a:extLst>
                <a:ext uri="{FF2B5EF4-FFF2-40B4-BE49-F238E27FC236}">
                  <a16:creationId xmlns:a16="http://schemas.microsoft.com/office/drawing/2014/main" id="{43365649-EEA6-5DFB-5D9B-7552568EA78B}"/>
                </a:ext>
              </a:extLst>
            </p:cNvPr>
            <p:cNvSpPr>
              <a:spLocks noChangeArrowheads="1"/>
            </p:cNvSpPr>
            <p:nvPr/>
          </p:nvSpPr>
          <p:spPr bwMode="auto">
            <a:xfrm>
              <a:off x="4080" y="1440"/>
              <a:ext cx="288"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54" name="Oval 18">
              <a:extLst>
                <a:ext uri="{FF2B5EF4-FFF2-40B4-BE49-F238E27FC236}">
                  <a16:creationId xmlns:a16="http://schemas.microsoft.com/office/drawing/2014/main" id="{B8B9A0E4-798A-B8A7-0565-96AFD41652EE}"/>
                </a:ext>
              </a:extLst>
            </p:cNvPr>
            <p:cNvSpPr>
              <a:spLocks noChangeArrowheads="1"/>
            </p:cNvSpPr>
            <p:nvPr/>
          </p:nvSpPr>
          <p:spPr bwMode="auto">
            <a:xfrm>
              <a:off x="480" y="129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55" name="Oval 19">
              <a:extLst>
                <a:ext uri="{FF2B5EF4-FFF2-40B4-BE49-F238E27FC236}">
                  <a16:creationId xmlns:a16="http://schemas.microsoft.com/office/drawing/2014/main" id="{987E10FB-57DD-337F-52E7-ABD299375F9A}"/>
                </a:ext>
              </a:extLst>
            </p:cNvPr>
            <p:cNvSpPr>
              <a:spLocks noChangeArrowheads="1"/>
            </p:cNvSpPr>
            <p:nvPr/>
          </p:nvSpPr>
          <p:spPr bwMode="auto">
            <a:xfrm>
              <a:off x="480" y="163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56" name="Oval 20">
              <a:extLst>
                <a:ext uri="{FF2B5EF4-FFF2-40B4-BE49-F238E27FC236}">
                  <a16:creationId xmlns:a16="http://schemas.microsoft.com/office/drawing/2014/main" id="{FCE763CD-DC98-F69B-209A-A0DC611AA2EC}"/>
                </a:ext>
              </a:extLst>
            </p:cNvPr>
            <p:cNvSpPr>
              <a:spLocks noChangeArrowheads="1"/>
            </p:cNvSpPr>
            <p:nvPr/>
          </p:nvSpPr>
          <p:spPr bwMode="auto">
            <a:xfrm>
              <a:off x="480" y="192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57" name="Oval 21">
              <a:extLst>
                <a:ext uri="{FF2B5EF4-FFF2-40B4-BE49-F238E27FC236}">
                  <a16:creationId xmlns:a16="http://schemas.microsoft.com/office/drawing/2014/main" id="{FB53B8BA-FC25-3EA8-2FD0-B098A5A7F865}"/>
                </a:ext>
              </a:extLst>
            </p:cNvPr>
            <p:cNvSpPr>
              <a:spLocks noChangeArrowheads="1"/>
            </p:cNvSpPr>
            <p:nvPr/>
          </p:nvSpPr>
          <p:spPr bwMode="auto">
            <a:xfrm>
              <a:off x="480" y="292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58" name="Oval 22">
              <a:extLst>
                <a:ext uri="{FF2B5EF4-FFF2-40B4-BE49-F238E27FC236}">
                  <a16:creationId xmlns:a16="http://schemas.microsoft.com/office/drawing/2014/main" id="{CE3342BA-416A-E2BF-AB0F-E7B1FCA0E505}"/>
                </a:ext>
              </a:extLst>
            </p:cNvPr>
            <p:cNvSpPr>
              <a:spLocks noChangeArrowheads="1"/>
            </p:cNvSpPr>
            <p:nvPr/>
          </p:nvSpPr>
          <p:spPr bwMode="auto">
            <a:xfrm>
              <a:off x="528" y="23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59" name="Oval 23">
              <a:extLst>
                <a:ext uri="{FF2B5EF4-FFF2-40B4-BE49-F238E27FC236}">
                  <a16:creationId xmlns:a16="http://schemas.microsoft.com/office/drawing/2014/main" id="{29C77A73-EC3B-5CF7-392F-2F47926C308C}"/>
                </a:ext>
              </a:extLst>
            </p:cNvPr>
            <p:cNvSpPr>
              <a:spLocks noChangeArrowheads="1"/>
            </p:cNvSpPr>
            <p:nvPr/>
          </p:nvSpPr>
          <p:spPr bwMode="auto">
            <a:xfrm>
              <a:off x="528" y="24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60" name="Oval 24">
              <a:extLst>
                <a:ext uri="{FF2B5EF4-FFF2-40B4-BE49-F238E27FC236}">
                  <a16:creationId xmlns:a16="http://schemas.microsoft.com/office/drawing/2014/main" id="{5CD545F2-E1A1-3344-D9CD-3B4659D019E9}"/>
                </a:ext>
              </a:extLst>
            </p:cNvPr>
            <p:cNvSpPr>
              <a:spLocks noChangeArrowheads="1"/>
            </p:cNvSpPr>
            <p:nvPr/>
          </p:nvSpPr>
          <p:spPr bwMode="auto">
            <a:xfrm>
              <a:off x="528" y="254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61" name="Oval 25">
              <a:extLst>
                <a:ext uri="{FF2B5EF4-FFF2-40B4-BE49-F238E27FC236}">
                  <a16:creationId xmlns:a16="http://schemas.microsoft.com/office/drawing/2014/main" id="{AC8794A7-BA5A-7419-AC46-3577CDD2DCF9}"/>
                </a:ext>
              </a:extLst>
            </p:cNvPr>
            <p:cNvSpPr>
              <a:spLocks noChangeArrowheads="1"/>
            </p:cNvSpPr>
            <p:nvPr/>
          </p:nvSpPr>
          <p:spPr bwMode="auto">
            <a:xfrm>
              <a:off x="3072" y="23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62" name="Oval 26">
              <a:extLst>
                <a:ext uri="{FF2B5EF4-FFF2-40B4-BE49-F238E27FC236}">
                  <a16:creationId xmlns:a16="http://schemas.microsoft.com/office/drawing/2014/main" id="{5F377EA9-F425-1414-2387-E9B5EFA9DE85}"/>
                </a:ext>
              </a:extLst>
            </p:cNvPr>
            <p:cNvSpPr>
              <a:spLocks noChangeArrowheads="1"/>
            </p:cNvSpPr>
            <p:nvPr/>
          </p:nvSpPr>
          <p:spPr bwMode="auto">
            <a:xfrm>
              <a:off x="1680" y="23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63" name="Oval 27">
              <a:extLst>
                <a:ext uri="{FF2B5EF4-FFF2-40B4-BE49-F238E27FC236}">
                  <a16:creationId xmlns:a16="http://schemas.microsoft.com/office/drawing/2014/main" id="{AB2161D7-F6E4-8232-587B-982DCC0EA79B}"/>
                </a:ext>
              </a:extLst>
            </p:cNvPr>
            <p:cNvSpPr>
              <a:spLocks noChangeArrowheads="1"/>
            </p:cNvSpPr>
            <p:nvPr/>
          </p:nvSpPr>
          <p:spPr bwMode="auto">
            <a:xfrm>
              <a:off x="1680" y="24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64" name="Oval 28">
              <a:extLst>
                <a:ext uri="{FF2B5EF4-FFF2-40B4-BE49-F238E27FC236}">
                  <a16:creationId xmlns:a16="http://schemas.microsoft.com/office/drawing/2014/main" id="{1FF166CA-F0D8-094D-8608-2D454DE848CF}"/>
                </a:ext>
              </a:extLst>
            </p:cNvPr>
            <p:cNvSpPr>
              <a:spLocks noChangeArrowheads="1"/>
            </p:cNvSpPr>
            <p:nvPr/>
          </p:nvSpPr>
          <p:spPr bwMode="auto">
            <a:xfrm>
              <a:off x="1680" y="254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65" name="Oval 29">
              <a:extLst>
                <a:ext uri="{FF2B5EF4-FFF2-40B4-BE49-F238E27FC236}">
                  <a16:creationId xmlns:a16="http://schemas.microsoft.com/office/drawing/2014/main" id="{CC06D251-AFE6-63DD-441E-71400687D4F8}"/>
                </a:ext>
              </a:extLst>
            </p:cNvPr>
            <p:cNvSpPr>
              <a:spLocks noChangeArrowheads="1"/>
            </p:cNvSpPr>
            <p:nvPr/>
          </p:nvSpPr>
          <p:spPr bwMode="auto">
            <a:xfrm>
              <a:off x="3072" y="24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66" name="Oval 30">
              <a:extLst>
                <a:ext uri="{FF2B5EF4-FFF2-40B4-BE49-F238E27FC236}">
                  <a16:creationId xmlns:a16="http://schemas.microsoft.com/office/drawing/2014/main" id="{CC9125F7-5E0C-934A-35B6-13B149E0D73A}"/>
                </a:ext>
              </a:extLst>
            </p:cNvPr>
            <p:cNvSpPr>
              <a:spLocks noChangeArrowheads="1"/>
            </p:cNvSpPr>
            <p:nvPr/>
          </p:nvSpPr>
          <p:spPr bwMode="auto">
            <a:xfrm>
              <a:off x="3072" y="254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4367" name="Line 31">
              <a:extLst>
                <a:ext uri="{FF2B5EF4-FFF2-40B4-BE49-F238E27FC236}">
                  <a16:creationId xmlns:a16="http://schemas.microsoft.com/office/drawing/2014/main" id="{12C11773-E40E-22B6-5D27-9A2704754941}"/>
                </a:ext>
              </a:extLst>
            </p:cNvPr>
            <p:cNvSpPr>
              <a:spLocks noChangeShapeType="1"/>
            </p:cNvSpPr>
            <p:nvPr/>
          </p:nvSpPr>
          <p:spPr bwMode="auto">
            <a:xfrm flipV="1">
              <a:off x="576" y="1248"/>
              <a:ext cx="100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68" name="Line 32">
              <a:extLst>
                <a:ext uri="{FF2B5EF4-FFF2-40B4-BE49-F238E27FC236}">
                  <a16:creationId xmlns:a16="http://schemas.microsoft.com/office/drawing/2014/main" id="{720F21B6-7441-F5F9-E149-85EB5917FEB6}"/>
                </a:ext>
              </a:extLst>
            </p:cNvPr>
            <p:cNvSpPr>
              <a:spLocks noChangeShapeType="1"/>
            </p:cNvSpPr>
            <p:nvPr/>
          </p:nvSpPr>
          <p:spPr bwMode="auto">
            <a:xfrm>
              <a:off x="576" y="1344"/>
              <a:ext cx="100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69" name="Line 33">
              <a:extLst>
                <a:ext uri="{FF2B5EF4-FFF2-40B4-BE49-F238E27FC236}">
                  <a16:creationId xmlns:a16="http://schemas.microsoft.com/office/drawing/2014/main" id="{374ECABC-C0E5-03FE-97EE-C55243C49D7A}"/>
                </a:ext>
              </a:extLst>
            </p:cNvPr>
            <p:cNvSpPr>
              <a:spLocks noChangeShapeType="1"/>
            </p:cNvSpPr>
            <p:nvPr/>
          </p:nvSpPr>
          <p:spPr bwMode="auto">
            <a:xfrm>
              <a:off x="576" y="1344"/>
              <a:ext cx="1008"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70" name="Line 34">
              <a:extLst>
                <a:ext uri="{FF2B5EF4-FFF2-40B4-BE49-F238E27FC236}">
                  <a16:creationId xmlns:a16="http://schemas.microsoft.com/office/drawing/2014/main" id="{8F86E92A-17F2-7967-C84B-A2AFA7850710}"/>
                </a:ext>
              </a:extLst>
            </p:cNvPr>
            <p:cNvSpPr>
              <a:spLocks noChangeShapeType="1"/>
            </p:cNvSpPr>
            <p:nvPr/>
          </p:nvSpPr>
          <p:spPr bwMode="auto">
            <a:xfrm>
              <a:off x="576" y="1344"/>
              <a:ext cx="1008" cy="16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71" name="Line 35">
              <a:extLst>
                <a:ext uri="{FF2B5EF4-FFF2-40B4-BE49-F238E27FC236}">
                  <a16:creationId xmlns:a16="http://schemas.microsoft.com/office/drawing/2014/main" id="{9DDDF161-A6EC-44E1-1F53-0819F1F05375}"/>
                </a:ext>
              </a:extLst>
            </p:cNvPr>
            <p:cNvSpPr>
              <a:spLocks noChangeShapeType="1"/>
            </p:cNvSpPr>
            <p:nvPr/>
          </p:nvSpPr>
          <p:spPr bwMode="auto">
            <a:xfrm flipV="1">
              <a:off x="576" y="1248"/>
              <a:ext cx="100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72" name="Line 36">
              <a:extLst>
                <a:ext uri="{FF2B5EF4-FFF2-40B4-BE49-F238E27FC236}">
                  <a16:creationId xmlns:a16="http://schemas.microsoft.com/office/drawing/2014/main" id="{B09F3805-680F-481C-1AD5-422DEDCCDF3E}"/>
                </a:ext>
              </a:extLst>
            </p:cNvPr>
            <p:cNvSpPr>
              <a:spLocks noChangeShapeType="1"/>
            </p:cNvSpPr>
            <p:nvPr/>
          </p:nvSpPr>
          <p:spPr bwMode="auto">
            <a:xfrm flipV="1">
              <a:off x="576" y="1632"/>
              <a:ext cx="1008"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73" name="Line 37">
              <a:extLst>
                <a:ext uri="{FF2B5EF4-FFF2-40B4-BE49-F238E27FC236}">
                  <a16:creationId xmlns:a16="http://schemas.microsoft.com/office/drawing/2014/main" id="{5C391C8B-5C4F-055D-1CDF-6D53116F9785}"/>
                </a:ext>
              </a:extLst>
            </p:cNvPr>
            <p:cNvSpPr>
              <a:spLocks noChangeShapeType="1"/>
            </p:cNvSpPr>
            <p:nvPr/>
          </p:nvSpPr>
          <p:spPr bwMode="auto">
            <a:xfrm>
              <a:off x="576" y="1680"/>
              <a:ext cx="100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74" name="Line 38">
              <a:extLst>
                <a:ext uri="{FF2B5EF4-FFF2-40B4-BE49-F238E27FC236}">
                  <a16:creationId xmlns:a16="http://schemas.microsoft.com/office/drawing/2014/main" id="{3F6F4FD9-895A-0015-8A9A-60D75854AE30}"/>
                </a:ext>
              </a:extLst>
            </p:cNvPr>
            <p:cNvSpPr>
              <a:spLocks noChangeShapeType="1"/>
            </p:cNvSpPr>
            <p:nvPr/>
          </p:nvSpPr>
          <p:spPr bwMode="auto">
            <a:xfrm>
              <a:off x="576" y="1680"/>
              <a:ext cx="1008" cy="1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75" name="Line 39">
              <a:extLst>
                <a:ext uri="{FF2B5EF4-FFF2-40B4-BE49-F238E27FC236}">
                  <a16:creationId xmlns:a16="http://schemas.microsoft.com/office/drawing/2014/main" id="{8C3DA5F7-AA7A-38D5-E008-C0897F4FCE86}"/>
                </a:ext>
              </a:extLst>
            </p:cNvPr>
            <p:cNvSpPr>
              <a:spLocks noChangeShapeType="1"/>
            </p:cNvSpPr>
            <p:nvPr/>
          </p:nvSpPr>
          <p:spPr bwMode="auto">
            <a:xfrm flipV="1">
              <a:off x="576" y="1248"/>
              <a:ext cx="1008"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76" name="Line 40">
              <a:extLst>
                <a:ext uri="{FF2B5EF4-FFF2-40B4-BE49-F238E27FC236}">
                  <a16:creationId xmlns:a16="http://schemas.microsoft.com/office/drawing/2014/main" id="{54AAEB97-15DB-75B3-CA6E-63B583ECA691}"/>
                </a:ext>
              </a:extLst>
            </p:cNvPr>
            <p:cNvSpPr>
              <a:spLocks noChangeShapeType="1"/>
            </p:cNvSpPr>
            <p:nvPr/>
          </p:nvSpPr>
          <p:spPr bwMode="auto">
            <a:xfrm flipV="1">
              <a:off x="576" y="1632"/>
              <a:ext cx="100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77" name="Line 41">
              <a:extLst>
                <a:ext uri="{FF2B5EF4-FFF2-40B4-BE49-F238E27FC236}">
                  <a16:creationId xmlns:a16="http://schemas.microsoft.com/office/drawing/2014/main" id="{62ED0FD1-2EB9-5DB6-B421-3AE4B3F32511}"/>
                </a:ext>
              </a:extLst>
            </p:cNvPr>
            <p:cNvSpPr>
              <a:spLocks noChangeShapeType="1"/>
            </p:cNvSpPr>
            <p:nvPr/>
          </p:nvSpPr>
          <p:spPr bwMode="auto">
            <a:xfrm>
              <a:off x="576" y="1968"/>
              <a:ext cx="100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78" name="Line 42">
              <a:extLst>
                <a:ext uri="{FF2B5EF4-FFF2-40B4-BE49-F238E27FC236}">
                  <a16:creationId xmlns:a16="http://schemas.microsoft.com/office/drawing/2014/main" id="{D011CFB7-FA35-54F0-DED8-801CB6617CF7}"/>
                </a:ext>
              </a:extLst>
            </p:cNvPr>
            <p:cNvSpPr>
              <a:spLocks noChangeShapeType="1"/>
            </p:cNvSpPr>
            <p:nvPr/>
          </p:nvSpPr>
          <p:spPr bwMode="auto">
            <a:xfrm>
              <a:off x="576" y="1968"/>
              <a:ext cx="1008"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79" name="Line 43">
              <a:extLst>
                <a:ext uri="{FF2B5EF4-FFF2-40B4-BE49-F238E27FC236}">
                  <a16:creationId xmlns:a16="http://schemas.microsoft.com/office/drawing/2014/main" id="{7A06CDBE-F231-AE45-3F65-67EA1D699F31}"/>
                </a:ext>
              </a:extLst>
            </p:cNvPr>
            <p:cNvSpPr>
              <a:spLocks noChangeShapeType="1"/>
            </p:cNvSpPr>
            <p:nvPr/>
          </p:nvSpPr>
          <p:spPr bwMode="auto">
            <a:xfrm flipV="1">
              <a:off x="576" y="1248"/>
              <a:ext cx="1008" cy="17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80" name="Line 44">
              <a:extLst>
                <a:ext uri="{FF2B5EF4-FFF2-40B4-BE49-F238E27FC236}">
                  <a16:creationId xmlns:a16="http://schemas.microsoft.com/office/drawing/2014/main" id="{4A1A9EE1-EBE3-7E3E-F7FE-83731B5C38D3}"/>
                </a:ext>
              </a:extLst>
            </p:cNvPr>
            <p:cNvSpPr>
              <a:spLocks noChangeShapeType="1"/>
            </p:cNvSpPr>
            <p:nvPr/>
          </p:nvSpPr>
          <p:spPr bwMode="auto">
            <a:xfrm flipV="1">
              <a:off x="576" y="1632"/>
              <a:ext cx="1008" cy="1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81" name="Line 45">
              <a:extLst>
                <a:ext uri="{FF2B5EF4-FFF2-40B4-BE49-F238E27FC236}">
                  <a16:creationId xmlns:a16="http://schemas.microsoft.com/office/drawing/2014/main" id="{DD3628C5-4E0A-F29E-8697-49123065FEE1}"/>
                </a:ext>
              </a:extLst>
            </p:cNvPr>
            <p:cNvSpPr>
              <a:spLocks noChangeShapeType="1"/>
            </p:cNvSpPr>
            <p:nvPr/>
          </p:nvSpPr>
          <p:spPr bwMode="auto">
            <a:xfrm flipV="1">
              <a:off x="576" y="2064"/>
              <a:ext cx="1008"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82" name="Line 46">
              <a:extLst>
                <a:ext uri="{FF2B5EF4-FFF2-40B4-BE49-F238E27FC236}">
                  <a16:creationId xmlns:a16="http://schemas.microsoft.com/office/drawing/2014/main" id="{9DADBA88-A24F-1603-6FC8-C6C46CAB69B7}"/>
                </a:ext>
              </a:extLst>
            </p:cNvPr>
            <p:cNvSpPr>
              <a:spLocks noChangeShapeType="1"/>
            </p:cNvSpPr>
            <p:nvPr/>
          </p:nvSpPr>
          <p:spPr bwMode="auto">
            <a:xfrm>
              <a:off x="576" y="2976"/>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83" name="Line 47">
              <a:extLst>
                <a:ext uri="{FF2B5EF4-FFF2-40B4-BE49-F238E27FC236}">
                  <a16:creationId xmlns:a16="http://schemas.microsoft.com/office/drawing/2014/main" id="{AD5B9C39-D0D9-E23F-98A4-F05A2D3AD7E6}"/>
                </a:ext>
              </a:extLst>
            </p:cNvPr>
            <p:cNvSpPr>
              <a:spLocks noChangeShapeType="1"/>
            </p:cNvSpPr>
            <p:nvPr/>
          </p:nvSpPr>
          <p:spPr bwMode="auto">
            <a:xfrm>
              <a:off x="1872" y="1248"/>
              <a:ext cx="1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84" name="Line 48">
              <a:extLst>
                <a:ext uri="{FF2B5EF4-FFF2-40B4-BE49-F238E27FC236}">
                  <a16:creationId xmlns:a16="http://schemas.microsoft.com/office/drawing/2014/main" id="{28C10231-82AF-C8E6-4C78-FDD72B22D695}"/>
                </a:ext>
              </a:extLst>
            </p:cNvPr>
            <p:cNvSpPr>
              <a:spLocks noChangeShapeType="1"/>
            </p:cNvSpPr>
            <p:nvPr/>
          </p:nvSpPr>
          <p:spPr bwMode="auto">
            <a:xfrm>
              <a:off x="1872" y="1248"/>
              <a:ext cx="110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85" name="Line 49">
              <a:extLst>
                <a:ext uri="{FF2B5EF4-FFF2-40B4-BE49-F238E27FC236}">
                  <a16:creationId xmlns:a16="http://schemas.microsoft.com/office/drawing/2014/main" id="{537231AC-39A4-0C5B-1A33-FFF733F044A8}"/>
                </a:ext>
              </a:extLst>
            </p:cNvPr>
            <p:cNvSpPr>
              <a:spLocks noChangeShapeType="1"/>
            </p:cNvSpPr>
            <p:nvPr/>
          </p:nvSpPr>
          <p:spPr bwMode="auto">
            <a:xfrm>
              <a:off x="1872" y="1248"/>
              <a:ext cx="1104"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86" name="Line 50">
              <a:extLst>
                <a:ext uri="{FF2B5EF4-FFF2-40B4-BE49-F238E27FC236}">
                  <a16:creationId xmlns:a16="http://schemas.microsoft.com/office/drawing/2014/main" id="{BCCDC4DF-72F8-0208-8B4C-35AA15DDB357}"/>
                </a:ext>
              </a:extLst>
            </p:cNvPr>
            <p:cNvSpPr>
              <a:spLocks noChangeShapeType="1"/>
            </p:cNvSpPr>
            <p:nvPr/>
          </p:nvSpPr>
          <p:spPr bwMode="auto">
            <a:xfrm>
              <a:off x="1872" y="1248"/>
              <a:ext cx="1104" cy="17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87" name="Line 51">
              <a:extLst>
                <a:ext uri="{FF2B5EF4-FFF2-40B4-BE49-F238E27FC236}">
                  <a16:creationId xmlns:a16="http://schemas.microsoft.com/office/drawing/2014/main" id="{935CB934-9DAC-BE24-CC12-E3ACD8A1039B}"/>
                </a:ext>
              </a:extLst>
            </p:cNvPr>
            <p:cNvSpPr>
              <a:spLocks noChangeShapeType="1"/>
            </p:cNvSpPr>
            <p:nvPr/>
          </p:nvSpPr>
          <p:spPr bwMode="auto">
            <a:xfrm flipV="1">
              <a:off x="1872" y="1248"/>
              <a:ext cx="110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88" name="Line 52">
              <a:extLst>
                <a:ext uri="{FF2B5EF4-FFF2-40B4-BE49-F238E27FC236}">
                  <a16:creationId xmlns:a16="http://schemas.microsoft.com/office/drawing/2014/main" id="{E3B22881-E430-588D-15EC-BB901BD4CC8A}"/>
                </a:ext>
              </a:extLst>
            </p:cNvPr>
            <p:cNvSpPr>
              <a:spLocks noChangeShapeType="1"/>
            </p:cNvSpPr>
            <p:nvPr/>
          </p:nvSpPr>
          <p:spPr bwMode="auto">
            <a:xfrm>
              <a:off x="1872" y="1680"/>
              <a:ext cx="1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89" name="Line 53">
              <a:extLst>
                <a:ext uri="{FF2B5EF4-FFF2-40B4-BE49-F238E27FC236}">
                  <a16:creationId xmlns:a16="http://schemas.microsoft.com/office/drawing/2014/main" id="{A264151A-8609-CC17-206C-2272D78E3238}"/>
                </a:ext>
              </a:extLst>
            </p:cNvPr>
            <p:cNvSpPr>
              <a:spLocks noChangeShapeType="1"/>
            </p:cNvSpPr>
            <p:nvPr/>
          </p:nvSpPr>
          <p:spPr bwMode="auto">
            <a:xfrm>
              <a:off x="1872" y="1680"/>
              <a:ext cx="1104"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90" name="Line 54">
              <a:extLst>
                <a:ext uri="{FF2B5EF4-FFF2-40B4-BE49-F238E27FC236}">
                  <a16:creationId xmlns:a16="http://schemas.microsoft.com/office/drawing/2014/main" id="{96CF474A-FF2C-EE80-10C9-30ABB2C1E53F}"/>
                </a:ext>
              </a:extLst>
            </p:cNvPr>
            <p:cNvSpPr>
              <a:spLocks noChangeShapeType="1"/>
            </p:cNvSpPr>
            <p:nvPr/>
          </p:nvSpPr>
          <p:spPr bwMode="auto">
            <a:xfrm>
              <a:off x="1872" y="1680"/>
              <a:ext cx="1104" cy="1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91" name="Line 55">
              <a:extLst>
                <a:ext uri="{FF2B5EF4-FFF2-40B4-BE49-F238E27FC236}">
                  <a16:creationId xmlns:a16="http://schemas.microsoft.com/office/drawing/2014/main" id="{E7D63313-754F-357B-BB1D-2947AB7A429A}"/>
                </a:ext>
              </a:extLst>
            </p:cNvPr>
            <p:cNvSpPr>
              <a:spLocks noChangeShapeType="1"/>
            </p:cNvSpPr>
            <p:nvPr/>
          </p:nvSpPr>
          <p:spPr bwMode="auto">
            <a:xfrm flipV="1">
              <a:off x="1872" y="1248"/>
              <a:ext cx="1056"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92" name="Line 56">
              <a:extLst>
                <a:ext uri="{FF2B5EF4-FFF2-40B4-BE49-F238E27FC236}">
                  <a16:creationId xmlns:a16="http://schemas.microsoft.com/office/drawing/2014/main" id="{51AF60C6-327E-7A0B-8A5C-1011341868CD}"/>
                </a:ext>
              </a:extLst>
            </p:cNvPr>
            <p:cNvSpPr>
              <a:spLocks noChangeShapeType="1"/>
            </p:cNvSpPr>
            <p:nvPr/>
          </p:nvSpPr>
          <p:spPr bwMode="auto">
            <a:xfrm flipV="1">
              <a:off x="1872" y="1680"/>
              <a:ext cx="110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93" name="Line 57">
              <a:extLst>
                <a:ext uri="{FF2B5EF4-FFF2-40B4-BE49-F238E27FC236}">
                  <a16:creationId xmlns:a16="http://schemas.microsoft.com/office/drawing/2014/main" id="{59414B77-079E-9070-2E2C-ECCA816DF976}"/>
                </a:ext>
              </a:extLst>
            </p:cNvPr>
            <p:cNvSpPr>
              <a:spLocks noChangeShapeType="1"/>
            </p:cNvSpPr>
            <p:nvPr/>
          </p:nvSpPr>
          <p:spPr bwMode="auto">
            <a:xfrm>
              <a:off x="1872" y="2016"/>
              <a:ext cx="1104"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94" name="Line 58">
              <a:extLst>
                <a:ext uri="{FF2B5EF4-FFF2-40B4-BE49-F238E27FC236}">
                  <a16:creationId xmlns:a16="http://schemas.microsoft.com/office/drawing/2014/main" id="{83A28A0A-EC34-3B1F-5FAA-1701043D902A}"/>
                </a:ext>
              </a:extLst>
            </p:cNvPr>
            <p:cNvSpPr>
              <a:spLocks noChangeShapeType="1"/>
            </p:cNvSpPr>
            <p:nvPr/>
          </p:nvSpPr>
          <p:spPr bwMode="auto">
            <a:xfrm>
              <a:off x="1872" y="2016"/>
              <a:ext cx="1104"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95" name="Line 59">
              <a:extLst>
                <a:ext uri="{FF2B5EF4-FFF2-40B4-BE49-F238E27FC236}">
                  <a16:creationId xmlns:a16="http://schemas.microsoft.com/office/drawing/2014/main" id="{05820B0A-4BCB-ADB8-5A45-1F3B78A0E857}"/>
                </a:ext>
              </a:extLst>
            </p:cNvPr>
            <p:cNvSpPr>
              <a:spLocks noChangeShapeType="1"/>
            </p:cNvSpPr>
            <p:nvPr/>
          </p:nvSpPr>
          <p:spPr bwMode="auto">
            <a:xfrm flipV="1">
              <a:off x="1872" y="1248"/>
              <a:ext cx="1104" cy="17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96" name="Line 60">
              <a:extLst>
                <a:ext uri="{FF2B5EF4-FFF2-40B4-BE49-F238E27FC236}">
                  <a16:creationId xmlns:a16="http://schemas.microsoft.com/office/drawing/2014/main" id="{32D0C819-2D65-18AE-6881-AD9983CA4EEB}"/>
                </a:ext>
              </a:extLst>
            </p:cNvPr>
            <p:cNvSpPr>
              <a:spLocks noChangeShapeType="1"/>
            </p:cNvSpPr>
            <p:nvPr/>
          </p:nvSpPr>
          <p:spPr bwMode="auto">
            <a:xfrm flipV="1">
              <a:off x="1872" y="1680"/>
              <a:ext cx="1104" cy="1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97" name="Line 61">
              <a:extLst>
                <a:ext uri="{FF2B5EF4-FFF2-40B4-BE49-F238E27FC236}">
                  <a16:creationId xmlns:a16="http://schemas.microsoft.com/office/drawing/2014/main" id="{08255E71-7F9D-95FF-186C-F99789EA25B1}"/>
                </a:ext>
              </a:extLst>
            </p:cNvPr>
            <p:cNvSpPr>
              <a:spLocks noChangeShapeType="1"/>
            </p:cNvSpPr>
            <p:nvPr/>
          </p:nvSpPr>
          <p:spPr bwMode="auto">
            <a:xfrm flipV="1">
              <a:off x="1872" y="2064"/>
              <a:ext cx="1104"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98" name="Line 62">
              <a:extLst>
                <a:ext uri="{FF2B5EF4-FFF2-40B4-BE49-F238E27FC236}">
                  <a16:creationId xmlns:a16="http://schemas.microsoft.com/office/drawing/2014/main" id="{4DEDB36B-0E88-1512-B55D-671C0632DC2E}"/>
                </a:ext>
              </a:extLst>
            </p:cNvPr>
            <p:cNvSpPr>
              <a:spLocks noChangeShapeType="1"/>
            </p:cNvSpPr>
            <p:nvPr/>
          </p:nvSpPr>
          <p:spPr bwMode="auto">
            <a:xfrm>
              <a:off x="1872" y="2976"/>
              <a:ext cx="1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399" name="Line 63">
              <a:extLst>
                <a:ext uri="{FF2B5EF4-FFF2-40B4-BE49-F238E27FC236}">
                  <a16:creationId xmlns:a16="http://schemas.microsoft.com/office/drawing/2014/main" id="{34931CA1-154D-0C45-96A2-CBAA53DF4CDC}"/>
                </a:ext>
              </a:extLst>
            </p:cNvPr>
            <p:cNvSpPr>
              <a:spLocks noChangeShapeType="1"/>
            </p:cNvSpPr>
            <p:nvPr/>
          </p:nvSpPr>
          <p:spPr bwMode="auto">
            <a:xfrm>
              <a:off x="3264" y="1248"/>
              <a:ext cx="81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400" name="Line 64">
              <a:extLst>
                <a:ext uri="{FF2B5EF4-FFF2-40B4-BE49-F238E27FC236}">
                  <a16:creationId xmlns:a16="http://schemas.microsoft.com/office/drawing/2014/main" id="{F568C631-95AC-0857-8CD5-D0B0811B301C}"/>
                </a:ext>
              </a:extLst>
            </p:cNvPr>
            <p:cNvSpPr>
              <a:spLocks noChangeShapeType="1"/>
            </p:cNvSpPr>
            <p:nvPr/>
          </p:nvSpPr>
          <p:spPr bwMode="auto">
            <a:xfrm>
              <a:off x="3264" y="1248"/>
              <a:ext cx="816"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401" name="Line 65">
              <a:extLst>
                <a:ext uri="{FF2B5EF4-FFF2-40B4-BE49-F238E27FC236}">
                  <a16:creationId xmlns:a16="http://schemas.microsoft.com/office/drawing/2014/main" id="{B09EB0AA-F7C7-4BA0-2F98-91D46EDE6634}"/>
                </a:ext>
              </a:extLst>
            </p:cNvPr>
            <p:cNvSpPr>
              <a:spLocks noChangeShapeType="1"/>
            </p:cNvSpPr>
            <p:nvPr/>
          </p:nvSpPr>
          <p:spPr bwMode="auto">
            <a:xfrm>
              <a:off x="3264" y="1248"/>
              <a:ext cx="816" cy="11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402" name="Line 66">
              <a:extLst>
                <a:ext uri="{FF2B5EF4-FFF2-40B4-BE49-F238E27FC236}">
                  <a16:creationId xmlns:a16="http://schemas.microsoft.com/office/drawing/2014/main" id="{FEF5C319-CDDE-7476-BC29-839D1CC61D70}"/>
                </a:ext>
              </a:extLst>
            </p:cNvPr>
            <p:cNvSpPr>
              <a:spLocks noChangeShapeType="1"/>
            </p:cNvSpPr>
            <p:nvPr/>
          </p:nvSpPr>
          <p:spPr bwMode="auto">
            <a:xfrm flipV="1">
              <a:off x="3264" y="1584"/>
              <a:ext cx="81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403" name="Line 67">
              <a:extLst>
                <a:ext uri="{FF2B5EF4-FFF2-40B4-BE49-F238E27FC236}">
                  <a16:creationId xmlns:a16="http://schemas.microsoft.com/office/drawing/2014/main" id="{CBC5E184-81D9-1EC8-0CFC-679B30504057}"/>
                </a:ext>
              </a:extLst>
            </p:cNvPr>
            <p:cNvSpPr>
              <a:spLocks noChangeShapeType="1"/>
            </p:cNvSpPr>
            <p:nvPr/>
          </p:nvSpPr>
          <p:spPr bwMode="auto">
            <a:xfrm>
              <a:off x="3264" y="1680"/>
              <a:ext cx="81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404" name="Line 68">
              <a:extLst>
                <a:ext uri="{FF2B5EF4-FFF2-40B4-BE49-F238E27FC236}">
                  <a16:creationId xmlns:a16="http://schemas.microsoft.com/office/drawing/2014/main" id="{724CD827-256B-433F-E630-67A8D9CB6CFD}"/>
                </a:ext>
              </a:extLst>
            </p:cNvPr>
            <p:cNvSpPr>
              <a:spLocks noChangeShapeType="1"/>
            </p:cNvSpPr>
            <p:nvPr/>
          </p:nvSpPr>
          <p:spPr bwMode="auto">
            <a:xfrm>
              <a:off x="3264" y="1680"/>
              <a:ext cx="816"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405" name="Line 69">
              <a:extLst>
                <a:ext uri="{FF2B5EF4-FFF2-40B4-BE49-F238E27FC236}">
                  <a16:creationId xmlns:a16="http://schemas.microsoft.com/office/drawing/2014/main" id="{EC3A7B6F-8095-5345-98D7-7C4406C1368E}"/>
                </a:ext>
              </a:extLst>
            </p:cNvPr>
            <p:cNvSpPr>
              <a:spLocks noChangeShapeType="1"/>
            </p:cNvSpPr>
            <p:nvPr/>
          </p:nvSpPr>
          <p:spPr bwMode="auto">
            <a:xfrm flipV="1">
              <a:off x="3264" y="1584"/>
              <a:ext cx="816"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406" name="Line 70">
              <a:extLst>
                <a:ext uri="{FF2B5EF4-FFF2-40B4-BE49-F238E27FC236}">
                  <a16:creationId xmlns:a16="http://schemas.microsoft.com/office/drawing/2014/main" id="{56F51893-5E57-FD6E-265F-E34AD25722F7}"/>
                </a:ext>
              </a:extLst>
            </p:cNvPr>
            <p:cNvSpPr>
              <a:spLocks noChangeShapeType="1"/>
            </p:cNvSpPr>
            <p:nvPr/>
          </p:nvSpPr>
          <p:spPr bwMode="auto">
            <a:xfrm flipV="1">
              <a:off x="3264" y="2016"/>
              <a:ext cx="81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407" name="Line 71">
              <a:extLst>
                <a:ext uri="{FF2B5EF4-FFF2-40B4-BE49-F238E27FC236}">
                  <a16:creationId xmlns:a16="http://schemas.microsoft.com/office/drawing/2014/main" id="{4FAD0ECA-95DD-F9DE-FBF1-731A5D4B0097}"/>
                </a:ext>
              </a:extLst>
            </p:cNvPr>
            <p:cNvSpPr>
              <a:spLocks noChangeShapeType="1"/>
            </p:cNvSpPr>
            <p:nvPr/>
          </p:nvSpPr>
          <p:spPr bwMode="auto">
            <a:xfrm>
              <a:off x="3264" y="2064"/>
              <a:ext cx="81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408" name="Line 72">
              <a:extLst>
                <a:ext uri="{FF2B5EF4-FFF2-40B4-BE49-F238E27FC236}">
                  <a16:creationId xmlns:a16="http://schemas.microsoft.com/office/drawing/2014/main" id="{6EEC8F9F-E2B0-3488-87A4-ACB6F6E6CFBE}"/>
                </a:ext>
              </a:extLst>
            </p:cNvPr>
            <p:cNvSpPr>
              <a:spLocks noChangeShapeType="1"/>
            </p:cNvSpPr>
            <p:nvPr/>
          </p:nvSpPr>
          <p:spPr bwMode="auto">
            <a:xfrm flipV="1">
              <a:off x="3264" y="1632"/>
              <a:ext cx="816" cy="1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409" name="Line 73">
              <a:extLst>
                <a:ext uri="{FF2B5EF4-FFF2-40B4-BE49-F238E27FC236}">
                  <a16:creationId xmlns:a16="http://schemas.microsoft.com/office/drawing/2014/main" id="{794A70BA-123F-12B6-624D-E55E3D51497D}"/>
                </a:ext>
              </a:extLst>
            </p:cNvPr>
            <p:cNvSpPr>
              <a:spLocks noChangeShapeType="1"/>
            </p:cNvSpPr>
            <p:nvPr/>
          </p:nvSpPr>
          <p:spPr bwMode="auto">
            <a:xfrm flipV="1">
              <a:off x="3264" y="2016"/>
              <a:ext cx="816"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410" name="Line 74">
              <a:extLst>
                <a:ext uri="{FF2B5EF4-FFF2-40B4-BE49-F238E27FC236}">
                  <a16:creationId xmlns:a16="http://schemas.microsoft.com/office/drawing/2014/main" id="{3B17D119-2512-6D72-600A-0D857243D10B}"/>
                </a:ext>
              </a:extLst>
            </p:cNvPr>
            <p:cNvSpPr>
              <a:spLocks noChangeShapeType="1"/>
            </p:cNvSpPr>
            <p:nvPr/>
          </p:nvSpPr>
          <p:spPr bwMode="auto">
            <a:xfrm flipV="1">
              <a:off x="3264" y="2400"/>
              <a:ext cx="81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411" name="Line 75">
              <a:extLst>
                <a:ext uri="{FF2B5EF4-FFF2-40B4-BE49-F238E27FC236}">
                  <a16:creationId xmlns:a16="http://schemas.microsoft.com/office/drawing/2014/main" id="{DA5D4D42-4C11-182B-E9AE-F3CD2A5F15D7}"/>
                </a:ext>
              </a:extLst>
            </p:cNvPr>
            <p:cNvSpPr>
              <a:spLocks noChangeShapeType="1"/>
            </p:cNvSpPr>
            <p:nvPr/>
          </p:nvSpPr>
          <p:spPr bwMode="auto">
            <a:xfrm>
              <a:off x="4368" y="1584"/>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412" name="Line 76">
              <a:extLst>
                <a:ext uri="{FF2B5EF4-FFF2-40B4-BE49-F238E27FC236}">
                  <a16:creationId xmlns:a16="http://schemas.microsoft.com/office/drawing/2014/main" id="{BD7DD079-FF11-4CFF-DA57-BB218B2246F4}"/>
                </a:ext>
              </a:extLst>
            </p:cNvPr>
            <p:cNvSpPr>
              <a:spLocks noChangeShapeType="1"/>
            </p:cNvSpPr>
            <p:nvPr/>
          </p:nvSpPr>
          <p:spPr bwMode="auto">
            <a:xfrm>
              <a:off x="4368" y="2016"/>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413" name="Line 77">
              <a:extLst>
                <a:ext uri="{FF2B5EF4-FFF2-40B4-BE49-F238E27FC236}">
                  <a16:creationId xmlns:a16="http://schemas.microsoft.com/office/drawing/2014/main" id="{301E6F5D-2587-2405-5AFD-422C3EEEED51}"/>
                </a:ext>
              </a:extLst>
            </p:cNvPr>
            <p:cNvSpPr>
              <a:spLocks noChangeShapeType="1"/>
            </p:cNvSpPr>
            <p:nvPr/>
          </p:nvSpPr>
          <p:spPr bwMode="auto">
            <a:xfrm>
              <a:off x="4368" y="2448"/>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414" name="Text Box 78">
              <a:extLst>
                <a:ext uri="{FF2B5EF4-FFF2-40B4-BE49-F238E27FC236}">
                  <a16:creationId xmlns:a16="http://schemas.microsoft.com/office/drawing/2014/main" id="{862F1055-1D55-0B28-8CB6-0D1F30F33CD5}"/>
                </a:ext>
              </a:extLst>
            </p:cNvPr>
            <p:cNvSpPr txBox="1">
              <a:spLocks noChangeArrowheads="1"/>
            </p:cNvSpPr>
            <p:nvPr/>
          </p:nvSpPr>
          <p:spPr bwMode="auto">
            <a:xfrm>
              <a:off x="336" y="3168"/>
              <a:ext cx="5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b="1"/>
                <a:t>Inputs</a:t>
              </a:r>
            </a:p>
          </p:txBody>
        </p:sp>
        <p:sp>
          <p:nvSpPr>
            <p:cNvPr id="14415" name="Text Box 79">
              <a:extLst>
                <a:ext uri="{FF2B5EF4-FFF2-40B4-BE49-F238E27FC236}">
                  <a16:creationId xmlns:a16="http://schemas.microsoft.com/office/drawing/2014/main" id="{A6C08329-64C2-8A37-2D63-AF57C3C4C2F4}"/>
                </a:ext>
              </a:extLst>
            </p:cNvPr>
            <p:cNvSpPr txBox="1">
              <a:spLocks noChangeArrowheads="1"/>
            </p:cNvSpPr>
            <p:nvPr/>
          </p:nvSpPr>
          <p:spPr bwMode="auto">
            <a:xfrm>
              <a:off x="1392" y="3216"/>
              <a:ext cx="1008"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b="1"/>
                <a:t>First Hidden layer</a:t>
              </a:r>
            </a:p>
          </p:txBody>
        </p:sp>
        <p:sp>
          <p:nvSpPr>
            <p:cNvPr id="14416" name="Text Box 80">
              <a:extLst>
                <a:ext uri="{FF2B5EF4-FFF2-40B4-BE49-F238E27FC236}">
                  <a16:creationId xmlns:a16="http://schemas.microsoft.com/office/drawing/2014/main" id="{6EA20845-DFDC-6540-982C-FD49C0E6D38E}"/>
                </a:ext>
              </a:extLst>
            </p:cNvPr>
            <p:cNvSpPr txBox="1">
              <a:spLocks noChangeArrowheads="1"/>
            </p:cNvSpPr>
            <p:nvPr/>
          </p:nvSpPr>
          <p:spPr bwMode="auto">
            <a:xfrm>
              <a:off x="2688" y="3216"/>
              <a:ext cx="1066"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350" b="1"/>
                <a:t>Second Hidden Layer</a:t>
              </a:r>
            </a:p>
          </p:txBody>
        </p:sp>
        <p:sp>
          <p:nvSpPr>
            <p:cNvPr id="14417" name="Text Box 81">
              <a:extLst>
                <a:ext uri="{FF2B5EF4-FFF2-40B4-BE49-F238E27FC236}">
                  <a16:creationId xmlns:a16="http://schemas.microsoft.com/office/drawing/2014/main" id="{FC630503-BF42-85A5-FAC0-957D8927ECD2}"/>
                </a:ext>
              </a:extLst>
            </p:cNvPr>
            <p:cNvSpPr txBox="1">
              <a:spLocks noChangeArrowheads="1"/>
            </p:cNvSpPr>
            <p:nvPr/>
          </p:nvSpPr>
          <p:spPr bwMode="auto">
            <a:xfrm>
              <a:off x="4032" y="2976"/>
              <a:ext cx="672"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b="1"/>
                <a:t>Output Layer</a:t>
              </a: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9C81E54-CC58-BCFA-6D82-79A7CB8709EB}"/>
              </a:ext>
            </a:extLst>
          </p:cNvPr>
          <p:cNvSpPr>
            <a:spLocks noGrp="1" noChangeArrowheads="1"/>
          </p:cNvSpPr>
          <p:nvPr>
            <p:ph type="title"/>
          </p:nvPr>
        </p:nvSpPr>
        <p:spPr>
          <a:xfrm>
            <a:off x="457200" y="-43920"/>
            <a:ext cx="8229600" cy="857250"/>
          </a:xfrm>
        </p:spPr>
        <p:txBody>
          <a:bodyPr>
            <a:normAutofit fontScale="90000"/>
          </a:bodyPr>
          <a:lstStyle/>
          <a:p>
            <a:pPr algn="l"/>
            <a:r>
              <a:rPr lang="en-US" altLang="en-US" sz="3000" dirty="0"/>
              <a:t>Signal Flow</a:t>
            </a:r>
            <a:br>
              <a:rPr lang="en-US" altLang="en-US" sz="3000" dirty="0"/>
            </a:br>
            <a:r>
              <a:rPr lang="en-US" altLang="en-US" sz="3000" dirty="0"/>
              <a:t>Backpropagation of Errors</a:t>
            </a:r>
          </a:p>
        </p:txBody>
      </p:sp>
      <p:grpSp>
        <p:nvGrpSpPr>
          <p:cNvPr id="39940" name="Group 4">
            <a:extLst>
              <a:ext uri="{FF2B5EF4-FFF2-40B4-BE49-F238E27FC236}">
                <a16:creationId xmlns:a16="http://schemas.microsoft.com/office/drawing/2014/main" id="{2FB4EAFB-1107-11D7-D787-079152C1F642}"/>
              </a:ext>
            </a:extLst>
          </p:cNvPr>
          <p:cNvGrpSpPr>
            <a:grpSpLocks/>
          </p:cNvGrpSpPr>
          <p:nvPr/>
        </p:nvGrpSpPr>
        <p:grpSpPr bwMode="auto">
          <a:xfrm>
            <a:off x="1485900" y="1600200"/>
            <a:ext cx="5657850" cy="2757488"/>
            <a:chOff x="288" y="1344"/>
            <a:chExt cx="4752" cy="2316"/>
          </a:xfrm>
        </p:grpSpPr>
        <p:sp>
          <p:nvSpPr>
            <p:cNvPr id="39941" name="Oval 5">
              <a:extLst>
                <a:ext uri="{FF2B5EF4-FFF2-40B4-BE49-F238E27FC236}">
                  <a16:creationId xmlns:a16="http://schemas.microsoft.com/office/drawing/2014/main" id="{03E1E7C6-36F7-FCE2-F3A7-DABF5D525DE1}"/>
                </a:ext>
              </a:extLst>
            </p:cNvPr>
            <p:cNvSpPr>
              <a:spLocks noChangeArrowheads="1"/>
            </p:cNvSpPr>
            <p:nvPr/>
          </p:nvSpPr>
          <p:spPr bwMode="auto">
            <a:xfrm>
              <a:off x="1344" y="1344"/>
              <a:ext cx="528" cy="48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9942" name="Oval 6">
              <a:extLst>
                <a:ext uri="{FF2B5EF4-FFF2-40B4-BE49-F238E27FC236}">
                  <a16:creationId xmlns:a16="http://schemas.microsoft.com/office/drawing/2014/main" id="{6EA0D686-76AE-173C-015F-9476C35A656C}"/>
                </a:ext>
              </a:extLst>
            </p:cNvPr>
            <p:cNvSpPr>
              <a:spLocks noChangeArrowheads="1"/>
            </p:cNvSpPr>
            <p:nvPr/>
          </p:nvSpPr>
          <p:spPr bwMode="auto">
            <a:xfrm>
              <a:off x="3888" y="1776"/>
              <a:ext cx="528" cy="48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9943" name="Oval 7">
              <a:extLst>
                <a:ext uri="{FF2B5EF4-FFF2-40B4-BE49-F238E27FC236}">
                  <a16:creationId xmlns:a16="http://schemas.microsoft.com/office/drawing/2014/main" id="{244AEE17-0AB9-1F11-9741-564B4609D9B9}"/>
                </a:ext>
              </a:extLst>
            </p:cNvPr>
            <p:cNvSpPr>
              <a:spLocks noChangeArrowheads="1"/>
            </p:cNvSpPr>
            <p:nvPr/>
          </p:nvSpPr>
          <p:spPr bwMode="auto">
            <a:xfrm>
              <a:off x="1344" y="2352"/>
              <a:ext cx="528" cy="48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39944" name="Line 8">
              <a:extLst>
                <a:ext uri="{FF2B5EF4-FFF2-40B4-BE49-F238E27FC236}">
                  <a16:creationId xmlns:a16="http://schemas.microsoft.com/office/drawing/2014/main" id="{A023E6D4-9C3E-CE53-44B8-60AF1066F3D6}"/>
                </a:ext>
              </a:extLst>
            </p:cNvPr>
            <p:cNvSpPr>
              <a:spLocks noChangeShapeType="1"/>
            </p:cNvSpPr>
            <p:nvPr/>
          </p:nvSpPr>
          <p:spPr bwMode="auto">
            <a:xfrm>
              <a:off x="1872" y="153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9945" name="Line 9">
              <a:extLst>
                <a:ext uri="{FF2B5EF4-FFF2-40B4-BE49-F238E27FC236}">
                  <a16:creationId xmlns:a16="http://schemas.microsoft.com/office/drawing/2014/main" id="{27F9CEFE-FDED-14E5-A87B-D3DE60DEC523}"/>
                </a:ext>
              </a:extLst>
            </p:cNvPr>
            <p:cNvSpPr>
              <a:spLocks noChangeShapeType="1"/>
            </p:cNvSpPr>
            <p:nvPr/>
          </p:nvSpPr>
          <p:spPr bwMode="auto">
            <a:xfrm>
              <a:off x="1872" y="2640"/>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9946" name="Line 10">
              <a:extLst>
                <a:ext uri="{FF2B5EF4-FFF2-40B4-BE49-F238E27FC236}">
                  <a16:creationId xmlns:a16="http://schemas.microsoft.com/office/drawing/2014/main" id="{179ECC9A-E5B9-EACB-A17A-2B60C2C77FF0}"/>
                </a:ext>
              </a:extLst>
            </p:cNvPr>
            <p:cNvSpPr>
              <a:spLocks noChangeShapeType="1"/>
            </p:cNvSpPr>
            <p:nvPr/>
          </p:nvSpPr>
          <p:spPr bwMode="auto">
            <a:xfrm>
              <a:off x="3216" y="1536"/>
              <a:ext cx="72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9947" name="Line 11">
              <a:extLst>
                <a:ext uri="{FF2B5EF4-FFF2-40B4-BE49-F238E27FC236}">
                  <a16:creationId xmlns:a16="http://schemas.microsoft.com/office/drawing/2014/main" id="{4F416968-3F6E-9D5C-391E-FCE127021CEE}"/>
                </a:ext>
              </a:extLst>
            </p:cNvPr>
            <p:cNvSpPr>
              <a:spLocks noChangeShapeType="1"/>
            </p:cNvSpPr>
            <p:nvPr/>
          </p:nvSpPr>
          <p:spPr bwMode="auto">
            <a:xfrm flipV="1">
              <a:off x="3264" y="2208"/>
              <a:ext cx="76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9948" name="Line 12">
              <a:extLst>
                <a:ext uri="{FF2B5EF4-FFF2-40B4-BE49-F238E27FC236}">
                  <a16:creationId xmlns:a16="http://schemas.microsoft.com/office/drawing/2014/main" id="{4BDB4156-09A2-2F68-9C26-CDDBE8D2E1D6}"/>
                </a:ext>
              </a:extLst>
            </p:cNvPr>
            <p:cNvSpPr>
              <a:spLocks noChangeShapeType="1"/>
            </p:cNvSpPr>
            <p:nvPr/>
          </p:nvSpPr>
          <p:spPr bwMode="auto">
            <a:xfrm>
              <a:off x="4416" y="2016"/>
              <a:ext cx="62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9949" name="Line 13">
              <a:extLst>
                <a:ext uri="{FF2B5EF4-FFF2-40B4-BE49-F238E27FC236}">
                  <a16:creationId xmlns:a16="http://schemas.microsoft.com/office/drawing/2014/main" id="{882C2FA8-BF4B-10A0-7E94-73CC3518C9EF}"/>
                </a:ext>
              </a:extLst>
            </p:cNvPr>
            <p:cNvSpPr>
              <a:spLocks noChangeShapeType="1"/>
            </p:cNvSpPr>
            <p:nvPr/>
          </p:nvSpPr>
          <p:spPr bwMode="auto">
            <a:xfrm flipH="1">
              <a:off x="3216" y="2160"/>
              <a:ext cx="720" cy="384"/>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9950" name="Line 14">
              <a:extLst>
                <a:ext uri="{FF2B5EF4-FFF2-40B4-BE49-F238E27FC236}">
                  <a16:creationId xmlns:a16="http://schemas.microsoft.com/office/drawing/2014/main" id="{77EAD65C-61B2-1483-6930-CA5F4DDAC927}"/>
                </a:ext>
              </a:extLst>
            </p:cNvPr>
            <p:cNvSpPr>
              <a:spLocks noChangeShapeType="1"/>
            </p:cNvSpPr>
            <p:nvPr/>
          </p:nvSpPr>
          <p:spPr bwMode="auto">
            <a:xfrm flipH="1">
              <a:off x="1872" y="2544"/>
              <a:ext cx="1344"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9951" name="Line 15">
              <a:extLst>
                <a:ext uri="{FF2B5EF4-FFF2-40B4-BE49-F238E27FC236}">
                  <a16:creationId xmlns:a16="http://schemas.microsoft.com/office/drawing/2014/main" id="{0D145C78-1E23-0E91-A048-89DC411D4A50}"/>
                </a:ext>
              </a:extLst>
            </p:cNvPr>
            <p:cNvSpPr>
              <a:spLocks noChangeShapeType="1"/>
            </p:cNvSpPr>
            <p:nvPr/>
          </p:nvSpPr>
          <p:spPr bwMode="auto">
            <a:xfrm flipH="1" flipV="1">
              <a:off x="3216" y="1680"/>
              <a:ext cx="672" cy="2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9952" name="Line 16">
              <a:extLst>
                <a:ext uri="{FF2B5EF4-FFF2-40B4-BE49-F238E27FC236}">
                  <a16:creationId xmlns:a16="http://schemas.microsoft.com/office/drawing/2014/main" id="{633CC4E8-B8C6-EB84-3F6A-32221B7D5B6A}"/>
                </a:ext>
              </a:extLst>
            </p:cNvPr>
            <p:cNvSpPr>
              <a:spLocks noChangeShapeType="1"/>
            </p:cNvSpPr>
            <p:nvPr/>
          </p:nvSpPr>
          <p:spPr bwMode="auto">
            <a:xfrm flipH="1">
              <a:off x="1872" y="1680"/>
              <a:ext cx="1344"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9953" name="Line 17">
              <a:extLst>
                <a:ext uri="{FF2B5EF4-FFF2-40B4-BE49-F238E27FC236}">
                  <a16:creationId xmlns:a16="http://schemas.microsoft.com/office/drawing/2014/main" id="{C42184D8-78D1-9C42-8389-E593F8A0F58F}"/>
                </a:ext>
              </a:extLst>
            </p:cNvPr>
            <p:cNvSpPr>
              <a:spLocks noChangeShapeType="1"/>
            </p:cNvSpPr>
            <p:nvPr/>
          </p:nvSpPr>
          <p:spPr bwMode="auto">
            <a:xfrm flipH="1">
              <a:off x="4368" y="2112"/>
              <a:ext cx="624"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9954" name="Line 18">
              <a:extLst>
                <a:ext uri="{FF2B5EF4-FFF2-40B4-BE49-F238E27FC236}">
                  <a16:creationId xmlns:a16="http://schemas.microsoft.com/office/drawing/2014/main" id="{E96ADB99-C4FF-B8E5-C770-A14ECE290DBD}"/>
                </a:ext>
              </a:extLst>
            </p:cNvPr>
            <p:cNvSpPr>
              <a:spLocks noChangeShapeType="1"/>
            </p:cNvSpPr>
            <p:nvPr/>
          </p:nvSpPr>
          <p:spPr bwMode="auto">
            <a:xfrm>
              <a:off x="288" y="1536"/>
              <a:ext cx="10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9955" name="Line 19">
              <a:extLst>
                <a:ext uri="{FF2B5EF4-FFF2-40B4-BE49-F238E27FC236}">
                  <a16:creationId xmlns:a16="http://schemas.microsoft.com/office/drawing/2014/main" id="{37A4386F-2B91-9334-40D4-ADC000E62BCA}"/>
                </a:ext>
              </a:extLst>
            </p:cNvPr>
            <p:cNvSpPr>
              <a:spLocks noChangeShapeType="1"/>
            </p:cNvSpPr>
            <p:nvPr/>
          </p:nvSpPr>
          <p:spPr bwMode="auto">
            <a:xfrm>
              <a:off x="336" y="2688"/>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9956" name="Line 20">
              <a:extLst>
                <a:ext uri="{FF2B5EF4-FFF2-40B4-BE49-F238E27FC236}">
                  <a16:creationId xmlns:a16="http://schemas.microsoft.com/office/drawing/2014/main" id="{E7B3CB64-5775-B937-1A96-D94FC80C8CA3}"/>
                </a:ext>
              </a:extLst>
            </p:cNvPr>
            <p:cNvSpPr>
              <a:spLocks noChangeShapeType="1"/>
            </p:cNvSpPr>
            <p:nvPr/>
          </p:nvSpPr>
          <p:spPr bwMode="auto">
            <a:xfrm flipH="1">
              <a:off x="288" y="1680"/>
              <a:ext cx="1056"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9957" name="Line 21">
              <a:extLst>
                <a:ext uri="{FF2B5EF4-FFF2-40B4-BE49-F238E27FC236}">
                  <a16:creationId xmlns:a16="http://schemas.microsoft.com/office/drawing/2014/main" id="{A4E31160-1BDB-4BEA-76F4-99019ABE1C46}"/>
                </a:ext>
              </a:extLst>
            </p:cNvPr>
            <p:cNvSpPr>
              <a:spLocks noChangeShapeType="1"/>
            </p:cNvSpPr>
            <p:nvPr/>
          </p:nvSpPr>
          <p:spPr bwMode="auto">
            <a:xfrm flipH="1">
              <a:off x="384" y="2544"/>
              <a:ext cx="960"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9958" name="Line 22">
              <a:extLst>
                <a:ext uri="{FF2B5EF4-FFF2-40B4-BE49-F238E27FC236}">
                  <a16:creationId xmlns:a16="http://schemas.microsoft.com/office/drawing/2014/main" id="{BDEA7612-1368-F640-B02D-6214D8CFAC0D}"/>
                </a:ext>
              </a:extLst>
            </p:cNvPr>
            <p:cNvSpPr>
              <a:spLocks noChangeShapeType="1"/>
            </p:cNvSpPr>
            <p:nvPr/>
          </p:nvSpPr>
          <p:spPr bwMode="auto">
            <a:xfrm>
              <a:off x="2016" y="3312"/>
              <a:ext cx="8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9959" name="Text Box 23">
              <a:extLst>
                <a:ext uri="{FF2B5EF4-FFF2-40B4-BE49-F238E27FC236}">
                  <a16:creationId xmlns:a16="http://schemas.microsoft.com/office/drawing/2014/main" id="{C7227A97-A70C-B67B-1A1C-AB3F29B26204}"/>
                </a:ext>
              </a:extLst>
            </p:cNvPr>
            <p:cNvSpPr txBox="1">
              <a:spLocks noChangeArrowheads="1"/>
            </p:cNvSpPr>
            <p:nvPr/>
          </p:nvSpPr>
          <p:spPr bwMode="auto">
            <a:xfrm>
              <a:off x="3024" y="3168"/>
              <a:ext cx="14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b="1"/>
                <a:t>Function Signals</a:t>
              </a:r>
            </a:p>
          </p:txBody>
        </p:sp>
        <p:sp>
          <p:nvSpPr>
            <p:cNvPr id="39960" name="Line 24">
              <a:extLst>
                <a:ext uri="{FF2B5EF4-FFF2-40B4-BE49-F238E27FC236}">
                  <a16:creationId xmlns:a16="http://schemas.microsoft.com/office/drawing/2014/main" id="{C64F85B4-8A6E-7ED0-4DF3-630E512E10B0}"/>
                </a:ext>
              </a:extLst>
            </p:cNvPr>
            <p:cNvSpPr>
              <a:spLocks noChangeShapeType="1"/>
            </p:cNvSpPr>
            <p:nvPr/>
          </p:nvSpPr>
          <p:spPr bwMode="auto">
            <a:xfrm flipH="1">
              <a:off x="1968" y="3552"/>
              <a:ext cx="816"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9961" name="Text Box 25">
              <a:extLst>
                <a:ext uri="{FF2B5EF4-FFF2-40B4-BE49-F238E27FC236}">
                  <a16:creationId xmlns:a16="http://schemas.microsoft.com/office/drawing/2014/main" id="{DF7715D7-A5FF-E07A-1640-BDA8C50DB53C}"/>
                </a:ext>
              </a:extLst>
            </p:cNvPr>
            <p:cNvSpPr txBox="1">
              <a:spLocks noChangeArrowheads="1"/>
            </p:cNvSpPr>
            <p:nvPr/>
          </p:nvSpPr>
          <p:spPr bwMode="auto">
            <a:xfrm>
              <a:off x="3024" y="3408"/>
              <a:ext cx="9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b="1"/>
                <a:t>Error Signals</a:t>
              </a: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2CB4A78-B746-B0C6-7F68-D4DF62E73A9F}"/>
              </a:ext>
            </a:extLst>
          </p:cNvPr>
          <p:cNvSpPr>
            <a:spLocks noGrp="1" noChangeArrowheads="1"/>
          </p:cNvSpPr>
          <p:nvPr>
            <p:ph type="title"/>
          </p:nvPr>
        </p:nvSpPr>
        <p:spPr/>
        <p:txBody>
          <a:bodyPr>
            <a:normAutofit fontScale="90000"/>
          </a:bodyPr>
          <a:lstStyle/>
          <a:p>
            <a:r>
              <a:rPr lang="en-US" altLang="en-US"/>
              <a:t>Learning by Example</a:t>
            </a:r>
          </a:p>
        </p:txBody>
      </p:sp>
      <p:sp>
        <p:nvSpPr>
          <p:cNvPr id="16387" name="Rectangle 3">
            <a:extLst>
              <a:ext uri="{FF2B5EF4-FFF2-40B4-BE49-F238E27FC236}">
                <a16:creationId xmlns:a16="http://schemas.microsoft.com/office/drawing/2014/main" id="{8F8B93B8-5813-419C-2E3A-BD53D94D4AAA}"/>
              </a:ext>
            </a:extLst>
          </p:cNvPr>
          <p:cNvSpPr>
            <a:spLocks noGrp="1" noChangeArrowheads="1"/>
          </p:cNvSpPr>
          <p:nvPr>
            <p:ph type="body" idx="1"/>
          </p:nvPr>
        </p:nvSpPr>
        <p:spPr/>
        <p:txBody>
          <a:bodyPr/>
          <a:lstStyle/>
          <a:p>
            <a:r>
              <a:rPr lang="en-US" altLang="en-US" sz="2100"/>
              <a:t>Hidden layer transfer function: Sigmoid function = F(n)= 1/(1+exp(-n)), where n is the net input to the neuron. </a:t>
            </a:r>
          </a:p>
          <a:p>
            <a:pPr>
              <a:buFontTx/>
              <a:buNone/>
            </a:pPr>
            <a:r>
              <a:rPr lang="en-US" altLang="en-US" sz="2100"/>
              <a:t>  Derivative= F’(n)</a:t>
            </a:r>
            <a:r>
              <a:rPr lang="en-US" altLang="en-US" sz="2100">
                <a:latin typeface="Times New Roman" panose="02020603050405020304" pitchFamily="18" charset="0"/>
                <a:cs typeface="Times New Roman" panose="02020603050405020304" pitchFamily="18" charset="0"/>
              </a:rPr>
              <a:t> </a:t>
            </a:r>
            <a:r>
              <a:rPr lang="en-US" altLang="en-US" sz="2100"/>
              <a:t>= (output of the neuron)(1-output of the neuron) : Slope of the transfer function.</a:t>
            </a:r>
          </a:p>
          <a:p>
            <a:r>
              <a:rPr lang="en-US" altLang="en-US" sz="2100"/>
              <a:t>Output layer transfer function: Linear function= F(n)=n;  Output=Input to the neuron</a:t>
            </a:r>
          </a:p>
          <a:p>
            <a:pPr>
              <a:buFontTx/>
              <a:buNone/>
            </a:pPr>
            <a:r>
              <a:rPr lang="en-US" altLang="en-US" sz="2100"/>
              <a:t>  Derivative= F’(n)= 1</a:t>
            </a:r>
          </a:p>
          <a:p>
            <a:pPr>
              <a:buFontTx/>
              <a:buNone/>
            </a:pPr>
            <a:endParaRPr lang="en-US" altLang="en-US" sz="2700" b="1">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NZ" b="1" dirty="0"/>
              <a:t>Classification</a:t>
            </a:r>
          </a:p>
        </p:txBody>
      </p:sp>
      <p:sp>
        <p:nvSpPr>
          <p:cNvPr id="3" name="Content Placeholder 2"/>
          <p:cNvSpPr>
            <a:spLocks noGrp="1"/>
          </p:cNvSpPr>
          <p:nvPr>
            <p:ph idx="1"/>
          </p:nvPr>
        </p:nvSpPr>
        <p:spPr/>
        <p:txBody>
          <a:bodyPr>
            <a:normAutofit/>
          </a:bodyPr>
          <a:lstStyle/>
          <a:p>
            <a:pPr marL="0" indent="0" fontAlgn="base">
              <a:buNone/>
            </a:pPr>
            <a:r>
              <a:rPr lang="en-GB" sz="3600" dirty="0">
                <a:highlight>
                  <a:srgbClr val="00FF00"/>
                </a:highlight>
              </a:rPr>
              <a:t>For example, </a:t>
            </a:r>
          </a:p>
          <a:p>
            <a:pPr marL="0" indent="0" fontAlgn="base">
              <a:buNone/>
            </a:pPr>
            <a:endParaRPr lang="en-GB" sz="3600" dirty="0">
              <a:highlight>
                <a:srgbClr val="00FF00"/>
              </a:highlight>
            </a:endParaRPr>
          </a:p>
          <a:p>
            <a:pPr marL="0" indent="0" fontAlgn="base">
              <a:buNone/>
            </a:pPr>
            <a:r>
              <a:rPr lang="en-GB" sz="3600" dirty="0"/>
              <a:t>an email of text can be classified as belonging to one of two classes: “spam</a:t>
            </a:r>
            <a:r>
              <a:rPr lang="en-GB" sz="3600" i="1" dirty="0"/>
              <a:t>“</a:t>
            </a:r>
            <a:r>
              <a:rPr lang="en-GB" sz="3600" dirty="0"/>
              <a:t>and “</a:t>
            </a:r>
            <a:r>
              <a:rPr lang="en-GB" sz="3600" i="1" dirty="0"/>
              <a:t>not spam</a:t>
            </a:r>
            <a:r>
              <a:rPr lang="en-GB" sz="3600" dirty="0"/>
              <a:t>“.</a:t>
            </a:r>
            <a:endParaRPr lang="en-NZ" sz="3600" dirty="0"/>
          </a:p>
        </p:txBody>
      </p:sp>
    </p:spTree>
    <p:extLst>
      <p:ext uri="{BB962C8B-B14F-4D97-AF65-F5344CB8AC3E}">
        <p14:creationId xmlns:p14="http://schemas.microsoft.com/office/powerpoint/2010/main" val="28857107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1A71396-81A9-1C6F-7220-202BED307593}"/>
              </a:ext>
            </a:extLst>
          </p:cNvPr>
          <p:cNvSpPr>
            <a:spLocks noGrp="1" noChangeArrowheads="1"/>
          </p:cNvSpPr>
          <p:nvPr>
            <p:ph type="title"/>
          </p:nvPr>
        </p:nvSpPr>
        <p:spPr/>
        <p:txBody>
          <a:bodyPr>
            <a:normAutofit fontScale="90000"/>
          </a:bodyPr>
          <a:lstStyle/>
          <a:p>
            <a:r>
              <a:rPr lang="en-US" altLang="en-US"/>
              <a:t>Learning by Example</a:t>
            </a:r>
          </a:p>
        </p:txBody>
      </p:sp>
      <p:sp>
        <p:nvSpPr>
          <p:cNvPr id="29699" name="Rectangle 3">
            <a:extLst>
              <a:ext uri="{FF2B5EF4-FFF2-40B4-BE49-F238E27FC236}">
                <a16:creationId xmlns:a16="http://schemas.microsoft.com/office/drawing/2014/main" id="{AED7851B-1F97-5D20-04C0-B3FD92756F30}"/>
              </a:ext>
            </a:extLst>
          </p:cNvPr>
          <p:cNvSpPr>
            <a:spLocks noGrp="1" noChangeArrowheads="1"/>
          </p:cNvSpPr>
          <p:nvPr>
            <p:ph type="body" idx="1"/>
          </p:nvPr>
        </p:nvSpPr>
        <p:spPr/>
        <p:txBody>
          <a:bodyPr/>
          <a:lstStyle/>
          <a:p>
            <a:r>
              <a:rPr lang="en-US" altLang="en-US"/>
              <a:t>Training Algorithm: backpropagation of errors using gradient descent training.</a:t>
            </a:r>
          </a:p>
          <a:p>
            <a:r>
              <a:rPr lang="en-US" altLang="en-US"/>
              <a:t>Colors:</a:t>
            </a:r>
          </a:p>
          <a:p>
            <a:pPr lvl="1"/>
            <a:r>
              <a:rPr lang="en-US" altLang="en-US"/>
              <a:t>Red: Current weights</a:t>
            </a:r>
          </a:p>
          <a:p>
            <a:pPr lvl="1"/>
            <a:r>
              <a:rPr lang="en-US" altLang="en-US"/>
              <a:t>Orange: Updated weights</a:t>
            </a:r>
          </a:p>
          <a:p>
            <a:pPr lvl="1"/>
            <a:r>
              <a:rPr lang="en-US" altLang="en-US"/>
              <a:t>Black boxes: Inputs and outputs to a neuron</a:t>
            </a:r>
          </a:p>
          <a:p>
            <a:pPr lvl="1"/>
            <a:r>
              <a:rPr lang="en-US" altLang="en-US"/>
              <a:t>Blue: Sensitivities at each layer</a:t>
            </a:r>
          </a:p>
          <a:p>
            <a:pPr lvl="1"/>
            <a:endParaRPr lang="en-US"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a:extLst>
              <a:ext uri="{FF2B5EF4-FFF2-40B4-BE49-F238E27FC236}">
                <a16:creationId xmlns:a16="http://schemas.microsoft.com/office/drawing/2014/main" id="{5736F052-6004-23E3-84FC-FB2AC333F73D}"/>
              </a:ext>
            </a:extLst>
          </p:cNvPr>
          <p:cNvSpPr>
            <a:spLocks noGrp="1" noChangeArrowheads="1"/>
          </p:cNvSpPr>
          <p:nvPr>
            <p:ph type="title"/>
          </p:nvPr>
        </p:nvSpPr>
        <p:spPr/>
        <p:txBody>
          <a:bodyPr/>
          <a:lstStyle/>
          <a:p>
            <a:r>
              <a:rPr lang="en-US" altLang="en-US"/>
              <a:t>First Pass</a:t>
            </a:r>
          </a:p>
        </p:txBody>
      </p:sp>
      <p:grpSp>
        <p:nvGrpSpPr>
          <p:cNvPr id="19495" name="Group 39">
            <a:extLst>
              <a:ext uri="{FF2B5EF4-FFF2-40B4-BE49-F238E27FC236}">
                <a16:creationId xmlns:a16="http://schemas.microsoft.com/office/drawing/2014/main" id="{3596B495-49F7-EFD2-261B-D2EC5945485D}"/>
              </a:ext>
            </a:extLst>
          </p:cNvPr>
          <p:cNvGrpSpPr>
            <a:grpSpLocks/>
          </p:cNvGrpSpPr>
          <p:nvPr/>
        </p:nvGrpSpPr>
        <p:grpSpPr bwMode="auto">
          <a:xfrm>
            <a:off x="2057400" y="2286000"/>
            <a:ext cx="4572000" cy="971550"/>
            <a:chOff x="288" y="1536"/>
            <a:chExt cx="3840" cy="816"/>
          </a:xfrm>
        </p:grpSpPr>
        <p:sp>
          <p:nvSpPr>
            <p:cNvPr id="19477" name="Oval 21">
              <a:extLst>
                <a:ext uri="{FF2B5EF4-FFF2-40B4-BE49-F238E27FC236}">
                  <a16:creationId xmlns:a16="http://schemas.microsoft.com/office/drawing/2014/main" id="{8AB5BA82-7606-FD52-E7B1-A0136705A65B}"/>
                </a:ext>
              </a:extLst>
            </p:cNvPr>
            <p:cNvSpPr>
              <a:spLocks noChangeArrowheads="1"/>
            </p:cNvSpPr>
            <p:nvPr/>
          </p:nvSpPr>
          <p:spPr bwMode="auto">
            <a:xfrm>
              <a:off x="1200"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478" name="Oval 22">
              <a:extLst>
                <a:ext uri="{FF2B5EF4-FFF2-40B4-BE49-F238E27FC236}">
                  <a16:creationId xmlns:a16="http://schemas.microsoft.com/office/drawing/2014/main" id="{AB789491-3287-216C-5773-327766F441BD}"/>
                </a:ext>
              </a:extLst>
            </p:cNvPr>
            <p:cNvSpPr>
              <a:spLocks noChangeArrowheads="1"/>
            </p:cNvSpPr>
            <p:nvPr/>
          </p:nvSpPr>
          <p:spPr bwMode="auto">
            <a:xfrm>
              <a:off x="1200"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481" name="Oval 25">
              <a:extLst>
                <a:ext uri="{FF2B5EF4-FFF2-40B4-BE49-F238E27FC236}">
                  <a16:creationId xmlns:a16="http://schemas.microsoft.com/office/drawing/2014/main" id="{A8F7130F-24DB-72AA-22E8-DA5BE95BDDCA}"/>
                </a:ext>
              </a:extLst>
            </p:cNvPr>
            <p:cNvSpPr>
              <a:spLocks noChangeArrowheads="1"/>
            </p:cNvSpPr>
            <p:nvPr/>
          </p:nvSpPr>
          <p:spPr bwMode="auto">
            <a:xfrm>
              <a:off x="3936" y="1872"/>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482" name="Oval 26">
              <a:extLst>
                <a:ext uri="{FF2B5EF4-FFF2-40B4-BE49-F238E27FC236}">
                  <a16:creationId xmlns:a16="http://schemas.microsoft.com/office/drawing/2014/main" id="{28498F8C-231E-8C39-3082-A4A162AB9628}"/>
                </a:ext>
              </a:extLst>
            </p:cNvPr>
            <p:cNvSpPr>
              <a:spLocks noChangeArrowheads="1"/>
            </p:cNvSpPr>
            <p:nvPr/>
          </p:nvSpPr>
          <p:spPr bwMode="auto">
            <a:xfrm>
              <a:off x="2784"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483" name="Oval 27">
              <a:extLst>
                <a:ext uri="{FF2B5EF4-FFF2-40B4-BE49-F238E27FC236}">
                  <a16:creationId xmlns:a16="http://schemas.microsoft.com/office/drawing/2014/main" id="{EED733B8-AFD4-9F1F-6EBB-44BC242CD4D9}"/>
                </a:ext>
              </a:extLst>
            </p:cNvPr>
            <p:cNvSpPr>
              <a:spLocks noChangeArrowheads="1"/>
            </p:cNvSpPr>
            <p:nvPr/>
          </p:nvSpPr>
          <p:spPr bwMode="auto">
            <a:xfrm>
              <a:off x="2784"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486" name="Oval 30">
              <a:extLst>
                <a:ext uri="{FF2B5EF4-FFF2-40B4-BE49-F238E27FC236}">
                  <a16:creationId xmlns:a16="http://schemas.microsoft.com/office/drawing/2014/main" id="{F3624ACB-0B72-8AE5-03D6-821C6EC8348A}"/>
                </a:ext>
              </a:extLst>
            </p:cNvPr>
            <p:cNvSpPr>
              <a:spLocks noChangeArrowheads="1"/>
            </p:cNvSpPr>
            <p:nvPr/>
          </p:nvSpPr>
          <p:spPr bwMode="auto">
            <a:xfrm>
              <a:off x="288" y="196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487" name="Line 31">
              <a:extLst>
                <a:ext uri="{FF2B5EF4-FFF2-40B4-BE49-F238E27FC236}">
                  <a16:creationId xmlns:a16="http://schemas.microsoft.com/office/drawing/2014/main" id="{67CF462E-5494-8B4B-05BA-2D41CFEA7951}"/>
                </a:ext>
              </a:extLst>
            </p:cNvPr>
            <p:cNvSpPr>
              <a:spLocks noChangeShapeType="1"/>
            </p:cNvSpPr>
            <p:nvPr/>
          </p:nvSpPr>
          <p:spPr bwMode="auto">
            <a:xfrm flipV="1">
              <a:off x="336" y="1680"/>
              <a:ext cx="86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9488" name="Line 32">
              <a:extLst>
                <a:ext uri="{FF2B5EF4-FFF2-40B4-BE49-F238E27FC236}">
                  <a16:creationId xmlns:a16="http://schemas.microsoft.com/office/drawing/2014/main" id="{A32AAD14-E58F-C044-4A6B-CDED7D9D9A10}"/>
                </a:ext>
              </a:extLst>
            </p:cNvPr>
            <p:cNvSpPr>
              <a:spLocks noChangeShapeType="1"/>
            </p:cNvSpPr>
            <p:nvPr/>
          </p:nvSpPr>
          <p:spPr bwMode="auto">
            <a:xfrm>
              <a:off x="336" y="2016"/>
              <a:ext cx="86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9489" name="Line 33">
              <a:extLst>
                <a:ext uri="{FF2B5EF4-FFF2-40B4-BE49-F238E27FC236}">
                  <a16:creationId xmlns:a16="http://schemas.microsoft.com/office/drawing/2014/main" id="{143E1C01-AAE0-83BA-8A60-B417E60738D9}"/>
                </a:ext>
              </a:extLst>
            </p:cNvPr>
            <p:cNvSpPr>
              <a:spLocks noChangeShapeType="1"/>
            </p:cNvSpPr>
            <p:nvPr/>
          </p:nvSpPr>
          <p:spPr bwMode="auto">
            <a:xfrm>
              <a:off x="1392" y="1632"/>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9490" name="Line 34">
              <a:extLst>
                <a:ext uri="{FF2B5EF4-FFF2-40B4-BE49-F238E27FC236}">
                  <a16:creationId xmlns:a16="http://schemas.microsoft.com/office/drawing/2014/main" id="{CEA6868B-1661-F836-DE66-0979F867AFD6}"/>
                </a:ext>
              </a:extLst>
            </p:cNvPr>
            <p:cNvSpPr>
              <a:spLocks noChangeShapeType="1"/>
            </p:cNvSpPr>
            <p:nvPr/>
          </p:nvSpPr>
          <p:spPr bwMode="auto">
            <a:xfrm>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9491" name="Line 35">
              <a:extLst>
                <a:ext uri="{FF2B5EF4-FFF2-40B4-BE49-F238E27FC236}">
                  <a16:creationId xmlns:a16="http://schemas.microsoft.com/office/drawing/2014/main" id="{EFD65B9B-8487-846B-A1AA-891BB6DCFDD2}"/>
                </a:ext>
              </a:extLst>
            </p:cNvPr>
            <p:cNvSpPr>
              <a:spLocks noChangeShapeType="1"/>
            </p:cNvSpPr>
            <p:nvPr/>
          </p:nvSpPr>
          <p:spPr bwMode="auto">
            <a:xfrm>
              <a:off x="1392" y="2256"/>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9492" name="Line 36">
              <a:extLst>
                <a:ext uri="{FF2B5EF4-FFF2-40B4-BE49-F238E27FC236}">
                  <a16:creationId xmlns:a16="http://schemas.microsoft.com/office/drawing/2014/main" id="{920EBF0E-D5EA-3DC0-CD16-EC195EF71E7C}"/>
                </a:ext>
              </a:extLst>
            </p:cNvPr>
            <p:cNvSpPr>
              <a:spLocks noChangeShapeType="1"/>
            </p:cNvSpPr>
            <p:nvPr/>
          </p:nvSpPr>
          <p:spPr bwMode="auto">
            <a:xfrm flipV="1">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9493" name="Line 37">
              <a:extLst>
                <a:ext uri="{FF2B5EF4-FFF2-40B4-BE49-F238E27FC236}">
                  <a16:creationId xmlns:a16="http://schemas.microsoft.com/office/drawing/2014/main" id="{4EF9DD9E-E543-CEF1-8956-18B4194B0A9A}"/>
                </a:ext>
              </a:extLst>
            </p:cNvPr>
            <p:cNvSpPr>
              <a:spLocks noChangeShapeType="1"/>
            </p:cNvSpPr>
            <p:nvPr/>
          </p:nvSpPr>
          <p:spPr bwMode="auto">
            <a:xfrm>
              <a:off x="2976" y="1632"/>
              <a:ext cx="96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9494" name="Line 38">
              <a:extLst>
                <a:ext uri="{FF2B5EF4-FFF2-40B4-BE49-F238E27FC236}">
                  <a16:creationId xmlns:a16="http://schemas.microsoft.com/office/drawing/2014/main" id="{9B0D5881-C43E-091C-8445-5B7ACA19A023}"/>
                </a:ext>
              </a:extLst>
            </p:cNvPr>
            <p:cNvSpPr>
              <a:spLocks noChangeShapeType="1"/>
            </p:cNvSpPr>
            <p:nvPr/>
          </p:nvSpPr>
          <p:spPr bwMode="auto">
            <a:xfrm flipV="1">
              <a:off x="2976" y="1968"/>
              <a:ext cx="96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grpSp>
        <p:nvGrpSpPr>
          <p:cNvPr id="19504" name="Group 48">
            <a:extLst>
              <a:ext uri="{FF2B5EF4-FFF2-40B4-BE49-F238E27FC236}">
                <a16:creationId xmlns:a16="http://schemas.microsoft.com/office/drawing/2014/main" id="{F7696175-50C2-D3AB-0912-30EB067A8710}"/>
              </a:ext>
            </a:extLst>
          </p:cNvPr>
          <p:cNvGrpSpPr>
            <a:grpSpLocks/>
          </p:cNvGrpSpPr>
          <p:nvPr/>
        </p:nvGrpSpPr>
        <p:grpSpPr bwMode="auto">
          <a:xfrm>
            <a:off x="2343150" y="2114550"/>
            <a:ext cx="3771900" cy="1420416"/>
            <a:chOff x="1008" y="1776"/>
            <a:chExt cx="3168" cy="1193"/>
          </a:xfrm>
        </p:grpSpPr>
        <p:sp>
          <p:nvSpPr>
            <p:cNvPr id="19496" name="Text Box 40">
              <a:extLst>
                <a:ext uri="{FF2B5EF4-FFF2-40B4-BE49-F238E27FC236}">
                  <a16:creationId xmlns:a16="http://schemas.microsoft.com/office/drawing/2014/main" id="{1AEE391E-9DC4-152D-41CE-D6583A88663A}"/>
                </a:ext>
              </a:extLst>
            </p:cNvPr>
            <p:cNvSpPr txBox="1">
              <a:spLocks noChangeArrowheads="1"/>
            </p:cNvSpPr>
            <p:nvPr/>
          </p:nvSpPr>
          <p:spPr bwMode="auto">
            <a:xfrm>
              <a:off x="1008" y="1968"/>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0.5</a:t>
              </a:r>
            </a:p>
          </p:txBody>
        </p:sp>
        <p:sp>
          <p:nvSpPr>
            <p:cNvPr id="19497" name="Text Box 41">
              <a:extLst>
                <a:ext uri="{FF2B5EF4-FFF2-40B4-BE49-F238E27FC236}">
                  <a16:creationId xmlns:a16="http://schemas.microsoft.com/office/drawing/2014/main" id="{B08D98D4-32D9-71AC-F911-918F1622D33D}"/>
                </a:ext>
              </a:extLst>
            </p:cNvPr>
            <p:cNvSpPr txBox="1">
              <a:spLocks noChangeArrowheads="1"/>
            </p:cNvSpPr>
            <p:nvPr/>
          </p:nvSpPr>
          <p:spPr bwMode="auto">
            <a:xfrm>
              <a:off x="1920" y="2304"/>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0.5</a:t>
              </a:r>
            </a:p>
          </p:txBody>
        </p:sp>
        <p:sp>
          <p:nvSpPr>
            <p:cNvPr id="19498" name="Text Box 42">
              <a:extLst>
                <a:ext uri="{FF2B5EF4-FFF2-40B4-BE49-F238E27FC236}">
                  <a16:creationId xmlns:a16="http://schemas.microsoft.com/office/drawing/2014/main" id="{CC529563-40AC-DA4F-9039-EC3FA5556807}"/>
                </a:ext>
              </a:extLst>
            </p:cNvPr>
            <p:cNvSpPr txBox="1">
              <a:spLocks noChangeArrowheads="1"/>
            </p:cNvSpPr>
            <p:nvPr/>
          </p:nvSpPr>
          <p:spPr bwMode="auto">
            <a:xfrm>
              <a:off x="3840" y="1920"/>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0.5</a:t>
              </a:r>
            </a:p>
          </p:txBody>
        </p:sp>
        <p:sp>
          <p:nvSpPr>
            <p:cNvPr id="19499" name="Text Box 43">
              <a:extLst>
                <a:ext uri="{FF2B5EF4-FFF2-40B4-BE49-F238E27FC236}">
                  <a16:creationId xmlns:a16="http://schemas.microsoft.com/office/drawing/2014/main" id="{6A97D6E8-3F1D-A6BB-A4A8-AFFF7590BC86}"/>
                </a:ext>
              </a:extLst>
            </p:cNvPr>
            <p:cNvSpPr txBox="1">
              <a:spLocks noChangeArrowheads="1"/>
            </p:cNvSpPr>
            <p:nvPr/>
          </p:nvSpPr>
          <p:spPr bwMode="auto">
            <a:xfrm>
              <a:off x="3792" y="2544"/>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0.5</a:t>
              </a:r>
            </a:p>
          </p:txBody>
        </p:sp>
        <p:sp>
          <p:nvSpPr>
            <p:cNvPr id="19500" name="Text Box 44">
              <a:extLst>
                <a:ext uri="{FF2B5EF4-FFF2-40B4-BE49-F238E27FC236}">
                  <a16:creationId xmlns:a16="http://schemas.microsoft.com/office/drawing/2014/main" id="{79E142BA-2A9F-6CC7-3F27-3C18B9D06E48}"/>
                </a:ext>
              </a:extLst>
            </p:cNvPr>
            <p:cNvSpPr txBox="1">
              <a:spLocks noChangeArrowheads="1"/>
            </p:cNvSpPr>
            <p:nvPr/>
          </p:nvSpPr>
          <p:spPr bwMode="auto">
            <a:xfrm>
              <a:off x="1008" y="2544"/>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0.5</a:t>
              </a:r>
            </a:p>
          </p:txBody>
        </p:sp>
        <p:sp>
          <p:nvSpPr>
            <p:cNvPr id="19501" name="Text Box 45">
              <a:extLst>
                <a:ext uri="{FF2B5EF4-FFF2-40B4-BE49-F238E27FC236}">
                  <a16:creationId xmlns:a16="http://schemas.microsoft.com/office/drawing/2014/main" id="{9FF85333-B885-57C0-A3D5-4238FB22F69A}"/>
                </a:ext>
              </a:extLst>
            </p:cNvPr>
            <p:cNvSpPr txBox="1">
              <a:spLocks noChangeArrowheads="1"/>
            </p:cNvSpPr>
            <p:nvPr/>
          </p:nvSpPr>
          <p:spPr bwMode="auto">
            <a:xfrm>
              <a:off x="2400" y="2736"/>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0.5</a:t>
              </a:r>
            </a:p>
          </p:txBody>
        </p:sp>
        <p:sp>
          <p:nvSpPr>
            <p:cNvPr id="19502" name="Text Box 46">
              <a:extLst>
                <a:ext uri="{FF2B5EF4-FFF2-40B4-BE49-F238E27FC236}">
                  <a16:creationId xmlns:a16="http://schemas.microsoft.com/office/drawing/2014/main" id="{4783106E-D1CE-1E25-FB85-14D3CA03CCBF}"/>
                </a:ext>
              </a:extLst>
            </p:cNvPr>
            <p:cNvSpPr txBox="1">
              <a:spLocks noChangeArrowheads="1"/>
            </p:cNvSpPr>
            <p:nvPr/>
          </p:nvSpPr>
          <p:spPr bwMode="auto">
            <a:xfrm>
              <a:off x="2352" y="1776"/>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0.5</a:t>
              </a:r>
            </a:p>
          </p:txBody>
        </p:sp>
        <p:sp>
          <p:nvSpPr>
            <p:cNvPr id="19503" name="Text Box 47">
              <a:extLst>
                <a:ext uri="{FF2B5EF4-FFF2-40B4-BE49-F238E27FC236}">
                  <a16:creationId xmlns:a16="http://schemas.microsoft.com/office/drawing/2014/main" id="{EA9E75A7-D728-3F11-E641-532EBA3108AB}"/>
                </a:ext>
              </a:extLst>
            </p:cNvPr>
            <p:cNvSpPr txBox="1">
              <a:spLocks noChangeArrowheads="1"/>
            </p:cNvSpPr>
            <p:nvPr/>
          </p:nvSpPr>
          <p:spPr bwMode="auto">
            <a:xfrm>
              <a:off x="2880" y="2304"/>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0.5</a:t>
              </a:r>
            </a:p>
          </p:txBody>
        </p:sp>
      </p:grpSp>
      <p:sp>
        <p:nvSpPr>
          <p:cNvPr id="19505" name="Text Box 49">
            <a:extLst>
              <a:ext uri="{FF2B5EF4-FFF2-40B4-BE49-F238E27FC236}">
                <a16:creationId xmlns:a16="http://schemas.microsoft.com/office/drawing/2014/main" id="{FE799402-02E1-E081-F99B-D2E18E587B29}"/>
              </a:ext>
            </a:extLst>
          </p:cNvPr>
          <p:cNvSpPr txBox="1">
            <a:spLocks noChangeArrowheads="1"/>
          </p:cNvSpPr>
          <p:nvPr/>
        </p:nvSpPr>
        <p:spPr bwMode="auto">
          <a:xfrm>
            <a:off x="1714501" y="2686050"/>
            <a:ext cx="24050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a:t>1</a:t>
            </a:r>
          </a:p>
        </p:txBody>
      </p:sp>
      <p:grpSp>
        <p:nvGrpSpPr>
          <p:cNvPr id="19518" name="Group 62">
            <a:extLst>
              <a:ext uri="{FF2B5EF4-FFF2-40B4-BE49-F238E27FC236}">
                <a16:creationId xmlns:a16="http://schemas.microsoft.com/office/drawing/2014/main" id="{E62E44C0-8973-5CCB-C7F3-96F0821998CE}"/>
              </a:ext>
            </a:extLst>
          </p:cNvPr>
          <p:cNvGrpSpPr>
            <a:grpSpLocks/>
          </p:cNvGrpSpPr>
          <p:nvPr/>
        </p:nvGrpSpPr>
        <p:grpSpPr bwMode="auto">
          <a:xfrm>
            <a:off x="2686050" y="2057401"/>
            <a:ext cx="400050" cy="1488282"/>
            <a:chOff x="1296" y="1728"/>
            <a:chExt cx="336" cy="1250"/>
          </a:xfrm>
        </p:grpSpPr>
        <p:sp>
          <p:nvSpPr>
            <p:cNvPr id="19506" name="Text Box 50">
              <a:extLst>
                <a:ext uri="{FF2B5EF4-FFF2-40B4-BE49-F238E27FC236}">
                  <a16:creationId xmlns:a16="http://schemas.microsoft.com/office/drawing/2014/main" id="{3B550195-FBA1-4431-2332-63E1D1D2405A}"/>
                </a:ext>
              </a:extLst>
            </p:cNvPr>
            <p:cNvSpPr txBox="1">
              <a:spLocks noChangeArrowheads="1"/>
            </p:cNvSpPr>
            <p:nvPr/>
          </p:nvSpPr>
          <p:spPr bwMode="auto">
            <a:xfrm>
              <a:off x="1296" y="1728"/>
              <a:ext cx="336" cy="2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0.5</a:t>
              </a:r>
            </a:p>
          </p:txBody>
        </p:sp>
        <p:sp>
          <p:nvSpPr>
            <p:cNvPr id="19507" name="Text Box 51">
              <a:extLst>
                <a:ext uri="{FF2B5EF4-FFF2-40B4-BE49-F238E27FC236}">
                  <a16:creationId xmlns:a16="http://schemas.microsoft.com/office/drawing/2014/main" id="{FE5BD6AE-E997-169C-3846-E71EE5CE14E7}"/>
                </a:ext>
              </a:extLst>
            </p:cNvPr>
            <p:cNvSpPr txBox="1">
              <a:spLocks noChangeArrowheads="1"/>
            </p:cNvSpPr>
            <p:nvPr/>
          </p:nvSpPr>
          <p:spPr bwMode="auto">
            <a:xfrm>
              <a:off x="1296" y="2736"/>
              <a:ext cx="336" cy="2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0.5</a:t>
              </a:r>
            </a:p>
          </p:txBody>
        </p:sp>
      </p:grpSp>
      <p:grpSp>
        <p:nvGrpSpPr>
          <p:cNvPr id="19520" name="Group 64">
            <a:extLst>
              <a:ext uri="{FF2B5EF4-FFF2-40B4-BE49-F238E27FC236}">
                <a16:creationId xmlns:a16="http://schemas.microsoft.com/office/drawing/2014/main" id="{7BD8EFAA-D513-13F5-08D4-939D7A44FA93}"/>
              </a:ext>
            </a:extLst>
          </p:cNvPr>
          <p:cNvGrpSpPr>
            <a:grpSpLocks/>
          </p:cNvGrpSpPr>
          <p:nvPr/>
        </p:nvGrpSpPr>
        <p:grpSpPr bwMode="auto">
          <a:xfrm>
            <a:off x="4343400" y="2000251"/>
            <a:ext cx="742950" cy="1602582"/>
            <a:chOff x="2688" y="1680"/>
            <a:chExt cx="624" cy="1346"/>
          </a:xfrm>
        </p:grpSpPr>
        <p:sp>
          <p:nvSpPr>
            <p:cNvPr id="19511" name="Text Box 55">
              <a:extLst>
                <a:ext uri="{FF2B5EF4-FFF2-40B4-BE49-F238E27FC236}">
                  <a16:creationId xmlns:a16="http://schemas.microsoft.com/office/drawing/2014/main" id="{C8BA9421-052B-2285-E469-162A51FA5441}"/>
                </a:ext>
              </a:extLst>
            </p:cNvPr>
            <p:cNvSpPr txBox="1">
              <a:spLocks noChangeArrowheads="1"/>
            </p:cNvSpPr>
            <p:nvPr/>
          </p:nvSpPr>
          <p:spPr bwMode="auto">
            <a:xfrm>
              <a:off x="2736" y="2784"/>
              <a:ext cx="576" cy="2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0.6225</a:t>
              </a:r>
            </a:p>
          </p:txBody>
        </p:sp>
        <p:sp>
          <p:nvSpPr>
            <p:cNvPr id="19512" name="Text Box 56">
              <a:extLst>
                <a:ext uri="{FF2B5EF4-FFF2-40B4-BE49-F238E27FC236}">
                  <a16:creationId xmlns:a16="http://schemas.microsoft.com/office/drawing/2014/main" id="{9058233F-D515-6083-6EB6-0BC21185CCAC}"/>
                </a:ext>
              </a:extLst>
            </p:cNvPr>
            <p:cNvSpPr txBox="1">
              <a:spLocks noChangeArrowheads="1"/>
            </p:cNvSpPr>
            <p:nvPr/>
          </p:nvSpPr>
          <p:spPr bwMode="auto">
            <a:xfrm>
              <a:off x="2688" y="1680"/>
              <a:ext cx="576" cy="2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0.6225</a:t>
              </a:r>
            </a:p>
          </p:txBody>
        </p:sp>
      </p:grpSp>
      <p:grpSp>
        <p:nvGrpSpPr>
          <p:cNvPr id="19519" name="Group 63">
            <a:extLst>
              <a:ext uri="{FF2B5EF4-FFF2-40B4-BE49-F238E27FC236}">
                <a16:creationId xmlns:a16="http://schemas.microsoft.com/office/drawing/2014/main" id="{D853D0CB-2E53-E85C-E132-EF42C91E3B9C}"/>
              </a:ext>
            </a:extLst>
          </p:cNvPr>
          <p:cNvGrpSpPr>
            <a:grpSpLocks/>
          </p:cNvGrpSpPr>
          <p:nvPr/>
        </p:nvGrpSpPr>
        <p:grpSpPr bwMode="auto">
          <a:xfrm>
            <a:off x="3257550" y="1943101"/>
            <a:ext cx="685800" cy="1659732"/>
            <a:chOff x="1776" y="1632"/>
            <a:chExt cx="576" cy="1394"/>
          </a:xfrm>
        </p:grpSpPr>
        <p:sp>
          <p:nvSpPr>
            <p:cNvPr id="19509" name="Text Box 53">
              <a:extLst>
                <a:ext uri="{FF2B5EF4-FFF2-40B4-BE49-F238E27FC236}">
                  <a16:creationId xmlns:a16="http://schemas.microsoft.com/office/drawing/2014/main" id="{F99C2A0D-49A4-B799-3311-FBC7B695296A}"/>
                </a:ext>
              </a:extLst>
            </p:cNvPr>
            <p:cNvSpPr txBox="1">
              <a:spLocks noChangeArrowheads="1"/>
            </p:cNvSpPr>
            <p:nvPr/>
          </p:nvSpPr>
          <p:spPr bwMode="auto">
            <a:xfrm>
              <a:off x="1776" y="1632"/>
              <a:ext cx="576" cy="2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0.6225</a:t>
              </a:r>
            </a:p>
          </p:txBody>
        </p:sp>
        <p:sp>
          <p:nvSpPr>
            <p:cNvPr id="19513" name="Text Box 57">
              <a:extLst>
                <a:ext uri="{FF2B5EF4-FFF2-40B4-BE49-F238E27FC236}">
                  <a16:creationId xmlns:a16="http://schemas.microsoft.com/office/drawing/2014/main" id="{173DFE07-F9D9-736A-22E3-DC2942D9DA1E}"/>
                </a:ext>
              </a:extLst>
            </p:cNvPr>
            <p:cNvSpPr txBox="1">
              <a:spLocks noChangeArrowheads="1"/>
            </p:cNvSpPr>
            <p:nvPr/>
          </p:nvSpPr>
          <p:spPr bwMode="auto">
            <a:xfrm>
              <a:off x="1776" y="2784"/>
              <a:ext cx="576" cy="2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0.6225</a:t>
              </a:r>
            </a:p>
          </p:txBody>
        </p:sp>
      </p:grpSp>
      <p:sp>
        <p:nvSpPr>
          <p:cNvPr id="19514" name="Text Box 58">
            <a:extLst>
              <a:ext uri="{FF2B5EF4-FFF2-40B4-BE49-F238E27FC236}">
                <a16:creationId xmlns:a16="http://schemas.microsoft.com/office/drawing/2014/main" id="{BAEEA190-4091-C350-D523-198AD06A1C1F}"/>
              </a:ext>
            </a:extLst>
          </p:cNvPr>
          <p:cNvSpPr txBox="1">
            <a:spLocks noChangeArrowheads="1"/>
          </p:cNvSpPr>
          <p:nvPr/>
        </p:nvSpPr>
        <p:spPr bwMode="auto">
          <a:xfrm>
            <a:off x="6057900" y="3028950"/>
            <a:ext cx="685800" cy="2885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0.6508</a:t>
            </a:r>
          </a:p>
        </p:txBody>
      </p:sp>
      <p:grpSp>
        <p:nvGrpSpPr>
          <p:cNvPr id="19521" name="Group 65">
            <a:extLst>
              <a:ext uri="{FF2B5EF4-FFF2-40B4-BE49-F238E27FC236}">
                <a16:creationId xmlns:a16="http://schemas.microsoft.com/office/drawing/2014/main" id="{7B057A57-1BBA-D1DF-1125-200DEEA7B57D}"/>
              </a:ext>
            </a:extLst>
          </p:cNvPr>
          <p:cNvGrpSpPr>
            <a:grpSpLocks/>
          </p:cNvGrpSpPr>
          <p:nvPr/>
        </p:nvGrpSpPr>
        <p:grpSpPr bwMode="auto">
          <a:xfrm>
            <a:off x="5314950" y="2000251"/>
            <a:ext cx="685800" cy="1602582"/>
            <a:chOff x="3504" y="1680"/>
            <a:chExt cx="576" cy="1346"/>
          </a:xfrm>
        </p:grpSpPr>
        <p:sp>
          <p:nvSpPr>
            <p:cNvPr id="19510" name="Text Box 54">
              <a:extLst>
                <a:ext uri="{FF2B5EF4-FFF2-40B4-BE49-F238E27FC236}">
                  <a16:creationId xmlns:a16="http://schemas.microsoft.com/office/drawing/2014/main" id="{755A0371-3F1B-749E-67EB-3B25DD42FE92}"/>
                </a:ext>
              </a:extLst>
            </p:cNvPr>
            <p:cNvSpPr txBox="1">
              <a:spLocks noChangeArrowheads="1"/>
            </p:cNvSpPr>
            <p:nvPr/>
          </p:nvSpPr>
          <p:spPr bwMode="auto">
            <a:xfrm>
              <a:off x="3504" y="1680"/>
              <a:ext cx="576" cy="2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0.6508</a:t>
              </a:r>
            </a:p>
          </p:txBody>
        </p:sp>
        <p:sp>
          <p:nvSpPr>
            <p:cNvPr id="19515" name="Text Box 59">
              <a:extLst>
                <a:ext uri="{FF2B5EF4-FFF2-40B4-BE49-F238E27FC236}">
                  <a16:creationId xmlns:a16="http://schemas.microsoft.com/office/drawing/2014/main" id="{465DF0FC-32FC-63E8-8FAC-1C719BD0D5CC}"/>
                </a:ext>
              </a:extLst>
            </p:cNvPr>
            <p:cNvSpPr txBox="1">
              <a:spLocks noChangeArrowheads="1"/>
            </p:cNvSpPr>
            <p:nvPr/>
          </p:nvSpPr>
          <p:spPr bwMode="auto">
            <a:xfrm>
              <a:off x="3504" y="2784"/>
              <a:ext cx="576" cy="2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0.6508</a:t>
              </a:r>
            </a:p>
          </p:txBody>
        </p:sp>
      </p:grpSp>
      <p:sp>
        <p:nvSpPr>
          <p:cNvPr id="19516" name="Text Box 60">
            <a:extLst>
              <a:ext uri="{FF2B5EF4-FFF2-40B4-BE49-F238E27FC236}">
                <a16:creationId xmlns:a16="http://schemas.microsoft.com/office/drawing/2014/main" id="{D802184A-C3E8-37BE-6270-D6A1097F3DA8}"/>
              </a:ext>
            </a:extLst>
          </p:cNvPr>
          <p:cNvSpPr txBox="1">
            <a:spLocks noChangeArrowheads="1"/>
          </p:cNvSpPr>
          <p:nvPr/>
        </p:nvSpPr>
        <p:spPr bwMode="auto">
          <a:xfrm>
            <a:off x="6686550" y="2228850"/>
            <a:ext cx="685800" cy="2885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0.6508</a:t>
            </a:r>
          </a:p>
        </p:txBody>
      </p:sp>
      <p:sp>
        <p:nvSpPr>
          <p:cNvPr id="19517" name="Line 61">
            <a:extLst>
              <a:ext uri="{FF2B5EF4-FFF2-40B4-BE49-F238E27FC236}">
                <a16:creationId xmlns:a16="http://schemas.microsoft.com/office/drawing/2014/main" id="{15BDFD23-A4B8-3E5B-9B10-71DD6AEA2D37}"/>
              </a:ext>
            </a:extLst>
          </p:cNvPr>
          <p:cNvSpPr>
            <a:spLocks noChangeShapeType="1"/>
          </p:cNvSpPr>
          <p:nvPr/>
        </p:nvSpPr>
        <p:spPr bwMode="auto">
          <a:xfrm>
            <a:off x="6629400" y="280035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9522" name="Text Box 66">
            <a:extLst>
              <a:ext uri="{FF2B5EF4-FFF2-40B4-BE49-F238E27FC236}">
                <a16:creationId xmlns:a16="http://schemas.microsoft.com/office/drawing/2014/main" id="{C794148B-4960-D8C9-A57D-8161A8A203E6}"/>
              </a:ext>
            </a:extLst>
          </p:cNvPr>
          <p:cNvSpPr txBox="1">
            <a:spLocks noChangeArrowheads="1"/>
          </p:cNvSpPr>
          <p:nvPr/>
        </p:nvSpPr>
        <p:spPr bwMode="auto">
          <a:xfrm>
            <a:off x="5829300" y="4457700"/>
            <a:ext cx="200025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a:t>Error=1-0.6508=0.3492</a:t>
            </a:r>
          </a:p>
        </p:txBody>
      </p:sp>
      <p:sp>
        <p:nvSpPr>
          <p:cNvPr id="19523" name="Text Box 67">
            <a:extLst>
              <a:ext uri="{FF2B5EF4-FFF2-40B4-BE49-F238E27FC236}">
                <a16:creationId xmlns:a16="http://schemas.microsoft.com/office/drawing/2014/main" id="{98809608-4E32-4342-9F1D-A7FF5D7F2DBD}"/>
              </a:ext>
            </a:extLst>
          </p:cNvPr>
          <p:cNvSpPr txBox="1">
            <a:spLocks noChangeArrowheads="1"/>
          </p:cNvSpPr>
          <p:nvPr/>
        </p:nvSpPr>
        <p:spPr bwMode="auto">
          <a:xfrm>
            <a:off x="6229350" y="3600450"/>
            <a:ext cx="165735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0000FF"/>
                </a:solidFill>
                <a:latin typeface="Times New Roman" panose="02020603050405020304" pitchFamily="18" charset="0"/>
                <a:cs typeface="Times New Roman" panose="02020603050405020304" pitchFamily="18" charset="0"/>
              </a:rPr>
              <a:t>G3=(1)(0.3492)=0.3492</a:t>
            </a:r>
          </a:p>
          <a:p>
            <a:pPr>
              <a:spcBef>
                <a:spcPct val="50000"/>
              </a:spcBef>
            </a:pPr>
            <a:endParaRPr lang="el-GR" altLang="en-US" sz="1200">
              <a:latin typeface="Times New Roman" panose="02020603050405020304" pitchFamily="18" charset="0"/>
              <a:cs typeface="Times New Roman" panose="02020603050405020304" pitchFamily="18" charset="0"/>
            </a:endParaRPr>
          </a:p>
        </p:txBody>
      </p:sp>
      <p:sp>
        <p:nvSpPr>
          <p:cNvPr id="19524" name="Text Box 68">
            <a:extLst>
              <a:ext uri="{FF2B5EF4-FFF2-40B4-BE49-F238E27FC236}">
                <a16:creationId xmlns:a16="http://schemas.microsoft.com/office/drawing/2014/main" id="{A25BD17A-9B31-EA45-343F-C39E3458493A}"/>
              </a:ext>
            </a:extLst>
          </p:cNvPr>
          <p:cNvSpPr txBox="1">
            <a:spLocks noChangeArrowheads="1"/>
          </p:cNvSpPr>
          <p:nvPr/>
        </p:nvSpPr>
        <p:spPr bwMode="auto">
          <a:xfrm>
            <a:off x="4972050" y="1200150"/>
            <a:ext cx="268605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0000FF"/>
                </a:solidFill>
                <a:latin typeface="Times New Roman" panose="02020603050405020304" pitchFamily="18" charset="0"/>
                <a:cs typeface="Times New Roman" panose="02020603050405020304" pitchFamily="18" charset="0"/>
              </a:rPr>
              <a:t>G2= (0.6508)(1-0.6508)(0.3492)(0.5)=0.0397</a:t>
            </a:r>
          </a:p>
          <a:p>
            <a:pPr>
              <a:spcBef>
                <a:spcPct val="50000"/>
              </a:spcBef>
            </a:pPr>
            <a:endParaRPr lang="el-GR" altLang="en-US" sz="1200">
              <a:latin typeface="Times New Roman" panose="02020603050405020304" pitchFamily="18" charset="0"/>
              <a:cs typeface="Times New Roman" panose="02020603050405020304" pitchFamily="18" charset="0"/>
            </a:endParaRPr>
          </a:p>
        </p:txBody>
      </p:sp>
      <p:sp>
        <p:nvSpPr>
          <p:cNvPr id="19525" name="Text Box 69">
            <a:extLst>
              <a:ext uri="{FF2B5EF4-FFF2-40B4-BE49-F238E27FC236}">
                <a16:creationId xmlns:a16="http://schemas.microsoft.com/office/drawing/2014/main" id="{E20B654F-0803-B45E-C2FB-B6B108DB6797}"/>
              </a:ext>
            </a:extLst>
          </p:cNvPr>
          <p:cNvSpPr txBox="1">
            <a:spLocks noChangeArrowheads="1"/>
          </p:cNvSpPr>
          <p:nvPr/>
        </p:nvSpPr>
        <p:spPr bwMode="auto">
          <a:xfrm>
            <a:off x="1657350" y="1200150"/>
            <a:ext cx="268605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0000FF"/>
                </a:solidFill>
                <a:latin typeface="Times New Roman" panose="02020603050405020304" pitchFamily="18" charset="0"/>
                <a:cs typeface="Times New Roman" panose="02020603050405020304" pitchFamily="18" charset="0"/>
              </a:rPr>
              <a:t>G1= (0.6225)(1-0.6225)(0.0397)(0.5)(2)=0.0093</a:t>
            </a:r>
          </a:p>
          <a:p>
            <a:pPr>
              <a:spcBef>
                <a:spcPct val="50000"/>
              </a:spcBef>
            </a:pPr>
            <a:endParaRPr lang="el-GR" altLang="en-US" sz="1200">
              <a:latin typeface="Times New Roman" panose="02020603050405020304" pitchFamily="18" charset="0"/>
              <a:cs typeface="Times New Roman" panose="02020603050405020304" pitchFamily="18" charset="0"/>
            </a:endParaRPr>
          </a:p>
        </p:txBody>
      </p:sp>
      <p:sp>
        <p:nvSpPr>
          <p:cNvPr id="19526" name="Text Box 70">
            <a:extLst>
              <a:ext uri="{FF2B5EF4-FFF2-40B4-BE49-F238E27FC236}">
                <a16:creationId xmlns:a16="http://schemas.microsoft.com/office/drawing/2014/main" id="{6BEA3F4E-1343-5E56-C02E-602125E9D5F3}"/>
              </a:ext>
            </a:extLst>
          </p:cNvPr>
          <p:cNvSpPr txBox="1">
            <a:spLocks noChangeArrowheads="1"/>
          </p:cNvSpPr>
          <p:nvPr/>
        </p:nvSpPr>
        <p:spPr bwMode="auto">
          <a:xfrm>
            <a:off x="1359694" y="3684985"/>
            <a:ext cx="2412206" cy="11541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350"/>
              <a:t>Gradient of the neuron= </a:t>
            </a:r>
            <a:r>
              <a:rPr lang="en-US" altLang="en-US" sz="1500" b="1">
                <a:solidFill>
                  <a:srgbClr val="0000FF"/>
                </a:solidFill>
              </a:rPr>
              <a:t>G</a:t>
            </a:r>
            <a:r>
              <a:rPr lang="en-US" altLang="en-US" sz="1350"/>
              <a:t> =slope of the transfer function</a:t>
            </a:r>
            <a:r>
              <a:rPr lang="en-US" altLang="en-US" sz="1350">
                <a:latin typeface="Times New Roman" panose="02020603050405020304" pitchFamily="18" charset="0"/>
                <a:cs typeface="Times New Roman" panose="02020603050405020304" pitchFamily="18" charset="0"/>
              </a:rPr>
              <a:t>×[</a:t>
            </a:r>
            <a:r>
              <a:rPr lang="el-GR" altLang="en-US" sz="1350">
                <a:latin typeface="Times New Roman" panose="02020603050405020304" pitchFamily="18" charset="0"/>
                <a:cs typeface="Times New Roman" panose="02020603050405020304" pitchFamily="18" charset="0"/>
              </a:rPr>
              <a:t>Σ</a:t>
            </a:r>
            <a:r>
              <a:rPr lang="en-US" altLang="en-US" sz="1350">
                <a:latin typeface="Times New Roman" panose="02020603050405020304" pitchFamily="18" charset="0"/>
                <a:cs typeface="Times New Roman" panose="02020603050405020304" pitchFamily="18" charset="0"/>
              </a:rPr>
              <a:t>{</a:t>
            </a:r>
            <a:r>
              <a:rPr lang="en-US" altLang="en-US" sz="1350">
                <a:cs typeface="Times New Roman" panose="02020603050405020304" pitchFamily="18" charset="0"/>
              </a:rPr>
              <a:t>(weight of the neuron to the next neuron) </a:t>
            </a:r>
            <a:r>
              <a:rPr lang="en-US" altLang="en-US" sz="1350">
                <a:latin typeface="Times New Roman" panose="02020603050405020304" pitchFamily="18" charset="0"/>
                <a:cs typeface="Times New Roman" panose="02020603050405020304" pitchFamily="18" charset="0"/>
              </a:rPr>
              <a:t>× (</a:t>
            </a:r>
            <a:r>
              <a:rPr lang="en-US" altLang="en-US" sz="1350">
                <a:cs typeface="Times New Roman" panose="02020603050405020304" pitchFamily="18" charset="0"/>
              </a:rPr>
              <a:t>output of the neuron)}]</a:t>
            </a:r>
            <a:endParaRPr lang="en-US" altLang="en-US" sz="1350">
              <a:latin typeface="Times New Roman" panose="02020603050405020304" pitchFamily="18" charset="0"/>
              <a:cs typeface="Times New Roman" panose="02020603050405020304" pitchFamily="18" charset="0"/>
            </a:endParaRPr>
          </a:p>
        </p:txBody>
      </p:sp>
      <p:sp>
        <p:nvSpPr>
          <p:cNvPr id="19528" name="Text Box 72">
            <a:extLst>
              <a:ext uri="{FF2B5EF4-FFF2-40B4-BE49-F238E27FC236}">
                <a16:creationId xmlns:a16="http://schemas.microsoft.com/office/drawing/2014/main" id="{D0FF5C8A-BBF3-AF6C-76F0-7F71C2FF2B05}"/>
              </a:ext>
            </a:extLst>
          </p:cNvPr>
          <p:cNvSpPr txBox="1">
            <a:spLocks noChangeArrowheads="1"/>
          </p:cNvSpPr>
          <p:nvPr/>
        </p:nvSpPr>
        <p:spPr bwMode="auto">
          <a:xfrm>
            <a:off x="3829051" y="3657601"/>
            <a:ext cx="2126456" cy="7155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350"/>
              <a:t>Gradient of the output neuron = slope of the transfer function </a:t>
            </a:r>
            <a:r>
              <a:rPr lang="en-US" altLang="en-US" sz="1350">
                <a:latin typeface="Times New Roman" panose="02020603050405020304" pitchFamily="18" charset="0"/>
                <a:cs typeface="Times New Roman" panose="02020603050405020304" pitchFamily="18" charset="0"/>
              </a:rPr>
              <a:t>× </a:t>
            </a:r>
            <a:r>
              <a:rPr lang="en-US" altLang="en-US" sz="1350">
                <a:cs typeface="Times New Roman" panose="02020603050405020304" pitchFamily="18" charset="0"/>
              </a:rPr>
              <a:t>error</a:t>
            </a:r>
            <a:endParaRPr lang="en-US" altLang="en-US" sz="135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5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5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5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5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5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5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51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52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52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52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52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52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14" grpId="0" animBg="1"/>
      <p:bldP spid="19516" grpId="0" animBg="1"/>
      <p:bldP spid="19522" grpId="0"/>
      <p:bldP spid="19523" grpId="0"/>
      <p:bldP spid="19524" grpId="0"/>
      <p:bldP spid="19525" grpId="0"/>
      <p:bldP spid="19526" grpId="0" animBg="1"/>
      <p:bldP spid="1952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a:extLst>
              <a:ext uri="{FF2B5EF4-FFF2-40B4-BE49-F238E27FC236}">
                <a16:creationId xmlns:a16="http://schemas.microsoft.com/office/drawing/2014/main" id="{222118D2-F82C-7DB2-5B69-43FC169D0E48}"/>
              </a:ext>
            </a:extLst>
          </p:cNvPr>
          <p:cNvSpPr>
            <a:spLocks noGrp="1" noChangeArrowheads="1"/>
          </p:cNvSpPr>
          <p:nvPr>
            <p:ph type="title"/>
          </p:nvPr>
        </p:nvSpPr>
        <p:spPr/>
        <p:txBody>
          <a:bodyPr/>
          <a:lstStyle/>
          <a:p>
            <a:r>
              <a:rPr lang="en-US" altLang="en-US"/>
              <a:t>Weight Update 1</a:t>
            </a:r>
          </a:p>
        </p:txBody>
      </p:sp>
      <p:grpSp>
        <p:nvGrpSpPr>
          <p:cNvPr id="20485" name="Group 5">
            <a:extLst>
              <a:ext uri="{FF2B5EF4-FFF2-40B4-BE49-F238E27FC236}">
                <a16:creationId xmlns:a16="http://schemas.microsoft.com/office/drawing/2014/main" id="{794A4EB5-9711-7587-9737-D43BB83AB461}"/>
              </a:ext>
            </a:extLst>
          </p:cNvPr>
          <p:cNvGrpSpPr>
            <a:grpSpLocks/>
          </p:cNvGrpSpPr>
          <p:nvPr/>
        </p:nvGrpSpPr>
        <p:grpSpPr bwMode="auto">
          <a:xfrm>
            <a:off x="2171700" y="2286000"/>
            <a:ext cx="4572000" cy="971550"/>
            <a:chOff x="288" y="1536"/>
            <a:chExt cx="3840" cy="816"/>
          </a:xfrm>
        </p:grpSpPr>
        <p:sp>
          <p:nvSpPr>
            <p:cNvPr id="20486" name="Oval 6">
              <a:extLst>
                <a:ext uri="{FF2B5EF4-FFF2-40B4-BE49-F238E27FC236}">
                  <a16:creationId xmlns:a16="http://schemas.microsoft.com/office/drawing/2014/main" id="{72BCD878-CE9D-A736-1B15-63C691788C30}"/>
                </a:ext>
              </a:extLst>
            </p:cNvPr>
            <p:cNvSpPr>
              <a:spLocks noChangeArrowheads="1"/>
            </p:cNvSpPr>
            <p:nvPr/>
          </p:nvSpPr>
          <p:spPr bwMode="auto">
            <a:xfrm>
              <a:off x="1200"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0487" name="Oval 7">
              <a:extLst>
                <a:ext uri="{FF2B5EF4-FFF2-40B4-BE49-F238E27FC236}">
                  <a16:creationId xmlns:a16="http://schemas.microsoft.com/office/drawing/2014/main" id="{B03E9333-DB3F-3C89-FE69-616E8261FB00}"/>
                </a:ext>
              </a:extLst>
            </p:cNvPr>
            <p:cNvSpPr>
              <a:spLocks noChangeArrowheads="1"/>
            </p:cNvSpPr>
            <p:nvPr/>
          </p:nvSpPr>
          <p:spPr bwMode="auto">
            <a:xfrm>
              <a:off x="1200"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0488" name="Oval 8">
              <a:extLst>
                <a:ext uri="{FF2B5EF4-FFF2-40B4-BE49-F238E27FC236}">
                  <a16:creationId xmlns:a16="http://schemas.microsoft.com/office/drawing/2014/main" id="{A4FC8CA1-48B8-E1CC-B424-65A9DF806102}"/>
                </a:ext>
              </a:extLst>
            </p:cNvPr>
            <p:cNvSpPr>
              <a:spLocks noChangeArrowheads="1"/>
            </p:cNvSpPr>
            <p:nvPr/>
          </p:nvSpPr>
          <p:spPr bwMode="auto">
            <a:xfrm>
              <a:off x="3936" y="1872"/>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0489" name="Oval 9">
              <a:extLst>
                <a:ext uri="{FF2B5EF4-FFF2-40B4-BE49-F238E27FC236}">
                  <a16:creationId xmlns:a16="http://schemas.microsoft.com/office/drawing/2014/main" id="{C6C6C5A4-3515-E22B-152B-01755E1F91B0}"/>
                </a:ext>
              </a:extLst>
            </p:cNvPr>
            <p:cNvSpPr>
              <a:spLocks noChangeArrowheads="1"/>
            </p:cNvSpPr>
            <p:nvPr/>
          </p:nvSpPr>
          <p:spPr bwMode="auto">
            <a:xfrm>
              <a:off x="2784"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0490" name="Oval 10">
              <a:extLst>
                <a:ext uri="{FF2B5EF4-FFF2-40B4-BE49-F238E27FC236}">
                  <a16:creationId xmlns:a16="http://schemas.microsoft.com/office/drawing/2014/main" id="{E838DB27-795E-0D87-D0A4-543E50912A0D}"/>
                </a:ext>
              </a:extLst>
            </p:cNvPr>
            <p:cNvSpPr>
              <a:spLocks noChangeArrowheads="1"/>
            </p:cNvSpPr>
            <p:nvPr/>
          </p:nvSpPr>
          <p:spPr bwMode="auto">
            <a:xfrm>
              <a:off x="2784"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0491" name="Oval 11">
              <a:extLst>
                <a:ext uri="{FF2B5EF4-FFF2-40B4-BE49-F238E27FC236}">
                  <a16:creationId xmlns:a16="http://schemas.microsoft.com/office/drawing/2014/main" id="{ACC1A0C7-F79D-6DA4-BF8A-FA31C1848DD6}"/>
                </a:ext>
              </a:extLst>
            </p:cNvPr>
            <p:cNvSpPr>
              <a:spLocks noChangeArrowheads="1"/>
            </p:cNvSpPr>
            <p:nvPr/>
          </p:nvSpPr>
          <p:spPr bwMode="auto">
            <a:xfrm>
              <a:off x="288" y="196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0492" name="Line 12">
              <a:extLst>
                <a:ext uri="{FF2B5EF4-FFF2-40B4-BE49-F238E27FC236}">
                  <a16:creationId xmlns:a16="http://schemas.microsoft.com/office/drawing/2014/main" id="{5D508B56-1161-C06B-8901-73DDE2308C00}"/>
                </a:ext>
              </a:extLst>
            </p:cNvPr>
            <p:cNvSpPr>
              <a:spLocks noChangeShapeType="1"/>
            </p:cNvSpPr>
            <p:nvPr/>
          </p:nvSpPr>
          <p:spPr bwMode="auto">
            <a:xfrm flipV="1">
              <a:off x="336" y="1680"/>
              <a:ext cx="86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0493" name="Line 13">
              <a:extLst>
                <a:ext uri="{FF2B5EF4-FFF2-40B4-BE49-F238E27FC236}">
                  <a16:creationId xmlns:a16="http://schemas.microsoft.com/office/drawing/2014/main" id="{4B72A54F-D709-9935-CCF5-F40F97BA5AFA}"/>
                </a:ext>
              </a:extLst>
            </p:cNvPr>
            <p:cNvSpPr>
              <a:spLocks noChangeShapeType="1"/>
            </p:cNvSpPr>
            <p:nvPr/>
          </p:nvSpPr>
          <p:spPr bwMode="auto">
            <a:xfrm>
              <a:off x="336" y="2016"/>
              <a:ext cx="86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0494" name="Line 14">
              <a:extLst>
                <a:ext uri="{FF2B5EF4-FFF2-40B4-BE49-F238E27FC236}">
                  <a16:creationId xmlns:a16="http://schemas.microsoft.com/office/drawing/2014/main" id="{81BD11D0-6BB7-4912-D32F-CB58317E386F}"/>
                </a:ext>
              </a:extLst>
            </p:cNvPr>
            <p:cNvSpPr>
              <a:spLocks noChangeShapeType="1"/>
            </p:cNvSpPr>
            <p:nvPr/>
          </p:nvSpPr>
          <p:spPr bwMode="auto">
            <a:xfrm>
              <a:off x="1392" y="1632"/>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0495" name="Line 15">
              <a:extLst>
                <a:ext uri="{FF2B5EF4-FFF2-40B4-BE49-F238E27FC236}">
                  <a16:creationId xmlns:a16="http://schemas.microsoft.com/office/drawing/2014/main" id="{1E1BCE14-08DC-03ED-ABC8-12EAF3F4B263}"/>
                </a:ext>
              </a:extLst>
            </p:cNvPr>
            <p:cNvSpPr>
              <a:spLocks noChangeShapeType="1"/>
            </p:cNvSpPr>
            <p:nvPr/>
          </p:nvSpPr>
          <p:spPr bwMode="auto">
            <a:xfrm>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0496" name="Line 16">
              <a:extLst>
                <a:ext uri="{FF2B5EF4-FFF2-40B4-BE49-F238E27FC236}">
                  <a16:creationId xmlns:a16="http://schemas.microsoft.com/office/drawing/2014/main" id="{01B71E0F-E6C2-63D3-3202-B10EAC6FC040}"/>
                </a:ext>
              </a:extLst>
            </p:cNvPr>
            <p:cNvSpPr>
              <a:spLocks noChangeShapeType="1"/>
            </p:cNvSpPr>
            <p:nvPr/>
          </p:nvSpPr>
          <p:spPr bwMode="auto">
            <a:xfrm>
              <a:off x="1392" y="2256"/>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0497" name="Line 17">
              <a:extLst>
                <a:ext uri="{FF2B5EF4-FFF2-40B4-BE49-F238E27FC236}">
                  <a16:creationId xmlns:a16="http://schemas.microsoft.com/office/drawing/2014/main" id="{09296107-BD20-A186-F2C0-1BC59D34A445}"/>
                </a:ext>
              </a:extLst>
            </p:cNvPr>
            <p:cNvSpPr>
              <a:spLocks noChangeShapeType="1"/>
            </p:cNvSpPr>
            <p:nvPr/>
          </p:nvSpPr>
          <p:spPr bwMode="auto">
            <a:xfrm flipV="1">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0498" name="Line 18">
              <a:extLst>
                <a:ext uri="{FF2B5EF4-FFF2-40B4-BE49-F238E27FC236}">
                  <a16:creationId xmlns:a16="http://schemas.microsoft.com/office/drawing/2014/main" id="{7659A767-48E9-D63D-3E66-A6DA2280981D}"/>
                </a:ext>
              </a:extLst>
            </p:cNvPr>
            <p:cNvSpPr>
              <a:spLocks noChangeShapeType="1"/>
            </p:cNvSpPr>
            <p:nvPr/>
          </p:nvSpPr>
          <p:spPr bwMode="auto">
            <a:xfrm>
              <a:off x="2976" y="1632"/>
              <a:ext cx="96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0499" name="Line 19">
              <a:extLst>
                <a:ext uri="{FF2B5EF4-FFF2-40B4-BE49-F238E27FC236}">
                  <a16:creationId xmlns:a16="http://schemas.microsoft.com/office/drawing/2014/main" id="{D5DD55CD-D4C8-82D4-B110-8DE2BB029854}"/>
                </a:ext>
              </a:extLst>
            </p:cNvPr>
            <p:cNvSpPr>
              <a:spLocks noChangeShapeType="1"/>
            </p:cNvSpPr>
            <p:nvPr/>
          </p:nvSpPr>
          <p:spPr bwMode="auto">
            <a:xfrm flipV="1">
              <a:off x="2976" y="1968"/>
              <a:ext cx="96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sp>
        <p:nvSpPr>
          <p:cNvPr id="20501" name="Text Box 21">
            <a:extLst>
              <a:ext uri="{FF2B5EF4-FFF2-40B4-BE49-F238E27FC236}">
                <a16:creationId xmlns:a16="http://schemas.microsoft.com/office/drawing/2014/main" id="{F9C9D61C-C664-DD2F-0B87-231124F3041A}"/>
              </a:ext>
            </a:extLst>
          </p:cNvPr>
          <p:cNvSpPr txBox="1">
            <a:spLocks noChangeArrowheads="1"/>
          </p:cNvSpPr>
          <p:nvPr/>
        </p:nvSpPr>
        <p:spPr bwMode="auto">
          <a:xfrm>
            <a:off x="1714501" y="1143000"/>
            <a:ext cx="486145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New Weight=Old Weight + {(learning rate)(gradient)(prior output)}</a:t>
            </a:r>
          </a:p>
        </p:txBody>
      </p:sp>
      <p:sp>
        <p:nvSpPr>
          <p:cNvPr id="20507" name="Text Box 27">
            <a:extLst>
              <a:ext uri="{FF2B5EF4-FFF2-40B4-BE49-F238E27FC236}">
                <a16:creationId xmlns:a16="http://schemas.microsoft.com/office/drawing/2014/main" id="{128A1BA5-2E44-CDEC-6647-887A220DC472}"/>
              </a:ext>
            </a:extLst>
          </p:cNvPr>
          <p:cNvSpPr txBox="1">
            <a:spLocks noChangeArrowheads="1"/>
          </p:cNvSpPr>
          <p:nvPr/>
        </p:nvSpPr>
        <p:spPr bwMode="auto">
          <a:xfrm>
            <a:off x="5829300" y="1771651"/>
            <a:ext cx="20002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0.5+(0.5)(0.3492)(0.6508)</a:t>
            </a:r>
          </a:p>
        </p:txBody>
      </p:sp>
      <p:sp>
        <p:nvSpPr>
          <p:cNvPr id="20508" name="Text Box 28">
            <a:extLst>
              <a:ext uri="{FF2B5EF4-FFF2-40B4-BE49-F238E27FC236}">
                <a16:creationId xmlns:a16="http://schemas.microsoft.com/office/drawing/2014/main" id="{AB93C572-7B48-6015-DD6F-2F2429E4ED42}"/>
              </a:ext>
            </a:extLst>
          </p:cNvPr>
          <p:cNvSpPr txBox="1">
            <a:spLocks noChangeArrowheads="1"/>
          </p:cNvSpPr>
          <p:nvPr/>
        </p:nvSpPr>
        <p:spPr bwMode="auto">
          <a:xfrm>
            <a:off x="5886450" y="2343150"/>
            <a:ext cx="800100" cy="28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solidFill>
                  <a:srgbClr val="FF6600"/>
                </a:solidFill>
              </a:rPr>
              <a:t>0.6136</a:t>
            </a:r>
          </a:p>
        </p:txBody>
      </p:sp>
      <p:sp>
        <p:nvSpPr>
          <p:cNvPr id="20509" name="Text Box 29">
            <a:extLst>
              <a:ext uri="{FF2B5EF4-FFF2-40B4-BE49-F238E27FC236}">
                <a16:creationId xmlns:a16="http://schemas.microsoft.com/office/drawing/2014/main" id="{F59930ED-2B5E-40DF-D69F-B371E82A4137}"/>
              </a:ext>
            </a:extLst>
          </p:cNvPr>
          <p:cNvSpPr txBox="1">
            <a:spLocks noChangeArrowheads="1"/>
          </p:cNvSpPr>
          <p:nvPr/>
        </p:nvSpPr>
        <p:spPr bwMode="auto">
          <a:xfrm>
            <a:off x="3371850" y="2743200"/>
            <a:ext cx="800100" cy="28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solidFill>
                  <a:srgbClr val="FF6600"/>
                </a:solidFill>
              </a:rPr>
              <a:t>0.5124</a:t>
            </a:r>
          </a:p>
        </p:txBody>
      </p:sp>
      <p:sp>
        <p:nvSpPr>
          <p:cNvPr id="20510" name="Text Box 30">
            <a:extLst>
              <a:ext uri="{FF2B5EF4-FFF2-40B4-BE49-F238E27FC236}">
                <a16:creationId xmlns:a16="http://schemas.microsoft.com/office/drawing/2014/main" id="{D2951159-8E5E-F409-84BB-A4175214F959}"/>
              </a:ext>
            </a:extLst>
          </p:cNvPr>
          <p:cNvSpPr txBox="1">
            <a:spLocks noChangeArrowheads="1"/>
          </p:cNvSpPr>
          <p:nvPr/>
        </p:nvSpPr>
        <p:spPr bwMode="auto">
          <a:xfrm>
            <a:off x="4629150" y="2743200"/>
            <a:ext cx="800100" cy="28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solidFill>
                  <a:srgbClr val="FF6600"/>
                </a:solidFill>
              </a:rPr>
              <a:t>0.5124</a:t>
            </a:r>
          </a:p>
        </p:txBody>
      </p:sp>
      <p:sp>
        <p:nvSpPr>
          <p:cNvPr id="20511" name="Text Box 31">
            <a:extLst>
              <a:ext uri="{FF2B5EF4-FFF2-40B4-BE49-F238E27FC236}">
                <a16:creationId xmlns:a16="http://schemas.microsoft.com/office/drawing/2014/main" id="{9C356D7D-E7B9-8019-A6A7-55A1267A8CA0}"/>
              </a:ext>
            </a:extLst>
          </p:cNvPr>
          <p:cNvSpPr txBox="1">
            <a:spLocks noChangeArrowheads="1"/>
          </p:cNvSpPr>
          <p:nvPr/>
        </p:nvSpPr>
        <p:spPr bwMode="auto">
          <a:xfrm>
            <a:off x="3943350" y="3257550"/>
            <a:ext cx="800100" cy="28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solidFill>
                  <a:srgbClr val="FF6600"/>
                </a:solidFill>
              </a:rPr>
              <a:t>0.5124</a:t>
            </a:r>
          </a:p>
        </p:txBody>
      </p:sp>
      <p:sp>
        <p:nvSpPr>
          <p:cNvPr id="20512" name="Text Box 32">
            <a:extLst>
              <a:ext uri="{FF2B5EF4-FFF2-40B4-BE49-F238E27FC236}">
                <a16:creationId xmlns:a16="http://schemas.microsoft.com/office/drawing/2014/main" id="{4422F114-05CF-5A5D-45DC-CB2628E8F564}"/>
              </a:ext>
            </a:extLst>
          </p:cNvPr>
          <p:cNvSpPr txBox="1">
            <a:spLocks noChangeArrowheads="1"/>
          </p:cNvSpPr>
          <p:nvPr/>
        </p:nvSpPr>
        <p:spPr bwMode="auto">
          <a:xfrm>
            <a:off x="5772150" y="3086100"/>
            <a:ext cx="800100" cy="28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solidFill>
                  <a:srgbClr val="FF6600"/>
                </a:solidFill>
              </a:rPr>
              <a:t>0.6136</a:t>
            </a:r>
          </a:p>
        </p:txBody>
      </p:sp>
      <p:sp>
        <p:nvSpPr>
          <p:cNvPr id="20513" name="Text Box 33">
            <a:extLst>
              <a:ext uri="{FF2B5EF4-FFF2-40B4-BE49-F238E27FC236}">
                <a16:creationId xmlns:a16="http://schemas.microsoft.com/office/drawing/2014/main" id="{BE04F7D5-7542-AB15-EF2E-16D7CDF851C4}"/>
              </a:ext>
            </a:extLst>
          </p:cNvPr>
          <p:cNvSpPr txBox="1">
            <a:spLocks noChangeArrowheads="1"/>
          </p:cNvSpPr>
          <p:nvPr/>
        </p:nvSpPr>
        <p:spPr bwMode="auto">
          <a:xfrm>
            <a:off x="4000500" y="2114550"/>
            <a:ext cx="800100" cy="28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solidFill>
                  <a:srgbClr val="FF6600"/>
                </a:solidFill>
              </a:rPr>
              <a:t>0.5124</a:t>
            </a:r>
          </a:p>
        </p:txBody>
      </p:sp>
      <p:sp>
        <p:nvSpPr>
          <p:cNvPr id="20514" name="Text Box 34">
            <a:extLst>
              <a:ext uri="{FF2B5EF4-FFF2-40B4-BE49-F238E27FC236}">
                <a16:creationId xmlns:a16="http://schemas.microsoft.com/office/drawing/2014/main" id="{EE9CB97C-301C-DF43-42C4-78DE1B0E7CAF}"/>
              </a:ext>
            </a:extLst>
          </p:cNvPr>
          <p:cNvSpPr txBox="1">
            <a:spLocks noChangeArrowheads="1"/>
          </p:cNvSpPr>
          <p:nvPr/>
        </p:nvSpPr>
        <p:spPr bwMode="auto">
          <a:xfrm>
            <a:off x="2286000" y="3086100"/>
            <a:ext cx="800100" cy="28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solidFill>
                  <a:srgbClr val="FF6600"/>
                </a:solidFill>
              </a:rPr>
              <a:t>0.5047</a:t>
            </a:r>
          </a:p>
        </p:txBody>
      </p:sp>
      <p:sp>
        <p:nvSpPr>
          <p:cNvPr id="20515" name="Text Box 35">
            <a:extLst>
              <a:ext uri="{FF2B5EF4-FFF2-40B4-BE49-F238E27FC236}">
                <a16:creationId xmlns:a16="http://schemas.microsoft.com/office/drawing/2014/main" id="{0C608C71-5207-21B1-AC8D-C53C2A47A002}"/>
              </a:ext>
            </a:extLst>
          </p:cNvPr>
          <p:cNvSpPr txBox="1">
            <a:spLocks noChangeArrowheads="1"/>
          </p:cNvSpPr>
          <p:nvPr/>
        </p:nvSpPr>
        <p:spPr bwMode="auto">
          <a:xfrm>
            <a:off x="2286000" y="2343150"/>
            <a:ext cx="800100" cy="28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solidFill>
                  <a:srgbClr val="FF6600"/>
                </a:solidFill>
              </a:rPr>
              <a:t>0.5047</a:t>
            </a:r>
          </a:p>
        </p:txBody>
      </p:sp>
      <p:sp>
        <p:nvSpPr>
          <p:cNvPr id="20516" name="Text Box 36">
            <a:extLst>
              <a:ext uri="{FF2B5EF4-FFF2-40B4-BE49-F238E27FC236}">
                <a16:creationId xmlns:a16="http://schemas.microsoft.com/office/drawing/2014/main" id="{D59E9B01-5E4E-5A87-39CF-BDD4261CD757}"/>
              </a:ext>
            </a:extLst>
          </p:cNvPr>
          <p:cNvSpPr txBox="1">
            <a:spLocks noChangeArrowheads="1"/>
          </p:cNvSpPr>
          <p:nvPr/>
        </p:nvSpPr>
        <p:spPr bwMode="auto">
          <a:xfrm>
            <a:off x="3486150" y="1771651"/>
            <a:ext cx="20002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0.5+(0.5)(0.0397)(0.6225)</a:t>
            </a:r>
          </a:p>
        </p:txBody>
      </p:sp>
      <p:sp>
        <p:nvSpPr>
          <p:cNvPr id="20517" name="Text Box 37">
            <a:extLst>
              <a:ext uri="{FF2B5EF4-FFF2-40B4-BE49-F238E27FC236}">
                <a16:creationId xmlns:a16="http://schemas.microsoft.com/office/drawing/2014/main" id="{45C27EA4-7152-2313-9E40-9E99940475B0}"/>
              </a:ext>
            </a:extLst>
          </p:cNvPr>
          <p:cNvSpPr txBox="1">
            <a:spLocks noChangeArrowheads="1"/>
          </p:cNvSpPr>
          <p:nvPr/>
        </p:nvSpPr>
        <p:spPr bwMode="auto">
          <a:xfrm>
            <a:off x="1314450" y="1943101"/>
            <a:ext cx="20002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0.5+(0.5)(0.0093)(1)</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9F46201-4236-F7C9-F96E-BA40BE56D7E5}"/>
              </a:ext>
            </a:extLst>
          </p:cNvPr>
          <p:cNvSpPr>
            <a:spLocks noGrp="1" noChangeArrowheads="1"/>
          </p:cNvSpPr>
          <p:nvPr>
            <p:ph type="title"/>
          </p:nvPr>
        </p:nvSpPr>
        <p:spPr/>
        <p:txBody>
          <a:bodyPr/>
          <a:lstStyle/>
          <a:p>
            <a:r>
              <a:rPr lang="en-US" altLang="en-US"/>
              <a:t>Second Pass</a:t>
            </a:r>
          </a:p>
        </p:txBody>
      </p:sp>
      <p:grpSp>
        <p:nvGrpSpPr>
          <p:cNvPr id="25603" name="Group 3">
            <a:extLst>
              <a:ext uri="{FF2B5EF4-FFF2-40B4-BE49-F238E27FC236}">
                <a16:creationId xmlns:a16="http://schemas.microsoft.com/office/drawing/2014/main" id="{6A3F32DD-9ADC-E052-928E-F8CE525838F1}"/>
              </a:ext>
            </a:extLst>
          </p:cNvPr>
          <p:cNvGrpSpPr>
            <a:grpSpLocks/>
          </p:cNvGrpSpPr>
          <p:nvPr/>
        </p:nvGrpSpPr>
        <p:grpSpPr bwMode="auto">
          <a:xfrm>
            <a:off x="2057400" y="2286000"/>
            <a:ext cx="4572000" cy="971550"/>
            <a:chOff x="288" y="1536"/>
            <a:chExt cx="3840" cy="816"/>
          </a:xfrm>
        </p:grpSpPr>
        <p:sp>
          <p:nvSpPr>
            <p:cNvPr id="25604" name="Oval 4">
              <a:extLst>
                <a:ext uri="{FF2B5EF4-FFF2-40B4-BE49-F238E27FC236}">
                  <a16:creationId xmlns:a16="http://schemas.microsoft.com/office/drawing/2014/main" id="{46D249BB-E271-F77D-8820-795AAF8602ED}"/>
                </a:ext>
              </a:extLst>
            </p:cNvPr>
            <p:cNvSpPr>
              <a:spLocks noChangeArrowheads="1"/>
            </p:cNvSpPr>
            <p:nvPr/>
          </p:nvSpPr>
          <p:spPr bwMode="auto">
            <a:xfrm>
              <a:off x="1200"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5605" name="Oval 5">
              <a:extLst>
                <a:ext uri="{FF2B5EF4-FFF2-40B4-BE49-F238E27FC236}">
                  <a16:creationId xmlns:a16="http://schemas.microsoft.com/office/drawing/2014/main" id="{9AF98A23-4F51-44DF-F1CE-3D3A7B6D091C}"/>
                </a:ext>
              </a:extLst>
            </p:cNvPr>
            <p:cNvSpPr>
              <a:spLocks noChangeArrowheads="1"/>
            </p:cNvSpPr>
            <p:nvPr/>
          </p:nvSpPr>
          <p:spPr bwMode="auto">
            <a:xfrm>
              <a:off x="1200"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5606" name="Oval 6">
              <a:extLst>
                <a:ext uri="{FF2B5EF4-FFF2-40B4-BE49-F238E27FC236}">
                  <a16:creationId xmlns:a16="http://schemas.microsoft.com/office/drawing/2014/main" id="{17DA6C68-89F9-ECED-CA3B-0E15C1EBF238}"/>
                </a:ext>
              </a:extLst>
            </p:cNvPr>
            <p:cNvSpPr>
              <a:spLocks noChangeArrowheads="1"/>
            </p:cNvSpPr>
            <p:nvPr/>
          </p:nvSpPr>
          <p:spPr bwMode="auto">
            <a:xfrm>
              <a:off x="3936" y="1872"/>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5607" name="Oval 7">
              <a:extLst>
                <a:ext uri="{FF2B5EF4-FFF2-40B4-BE49-F238E27FC236}">
                  <a16:creationId xmlns:a16="http://schemas.microsoft.com/office/drawing/2014/main" id="{746E9577-4429-DAE6-3812-D47220256335}"/>
                </a:ext>
              </a:extLst>
            </p:cNvPr>
            <p:cNvSpPr>
              <a:spLocks noChangeArrowheads="1"/>
            </p:cNvSpPr>
            <p:nvPr/>
          </p:nvSpPr>
          <p:spPr bwMode="auto">
            <a:xfrm>
              <a:off x="2784"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5608" name="Oval 8">
              <a:extLst>
                <a:ext uri="{FF2B5EF4-FFF2-40B4-BE49-F238E27FC236}">
                  <a16:creationId xmlns:a16="http://schemas.microsoft.com/office/drawing/2014/main" id="{47130AD0-955E-F2D7-4B63-D8F6B68644CD}"/>
                </a:ext>
              </a:extLst>
            </p:cNvPr>
            <p:cNvSpPr>
              <a:spLocks noChangeArrowheads="1"/>
            </p:cNvSpPr>
            <p:nvPr/>
          </p:nvSpPr>
          <p:spPr bwMode="auto">
            <a:xfrm>
              <a:off x="2784"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5609" name="Oval 9">
              <a:extLst>
                <a:ext uri="{FF2B5EF4-FFF2-40B4-BE49-F238E27FC236}">
                  <a16:creationId xmlns:a16="http://schemas.microsoft.com/office/drawing/2014/main" id="{FA3004B0-0A42-377F-64C7-CF227B523D51}"/>
                </a:ext>
              </a:extLst>
            </p:cNvPr>
            <p:cNvSpPr>
              <a:spLocks noChangeArrowheads="1"/>
            </p:cNvSpPr>
            <p:nvPr/>
          </p:nvSpPr>
          <p:spPr bwMode="auto">
            <a:xfrm>
              <a:off x="288" y="196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5610" name="Line 10">
              <a:extLst>
                <a:ext uri="{FF2B5EF4-FFF2-40B4-BE49-F238E27FC236}">
                  <a16:creationId xmlns:a16="http://schemas.microsoft.com/office/drawing/2014/main" id="{2FE5DD6D-1FDC-D45B-59EB-60BEBB6EF41C}"/>
                </a:ext>
              </a:extLst>
            </p:cNvPr>
            <p:cNvSpPr>
              <a:spLocks noChangeShapeType="1"/>
            </p:cNvSpPr>
            <p:nvPr/>
          </p:nvSpPr>
          <p:spPr bwMode="auto">
            <a:xfrm flipV="1">
              <a:off x="336" y="1680"/>
              <a:ext cx="86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5611" name="Line 11">
              <a:extLst>
                <a:ext uri="{FF2B5EF4-FFF2-40B4-BE49-F238E27FC236}">
                  <a16:creationId xmlns:a16="http://schemas.microsoft.com/office/drawing/2014/main" id="{4884AD90-0921-477B-FB09-CB454F4E6A52}"/>
                </a:ext>
              </a:extLst>
            </p:cNvPr>
            <p:cNvSpPr>
              <a:spLocks noChangeShapeType="1"/>
            </p:cNvSpPr>
            <p:nvPr/>
          </p:nvSpPr>
          <p:spPr bwMode="auto">
            <a:xfrm>
              <a:off x="336" y="2016"/>
              <a:ext cx="86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5612" name="Line 12">
              <a:extLst>
                <a:ext uri="{FF2B5EF4-FFF2-40B4-BE49-F238E27FC236}">
                  <a16:creationId xmlns:a16="http://schemas.microsoft.com/office/drawing/2014/main" id="{B27E7118-EF74-7B62-D40D-35BD23C912AF}"/>
                </a:ext>
              </a:extLst>
            </p:cNvPr>
            <p:cNvSpPr>
              <a:spLocks noChangeShapeType="1"/>
            </p:cNvSpPr>
            <p:nvPr/>
          </p:nvSpPr>
          <p:spPr bwMode="auto">
            <a:xfrm>
              <a:off x="1392" y="1632"/>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5613" name="Line 13">
              <a:extLst>
                <a:ext uri="{FF2B5EF4-FFF2-40B4-BE49-F238E27FC236}">
                  <a16:creationId xmlns:a16="http://schemas.microsoft.com/office/drawing/2014/main" id="{395F703E-CDC6-EFEB-0204-C0CEA33DC6B4}"/>
                </a:ext>
              </a:extLst>
            </p:cNvPr>
            <p:cNvSpPr>
              <a:spLocks noChangeShapeType="1"/>
            </p:cNvSpPr>
            <p:nvPr/>
          </p:nvSpPr>
          <p:spPr bwMode="auto">
            <a:xfrm>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5614" name="Line 14">
              <a:extLst>
                <a:ext uri="{FF2B5EF4-FFF2-40B4-BE49-F238E27FC236}">
                  <a16:creationId xmlns:a16="http://schemas.microsoft.com/office/drawing/2014/main" id="{65FCA520-B816-A03E-38C2-AC2363ADD69F}"/>
                </a:ext>
              </a:extLst>
            </p:cNvPr>
            <p:cNvSpPr>
              <a:spLocks noChangeShapeType="1"/>
            </p:cNvSpPr>
            <p:nvPr/>
          </p:nvSpPr>
          <p:spPr bwMode="auto">
            <a:xfrm>
              <a:off x="1392" y="2256"/>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5615" name="Line 15">
              <a:extLst>
                <a:ext uri="{FF2B5EF4-FFF2-40B4-BE49-F238E27FC236}">
                  <a16:creationId xmlns:a16="http://schemas.microsoft.com/office/drawing/2014/main" id="{2E80A325-8950-F971-C538-AF1EC39FAF6E}"/>
                </a:ext>
              </a:extLst>
            </p:cNvPr>
            <p:cNvSpPr>
              <a:spLocks noChangeShapeType="1"/>
            </p:cNvSpPr>
            <p:nvPr/>
          </p:nvSpPr>
          <p:spPr bwMode="auto">
            <a:xfrm flipV="1">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5616" name="Line 16">
              <a:extLst>
                <a:ext uri="{FF2B5EF4-FFF2-40B4-BE49-F238E27FC236}">
                  <a16:creationId xmlns:a16="http://schemas.microsoft.com/office/drawing/2014/main" id="{2B4F852F-B881-6E35-6131-CF368B419E81}"/>
                </a:ext>
              </a:extLst>
            </p:cNvPr>
            <p:cNvSpPr>
              <a:spLocks noChangeShapeType="1"/>
            </p:cNvSpPr>
            <p:nvPr/>
          </p:nvSpPr>
          <p:spPr bwMode="auto">
            <a:xfrm>
              <a:off x="2976" y="1632"/>
              <a:ext cx="96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5617" name="Line 17">
              <a:extLst>
                <a:ext uri="{FF2B5EF4-FFF2-40B4-BE49-F238E27FC236}">
                  <a16:creationId xmlns:a16="http://schemas.microsoft.com/office/drawing/2014/main" id="{A24ACD33-F50B-CFE4-4634-52B5DF4A8C6D}"/>
                </a:ext>
              </a:extLst>
            </p:cNvPr>
            <p:cNvSpPr>
              <a:spLocks noChangeShapeType="1"/>
            </p:cNvSpPr>
            <p:nvPr/>
          </p:nvSpPr>
          <p:spPr bwMode="auto">
            <a:xfrm flipV="1">
              <a:off x="2976" y="1968"/>
              <a:ext cx="96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grpSp>
        <p:nvGrpSpPr>
          <p:cNvPr id="25647" name="Group 47">
            <a:extLst>
              <a:ext uri="{FF2B5EF4-FFF2-40B4-BE49-F238E27FC236}">
                <a16:creationId xmlns:a16="http://schemas.microsoft.com/office/drawing/2014/main" id="{BB5362B8-7445-9F23-42A7-691867F77F94}"/>
              </a:ext>
            </a:extLst>
          </p:cNvPr>
          <p:cNvGrpSpPr>
            <a:grpSpLocks/>
          </p:cNvGrpSpPr>
          <p:nvPr/>
        </p:nvGrpSpPr>
        <p:grpSpPr bwMode="auto">
          <a:xfrm>
            <a:off x="2057400" y="2114550"/>
            <a:ext cx="4229100" cy="1420416"/>
            <a:chOff x="768" y="1776"/>
            <a:chExt cx="3552" cy="1193"/>
          </a:xfrm>
        </p:grpSpPr>
        <p:sp>
          <p:nvSpPr>
            <p:cNvPr id="25619" name="Text Box 19">
              <a:extLst>
                <a:ext uri="{FF2B5EF4-FFF2-40B4-BE49-F238E27FC236}">
                  <a16:creationId xmlns:a16="http://schemas.microsoft.com/office/drawing/2014/main" id="{E6562109-3AEA-8273-C716-B56246313AD0}"/>
                </a:ext>
              </a:extLst>
            </p:cNvPr>
            <p:cNvSpPr txBox="1">
              <a:spLocks noChangeArrowheads="1"/>
            </p:cNvSpPr>
            <p:nvPr/>
          </p:nvSpPr>
          <p:spPr bwMode="auto">
            <a:xfrm>
              <a:off x="768" y="1968"/>
              <a:ext cx="5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0.5047</a:t>
              </a:r>
            </a:p>
          </p:txBody>
        </p:sp>
        <p:sp>
          <p:nvSpPr>
            <p:cNvPr id="25620" name="Text Box 20">
              <a:extLst>
                <a:ext uri="{FF2B5EF4-FFF2-40B4-BE49-F238E27FC236}">
                  <a16:creationId xmlns:a16="http://schemas.microsoft.com/office/drawing/2014/main" id="{CBAD0099-496F-1047-1585-169E1B5DB45D}"/>
                </a:ext>
              </a:extLst>
            </p:cNvPr>
            <p:cNvSpPr txBox="1">
              <a:spLocks noChangeArrowheads="1"/>
            </p:cNvSpPr>
            <p:nvPr/>
          </p:nvSpPr>
          <p:spPr bwMode="auto">
            <a:xfrm>
              <a:off x="1728" y="2304"/>
              <a:ext cx="5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0.5124</a:t>
              </a:r>
            </a:p>
          </p:txBody>
        </p:sp>
        <p:sp>
          <p:nvSpPr>
            <p:cNvPr id="25621" name="Text Box 21">
              <a:extLst>
                <a:ext uri="{FF2B5EF4-FFF2-40B4-BE49-F238E27FC236}">
                  <a16:creationId xmlns:a16="http://schemas.microsoft.com/office/drawing/2014/main" id="{88DAC230-6257-D305-FBD2-693229E08188}"/>
                </a:ext>
              </a:extLst>
            </p:cNvPr>
            <p:cNvSpPr txBox="1">
              <a:spLocks noChangeArrowheads="1"/>
            </p:cNvSpPr>
            <p:nvPr/>
          </p:nvSpPr>
          <p:spPr bwMode="auto">
            <a:xfrm>
              <a:off x="3744" y="1920"/>
              <a:ext cx="5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0.6136</a:t>
              </a:r>
            </a:p>
          </p:txBody>
        </p:sp>
        <p:sp>
          <p:nvSpPr>
            <p:cNvPr id="25622" name="Text Box 22">
              <a:extLst>
                <a:ext uri="{FF2B5EF4-FFF2-40B4-BE49-F238E27FC236}">
                  <a16:creationId xmlns:a16="http://schemas.microsoft.com/office/drawing/2014/main" id="{33D798B3-51C0-29B8-4959-0114407690AE}"/>
                </a:ext>
              </a:extLst>
            </p:cNvPr>
            <p:cNvSpPr txBox="1">
              <a:spLocks noChangeArrowheads="1"/>
            </p:cNvSpPr>
            <p:nvPr/>
          </p:nvSpPr>
          <p:spPr bwMode="auto">
            <a:xfrm>
              <a:off x="3696" y="2544"/>
              <a:ext cx="5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0.6136</a:t>
              </a:r>
            </a:p>
          </p:txBody>
        </p:sp>
        <p:sp>
          <p:nvSpPr>
            <p:cNvPr id="25623" name="Text Box 23">
              <a:extLst>
                <a:ext uri="{FF2B5EF4-FFF2-40B4-BE49-F238E27FC236}">
                  <a16:creationId xmlns:a16="http://schemas.microsoft.com/office/drawing/2014/main" id="{B9416B5D-3682-545A-A682-031D4A0898AD}"/>
                </a:ext>
              </a:extLst>
            </p:cNvPr>
            <p:cNvSpPr txBox="1">
              <a:spLocks noChangeArrowheads="1"/>
            </p:cNvSpPr>
            <p:nvPr/>
          </p:nvSpPr>
          <p:spPr bwMode="auto">
            <a:xfrm>
              <a:off x="768" y="2544"/>
              <a:ext cx="5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0.5047</a:t>
              </a:r>
            </a:p>
          </p:txBody>
        </p:sp>
        <p:sp>
          <p:nvSpPr>
            <p:cNvPr id="25624" name="Text Box 24">
              <a:extLst>
                <a:ext uri="{FF2B5EF4-FFF2-40B4-BE49-F238E27FC236}">
                  <a16:creationId xmlns:a16="http://schemas.microsoft.com/office/drawing/2014/main" id="{8435D83E-D327-52AA-CAC6-9124278DFBF4}"/>
                </a:ext>
              </a:extLst>
            </p:cNvPr>
            <p:cNvSpPr txBox="1">
              <a:spLocks noChangeArrowheads="1"/>
            </p:cNvSpPr>
            <p:nvPr/>
          </p:nvSpPr>
          <p:spPr bwMode="auto">
            <a:xfrm>
              <a:off x="2352" y="2736"/>
              <a:ext cx="5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0.5124</a:t>
              </a:r>
            </a:p>
          </p:txBody>
        </p:sp>
        <p:sp>
          <p:nvSpPr>
            <p:cNvPr id="25625" name="Text Box 25">
              <a:extLst>
                <a:ext uri="{FF2B5EF4-FFF2-40B4-BE49-F238E27FC236}">
                  <a16:creationId xmlns:a16="http://schemas.microsoft.com/office/drawing/2014/main" id="{68512E30-4CAE-7733-272C-9298EA6CA4F8}"/>
                </a:ext>
              </a:extLst>
            </p:cNvPr>
            <p:cNvSpPr txBox="1">
              <a:spLocks noChangeArrowheads="1"/>
            </p:cNvSpPr>
            <p:nvPr/>
          </p:nvSpPr>
          <p:spPr bwMode="auto">
            <a:xfrm>
              <a:off x="2304" y="1776"/>
              <a:ext cx="5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0.5124</a:t>
              </a:r>
            </a:p>
          </p:txBody>
        </p:sp>
        <p:sp>
          <p:nvSpPr>
            <p:cNvPr id="25626" name="Text Box 26">
              <a:extLst>
                <a:ext uri="{FF2B5EF4-FFF2-40B4-BE49-F238E27FC236}">
                  <a16:creationId xmlns:a16="http://schemas.microsoft.com/office/drawing/2014/main" id="{04E031E5-D2EC-CAA2-3332-4663EA3C44A1}"/>
                </a:ext>
              </a:extLst>
            </p:cNvPr>
            <p:cNvSpPr txBox="1">
              <a:spLocks noChangeArrowheads="1"/>
            </p:cNvSpPr>
            <p:nvPr/>
          </p:nvSpPr>
          <p:spPr bwMode="auto">
            <a:xfrm>
              <a:off x="2832" y="2304"/>
              <a:ext cx="6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0.5124</a:t>
              </a:r>
            </a:p>
          </p:txBody>
        </p:sp>
      </p:grpSp>
      <p:sp>
        <p:nvSpPr>
          <p:cNvPr id="25627" name="Text Box 27">
            <a:extLst>
              <a:ext uri="{FF2B5EF4-FFF2-40B4-BE49-F238E27FC236}">
                <a16:creationId xmlns:a16="http://schemas.microsoft.com/office/drawing/2014/main" id="{2F592025-E62E-D129-7A2C-3F7894C3DFE0}"/>
              </a:ext>
            </a:extLst>
          </p:cNvPr>
          <p:cNvSpPr txBox="1">
            <a:spLocks noChangeArrowheads="1"/>
          </p:cNvSpPr>
          <p:nvPr/>
        </p:nvSpPr>
        <p:spPr bwMode="auto">
          <a:xfrm>
            <a:off x="1714501" y="2686050"/>
            <a:ext cx="24050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a:t>1</a:t>
            </a:r>
          </a:p>
        </p:txBody>
      </p:sp>
      <p:grpSp>
        <p:nvGrpSpPr>
          <p:cNvPr id="25648" name="Group 48">
            <a:extLst>
              <a:ext uri="{FF2B5EF4-FFF2-40B4-BE49-F238E27FC236}">
                <a16:creationId xmlns:a16="http://schemas.microsoft.com/office/drawing/2014/main" id="{9463C6E0-944A-D71D-2D3F-A262E9B63EAB}"/>
              </a:ext>
            </a:extLst>
          </p:cNvPr>
          <p:cNvGrpSpPr>
            <a:grpSpLocks/>
          </p:cNvGrpSpPr>
          <p:nvPr/>
        </p:nvGrpSpPr>
        <p:grpSpPr bwMode="auto">
          <a:xfrm>
            <a:off x="2400300" y="2057401"/>
            <a:ext cx="685800" cy="1488282"/>
            <a:chOff x="1056" y="1728"/>
            <a:chExt cx="576" cy="1250"/>
          </a:xfrm>
        </p:grpSpPr>
        <p:sp>
          <p:nvSpPr>
            <p:cNvPr id="25629" name="Text Box 29">
              <a:extLst>
                <a:ext uri="{FF2B5EF4-FFF2-40B4-BE49-F238E27FC236}">
                  <a16:creationId xmlns:a16="http://schemas.microsoft.com/office/drawing/2014/main" id="{4335153D-4162-D82D-19B2-CC38C4968627}"/>
                </a:ext>
              </a:extLst>
            </p:cNvPr>
            <p:cNvSpPr txBox="1">
              <a:spLocks noChangeArrowheads="1"/>
            </p:cNvSpPr>
            <p:nvPr/>
          </p:nvSpPr>
          <p:spPr bwMode="auto">
            <a:xfrm>
              <a:off x="1056" y="1728"/>
              <a:ext cx="576" cy="2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0.5047</a:t>
              </a:r>
            </a:p>
          </p:txBody>
        </p:sp>
        <p:sp>
          <p:nvSpPr>
            <p:cNvPr id="25630" name="Text Box 30">
              <a:extLst>
                <a:ext uri="{FF2B5EF4-FFF2-40B4-BE49-F238E27FC236}">
                  <a16:creationId xmlns:a16="http://schemas.microsoft.com/office/drawing/2014/main" id="{4D3153AF-048E-6E0E-132D-F6DDBD082C61}"/>
                </a:ext>
              </a:extLst>
            </p:cNvPr>
            <p:cNvSpPr txBox="1">
              <a:spLocks noChangeArrowheads="1"/>
            </p:cNvSpPr>
            <p:nvPr/>
          </p:nvSpPr>
          <p:spPr bwMode="auto">
            <a:xfrm>
              <a:off x="1056" y="2736"/>
              <a:ext cx="576" cy="2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0.5047</a:t>
              </a:r>
            </a:p>
          </p:txBody>
        </p:sp>
      </p:grpSp>
      <p:grpSp>
        <p:nvGrpSpPr>
          <p:cNvPr id="25651" name="Group 51">
            <a:extLst>
              <a:ext uri="{FF2B5EF4-FFF2-40B4-BE49-F238E27FC236}">
                <a16:creationId xmlns:a16="http://schemas.microsoft.com/office/drawing/2014/main" id="{137E1F8A-5351-1888-B8F7-8FCF838BBB73}"/>
              </a:ext>
            </a:extLst>
          </p:cNvPr>
          <p:cNvGrpSpPr>
            <a:grpSpLocks/>
          </p:cNvGrpSpPr>
          <p:nvPr/>
        </p:nvGrpSpPr>
        <p:grpSpPr bwMode="auto">
          <a:xfrm>
            <a:off x="4343400" y="1771650"/>
            <a:ext cx="742950" cy="2002632"/>
            <a:chOff x="2688" y="1488"/>
            <a:chExt cx="624" cy="1682"/>
          </a:xfrm>
        </p:grpSpPr>
        <p:sp>
          <p:nvSpPr>
            <p:cNvPr id="25632" name="Text Box 32">
              <a:extLst>
                <a:ext uri="{FF2B5EF4-FFF2-40B4-BE49-F238E27FC236}">
                  <a16:creationId xmlns:a16="http://schemas.microsoft.com/office/drawing/2014/main" id="{EF0604FC-26B3-9D4C-BBB0-941434AEC341}"/>
                </a:ext>
              </a:extLst>
            </p:cNvPr>
            <p:cNvSpPr txBox="1">
              <a:spLocks noChangeArrowheads="1"/>
            </p:cNvSpPr>
            <p:nvPr/>
          </p:nvSpPr>
          <p:spPr bwMode="auto">
            <a:xfrm>
              <a:off x="2736" y="2928"/>
              <a:ext cx="576" cy="2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0.6391</a:t>
              </a:r>
            </a:p>
          </p:txBody>
        </p:sp>
        <p:sp>
          <p:nvSpPr>
            <p:cNvPr id="25633" name="Text Box 33">
              <a:extLst>
                <a:ext uri="{FF2B5EF4-FFF2-40B4-BE49-F238E27FC236}">
                  <a16:creationId xmlns:a16="http://schemas.microsoft.com/office/drawing/2014/main" id="{E6C145B4-75B6-7B3D-87F3-CA9BE5C2F143}"/>
                </a:ext>
              </a:extLst>
            </p:cNvPr>
            <p:cNvSpPr txBox="1">
              <a:spLocks noChangeArrowheads="1"/>
            </p:cNvSpPr>
            <p:nvPr/>
          </p:nvSpPr>
          <p:spPr bwMode="auto">
            <a:xfrm>
              <a:off x="2688" y="1488"/>
              <a:ext cx="576" cy="2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0.6391</a:t>
              </a:r>
            </a:p>
          </p:txBody>
        </p:sp>
      </p:grpSp>
      <p:grpSp>
        <p:nvGrpSpPr>
          <p:cNvPr id="25650" name="Group 50">
            <a:extLst>
              <a:ext uri="{FF2B5EF4-FFF2-40B4-BE49-F238E27FC236}">
                <a16:creationId xmlns:a16="http://schemas.microsoft.com/office/drawing/2014/main" id="{D73FDCF1-97E3-2D06-6D14-815EF09E9CFE}"/>
              </a:ext>
            </a:extLst>
          </p:cNvPr>
          <p:cNvGrpSpPr>
            <a:grpSpLocks/>
          </p:cNvGrpSpPr>
          <p:nvPr/>
        </p:nvGrpSpPr>
        <p:grpSpPr bwMode="auto">
          <a:xfrm>
            <a:off x="3257550" y="1771650"/>
            <a:ext cx="685800" cy="2002632"/>
            <a:chOff x="1776" y="1488"/>
            <a:chExt cx="576" cy="1682"/>
          </a:xfrm>
        </p:grpSpPr>
        <p:sp>
          <p:nvSpPr>
            <p:cNvPr id="25635" name="Text Box 35">
              <a:extLst>
                <a:ext uri="{FF2B5EF4-FFF2-40B4-BE49-F238E27FC236}">
                  <a16:creationId xmlns:a16="http://schemas.microsoft.com/office/drawing/2014/main" id="{82757FE7-104E-79D4-7022-79EE1DAEBC06}"/>
                </a:ext>
              </a:extLst>
            </p:cNvPr>
            <p:cNvSpPr txBox="1">
              <a:spLocks noChangeArrowheads="1"/>
            </p:cNvSpPr>
            <p:nvPr/>
          </p:nvSpPr>
          <p:spPr bwMode="auto">
            <a:xfrm>
              <a:off x="1776" y="1488"/>
              <a:ext cx="576" cy="2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0.6236</a:t>
              </a:r>
            </a:p>
          </p:txBody>
        </p:sp>
        <p:sp>
          <p:nvSpPr>
            <p:cNvPr id="25636" name="Text Box 36">
              <a:extLst>
                <a:ext uri="{FF2B5EF4-FFF2-40B4-BE49-F238E27FC236}">
                  <a16:creationId xmlns:a16="http://schemas.microsoft.com/office/drawing/2014/main" id="{574BA4C0-CE09-562B-8126-1ECF3B9D243E}"/>
                </a:ext>
              </a:extLst>
            </p:cNvPr>
            <p:cNvSpPr txBox="1">
              <a:spLocks noChangeArrowheads="1"/>
            </p:cNvSpPr>
            <p:nvPr/>
          </p:nvSpPr>
          <p:spPr bwMode="auto">
            <a:xfrm>
              <a:off x="1776" y="2928"/>
              <a:ext cx="576" cy="2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0.6236</a:t>
              </a:r>
            </a:p>
          </p:txBody>
        </p:sp>
      </p:grpSp>
      <p:sp>
        <p:nvSpPr>
          <p:cNvPr id="25637" name="Text Box 37">
            <a:extLst>
              <a:ext uri="{FF2B5EF4-FFF2-40B4-BE49-F238E27FC236}">
                <a16:creationId xmlns:a16="http://schemas.microsoft.com/office/drawing/2014/main" id="{6581B3DD-340E-995F-705D-F02B305812B9}"/>
              </a:ext>
            </a:extLst>
          </p:cNvPr>
          <p:cNvSpPr txBox="1">
            <a:spLocks noChangeArrowheads="1"/>
          </p:cNvSpPr>
          <p:nvPr/>
        </p:nvSpPr>
        <p:spPr bwMode="auto">
          <a:xfrm>
            <a:off x="6172200" y="3028950"/>
            <a:ext cx="685800" cy="2885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0.8033</a:t>
            </a:r>
          </a:p>
        </p:txBody>
      </p:sp>
      <p:grpSp>
        <p:nvGrpSpPr>
          <p:cNvPr id="25652" name="Group 52">
            <a:extLst>
              <a:ext uri="{FF2B5EF4-FFF2-40B4-BE49-F238E27FC236}">
                <a16:creationId xmlns:a16="http://schemas.microsoft.com/office/drawing/2014/main" id="{61AFA1E4-C100-47B1-7579-E326F9F17A7B}"/>
              </a:ext>
            </a:extLst>
          </p:cNvPr>
          <p:cNvGrpSpPr>
            <a:grpSpLocks/>
          </p:cNvGrpSpPr>
          <p:nvPr/>
        </p:nvGrpSpPr>
        <p:grpSpPr bwMode="auto">
          <a:xfrm>
            <a:off x="5314950" y="1885950"/>
            <a:ext cx="685800" cy="1888332"/>
            <a:chOff x="3504" y="1584"/>
            <a:chExt cx="576" cy="1586"/>
          </a:xfrm>
        </p:grpSpPr>
        <p:sp>
          <p:nvSpPr>
            <p:cNvPr id="25639" name="Text Box 39">
              <a:extLst>
                <a:ext uri="{FF2B5EF4-FFF2-40B4-BE49-F238E27FC236}">
                  <a16:creationId xmlns:a16="http://schemas.microsoft.com/office/drawing/2014/main" id="{91A422B5-00CD-CFF7-2794-59FD3DE17EEE}"/>
                </a:ext>
              </a:extLst>
            </p:cNvPr>
            <p:cNvSpPr txBox="1">
              <a:spLocks noChangeArrowheads="1"/>
            </p:cNvSpPr>
            <p:nvPr/>
          </p:nvSpPr>
          <p:spPr bwMode="auto">
            <a:xfrm>
              <a:off x="3504" y="1584"/>
              <a:ext cx="576" cy="2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0.6545</a:t>
              </a:r>
            </a:p>
          </p:txBody>
        </p:sp>
        <p:sp>
          <p:nvSpPr>
            <p:cNvPr id="25640" name="Text Box 40">
              <a:extLst>
                <a:ext uri="{FF2B5EF4-FFF2-40B4-BE49-F238E27FC236}">
                  <a16:creationId xmlns:a16="http://schemas.microsoft.com/office/drawing/2014/main" id="{251926F5-C4E4-5E27-17E9-1E8A67E2462B}"/>
                </a:ext>
              </a:extLst>
            </p:cNvPr>
            <p:cNvSpPr txBox="1">
              <a:spLocks noChangeArrowheads="1"/>
            </p:cNvSpPr>
            <p:nvPr/>
          </p:nvSpPr>
          <p:spPr bwMode="auto">
            <a:xfrm>
              <a:off x="3504" y="2928"/>
              <a:ext cx="576" cy="2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0.6545</a:t>
              </a:r>
            </a:p>
          </p:txBody>
        </p:sp>
      </p:grpSp>
      <p:sp>
        <p:nvSpPr>
          <p:cNvPr id="25641" name="Text Box 41">
            <a:extLst>
              <a:ext uri="{FF2B5EF4-FFF2-40B4-BE49-F238E27FC236}">
                <a16:creationId xmlns:a16="http://schemas.microsoft.com/office/drawing/2014/main" id="{78FD262B-B834-6D44-F84C-E12E2CF10D08}"/>
              </a:ext>
            </a:extLst>
          </p:cNvPr>
          <p:cNvSpPr txBox="1">
            <a:spLocks noChangeArrowheads="1"/>
          </p:cNvSpPr>
          <p:nvPr/>
        </p:nvSpPr>
        <p:spPr bwMode="auto">
          <a:xfrm>
            <a:off x="6686550" y="2228850"/>
            <a:ext cx="685800" cy="2885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0.8033</a:t>
            </a:r>
          </a:p>
        </p:txBody>
      </p:sp>
      <p:sp>
        <p:nvSpPr>
          <p:cNvPr id="25642" name="Line 42">
            <a:extLst>
              <a:ext uri="{FF2B5EF4-FFF2-40B4-BE49-F238E27FC236}">
                <a16:creationId xmlns:a16="http://schemas.microsoft.com/office/drawing/2014/main" id="{4021A6DB-5654-52E4-F2A9-7F611FC49EEA}"/>
              </a:ext>
            </a:extLst>
          </p:cNvPr>
          <p:cNvSpPr>
            <a:spLocks noChangeShapeType="1"/>
          </p:cNvSpPr>
          <p:nvPr/>
        </p:nvSpPr>
        <p:spPr bwMode="auto">
          <a:xfrm>
            <a:off x="6629400" y="280035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5643" name="Text Box 43">
            <a:extLst>
              <a:ext uri="{FF2B5EF4-FFF2-40B4-BE49-F238E27FC236}">
                <a16:creationId xmlns:a16="http://schemas.microsoft.com/office/drawing/2014/main" id="{781DEB73-9E93-FDF3-5F16-A6C51EE69443}"/>
              </a:ext>
            </a:extLst>
          </p:cNvPr>
          <p:cNvSpPr txBox="1">
            <a:spLocks noChangeArrowheads="1"/>
          </p:cNvSpPr>
          <p:nvPr/>
        </p:nvSpPr>
        <p:spPr bwMode="auto">
          <a:xfrm>
            <a:off x="5829300" y="4457700"/>
            <a:ext cx="200025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a:t>Error=1-0.8033=0.1967</a:t>
            </a:r>
          </a:p>
        </p:txBody>
      </p:sp>
      <p:sp>
        <p:nvSpPr>
          <p:cNvPr id="25644" name="Text Box 44">
            <a:extLst>
              <a:ext uri="{FF2B5EF4-FFF2-40B4-BE49-F238E27FC236}">
                <a16:creationId xmlns:a16="http://schemas.microsoft.com/office/drawing/2014/main" id="{E8C2F570-AED8-68BB-9B81-F0A154C0F547}"/>
              </a:ext>
            </a:extLst>
          </p:cNvPr>
          <p:cNvSpPr txBox="1">
            <a:spLocks noChangeArrowheads="1"/>
          </p:cNvSpPr>
          <p:nvPr/>
        </p:nvSpPr>
        <p:spPr bwMode="auto">
          <a:xfrm>
            <a:off x="6229350" y="3600450"/>
            <a:ext cx="165735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0000FF"/>
                </a:solidFill>
                <a:latin typeface="Times New Roman" panose="02020603050405020304" pitchFamily="18" charset="0"/>
                <a:cs typeface="Times New Roman" panose="02020603050405020304" pitchFamily="18" charset="0"/>
              </a:rPr>
              <a:t>G3=(1)(0.1967)=0.1967</a:t>
            </a:r>
          </a:p>
          <a:p>
            <a:pPr>
              <a:spcBef>
                <a:spcPct val="50000"/>
              </a:spcBef>
            </a:pPr>
            <a:endParaRPr lang="el-GR" altLang="en-US" sz="1200">
              <a:latin typeface="Times New Roman" panose="02020603050405020304" pitchFamily="18" charset="0"/>
              <a:cs typeface="Times New Roman" panose="02020603050405020304" pitchFamily="18" charset="0"/>
            </a:endParaRPr>
          </a:p>
        </p:txBody>
      </p:sp>
      <p:sp>
        <p:nvSpPr>
          <p:cNvPr id="25645" name="Text Box 45">
            <a:extLst>
              <a:ext uri="{FF2B5EF4-FFF2-40B4-BE49-F238E27FC236}">
                <a16:creationId xmlns:a16="http://schemas.microsoft.com/office/drawing/2014/main" id="{7FEDA49F-2F54-67A8-B9B7-89E43F0CA2DC}"/>
              </a:ext>
            </a:extLst>
          </p:cNvPr>
          <p:cNvSpPr txBox="1">
            <a:spLocks noChangeArrowheads="1"/>
          </p:cNvSpPr>
          <p:nvPr/>
        </p:nvSpPr>
        <p:spPr bwMode="auto">
          <a:xfrm>
            <a:off x="4972050" y="1200150"/>
            <a:ext cx="268605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0000FF"/>
                </a:solidFill>
                <a:latin typeface="Times New Roman" panose="02020603050405020304" pitchFamily="18" charset="0"/>
                <a:cs typeface="Times New Roman" panose="02020603050405020304" pitchFamily="18" charset="0"/>
              </a:rPr>
              <a:t>G2= (0.6545)(1-0.6545)(0.1967)(0.6136)=0.0273</a:t>
            </a:r>
          </a:p>
          <a:p>
            <a:pPr>
              <a:spcBef>
                <a:spcPct val="50000"/>
              </a:spcBef>
            </a:pPr>
            <a:endParaRPr lang="el-GR" altLang="en-US" sz="1200">
              <a:latin typeface="Times New Roman" panose="02020603050405020304" pitchFamily="18" charset="0"/>
              <a:cs typeface="Times New Roman" panose="02020603050405020304" pitchFamily="18" charset="0"/>
            </a:endParaRPr>
          </a:p>
        </p:txBody>
      </p:sp>
      <p:sp>
        <p:nvSpPr>
          <p:cNvPr id="25646" name="Text Box 46">
            <a:extLst>
              <a:ext uri="{FF2B5EF4-FFF2-40B4-BE49-F238E27FC236}">
                <a16:creationId xmlns:a16="http://schemas.microsoft.com/office/drawing/2014/main" id="{1D0293DA-1CFC-46A1-A8B6-8073DA2D0061}"/>
              </a:ext>
            </a:extLst>
          </p:cNvPr>
          <p:cNvSpPr txBox="1">
            <a:spLocks noChangeArrowheads="1"/>
          </p:cNvSpPr>
          <p:nvPr/>
        </p:nvSpPr>
        <p:spPr bwMode="auto">
          <a:xfrm>
            <a:off x="1657350" y="1200150"/>
            <a:ext cx="268605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0000FF"/>
                </a:solidFill>
                <a:latin typeface="Times New Roman" panose="02020603050405020304" pitchFamily="18" charset="0"/>
                <a:cs typeface="Times New Roman" panose="02020603050405020304" pitchFamily="18" charset="0"/>
              </a:rPr>
              <a:t>G1= (0.6236)(1-0.6236)(0.5124)(0.0273)(2)=0.0066</a:t>
            </a:r>
          </a:p>
          <a:p>
            <a:pPr>
              <a:spcBef>
                <a:spcPct val="50000"/>
              </a:spcBef>
            </a:pPr>
            <a:endParaRPr lang="el-GR" altLang="en-US" sz="12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65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6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3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4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64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64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64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37" grpId="0" animBg="1"/>
      <p:bldP spid="25641" grpId="0" animBg="1"/>
      <p:bldP spid="25643" grpId="0"/>
      <p:bldP spid="25644" grpId="0"/>
      <p:bldP spid="25645" grpId="0"/>
      <p:bldP spid="2564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03B90F7-7D2B-461F-0FCB-1B8691F65757}"/>
              </a:ext>
            </a:extLst>
          </p:cNvPr>
          <p:cNvSpPr>
            <a:spLocks noGrp="1" noChangeArrowheads="1"/>
          </p:cNvSpPr>
          <p:nvPr>
            <p:ph type="title"/>
          </p:nvPr>
        </p:nvSpPr>
        <p:spPr/>
        <p:txBody>
          <a:bodyPr/>
          <a:lstStyle/>
          <a:p>
            <a:r>
              <a:rPr lang="en-US" altLang="en-US"/>
              <a:t>Weight Update 2</a:t>
            </a:r>
          </a:p>
        </p:txBody>
      </p:sp>
      <p:grpSp>
        <p:nvGrpSpPr>
          <p:cNvPr id="26627" name="Group 3">
            <a:extLst>
              <a:ext uri="{FF2B5EF4-FFF2-40B4-BE49-F238E27FC236}">
                <a16:creationId xmlns:a16="http://schemas.microsoft.com/office/drawing/2014/main" id="{66073C47-BBB3-7652-B411-43F1F05B470F}"/>
              </a:ext>
            </a:extLst>
          </p:cNvPr>
          <p:cNvGrpSpPr>
            <a:grpSpLocks/>
          </p:cNvGrpSpPr>
          <p:nvPr/>
        </p:nvGrpSpPr>
        <p:grpSpPr bwMode="auto">
          <a:xfrm>
            <a:off x="2171700" y="2286000"/>
            <a:ext cx="4572000" cy="971550"/>
            <a:chOff x="288" y="1536"/>
            <a:chExt cx="3840" cy="816"/>
          </a:xfrm>
        </p:grpSpPr>
        <p:sp>
          <p:nvSpPr>
            <p:cNvPr id="26628" name="Oval 4">
              <a:extLst>
                <a:ext uri="{FF2B5EF4-FFF2-40B4-BE49-F238E27FC236}">
                  <a16:creationId xmlns:a16="http://schemas.microsoft.com/office/drawing/2014/main" id="{C48CA608-19DC-C097-4F99-3DB18533965C}"/>
                </a:ext>
              </a:extLst>
            </p:cNvPr>
            <p:cNvSpPr>
              <a:spLocks noChangeArrowheads="1"/>
            </p:cNvSpPr>
            <p:nvPr/>
          </p:nvSpPr>
          <p:spPr bwMode="auto">
            <a:xfrm>
              <a:off x="1200"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6629" name="Oval 5">
              <a:extLst>
                <a:ext uri="{FF2B5EF4-FFF2-40B4-BE49-F238E27FC236}">
                  <a16:creationId xmlns:a16="http://schemas.microsoft.com/office/drawing/2014/main" id="{7BAB87E5-DADB-5487-775B-D2CC5CE8F4F7}"/>
                </a:ext>
              </a:extLst>
            </p:cNvPr>
            <p:cNvSpPr>
              <a:spLocks noChangeArrowheads="1"/>
            </p:cNvSpPr>
            <p:nvPr/>
          </p:nvSpPr>
          <p:spPr bwMode="auto">
            <a:xfrm>
              <a:off x="1200"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6630" name="Oval 6">
              <a:extLst>
                <a:ext uri="{FF2B5EF4-FFF2-40B4-BE49-F238E27FC236}">
                  <a16:creationId xmlns:a16="http://schemas.microsoft.com/office/drawing/2014/main" id="{2E8EBB16-7765-C8AB-0903-CAA80E4EFE79}"/>
                </a:ext>
              </a:extLst>
            </p:cNvPr>
            <p:cNvSpPr>
              <a:spLocks noChangeArrowheads="1"/>
            </p:cNvSpPr>
            <p:nvPr/>
          </p:nvSpPr>
          <p:spPr bwMode="auto">
            <a:xfrm>
              <a:off x="3936" y="1872"/>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6631" name="Oval 7">
              <a:extLst>
                <a:ext uri="{FF2B5EF4-FFF2-40B4-BE49-F238E27FC236}">
                  <a16:creationId xmlns:a16="http://schemas.microsoft.com/office/drawing/2014/main" id="{7EA5C86F-8CAB-56EC-7F44-8EE15E2C0BB3}"/>
                </a:ext>
              </a:extLst>
            </p:cNvPr>
            <p:cNvSpPr>
              <a:spLocks noChangeArrowheads="1"/>
            </p:cNvSpPr>
            <p:nvPr/>
          </p:nvSpPr>
          <p:spPr bwMode="auto">
            <a:xfrm>
              <a:off x="2784"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6632" name="Oval 8">
              <a:extLst>
                <a:ext uri="{FF2B5EF4-FFF2-40B4-BE49-F238E27FC236}">
                  <a16:creationId xmlns:a16="http://schemas.microsoft.com/office/drawing/2014/main" id="{0DA0DBCD-6C93-3A26-D30B-751D5AE3F2F6}"/>
                </a:ext>
              </a:extLst>
            </p:cNvPr>
            <p:cNvSpPr>
              <a:spLocks noChangeArrowheads="1"/>
            </p:cNvSpPr>
            <p:nvPr/>
          </p:nvSpPr>
          <p:spPr bwMode="auto">
            <a:xfrm>
              <a:off x="2784"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6633" name="Oval 9">
              <a:extLst>
                <a:ext uri="{FF2B5EF4-FFF2-40B4-BE49-F238E27FC236}">
                  <a16:creationId xmlns:a16="http://schemas.microsoft.com/office/drawing/2014/main" id="{919744D9-CCEA-B0EB-05D3-0E78D3828CEA}"/>
                </a:ext>
              </a:extLst>
            </p:cNvPr>
            <p:cNvSpPr>
              <a:spLocks noChangeArrowheads="1"/>
            </p:cNvSpPr>
            <p:nvPr/>
          </p:nvSpPr>
          <p:spPr bwMode="auto">
            <a:xfrm>
              <a:off x="288" y="196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6634" name="Line 10">
              <a:extLst>
                <a:ext uri="{FF2B5EF4-FFF2-40B4-BE49-F238E27FC236}">
                  <a16:creationId xmlns:a16="http://schemas.microsoft.com/office/drawing/2014/main" id="{FA0A1D5D-159B-E5EE-2493-441F6D49B140}"/>
                </a:ext>
              </a:extLst>
            </p:cNvPr>
            <p:cNvSpPr>
              <a:spLocks noChangeShapeType="1"/>
            </p:cNvSpPr>
            <p:nvPr/>
          </p:nvSpPr>
          <p:spPr bwMode="auto">
            <a:xfrm flipV="1">
              <a:off x="336" y="1680"/>
              <a:ext cx="86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6635" name="Line 11">
              <a:extLst>
                <a:ext uri="{FF2B5EF4-FFF2-40B4-BE49-F238E27FC236}">
                  <a16:creationId xmlns:a16="http://schemas.microsoft.com/office/drawing/2014/main" id="{881F0DEF-866C-BCA1-F52C-661E6B52D42C}"/>
                </a:ext>
              </a:extLst>
            </p:cNvPr>
            <p:cNvSpPr>
              <a:spLocks noChangeShapeType="1"/>
            </p:cNvSpPr>
            <p:nvPr/>
          </p:nvSpPr>
          <p:spPr bwMode="auto">
            <a:xfrm>
              <a:off x="336" y="2016"/>
              <a:ext cx="86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6636" name="Line 12">
              <a:extLst>
                <a:ext uri="{FF2B5EF4-FFF2-40B4-BE49-F238E27FC236}">
                  <a16:creationId xmlns:a16="http://schemas.microsoft.com/office/drawing/2014/main" id="{B33550AC-2A56-7D6C-0436-45C8B039D3AC}"/>
                </a:ext>
              </a:extLst>
            </p:cNvPr>
            <p:cNvSpPr>
              <a:spLocks noChangeShapeType="1"/>
            </p:cNvSpPr>
            <p:nvPr/>
          </p:nvSpPr>
          <p:spPr bwMode="auto">
            <a:xfrm>
              <a:off x="1392" y="1632"/>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6637" name="Line 13">
              <a:extLst>
                <a:ext uri="{FF2B5EF4-FFF2-40B4-BE49-F238E27FC236}">
                  <a16:creationId xmlns:a16="http://schemas.microsoft.com/office/drawing/2014/main" id="{18ADE40B-2E3E-49F6-89CA-C75FC98551B1}"/>
                </a:ext>
              </a:extLst>
            </p:cNvPr>
            <p:cNvSpPr>
              <a:spLocks noChangeShapeType="1"/>
            </p:cNvSpPr>
            <p:nvPr/>
          </p:nvSpPr>
          <p:spPr bwMode="auto">
            <a:xfrm>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6638" name="Line 14">
              <a:extLst>
                <a:ext uri="{FF2B5EF4-FFF2-40B4-BE49-F238E27FC236}">
                  <a16:creationId xmlns:a16="http://schemas.microsoft.com/office/drawing/2014/main" id="{FF1CFB67-2D68-EC96-36AB-DDD2B9D3D6F1}"/>
                </a:ext>
              </a:extLst>
            </p:cNvPr>
            <p:cNvSpPr>
              <a:spLocks noChangeShapeType="1"/>
            </p:cNvSpPr>
            <p:nvPr/>
          </p:nvSpPr>
          <p:spPr bwMode="auto">
            <a:xfrm>
              <a:off x="1392" y="2256"/>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6639" name="Line 15">
              <a:extLst>
                <a:ext uri="{FF2B5EF4-FFF2-40B4-BE49-F238E27FC236}">
                  <a16:creationId xmlns:a16="http://schemas.microsoft.com/office/drawing/2014/main" id="{6D39CB5F-7112-564A-3B46-145632569A89}"/>
                </a:ext>
              </a:extLst>
            </p:cNvPr>
            <p:cNvSpPr>
              <a:spLocks noChangeShapeType="1"/>
            </p:cNvSpPr>
            <p:nvPr/>
          </p:nvSpPr>
          <p:spPr bwMode="auto">
            <a:xfrm flipV="1">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6640" name="Line 16">
              <a:extLst>
                <a:ext uri="{FF2B5EF4-FFF2-40B4-BE49-F238E27FC236}">
                  <a16:creationId xmlns:a16="http://schemas.microsoft.com/office/drawing/2014/main" id="{D951DE62-DC5F-DA9E-117A-790A064F44B7}"/>
                </a:ext>
              </a:extLst>
            </p:cNvPr>
            <p:cNvSpPr>
              <a:spLocks noChangeShapeType="1"/>
            </p:cNvSpPr>
            <p:nvPr/>
          </p:nvSpPr>
          <p:spPr bwMode="auto">
            <a:xfrm>
              <a:off x="2976" y="1632"/>
              <a:ext cx="96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6641" name="Line 17">
              <a:extLst>
                <a:ext uri="{FF2B5EF4-FFF2-40B4-BE49-F238E27FC236}">
                  <a16:creationId xmlns:a16="http://schemas.microsoft.com/office/drawing/2014/main" id="{39BBF649-A01F-B655-FF17-7E80949015BB}"/>
                </a:ext>
              </a:extLst>
            </p:cNvPr>
            <p:cNvSpPr>
              <a:spLocks noChangeShapeType="1"/>
            </p:cNvSpPr>
            <p:nvPr/>
          </p:nvSpPr>
          <p:spPr bwMode="auto">
            <a:xfrm flipV="1">
              <a:off x="2976" y="1968"/>
              <a:ext cx="96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sp>
        <p:nvSpPr>
          <p:cNvPr id="26642" name="Text Box 18">
            <a:extLst>
              <a:ext uri="{FF2B5EF4-FFF2-40B4-BE49-F238E27FC236}">
                <a16:creationId xmlns:a16="http://schemas.microsoft.com/office/drawing/2014/main" id="{4CEA9E2B-97BE-363E-77DC-BCD75FC7C24E}"/>
              </a:ext>
            </a:extLst>
          </p:cNvPr>
          <p:cNvSpPr txBox="1">
            <a:spLocks noChangeArrowheads="1"/>
          </p:cNvSpPr>
          <p:nvPr/>
        </p:nvSpPr>
        <p:spPr bwMode="auto">
          <a:xfrm>
            <a:off x="1714501" y="1143000"/>
            <a:ext cx="486145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New Weight=Old Weight + {(learning rate)(gradient)(prior output)}</a:t>
            </a:r>
          </a:p>
        </p:txBody>
      </p:sp>
      <p:sp>
        <p:nvSpPr>
          <p:cNvPr id="26643" name="Text Box 19">
            <a:extLst>
              <a:ext uri="{FF2B5EF4-FFF2-40B4-BE49-F238E27FC236}">
                <a16:creationId xmlns:a16="http://schemas.microsoft.com/office/drawing/2014/main" id="{7B348165-2322-2761-6F0D-49ABAD97ED2E}"/>
              </a:ext>
            </a:extLst>
          </p:cNvPr>
          <p:cNvSpPr txBox="1">
            <a:spLocks noChangeArrowheads="1"/>
          </p:cNvSpPr>
          <p:nvPr/>
        </p:nvSpPr>
        <p:spPr bwMode="auto">
          <a:xfrm>
            <a:off x="5657850" y="1771651"/>
            <a:ext cx="21717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0.6136+(0.5)(0.1967)(0.6545)</a:t>
            </a:r>
          </a:p>
        </p:txBody>
      </p:sp>
      <p:sp>
        <p:nvSpPr>
          <p:cNvPr id="26644" name="Text Box 20">
            <a:extLst>
              <a:ext uri="{FF2B5EF4-FFF2-40B4-BE49-F238E27FC236}">
                <a16:creationId xmlns:a16="http://schemas.microsoft.com/office/drawing/2014/main" id="{1E3B0F87-DC87-2867-A5FF-8411DD4A47F0}"/>
              </a:ext>
            </a:extLst>
          </p:cNvPr>
          <p:cNvSpPr txBox="1">
            <a:spLocks noChangeArrowheads="1"/>
          </p:cNvSpPr>
          <p:nvPr/>
        </p:nvSpPr>
        <p:spPr bwMode="auto">
          <a:xfrm>
            <a:off x="5886450" y="2343150"/>
            <a:ext cx="800100" cy="28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solidFill>
                  <a:srgbClr val="FF6600"/>
                </a:solidFill>
              </a:rPr>
              <a:t>0.6779</a:t>
            </a:r>
          </a:p>
        </p:txBody>
      </p:sp>
      <p:sp>
        <p:nvSpPr>
          <p:cNvPr id="26645" name="Text Box 21">
            <a:extLst>
              <a:ext uri="{FF2B5EF4-FFF2-40B4-BE49-F238E27FC236}">
                <a16:creationId xmlns:a16="http://schemas.microsoft.com/office/drawing/2014/main" id="{05DFD5B8-6237-D1D7-46E5-31C9484A6165}"/>
              </a:ext>
            </a:extLst>
          </p:cNvPr>
          <p:cNvSpPr txBox="1">
            <a:spLocks noChangeArrowheads="1"/>
          </p:cNvSpPr>
          <p:nvPr/>
        </p:nvSpPr>
        <p:spPr bwMode="auto">
          <a:xfrm>
            <a:off x="3371850" y="2743200"/>
            <a:ext cx="800100" cy="28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solidFill>
                  <a:srgbClr val="FF6600"/>
                </a:solidFill>
              </a:rPr>
              <a:t>0.5209</a:t>
            </a:r>
          </a:p>
        </p:txBody>
      </p:sp>
      <p:sp>
        <p:nvSpPr>
          <p:cNvPr id="26646" name="Text Box 22">
            <a:extLst>
              <a:ext uri="{FF2B5EF4-FFF2-40B4-BE49-F238E27FC236}">
                <a16:creationId xmlns:a16="http://schemas.microsoft.com/office/drawing/2014/main" id="{0424E177-11B6-0C93-F42A-BC740E91A27A}"/>
              </a:ext>
            </a:extLst>
          </p:cNvPr>
          <p:cNvSpPr txBox="1">
            <a:spLocks noChangeArrowheads="1"/>
          </p:cNvSpPr>
          <p:nvPr/>
        </p:nvSpPr>
        <p:spPr bwMode="auto">
          <a:xfrm>
            <a:off x="4629150" y="2743200"/>
            <a:ext cx="800100" cy="28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solidFill>
                  <a:srgbClr val="FF6600"/>
                </a:solidFill>
              </a:rPr>
              <a:t>0.5209</a:t>
            </a:r>
          </a:p>
        </p:txBody>
      </p:sp>
      <p:sp>
        <p:nvSpPr>
          <p:cNvPr id="26647" name="Text Box 23">
            <a:extLst>
              <a:ext uri="{FF2B5EF4-FFF2-40B4-BE49-F238E27FC236}">
                <a16:creationId xmlns:a16="http://schemas.microsoft.com/office/drawing/2014/main" id="{BF2D8F9C-21CC-35F6-E755-508E6D4C0735}"/>
              </a:ext>
            </a:extLst>
          </p:cNvPr>
          <p:cNvSpPr txBox="1">
            <a:spLocks noChangeArrowheads="1"/>
          </p:cNvSpPr>
          <p:nvPr/>
        </p:nvSpPr>
        <p:spPr bwMode="auto">
          <a:xfrm>
            <a:off x="3943350" y="3257550"/>
            <a:ext cx="800100" cy="28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solidFill>
                  <a:srgbClr val="FF6600"/>
                </a:solidFill>
              </a:rPr>
              <a:t>0.5209</a:t>
            </a:r>
          </a:p>
        </p:txBody>
      </p:sp>
      <p:sp>
        <p:nvSpPr>
          <p:cNvPr id="26648" name="Text Box 24">
            <a:extLst>
              <a:ext uri="{FF2B5EF4-FFF2-40B4-BE49-F238E27FC236}">
                <a16:creationId xmlns:a16="http://schemas.microsoft.com/office/drawing/2014/main" id="{18E264A4-2825-A4A2-C632-4E3D1F73C29F}"/>
              </a:ext>
            </a:extLst>
          </p:cNvPr>
          <p:cNvSpPr txBox="1">
            <a:spLocks noChangeArrowheads="1"/>
          </p:cNvSpPr>
          <p:nvPr/>
        </p:nvSpPr>
        <p:spPr bwMode="auto">
          <a:xfrm>
            <a:off x="5772150" y="3086100"/>
            <a:ext cx="800100" cy="28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solidFill>
                  <a:srgbClr val="FF6600"/>
                </a:solidFill>
              </a:rPr>
              <a:t>0.6779</a:t>
            </a:r>
          </a:p>
        </p:txBody>
      </p:sp>
      <p:sp>
        <p:nvSpPr>
          <p:cNvPr id="26649" name="Text Box 25">
            <a:extLst>
              <a:ext uri="{FF2B5EF4-FFF2-40B4-BE49-F238E27FC236}">
                <a16:creationId xmlns:a16="http://schemas.microsoft.com/office/drawing/2014/main" id="{BA863866-9ADC-39C9-04D3-A76F4930AF99}"/>
              </a:ext>
            </a:extLst>
          </p:cNvPr>
          <p:cNvSpPr txBox="1">
            <a:spLocks noChangeArrowheads="1"/>
          </p:cNvSpPr>
          <p:nvPr/>
        </p:nvSpPr>
        <p:spPr bwMode="auto">
          <a:xfrm>
            <a:off x="4000500" y="2114550"/>
            <a:ext cx="800100" cy="28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solidFill>
                  <a:srgbClr val="FF6600"/>
                </a:solidFill>
              </a:rPr>
              <a:t>0.5209</a:t>
            </a:r>
          </a:p>
        </p:txBody>
      </p:sp>
      <p:sp>
        <p:nvSpPr>
          <p:cNvPr id="26650" name="Text Box 26">
            <a:extLst>
              <a:ext uri="{FF2B5EF4-FFF2-40B4-BE49-F238E27FC236}">
                <a16:creationId xmlns:a16="http://schemas.microsoft.com/office/drawing/2014/main" id="{358EE3A2-A7BC-BDA5-70FF-5FBBE57CBC01}"/>
              </a:ext>
            </a:extLst>
          </p:cNvPr>
          <p:cNvSpPr txBox="1">
            <a:spLocks noChangeArrowheads="1"/>
          </p:cNvSpPr>
          <p:nvPr/>
        </p:nvSpPr>
        <p:spPr bwMode="auto">
          <a:xfrm>
            <a:off x="2286000" y="3086100"/>
            <a:ext cx="800100" cy="28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solidFill>
                  <a:srgbClr val="FF6600"/>
                </a:solidFill>
              </a:rPr>
              <a:t>0.508</a:t>
            </a:r>
          </a:p>
        </p:txBody>
      </p:sp>
      <p:sp>
        <p:nvSpPr>
          <p:cNvPr id="26651" name="Text Box 27">
            <a:extLst>
              <a:ext uri="{FF2B5EF4-FFF2-40B4-BE49-F238E27FC236}">
                <a16:creationId xmlns:a16="http://schemas.microsoft.com/office/drawing/2014/main" id="{C3EFE407-A1EA-DA70-E95F-FA9391C3EDC9}"/>
              </a:ext>
            </a:extLst>
          </p:cNvPr>
          <p:cNvSpPr txBox="1">
            <a:spLocks noChangeArrowheads="1"/>
          </p:cNvSpPr>
          <p:nvPr/>
        </p:nvSpPr>
        <p:spPr bwMode="auto">
          <a:xfrm>
            <a:off x="2286000" y="2343150"/>
            <a:ext cx="800100" cy="28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solidFill>
                  <a:srgbClr val="FF6600"/>
                </a:solidFill>
              </a:rPr>
              <a:t>0.508</a:t>
            </a:r>
          </a:p>
        </p:txBody>
      </p:sp>
      <p:sp>
        <p:nvSpPr>
          <p:cNvPr id="26652" name="Text Box 28">
            <a:extLst>
              <a:ext uri="{FF2B5EF4-FFF2-40B4-BE49-F238E27FC236}">
                <a16:creationId xmlns:a16="http://schemas.microsoft.com/office/drawing/2014/main" id="{60DB00B6-AC6C-AC0A-5D22-34EB0A7C7A45}"/>
              </a:ext>
            </a:extLst>
          </p:cNvPr>
          <p:cNvSpPr txBox="1">
            <a:spLocks noChangeArrowheads="1"/>
          </p:cNvSpPr>
          <p:nvPr/>
        </p:nvSpPr>
        <p:spPr bwMode="auto">
          <a:xfrm>
            <a:off x="3314700" y="1771651"/>
            <a:ext cx="21717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0.5124+(0.5)(0.0273)(0.6236)</a:t>
            </a:r>
          </a:p>
        </p:txBody>
      </p:sp>
      <p:sp>
        <p:nvSpPr>
          <p:cNvPr id="26653" name="Text Box 29">
            <a:extLst>
              <a:ext uri="{FF2B5EF4-FFF2-40B4-BE49-F238E27FC236}">
                <a16:creationId xmlns:a16="http://schemas.microsoft.com/office/drawing/2014/main" id="{E9338785-62BC-F0A8-2361-AD7812D58540}"/>
              </a:ext>
            </a:extLst>
          </p:cNvPr>
          <p:cNvSpPr txBox="1">
            <a:spLocks noChangeArrowheads="1"/>
          </p:cNvSpPr>
          <p:nvPr/>
        </p:nvSpPr>
        <p:spPr bwMode="auto">
          <a:xfrm>
            <a:off x="1314450" y="1943101"/>
            <a:ext cx="20002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0.5047+(0.5)(0.0066)(1)</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1E823B5-7C1E-C304-11FD-E7E45EC236FB}"/>
              </a:ext>
            </a:extLst>
          </p:cNvPr>
          <p:cNvSpPr>
            <a:spLocks noGrp="1" noChangeArrowheads="1"/>
          </p:cNvSpPr>
          <p:nvPr>
            <p:ph type="title"/>
          </p:nvPr>
        </p:nvSpPr>
        <p:spPr/>
        <p:txBody>
          <a:bodyPr/>
          <a:lstStyle/>
          <a:p>
            <a:r>
              <a:rPr lang="en-US" altLang="en-US"/>
              <a:t>Third Pass</a:t>
            </a:r>
          </a:p>
        </p:txBody>
      </p:sp>
      <p:grpSp>
        <p:nvGrpSpPr>
          <p:cNvPr id="28675" name="Group 3">
            <a:extLst>
              <a:ext uri="{FF2B5EF4-FFF2-40B4-BE49-F238E27FC236}">
                <a16:creationId xmlns:a16="http://schemas.microsoft.com/office/drawing/2014/main" id="{A89EF3FA-4BA8-2B33-8001-5A0F6CA3604C}"/>
              </a:ext>
            </a:extLst>
          </p:cNvPr>
          <p:cNvGrpSpPr>
            <a:grpSpLocks/>
          </p:cNvGrpSpPr>
          <p:nvPr/>
        </p:nvGrpSpPr>
        <p:grpSpPr bwMode="auto">
          <a:xfrm>
            <a:off x="2057400" y="2286000"/>
            <a:ext cx="4572000" cy="971550"/>
            <a:chOff x="288" y="1536"/>
            <a:chExt cx="3840" cy="816"/>
          </a:xfrm>
        </p:grpSpPr>
        <p:sp>
          <p:nvSpPr>
            <p:cNvPr id="28676" name="Oval 4">
              <a:extLst>
                <a:ext uri="{FF2B5EF4-FFF2-40B4-BE49-F238E27FC236}">
                  <a16:creationId xmlns:a16="http://schemas.microsoft.com/office/drawing/2014/main" id="{900B5FB0-17B7-E1DF-7B07-ED9178453252}"/>
                </a:ext>
              </a:extLst>
            </p:cNvPr>
            <p:cNvSpPr>
              <a:spLocks noChangeArrowheads="1"/>
            </p:cNvSpPr>
            <p:nvPr/>
          </p:nvSpPr>
          <p:spPr bwMode="auto">
            <a:xfrm>
              <a:off x="1200"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8677" name="Oval 5">
              <a:extLst>
                <a:ext uri="{FF2B5EF4-FFF2-40B4-BE49-F238E27FC236}">
                  <a16:creationId xmlns:a16="http://schemas.microsoft.com/office/drawing/2014/main" id="{54F96575-3BE5-CA7A-AFC1-4AF4EE741F07}"/>
                </a:ext>
              </a:extLst>
            </p:cNvPr>
            <p:cNvSpPr>
              <a:spLocks noChangeArrowheads="1"/>
            </p:cNvSpPr>
            <p:nvPr/>
          </p:nvSpPr>
          <p:spPr bwMode="auto">
            <a:xfrm>
              <a:off x="1200"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8678" name="Oval 6">
              <a:extLst>
                <a:ext uri="{FF2B5EF4-FFF2-40B4-BE49-F238E27FC236}">
                  <a16:creationId xmlns:a16="http://schemas.microsoft.com/office/drawing/2014/main" id="{71FD40E7-5417-2771-98C1-02B165C29B74}"/>
                </a:ext>
              </a:extLst>
            </p:cNvPr>
            <p:cNvSpPr>
              <a:spLocks noChangeArrowheads="1"/>
            </p:cNvSpPr>
            <p:nvPr/>
          </p:nvSpPr>
          <p:spPr bwMode="auto">
            <a:xfrm>
              <a:off x="3936" y="1872"/>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8679" name="Oval 7">
              <a:extLst>
                <a:ext uri="{FF2B5EF4-FFF2-40B4-BE49-F238E27FC236}">
                  <a16:creationId xmlns:a16="http://schemas.microsoft.com/office/drawing/2014/main" id="{E2FEA663-86D8-4214-73B2-5AF3ABBD926F}"/>
                </a:ext>
              </a:extLst>
            </p:cNvPr>
            <p:cNvSpPr>
              <a:spLocks noChangeArrowheads="1"/>
            </p:cNvSpPr>
            <p:nvPr/>
          </p:nvSpPr>
          <p:spPr bwMode="auto">
            <a:xfrm>
              <a:off x="2784" y="2160"/>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8680" name="Oval 8">
              <a:extLst>
                <a:ext uri="{FF2B5EF4-FFF2-40B4-BE49-F238E27FC236}">
                  <a16:creationId xmlns:a16="http://schemas.microsoft.com/office/drawing/2014/main" id="{82386714-98B6-6923-399D-A80E8A008A66}"/>
                </a:ext>
              </a:extLst>
            </p:cNvPr>
            <p:cNvSpPr>
              <a:spLocks noChangeArrowheads="1"/>
            </p:cNvSpPr>
            <p:nvPr/>
          </p:nvSpPr>
          <p:spPr bwMode="auto">
            <a:xfrm>
              <a:off x="2784" y="1536"/>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8681" name="Oval 9">
              <a:extLst>
                <a:ext uri="{FF2B5EF4-FFF2-40B4-BE49-F238E27FC236}">
                  <a16:creationId xmlns:a16="http://schemas.microsoft.com/office/drawing/2014/main" id="{C7D3A352-C040-74A1-E211-3B1AC3812AD1}"/>
                </a:ext>
              </a:extLst>
            </p:cNvPr>
            <p:cNvSpPr>
              <a:spLocks noChangeArrowheads="1"/>
            </p:cNvSpPr>
            <p:nvPr/>
          </p:nvSpPr>
          <p:spPr bwMode="auto">
            <a:xfrm>
              <a:off x="288" y="196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8682" name="Line 10">
              <a:extLst>
                <a:ext uri="{FF2B5EF4-FFF2-40B4-BE49-F238E27FC236}">
                  <a16:creationId xmlns:a16="http://schemas.microsoft.com/office/drawing/2014/main" id="{1318F37E-2368-9C69-AD09-1A4AE4DB0EE5}"/>
                </a:ext>
              </a:extLst>
            </p:cNvPr>
            <p:cNvSpPr>
              <a:spLocks noChangeShapeType="1"/>
            </p:cNvSpPr>
            <p:nvPr/>
          </p:nvSpPr>
          <p:spPr bwMode="auto">
            <a:xfrm flipV="1">
              <a:off x="336" y="1680"/>
              <a:ext cx="86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8683" name="Line 11">
              <a:extLst>
                <a:ext uri="{FF2B5EF4-FFF2-40B4-BE49-F238E27FC236}">
                  <a16:creationId xmlns:a16="http://schemas.microsoft.com/office/drawing/2014/main" id="{8198A429-56DC-2D8D-C339-949CCBC0E8CC}"/>
                </a:ext>
              </a:extLst>
            </p:cNvPr>
            <p:cNvSpPr>
              <a:spLocks noChangeShapeType="1"/>
            </p:cNvSpPr>
            <p:nvPr/>
          </p:nvSpPr>
          <p:spPr bwMode="auto">
            <a:xfrm>
              <a:off x="336" y="2016"/>
              <a:ext cx="86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8684" name="Line 12">
              <a:extLst>
                <a:ext uri="{FF2B5EF4-FFF2-40B4-BE49-F238E27FC236}">
                  <a16:creationId xmlns:a16="http://schemas.microsoft.com/office/drawing/2014/main" id="{71D65117-8E4C-F36E-EE49-BAFD7B55ABA2}"/>
                </a:ext>
              </a:extLst>
            </p:cNvPr>
            <p:cNvSpPr>
              <a:spLocks noChangeShapeType="1"/>
            </p:cNvSpPr>
            <p:nvPr/>
          </p:nvSpPr>
          <p:spPr bwMode="auto">
            <a:xfrm>
              <a:off x="1392" y="1632"/>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8685" name="Line 13">
              <a:extLst>
                <a:ext uri="{FF2B5EF4-FFF2-40B4-BE49-F238E27FC236}">
                  <a16:creationId xmlns:a16="http://schemas.microsoft.com/office/drawing/2014/main" id="{D38761ED-2732-9005-95FF-DF429E781083}"/>
                </a:ext>
              </a:extLst>
            </p:cNvPr>
            <p:cNvSpPr>
              <a:spLocks noChangeShapeType="1"/>
            </p:cNvSpPr>
            <p:nvPr/>
          </p:nvSpPr>
          <p:spPr bwMode="auto">
            <a:xfrm>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8686" name="Line 14">
              <a:extLst>
                <a:ext uri="{FF2B5EF4-FFF2-40B4-BE49-F238E27FC236}">
                  <a16:creationId xmlns:a16="http://schemas.microsoft.com/office/drawing/2014/main" id="{C75D150B-246F-CFA9-1EFA-7E2C61892010}"/>
                </a:ext>
              </a:extLst>
            </p:cNvPr>
            <p:cNvSpPr>
              <a:spLocks noChangeShapeType="1"/>
            </p:cNvSpPr>
            <p:nvPr/>
          </p:nvSpPr>
          <p:spPr bwMode="auto">
            <a:xfrm>
              <a:off x="1392" y="2256"/>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8687" name="Line 15">
              <a:extLst>
                <a:ext uri="{FF2B5EF4-FFF2-40B4-BE49-F238E27FC236}">
                  <a16:creationId xmlns:a16="http://schemas.microsoft.com/office/drawing/2014/main" id="{9289513E-B6C9-B2D1-5477-9F106FE76804}"/>
                </a:ext>
              </a:extLst>
            </p:cNvPr>
            <p:cNvSpPr>
              <a:spLocks noChangeShapeType="1"/>
            </p:cNvSpPr>
            <p:nvPr/>
          </p:nvSpPr>
          <p:spPr bwMode="auto">
            <a:xfrm flipV="1">
              <a:off x="1392" y="1632"/>
              <a:ext cx="139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8688" name="Line 16">
              <a:extLst>
                <a:ext uri="{FF2B5EF4-FFF2-40B4-BE49-F238E27FC236}">
                  <a16:creationId xmlns:a16="http://schemas.microsoft.com/office/drawing/2014/main" id="{55014C3A-7519-18AC-F6E9-5EA192AB7ACC}"/>
                </a:ext>
              </a:extLst>
            </p:cNvPr>
            <p:cNvSpPr>
              <a:spLocks noChangeShapeType="1"/>
            </p:cNvSpPr>
            <p:nvPr/>
          </p:nvSpPr>
          <p:spPr bwMode="auto">
            <a:xfrm>
              <a:off x="2976" y="1632"/>
              <a:ext cx="96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8689" name="Line 17">
              <a:extLst>
                <a:ext uri="{FF2B5EF4-FFF2-40B4-BE49-F238E27FC236}">
                  <a16:creationId xmlns:a16="http://schemas.microsoft.com/office/drawing/2014/main" id="{FCDEA23E-F227-4E7F-1C70-DFA186D98DBD}"/>
                </a:ext>
              </a:extLst>
            </p:cNvPr>
            <p:cNvSpPr>
              <a:spLocks noChangeShapeType="1"/>
            </p:cNvSpPr>
            <p:nvPr/>
          </p:nvSpPr>
          <p:spPr bwMode="auto">
            <a:xfrm flipV="1">
              <a:off x="2976" y="1968"/>
              <a:ext cx="96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sp>
        <p:nvSpPr>
          <p:cNvPr id="28691" name="Text Box 19">
            <a:extLst>
              <a:ext uri="{FF2B5EF4-FFF2-40B4-BE49-F238E27FC236}">
                <a16:creationId xmlns:a16="http://schemas.microsoft.com/office/drawing/2014/main" id="{15A690EB-F421-8ACB-2113-2DC370F8877D}"/>
              </a:ext>
            </a:extLst>
          </p:cNvPr>
          <p:cNvSpPr txBox="1">
            <a:spLocks noChangeArrowheads="1"/>
          </p:cNvSpPr>
          <p:nvPr/>
        </p:nvSpPr>
        <p:spPr bwMode="auto">
          <a:xfrm>
            <a:off x="2228850" y="2343151"/>
            <a:ext cx="6286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0.508</a:t>
            </a:r>
          </a:p>
        </p:txBody>
      </p:sp>
      <p:sp>
        <p:nvSpPr>
          <p:cNvPr id="28692" name="Text Box 20">
            <a:extLst>
              <a:ext uri="{FF2B5EF4-FFF2-40B4-BE49-F238E27FC236}">
                <a16:creationId xmlns:a16="http://schemas.microsoft.com/office/drawing/2014/main" id="{AED25E12-7BC9-4A23-EFCD-9DCC5998F189}"/>
              </a:ext>
            </a:extLst>
          </p:cNvPr>
          <p:cNvSpPr txBox="1">
            <a:spLocks noChangeArrowheads="1"/>
          </p:cNvSpPr>
          <p:nvPr/>
        </p:nvSpPr>
        <p:spPr bwMode="auto">
          <a:xfrm>
            <a:off x="3143250" y="2743201"/>
            <a:ext cx="685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0.5209</a:t>
            </a:r>
          </a:p>
        </p:txBody>
      </p:sp>
      <p:sp>
        <p:nvSpPr>
          <p:cNvPr id="28693" name="Text Box 21">
            <a:extLst>
              <a:ext uri="{FF2B5EF4-FFF2-40B4-BE49-F238E27FC236}">
                <a16:creationId xmlns:a16="http://schemas.microsoft.com/office/drawing/2014/main" id="{48E58451-BA24-52CB-2E30-9F980E5F2687}"/>
              </a:ext>
            </a:extLst>
          </p:cNvPr>
          <p:cNvSpPr txBox="1">
            <a:spLocks noChangeArrowheads="1"/>
          </p:cNvSpPr>
          <p:nvPr/>
        </p:nvSpPr>
        <p:spPr bwMode="auto">
          <a:xfrm>
            <a:off x="5715000" y="2286001"/>
            <a:ext cx="685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0.6779</a:t>
            </a:r>
          </a:p>
        </p:txBody>
      </p:sp>
      <p:sp>
        <p:nvSpPr>
          <p:cNvPr id="28694" name="Text Box 22">
            <a:extLst>
              <a:ext uri="{FF2B5EF4-FFF2-40B4-BE49-F238E27FC236}">
                <a16:creationId xmlns:a16="http://schemas.microsoft.com/office/drawing/2014/main" id="{22278DD6-C16F-84C1-69C5-C8B0C8587CDC}"/>
              </a:ext>
            </a:extLst>
          </p:cNvPr>
          <p:cNvSpPr txBox="1">
            <a:spLocks noChangeArrowheads="1"/>
          </p:cNvSpPr>
          <p:nvPr/>
        </p:nvSpPr>
        <p:spPr bwMode="auto">
          <a:xfrm>
            <a:off x="5657850" y="3028951"/>
            <a:ext cx="6286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0.6779</a:t>
            </a:r>
          </a:p>
        </p:txBody>
      </p:sp>
      <p:sp>
        <p:nvSpPr>
          <p:cNvPr id="28695" name="Text Box 23">
            <a:extLst>
              <a:ext uri="{FF2B5EF4-FFF2-40B4-BE49-F238E27FC236}">
                <a16:creationId xmlns:a16="http://schemas.microsoft.com/office/drawing/2014/main" id="{B708BB21-A70D-2380-FE4C-8B5BF0169290}"/>
              </a:ext>
            </a:extLst>
          </p:cNvPr>
          <p:cNvSpPr txBox="1">
            <a:spLocks noChangeArrowheads="1"/>
          </p:cNvSpPr>
          <p:nvPr/>
        </p:nvSpPr>
        <p:spPr bwMode="auto">
          <a:xfrm>
            <a:off x="2171700" y="3028951"/>
            <a:ext cx="5715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0.508</a:t>
            </a:r>
          </a:p>
        </p:txBody>
      </p:sp>
      <p:sp>
        <p:nvSpPr>
          <p:cNvPr id="28696" name="Text Box 24">
            <a:extLst>
              <a:ext uri="{FF2B5EF4-FFF2-40B4-BE49-F238E27FC236}">
                <a16:creationId xmlns:a16="http://schemas.microsoft.com/office/drawing/2014/main" id="{6D8DEDC7-9F84-60A0-3245-FA1579178D49}"/>
              </a:ext>
            </a:extLst>
          </p:cNvPr>
          <p:cNvSpPr txBox="1">
            <a:spLocks noChangeArrowheads="1"/>
          </p:cNvSpPr>
          <p:nvPr/>
        </p:nvSpPr>
        <p:spPr bwMode="auto">
          <a:xfrm>
            <a:off x="4000500" y="3257551"/>
            <a:ext cx="6286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0.5209</a:t>
            </a:r>
          </a:p>
        </p:txBody>
      </p:sp>
      <p:sp>
        <p:nvSpPr>
          <p:cNvPr id="28697" name="Text Box 25">
            <a:extLst>
              <a:ext uri="{FF2B5EF4-FFF2-40B4-BE49-F238E27FC236}">
                <a16:creationId xmlns:a16="http://schemas.microsoft.com/office/drawing/2014/main" id="{A32F666D-AE05-5810-12EC-961588D386C4}"/>
              </a:ext>
            </a:extLst>
          </p:cNvPr>
          <p:cNvSpPr txBox="1">
            <a:spLocks noChangeArrowheads="1"/>
          </p:cNvSpPr>
          <p:nvPr/>
        </p:nvSpPr>
        <p:spPr bwMode="auto">
          <a:xfrm>
            <a:off x="3943350" y="2114551"/>
            <a:ext cx="685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0.5209</a:t>
            </a:r>
          </a:p>
        </p:txBody>
      </p:sp>
      <p:sp>
        <p:nvSpPr>
          <p:cNvPr id="28698" name="Text Box 26">
            <a:extLst>
              <a:ext uri="{FF2B5EF4-FFF2-40B4-BE49-F238E27FC236}">
                <a16:creationId xmlns:a16="http://schemas.microsoft.com/office/drawing/2014/main" id="{33CD9877-02CC-A694-09AB-919D900CEC80}"/>
              </a:ext>
            </a:extLst>
          </p:cNvPr>
          <p:cNvSpPr txBox="1">
            <a:spLocks noChangeArrowheads="1"/>
          </p:cNvSpPr>
          <p:nvPr/>
        </p:nvSpPr>
        <p:spPr bwMode="auto">
          <a:xfrm>
            <a:off x="4572000" y="2743201"/>
            <a:ext cx="6286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3300"/>
                </a:solidFill>
              </a:rPr>
              <a:t>0.5209</a:t>
            </a:r>
          </a:p>
        </p:txBody>
      </p:sp>
      <p:sp>
        <p:nvSpPr>
          <p:cNvPr id="28699" name="Text Box 27">
            <a:extLst>
              <a:ext uri="{FF2B5EF4-FFF2-40B4-BE49-F238E27FC236}">
                <a16:creationId xmlns:a16="http://schemas.microsoft.com/office/drawing/2014/main" id="{40661993-A383-4967-5DD9-ACF8433CEA51}"/>
              </a:ext>
            </a:extLst>
          </p:cNvPr>
          <p:cNvSpPr txBox="1">
            <a:spLocks noChangeArrowheads="1"/>
          </p:cNvSpPr>
          <p:nvPr/>
        </p:nvSpPr>
        <p:spPr bwMode="auto">
          <a:xfrm>
            <a:off x="1714501" y="2686050"/>
            <a:ext cx="24050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a:t>1</a:t>
            </a:r>
          </a:p>
        </p:txBody>
      </p:sp>
      <p:grpSp>
        <p:nvGrpSpPr>
          <p:cNvPr id="28719" name="Group 47">
            <a:extLst>
              <a:ext uri="{FF2B5EF4-FFF2-40B4-BE49-F238E27FC236}">
                <a16:creationId xmlns:a16="http://schemas.microsoft.com/office/drawing/2014/main" id="{76B84C6E-8CFA-1FD3-078F-FB115BC7F42E}"/>
              </a:ext>
            </a:extLst>
          </p:cNvPr>
          <p:cNvGrpSpPr>
            <a:grpSpLocks/>
          </p:cNvGrpSpPr>
          <p:nvPr/>
        </p:nvGrpSpPr>
        <p:grpSpPr bwMode="auto">
          <a:xfrm>
            <a:off x="2514600" y="2057401"/>
            <a:ext cx="571500" cy="1488282"/>
            <a:chOff x="1152" y="1728"/>
            <a:chExt cx="480" cy="1250"/>
          </a:xfrm>
        </p:grpSpPr>
        <p:sp>
          <p:nvSpPr>
            <p:cNvPr id="28701" name="Text Box 29">
              <a:extLst>
                <a:ext uri="{FF2B5EF4-FFF2-40B4-BE49-F238E27FC236}">
                  <a16:creationId xmlns:a16="http://schemas.microsoft.com/office/drawing/2014/main" id="{9B02E331-B570-61DA-4509-A822BEA3CCBA}"/>
                </a:ext>
              </a:extLst>
            </p:cNvPr>
            <p:cNvSpPr txBox="1">
              <a:spLocks noChangeArrowheads="1"/>
            </p:cNvSpPr>
            <p:nvPr/>
          </p:nvSpPr>
          <p:spPr bwMode="auto">
            <a:xfrm>
              <a:off x="1152" y="1728"/>
              <a:ext cx="480" cy="2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0.508</a:t>
              </a:r>
            </a:p>
          </p:txBody>
        </p:sp>
        <p:sp>
          <p:nvSpPr>
            <p:cNvPr id="28702" name="Text Box 30">
              <a:extLst>
                <a:ext uri="{FF2B5EF4-FFF2-40B4-BE49-F238E27FC236}">
                  <a16:creationId xmlns:a16="http://schemas.microsoft.com/office/drawing/2014/main" id="{8FDE1407-532F-FEEA-1E83-9B87DF07CA86}"/>
                </a:ext>
              </a:extLst>
            </p:cNvPr>
            <p:cNvSpPr txBox="1">
              <a:spLocks noChangeArrowheads="1"/>
            </p:cNvSpPr>
            <p:nvPr/>
          </p:nvSpPr>
          <p:spPr bwMode="auto">
            <a:xfrm>
              <a:off x="1152" y="2736"/>
              <a:ext cx="480" cy="2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0.508</a:t>
              </a:r>
            </a:p>
          </p:txBody>
        </p:sp>
      </p:grpSp>
      <p:sp>
        <p:nvSpPr>
          <p:cNvPr id="28704" name="Text Box 32">
            <a:extLst>
              <a:ext uri="{FF2B5EF4-FFF2-40B4-BE49-F238E27FC236}">
                <a16:creationId xmlns:a16="http://schemas.microsoft.com/office/drawing/2014/main" id="{EBD09528-18CF-7C5F-89B0-6DDA728C8372}"/>
              </a:ext>
            </a:extLst>
          </p:cNvPr>
          <p:cNvSpPr txBox="1">
            <a:spLocks noChangeArrowheads="1"/>
          </p:cNvSpPr>
          <p:nvPr/>
        </p:nvSpPr>
        <p:spPr bwMode="auto">
          <a:xfrm>
            <a:off x="4400550" y="3486150"/>
            <a:ext cx="685800" cy="2885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0.6504</a:t>
            </a:r>
          </a:p>
        </p:txBody>
      </p:sp>
      <p:sp>
        <p:nvSpPr>
          <p:cNvPr id="28705" name="Text Box 33">
            <a:extLst>
              <a:ext uri="{FF2B5EF4-FFF2-40B4-BE49-F238E27FC236}">
                <a16:creationId xmlns:a16="http://schemas.microsoft.com/office/drawing/2014/main" id="{977AABE0-BAE1-CE8F-98EF-C20DA8596E02}"/>
              </a:ext>
            </a:extLst>
          </p:cNvPr>
          <p:cNvSpPr txBox="1">
            <a:spLocks noChangeArrowheads="1"/>
          </p:cNvSpPr>
          <p:nvPr/>
        </p:nvSpPr>
        <p:spPr bwMode="auto">
          <a:xfrm>
            <a:off x="4343400" y="1828800"/>
            <a:ext cx="685800" cy="2885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0.6504</a:t>
            </a:r>
          </a:p>
        </p:txBody>
      </p:sp>
      <p:sp>
        <p:nvSpPr>
          <p:cNvPr id="28707" name="Text Box 35">
            <a:extLst>
              <a:ext uri="{FF2B5EF4-FFF2-40B4-BE49-F238E27FC236}">
                <a16:creationId xmlns:a16="http://schemas.microsoft.com/office/drawing/2014/main" id="{40CE7DB8-C683-0769-9A62-1F613802C098}"/>
              </a:ext>
            </a:extLst>
          </p:cNvPr>
          <p:cNvSpPr txBox="1">
            <a:spLocks noChangeArrowheads="1"/>
          </p:cNvSpPr>
          <p:nvPr/>
        </p:nvSpPr>
        <p:spPr bwMode="auto">
          <a:xfrm>
            <a:off x="3257550" y="1828800"/>
            <a:ext cx="685800" cy="2885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0.6243</a:t>
            </a:r>
          </a:p>
        </p:txBody>
      </p:sp>
      <p:sp>
        <p:nvSpPr>
          <p:cNvPr id="28708" name="Text Box 36">
            <a:extLst>
              <a:ext uri="{FF2B5EF4-FFF2-40B4-BE49-F238E27FC236}">
                <a16:creationId xmlns:a16="http://schemas.microsoft.com/office/drawing/2014/main" id="{147E0A45-3968-F67C-8831-2EBE55B5B8BC}"/>
              </a:ext>
            </a:extLst>
          </p:cNvPr>
          <p:cNvSpPr txBox="1">
            <a:spLocks noChangeArrowheads="1"/>
          </p:cNvSpPr>
          <p:nvPr/>
        </p:nvSpPr>
        <p:spPr bwMode="auto">
          <a:xfrm>
            <a:off x="3257550" y="3486150"/>
            <a:ext cx="685800" cy="2885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0.6243</a:t>
            </a:r>
          </a:p>
        </p:txBody>
      </p:sp>
      <p:sp>
        <p:nvSpPr>
          <p:cNvPr id="28709" name="Text Box 37">
            <a:extLst>
              <a:ext uri="{FF2B5EF4-FFF2-40B4-BE49-F238E27FC236}">
                <a16:creationId xmlns:a16="http://schemas.microsoft.com/office/drawing/2014/main" id="{5BF41CEB-0EEF-D42D-B6FF-88F672CD805D}"/>
              </a:ext>
            </a:extLst>
          </p:cNvPr>
          <p:cNvSpPr txBox="1">
            <a:spLocks noChangeArrowheads="1"/>
          </p:cNvSpPr>
          <p:nvPr/>
        </p:nvSpPr>
        <p:spPr bwMode="auto">
          <a:xfrm>
            <a:off x="6057900" y="3257550"/>
            <a:ext cx="685800" cy="2885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0.8909</a:t>
            </a:r>
          </a:p>
        </p:txBody>
      </p:sp>
      <p:grpSp>
        <p:nvGrpSpPr>
          <p:cNvPr id="28710" name="Group 38">
            <a:extLst>
              <a:ext uri="{FF2B5EF4-FFF2-40B4-BE49-F238E27FC236}">
                <a16:creationId xmlns:a16="http://schemas.microsoft.com/office/drawing/2014/main" id="{EB2992B6-A4DF-04BB-29B4-3919CA96A16E}"/>
              </a:ext>
            </a:extLst>
          </p:cNvPr>
          <p:cNvGrpSpPr>
            <a:grpSpLocks/>
          </p:cNvGrpSpPr>
          <p:nvPr/>
        </p:nvGrpSpPr>
        <p:grpSpPr bwMode="auto">
          <a:xfrm>
            <a:off x="5314950" y="2000251"/>
            <a:ext cx="685800" cy="1602582"/>
            <a:chOff x="3504" y="1680"/>
            <a:chExt cx="576" cy="1346"/>
          </a:xfrm>
        </p:grpSpPr>
        <p:sp>
          <p:nvSpPr>
            <p:cNvPr id="28711" name="Text Box 39">
              <a:extLst>
                <a:ext uri="{FF2B5EF4-FFF2-40B4-BE49-F238E27FC236}">
                  <a16:creationId xmlns:a16="http://schemas.microsoft.com/office/drawing/2014/main" id="{B52180A8-653E-785A-C67D-14526EB76E93}"/>
                </a:ext>
              </a:extLst>
            </p:cNvPr>
            <p:cNvSpPr txBox="1">
              <a:spLocks noChangeArrowheads="1"/>
            </p:cNvSpPr>
            <p:nvPr/>
          </p:nvSpPr>
          <p:spPr bwMode="auto">
            <a:xfrm>
              <a:off x="3504" y="1680"/>
              <a:ext cx="576" cy="2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0.6571</a:t>
              </a:r>
            </a:p>
          </p:txBody>
        </p:sp>
        <p:sp>
          <p:nvSpPr>
            <p:cNvPr id="28712" name="Text Box 40">
              <a:extLst>
                <a:ext uri="{FF2B5EF4-FFF2-40B4-BE49-F238E27FC236}">
                  <a16:creationId xmlns:a16="http://schemas.microsoft.com/office/drawing/2014/main" id="{7D84364F-230C-B555-64F4-7BEC87B04D71}"/>
                </a:ext>
              </a:extLst>
            </p:cNvPr>
            <p:cNvSpPr txBox="1">
              <a:spLocks noChangeArrowheads="1"/>
            </p:cNvSpPr>
            <p:nvPr/>
          </p:nvSpPr>
          <p:spPr bwMode="auto">
            <a:xfrm>
              <a:off x="3504" y="2784"/>
              <a:ext cx="576" cy="2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0.6571</a:t>
              </a:r>
            </a:p>
          </p:txBody>
        </p:sp>
      </p:grpSp>
      <p:sp>
        <p:nvSpPr>
          <p:cNvPr id="28713" name="Text Box 41">
            <a:extLst>
              <a:ext uri="{FF2B5EF4-FFF2-40B4-BE49-F238E27FC236}">
                <a16:creationId xmlns:a16="http://schemas.microsoft.com/office/drawing/2014/main" id="{1AFFBCE4-6EB2-8142-9822-12D777D4021B}"/>
              </a:ext>
            </a:extLst>
          </p:cNvPr>
          <p:cNvSpPr txBox="1">
            <a:spLocks noChangeArrowheads="1"/>
          </p:cNvSpPr>
          <p:nvPr/>
        </p:nvSpPr>
        <p:spPr bwMode="auto">
          <a:xfrm>
            <a:off x="6686550" y="2228850"/>
            <a:ext cx="685800" cy="2885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75" b="1"/>
              <a:t>0.8909</a:t>
            </a:r>
          </a:p>
        </p:txBody>
      </p:sp>
      <p:sp>
        <p:nvSpPr>
          <p:cNvPr id="28714" name="Line 42">
            <a:extLst>
              <a:ext uri="{FF2B5EF4-FFF2-40B4-BE49-F238E27FC236}">
                <a16:creationId xmlns:a16="http://schemas.microsoft.com/office/drawing/2014/main" id="{DFAFE5FA-6647-D34E-55D5-EB526ED14980}"/>
              </a:ext>
            </a:extLst>
          </p:cNvPr>
          <p:cNvSpPr>
            <a:spLocks noChangeShapeType="1"/>
          </p:cNvSpPr>
          <p:nvPr/>
        </p:nvSpPr>
        <p:spPr bwMode="auto">
          <a:xfrm>
            <a:off x="6629400" y="280035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7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9" grpId="0" animBg="1"/>
      <p:bldP spid="2871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27BCDC3-7B89-F06A-25D3-D4FF9C586E65}"/>
              </a:ext>
            </a:extLst>
          </p:cNvPr>
          <p:cNvSpPr>
            <a:spLocks noGrp="1" noChangeArrowheads="1"/>
          </p:cNvSpPr>
          <p:nvPr>
            <p:ph type="title"/>
          </p:nvPr>
        </p:nvSpPr>
        <p:spPr/>
        <p:txBody>
          <a:bodyPr>
            <a:normAutofit fontScale="90000"/>
          </a:bodyPr>
          <a:lstStyle/>
          <a:p>
            <a:r>
              <a:rPr lang="en-US" altLang="en-US"/>
              <a:t>Weight Update Summary</a:t>
            </a:r>
          </a:p>
        </p:txBody>
      </p:sp>
      <p:graphicFrame>
        <p:nvGraphicFramePr>
          <p:cNvPr id="31784" name="Object 40">
            <a:extLst>
              <a:ext uri="{FF2B5EF4-FFF2-40B4-BE49-F238E27FC236}">
                <a16:creationId xmlns:a16="http://schemas.microsoft.com/office/drawing/2014/main" id="{C97F1EBD-D508-B6B5-2C9C-3529AAA22812}"/>
              </a:ext>
            </a:extLst>
          </p:cNvPr>
          <p:cNvGraphicFramePr>
            <a:graphicFrameLocks noGrp="1" noChangeAspect="1"/>
          </p:cNvGraphicFramePr>
          <p:nvPr>
            <p:ph idx="1"/>
          </p:nvPr>
        </p:nvGraphicFramePr>
        <p:xfrm>
          <a:off x="1428750" y="1771650"/>
          <a:ext cx="6286500" cy="1658541"/>
        </p:xfrm>
        <a:graphic>
          <a:graphicData uri="http://schemas.openxmlformats.org/presentationml/2006/ole">
            <mc:AlternateContent xmlns:mc="http://schemas.openxmlformats.org/markup-compatibility/2006">
              <mc:Choice xmlns:v="urn:schemas-microsoft-com:vml" Requires="v">
                <p:oleObj name="Worksheet" r:id="rId2" imgW="4737100" imgH="825500" progId="Excel.Sheet.8">
                  <p:embed/>
                </p:oleObj>
              </mc:Choice>
              <mc:Fallback>
                <p:oleObj name="Worksheet" r:id="rId2" imgW="4737100" imgH="825500" progId="Excel.Sheet.8">
                  <p:embed/>
                  <p:pic>
                    <p:nvPicPr>
                      <p:cNvPr id="31784" name="Object 40">
                        <a:extLst>
                          <a:ext uri="{FF2B5EF4-FFF2-40B4-BE49-F238E27FC236}">
                            <a16:creationId xmlns:a16="http://schemas.microsoft.com/office/drawing/2014/main" id="{C97F1EBD-D508-B6B5-2C9C-3529AAA228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1771650"/>
                        <a:ext cx="6286500" cy="165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86" name="Text Box 42">
            <a:extLst>
              <a:ext uri="{FF2B5EF4-FFF2-40B4-BE49-F238E27FC236}">
                <a16:creationId xmlns:a16="http://schemas.microsoft.com/office/drawing/2014/main" id="{D43A4F86-8C73-618E-6335-1A611ED7ADC7}"/>
              </a:ext>
            </a:extLst>
          </p:cNvPr>
          <p:cNvSpPr txBox="1">
            <a:spLocks noChangeArrowheads="1"/>
          </p:cNvSpPr>
          <p:nvPr/>
        </p:nvSpPr>
        <p:spPr bwMode="auto">
          <a:xfrm>
            <a:off x="2400300" y="3657600"/>
            <a:ext cx="4010393" cy="715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W1: Weights from the input to the input layer</a:t>
            </a:r>
          </a:p>
          <a:p>
            <a:r>
              <a:rPr lang="en-US" altLang="en-US" sz="1350"/>
              <a:t>W2: Weights from the input layer to the hidden layer</a:t>
            </a:r>
          </a:p>
          <a:p>
            <a:r>
              <a:rPr lang="en-US" altLang="en-US" sz="1350"/>
              <a:t>W3: Weights from the hidden layer to the output layer</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a:extLst>
              <a:ext uri="{FF2B5EF4-FFF2-40B4-BE49-F238E27FC236}">
                <a16:creationId xmlns:a16="http://schemas.microsoft.com/office/drawing/2014/main" id="{48986B22-B2BD-09B0-1E73-B6800E2B4F07}"/>
              </a:ext>
            </a:extLst>
          </p:cNvPr>
          <p:cNvSpPr>
            <a:spLocks noGrp="1" noChangeArrowheads="1"/>
          </p:cNvSpPr>
          <p:nvPr>
            <p:ph type="title"/>
          </p:nvPr>
        </p:nvSpPr>
        <p:spPr/>
        <p:txBody>
          <a:bodyPr>
            <a:normAutofit fontScale="90000"/>
          </a:bodyPr>
          <a:lstStyle/>
          <a:p>
            <a:r>
              <a:rPr lang="en-US" altLang="en-US"/>
              <a:t>Training Algorithm</a:t>
            </a:r>
          </a:p>
        </p:txBody>
      </p:sp>
      <p:sp>
        <p:nvSpPr>
          <p:cNvPr id="21509" name="Rectangle 5">
            <a:extLst>
              <a:ext uri="{FF2B5EF4-FFF2-40B4-BE49-F238E27FC236}">
                <a16:creationId xmlns:a16="http://schemas.microsoft.com/office/drawing/2014/main" id="{A59CB0F1-C5E6-C743-D030-86B2F4E65007}"/>
              </a:ext>
            </a:extLst>
          </p:cNvPr>
          <p:cNvSpPr>
            <a:spLocks noGrp="1" noChangeArrowheads="1"/>
          </p:cNvSpPr>
          <p:nvPr>
            <p:ph type="body" idx="1"/>
          </p:nvPr>
        </p:nvSpPr>
        <p:spPr/>
        <p:txBody>
          <a:bodyPr/>
          <a:lstStyle/>
          <a:p>
            <a:r>
              <a:rPr lang="en-US" altLang="en-US"/>
              <a:t>The process of feedforward and backpropagation continues until the required mean squared error has been reached. </a:t>
            </a:r>
          </a:p>
          <a:p>
            <a:r>
              <a:rPr lang="en-US" altLang="en-US"/>
              <a:t>Typical mse: 1e-5</a:t>
            </a:r>
          </a:p>
          <a:p>
            <a:r>
              <a:rPr lang="en-US" altLang="en-US"/>
              <a:t>Other complicated backpropagation training algorithms also available.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E59DDFD-E4C2-4153-4599-36EEE489E84E}"/>
              </a:ext>
            </a:extLst>
          </p:cNvPr>
          <p:cNvSpPr>
            <a:spLocks noGrp="1" noChangeArrowheads="1"/>
          </p:cNvSpPr>
          <p:nvPr>
            <p:ph type="title"/>
          </p:nvPr>
        </p:nvSpPr>
        <p:spPr>
          <a:xfrm>
            <a:off x="457200" y="-132533"/>
            <a:ext cx="8229600" cy="857250"/>
          </a:xfrm>
        </p:spPr>
        <p:txBody>
          <a:bodyPr/>
          <a:lstStyle/>
          <a:p>
            <a:r>
              <a:rPr lang="en-US" altLang="en-US" dirty="0"/>
              <a:t>Why Gradient?</a:t>
            </a:r>
          </a:p>
        </p:txBody>
      </p:sp>
      <p:grpSp>
        <p:nvGrpSpPr>
          <p:cNvPr id="45059" name="Group 3">
            <a:extLst>
              <a:ext uri="{FF2B5EF4-FFF2-40B4-BE49-F238E27FC236}">
                <a16:creationId xmlns:a16="http://schemas.microsoft.com/office/drawing/2014/main" id="{B68DCF70-00D5-A31E-9244-8BE7A671BAF3}"/>
              </a:ext>
            </a:extLst>
          </p:cNvPr>
          <p:cNvGrpSpPr>
            <a:grpSpLocks/>
          </p:cNvGrpSpPr>
          <p:nvPr/>
        </p:nvGrpSpPr>
        <p:grpSpPr bwMode="auto">
          <a:xfrm>
            <a:off x="1257300" y="971550"/>
            <a:ext cx="4400550" cy="1967216"/>
            <a:chOff x="144" y="1584"/>
            <a:chExt cx="5328" cy="2793"/>
          </a:xfrm>
        </p:grpSpPr>
        <p:sp>
          <p:nvSpPr>
            <p:cNvPr id="45060" name="Oval 4">
              <a:extLst>
                <a:ext uri="{FF2B5EF4-FFF2-40B4-BE49-F238E27FC236}">
                  <a16:creationId xmlns:a16="http://schemas.microsoft.com/office/drawing/2014/main" id="{8402D366-0031-246B-F8AA-CE6533B1E67B}"/>
                </a:ext>
              </a:extLst>
            </p:cNvPr>
            <p:cNvSpPr>
              <a:spLocks noChangeArrowheads="1"/>
            </p:cNvSpPr>
            <p:nvPr/>
          </p:nvSpPr>
          <p:spPr bwMode="auto">
            <a:xfrm>
              <a:off x="816" y="1680"/>
              <a:ext cx="336" cy="33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5061" name="Oval 5">
              <a:extLst>
                <a:ext uri="{FF2B5EF4-FFF2-40B4-BE49-F238E27FC236}">
                  <a16:creationId xmlns:a16="http://schemas.microsoft.com/office/drawing/2014/main" id="{09B484B0-78C7-645C-E15B-F102515E57EC}"/>
                </a:ext>
              </a:extLst>
            </p:cNvPr>
            <p:cNvSpPr>
              <a:spLocks noChangeArrowheads="1"/>
            </p:cNvSpPr>
            <p:nvPr/>
          </p:nvSpPr>
          <p:spPr bwMode="auto">
            <a:xfrm>
              <a:off x="2880" y="2160"/>
              <a:ext cx="336" cy="33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5062" name="Oval 6">
              <a:extLst>
                <a:ext uri="{FF2B5EF4-FFF2-40B4-BE49-F238E27FC236}">
                  <a16:creationId xmlns:a16="http://schemas.microsoft.com/office/drawing/2014/main" id="{682DCAC3-9E39-DD89-129C-5429F0D3775A}"/>
                </a:ext>
              </a:extLst>
            </p:cNvPr>
            <p:cNvSpPr>
              <a:spLocks noChangeArrowheads="1"/>
            </p:cNvSpPr>
            <p:nvPr/>
          </p:nvSpPr>
          <p:spPr bwMode="auto">
            <a:xfrm>
              <a:off x="816" y="2736"/>
              <a:ext cx="336" cy="33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5063" name="Line 7">
              <a:extLst>
                <a:ext uri="{FF2B5EF4-FFF2-40B4-BE49-F238E27FC236}">
                  <a16:creationId xmlns:a16="http://schemas.microsoft.com/office/drawing/2014/main" id="{0A50CB31-E788-105D-7F87-B9760314D6D9}"/>
                </a:ext>
              </a:extLst>
            </p:cNvPr>
            <p:cNvSpPr>
              <a:spLocks noChangeShapeType="1"/>
            </p:cNvSpPr>
            <p:nvPr/>
          </p:nvSpPr>
          <p:spPr bwMode="auto">
            <a:xfrm>
              <a:off x="1152" y="1872"/>
              <a:ext cx="172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45064" name="Line 8">
              <a:extLst>
                <a:ext uri="{FF2B5EF4-FFF2-40B4-BE49-F238E27FC236}">
                  <a16:creationId xmlns:a16="http://schemas.microsoft.com/office/drawing/2014/main" id="{E9930A97-36FB-194E-EC67-ABA16CCDEC56}"/>
                </a:ext>
              </a:extLst>
            </p:cNvPr>
            <p:cNvSpPr>
              <a:spLocks noChangeShapeType="1"/>
            </p:cNvSpPr>
            <p:nvPr/>
          </p:nvSpPr>
          <p:spPr bwMode="auto">
            <a:xfrm flipV="1">
              <a:off x="1152" y="2400"/>
              <a:ext cx="172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45065" name="Text Box 9">
              <a:extLst>
                <a:ext uri="{FF2B5EF4-FFF2-40B4-BE49-F238E27FC236}">
                  <a16:creationId xmlns:a16="http://schemas.microsoft.com/office/drawing/2014/main" id="{9F0576B7-4DD4-3967-F696-8E93FEF5DE01}"/>
                </a:ext>
              </a:extLst>
            </p:cNvPr>
            <p:cNvSpPr txBox="1">
              <a:spLocks noChangeArrowheads="1"/>
            </p:cNvSpPr>
            <p:nvPr/>
          </p:nvSpPr>
          <p:spPr bwMode="auto">
            <a:xfrm>
              <a:off x="1152" y="1584"/>
              <a:ext cx="470"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O1</a:t>
              </a:r>
            </a:p>
          </p:txBody>
        </p:sp>
        <p:sp>
          <p:nvSpPr>
            <p:cNvPr id="45066" name="Text Box 10">
              <a:extLst>
                <a:ext uri="{FF2B5EF4-FFF2-40B4-BE49-F238E27FC236}">
                  <a16:creationId xmlns:a16="http://schemas.microsoft.com/office/drawing/2014/main" id="{AC1789BB-7D38-98CB-85C3-8A2423E4A2CC}"/>
                </a:ext>
              </a:extLst>
            </p:cNvPr>
            <p:cNvSpPr txBox="1">
              <a:spLocks noChangeArrowheads="1"/>
            </p:cNvSpPr>
            <p:nvPr/>
          </p:nvSpPr>
          <p:spPr bwMode="auto">
            <a:xfrm>
              <a:off x="1201" y="2928"/>
              <a:ext cx="470"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O2</a:t>
              </a:r>
            </a:p>
          </p:txBody>
        </p:sp>
        <p:sp>
          <p:nvSpPr>
            <p:cNvPr id="45067" name="Text Box 11">
              <a:extLst>
                <a:ext uri="{FF2B5EF4-FFF2-40B4-BE49-F238E27FC236}">
                  <a16:creationId xmlns:a16="http://schemas.microsoft.com/office/drawing/2014/main" id="{C85D12BF-1C56-8B11-8995-58314160DEB2}"/>
                </a:ext>
              </a:extLst>
            </p:cNvPr>
            <p:cNvSpPr txBox="1">
              <a:spLocks noChangeArrowheads="1"/>
            </p:cNvSpPr>
            <p:nvPr/>
          </p:nvSpPr>
          <p:spPr bwMode="auto">
            <a:xfrm>
              <a:off x="144" y="3361"/>
              <a:ext cx="2585" cy="1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O = Output of the neuron</a:t>
              </a:r>
            </a:p>
            <a:p>
              <a:r>
                <a:rPr lang="en-US" altLang="en-US" sz="1350"/>
                <a:t>W = Weight </a:t>
              </a:r>
            </a:p>
            <a:p>
              <a:r>
                <a:rPr lang="en-US" altLang="en-US" sz="1350"/>
                <a:t>N = Net input to the neuron</a:t>
              </a:r>
            </a:p>
          </p:txBody>
        </p:sp>
        <p:sp>
          <p:nvSpPr>
            <p:cNvPr id="45068" name="Text Box 12">
              <a:extLst>
                <a:ext uri="{FF2B5EF4-FFF2-40B4-BE49-F238E27FC236}">
                  <a16:creationId xmlns:a16="http://schemas.microsoft.com/office/drawing/2014/main" id="{483ECE86-2240-5407-371C-3DA8A1CA5708}"/>
                </a:ext>
              </a:extLst>
            </p:cNvPr>
            <p:cNvSpPr txBox="1">
              <a:spLocks noChangeArrowheads="1"/>
            </p:cNvSpPr>
            <p:nvPr/>
          </p:nvSpPr>
          <p:spPr bwMode="auto">
            <a:xfrm>
              <a:off x="1823" y="1777"/>
              <a:ext cx="517"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W1</a:t>
              </a:r>
            </a:p>
          </p:txBody>
        </p:sp>
        <p:sp>
          <p:nvSpPr>
            <p:cNvPr id="45069" name="Text Box 13">
              <a:extLst>
                <a:ext uri="{FF2B5EF4-FFF2-40B4-BE49-F238E27FC236}">
                  <a16:creationId xmlns:a16="http://schemas.microsoft.com/office/drawing/2014/main" id="{2888AE72-20DA-C3DD-7148-2C8FFB2D05E0}"/>
                </a:ext>
              </a:extLst>
            </p:cNvPr>
            <p:cNvSpPr txBox="1">
              <a:spLocks noChangeArrowheads="1"/>
            </p:cNvSpPr>
            <p:nvPr/>
          </p:nvSpPr>
          <p:spPr bwMode="auto">
            <a:xfrm>
              <a:off x="1872" y="2688"/>
              <a:ext cx="517"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W2</a:t>
              </a:r>
            </a:p>
          </p:txBody>
        </p:sp>
        <p:sp>
          <p:nvSpPr>
            <p:cNvPr id="45070" name="Text Box 14">
              <a:extLst>
                <a:ext uri="{FF2B5EF4-FFF2-40B4-BE49-F238E27FC236}">
                  <a16:creationId xmlns:a16="http://schemas.microsoft.com/office/drawing/2014/main" id="{D56488D6-9F3F-AC2D-DCFD-78F4D23FFDFF}"/>
                </a:ext>
              </a:extLst>
            </p:cNvPr>
            <p:cNvSpPr txBox="1">
              <a:spLocks noChangeArrowheads="1"/>
            </p:cNvSpPr>
            <p:nvPr/>
          </p:nvSpPr>
          <p:spPr bwMode="auto">
            <a:xfrm>
              <a:off x="2544" y="2640"/>
              <a:ext cx="1055" cy="13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350"/>
                <a:t>N = (O1</a:t>
              </a:r>
              <a:r>
                <a:rPr lang="en-US" altLang="en-US" sz="1350">
                  <a:cs typeface="Arial" panose="020B0604020202020204" pitchFamily="34" charset="0"/>
                </a:rPr>
                <a:t>×W1)+(O2×W2)</a:t>
              </a:r>
            </a:p>
          </p:txBody>
        </p:sp>
        <p:sp>
          <p:nvSpPr>
            <p:cNvPr id="45071" name="Line 15">
              <a:extLst>
                <a:ext uri="{FF2B5EF4-FFF2-40B4-BE49-F238E27FC236}">
                  <a16:creationId xmlns:a16="http://schemas.microsoft.com/office/drawing/2014/main" id="{31813246-C90C-0BEA-052D-46CFD555D560}"/>
                </a:ext>
              </a:extLst>
            </p:cNvPr>
            <p:cNvSpPr>
              <a:spLocks noChangeShapeType="1"/>
            </p:cNvSpPr>
            <p:nvPr/>
          </p:nvSpPr>
          <p:spPr bwMode="auto">
            <a:xfrm>
              <a:off x="3216" y="2352"/>
              <a:ext cx="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45072" name="Text Box 16">
              <a:extLst>
                <a:ext uri="{FF2B5EF4-FFF2-40B4-BE49-F238E27FC236}">
                  <a16:creationId xmlns:a16="http://schemas.microsoft.com/office/drawing/2014/main" id="{D3521C9D-3ED3-73F4-5D0D-9304E48DD09C}"/>
                </a:ext>
              </a:extLst>
            </p:cNvPr>
            <p:cNvSpPr txBox="1">
              <a:spLocks noChangeArrowheads="1"/>
            </p:cNvSpPr>
            <p:nvPr/>
          </p:nvSpPr>
          <p:spPr bwMode="auto">
            <a:xfrm>
              <a:off x="3253" y="1942"/>
              <a:ext cx="1827" cy="4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O3 = 1/[1+exp(-N)]</a:t>
              </a:r>
            </a:p>
          </p:txBody>
        </p:sp>
        <p:sp>
          <p:nvSpPr>
            <p:cNvPr id="45073" name="Text Box 17">
              <a:extLst>
                <a:ext uri="{FF2B5EF4-FFF2-40B4-BE49-F238E27FC236}">
                  <a16:creationId xmlns:a16="http://schemas.microsoft.com/office/drawing/2014/main" id="{814799F5-83B4-211B-F101-3CCFE4C54662}"/>
                </a:ext>
              </a:extLst>
            </p:cNvPr>
            <p:cNvSpPr txBox="1">
              <a:spLocks noChangeArrowheads="1"/>
            </p:cNvSpPr>
            <p:nvPr/>
          </p:nvSpPr>
          <p:spPr bwMode="auto">
            <a:xfrm>
              <a:off x="4079" y="2544"/>
              <a:ext cx="1393" cy="1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a:t>Error =  Actual Output – O3</a:t>
              </a:r>
            </a:p>
          </p:txBody>
        </p:sp>
      </p:grpSp>
      <p:sp>
        <p:nvSpPr>
          <p:cNvPr id="45074" name="Text Box 18">
            <a:extLst>
              <a:ext uri="{FF2B5EF4-FFF2-40B4-BE49-F238E27FC236}">
                <a16:creationId xmlns:a16="http://schemas.microsoft.com/office/drawing/2014/main" id="{BCA6DEE2-8DAB-4B83-AD75-598DB3B81EA7}"/>
              </a:ext>
            </a:extLst>
          </p:cNvPr>
          <p:cNvSpPr txBox="1">
            <a:spLocks noChangeArrowheads="1"/>
          </p:cNvSpPr>
          <p:nvPr/>
        </p:nvSpPr>
        <p:spPr bwMode="auto">
          <a:xfrm>
            <a:off x="1314450" y="3009900"/>
            <a:ext cx="5776581" cy="170816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1350"/>
              <a:t> </a:t>
            </a:r>
            <a:r>
              <a:rPr lang="en-US" altLang="en-US" sz="1500"/>
              <a:t>To reduce error: Change in weights: </a:t>
            </a:r>
          </a:p>
          <a:p>
            <a:pPr lvl="1">
              <a:buFontTx/>
              <a:buChar char="o"/>
            </a:pPr>
            <a:r>
              <a:rPr lang="en-US" altLang="en-US" sz="1500"/>
              <a:t> Learning rate</a:t>
            </a:r>
          </a:p>
          <a:p>
            <a:pPr lvl="1">
              <a:buFontTx/>
              <a:buChar char="o"/>
            </a:pPr>
            <a:r>
              <a:rPr lang="en-US" altLang="en-US" sz="1500"/>
              <a:t> Rate of change of error w.r.t rate of change of weight</a:t>
            </a:r>
          </a:p>
          <a:p>
            <a:pPr lvl="2">
              <a:buFont typeface="Wingdings" pitchFamily="2" charset="2"/>
              <a:buChar char="§"/>
            </a:pPr>
            <a:r>
              <a:rPr lang="en-US" altLang="en-US" sz="1500"/>
              <a:t> Gradient: rate of change of error w.r.t rate of change of ‘N’</a:t>
            </a:r>
          </a:p>
          <a:p>
            <a:pPr lvl="2">
              <a:buFont typeface="Wingdings" pitchFamily="2" charset="2"/>
              <a:buChar char="§"/>
            </a:pPr>
            <a:r>
              <a:rPr lang="en-US" altLang="en-US" sz="1500"/>
              <a:t> Prior output (O1 and O2)</a:t>
            </a:r>
          </a:p>
          <a:p>
            <a:endParaRPr lang="en-US" altLang="en-US" sz="1500"/>
          </a:p>
          <a:p>
            <a:pPr lvl="1"/>
            <a:endParaRPr lang="en-US" altLang="en-US" sz="1500"/>
          </a:p>
        </p:txBody>
      </p:sp>
      <p:grpSp>
        <p:nvGrpSpPr>
          <p:cNvPr id="45085" name="Group 29">
            <a:extLst>
              <a:ext uri="{FF2B5EF4-FFF2-40B4-BE49-F238E27FC236}">
                <a16:creationId xmlns:a16="http://schemas.microsoft.com/office/drawing/2014/main" id="{AC3C8881-BC75-F645-1C14-4259107D5B7F}"/>
              </a:ext>
            </a:extLst>
          </p:cNvPr>
          <p:cNvGrpSpPr>
            <a:grpSpLocks/>
          </p:cNvGrpSpPr>
          <p:nvPr/>
        </p:nvGrpSpPr>
        <p:grpSpPr bwMode="auto">
          <a:xfrm>
            <a:off x="5886449" y="914400"/>
            <a:ext cx="1774031" cy="1785938"/>
            <a:chOff x="3984" y="768"/>
            <a:chExt cx="1490" cy="1500"/>
          </a:xfrm>
        </p:grpSpPr>
        <p:grpSp>
          <p:nvGrpSpPr>
            <p:cNvPr id="45076" name="Group 20">
              <a:extLst>
                <a:ext uri="{FF2B5EF4-FFF2-40B4-BE49-F238E27FC236}">
                  <a16:creationId xmlns:a16="http://schemas.microsoft.com/office/drawing/2014/main" id="{B5B17355-EDA7-E1A8-6635-3039F0FBF365}"/>
                </a:ext>
              </a:extLst>
            </p:cNvPr>
            <p:cNvGrpSpPr>
              <a:grpSpLocks/>
            </p:cNvGrpSpPr>
            <p:nvPr/>
          </p:nvGrpSpPr>
          <p:grpSpPr bwMode="auto">
            <a:xfrm>
              <a:off x="3984" y="768"/>
              <a:ext cx="1490" cy="1500"/>
              <a:chOff x="314" y="647"/>
              <a:chExt cx="1490" cy="1500"/>
            </a:xfrm>
          </p:grpSpPr>
          <p:grpSp>
            <p:nvGrpSpPr>
              <p:cNvPr id="45077" name="Group 21">
                <a:extLst>
                  <a:ext uri="{FF2B5EF4-FFF2-40B4-BE49-F238E27FC236}">
                    <a16:creationId xmlns:a16="http://schemas.microsoft.com/office/drawing/2014/main" id="{67B4C8C6-62B9-E4EF-AC6B-99A93DDE3E5B}"/>
                  </a:ext>
                </a:extLst>
              </p:cNvPr>
              <p:cNvGrpSpPr>
                <a:grpSpLocks/>
              </p:cNvGrpSpPr>
              <p:nvPr/>
            </p:nvGrpSpPr>
            <p:grpSpPr bwMode="auto">
              <a:xfrm>
                <a:off x="314" y="864"/>
                <a:ext cx="1222" cy="1201"/>
                <a:chOff x="314" y="864"/>
                <a:chExt cx="1222" cy="1201"/>
              </a:xfrm>
            </p:grpSpPr>
            <p:sp>
              <p:nvSpPr>
                <p:cNvPr id="45078" name="Line 22">
                  <a:extLst>
                    <a:ext uri="{FF2B5EF4-FFF2-40B4-BE49-F238E27FC236}">
                      <a16:creationId xmlns:a16="http://schemas.microsoft.com/office/drawing/2014/main" id="{F317CB23-2BBE-F2A0-D788-56835AFD5708}"/>
                    </a:ext>
                  </a:extLst>
                </p:cNvPr>
                <p:cNvSpPr>
                  <a:spLocks noChangeShapeType="1"/>
                </p:cNvSpPr>
                <p:nvPr/>
              </p:nvSpPr>
              <p:spPr bwMode="auto">
                <a:xfrm>
                  <a:off x="576" y="1834"/>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45079" name="Freeform 23">
                  <a:extLst>
                    <a:ext uri="{FF2B5EF4-FFF2-40B4-BE49-F238E27FC236}">
                      <a16:creationId xmlns:a16="http://schemas.microsoft.com/office/drawing/2014/main" id="{AE1551E3-81CF-BD8C-C616-6455A7EFEF93}"/>
                    </a:ext>
                  </a:extLst>
                </p:cNvPr>
                <p:cNvSpPr>
                  <a:spLocks/>
                </p:cNvSpPr>
                <p:nvPr/>
              </p:nvSpPr>
              <p:spPr bwMode="auto">
                <a:xfrm>
                  <a:off x="624" y="960"/>
                  <a:ext cx="873" cy="874"/>
                </a:xfrm>
                <a:custGeom>
                  <a:avLst/>
                  <a:gdLst>
                    <a:gd name="T0" fmla="*/ 0 w 960"/>
                    <a:gd name="T1" fmla="*/ 1056 h 1056"/>
                    <a:gd name="T2" fmla="*/ 480 w 960"/>
                    <a:gd name="T3" fmla="*/ 768 h 1056"/>
                    <a:gd name="T4" fmla="*/ 576 w 960"/>
                    <a:gd name="T5" fmla="*/ 336 h 1056"/>
                    <a:gd name="T6" fmla="*/ 960 w 960"/>
                    <a:gd name="T7" fmla="*/ 0 h 1056"/>
                  </a:gdLst>
                  <a:ahLst/>
                  <a:cxnLst>
                    <a:cxn ang="0">
                      <a:pos x="T0" y="T1"/>
                    </a:cxn>
                    <a:cxn ang="0">
                      <a:pos x="T2" y="T3"/>
                    </a:cxn>
                    <a:cxn ang="0">
                      <a:pos x="T4" y="T5"/>
                    </a:cxn>
                    <a:cxn ang="0">
                      <a:pos x="T6" y="T7"/>
                    </a:cxn>
                  </a:cxnLst>
                  <a:rect l="0" t="0" r="r" b="b"/>
                  <a:pathLst>
                    <a:path w="960" h="1056">
                      <a:moveTo>
                        <a:pt x="0" y="1056"/>
                      </a:moveTo>
                      <a:cubicBezTo>
                        <a:pt x="192" y="972"/>
                        <a:pt x="384" y="888"/>
                        <a:pt x="480" y="768"/>
                      </a:cubicBezTo>
                      <a:cubicBezTo>
                        <a:pt x="576" y="648"/>
                        <a:pt x="496" y="464"/>
                        <a:pt x="576" y="336"/>
                      </a:cubicBezTo>
                      <a:cubicBezTo>
                        <a:pt x="656" y="208"/>
                        <a:pt x="808" y="104"/>
                        <a:pt x="96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45080" name="Text Box 24">
                  <a:extLst>
                    <a:ext uri="{FF2B5EF4-FFF2-40B4-BE49-F238E27FC236}">
                      <a16:creationId xmlns:a16="http://schemas.microsoft.com/office/drawing/2014/main" id="{434B78B3-68FC-BBC9-9889-82228A5CA8C0}"/>
                    </a:ext>
                  </a:extLst>
                </p:cNvPr>
                <p:cNvSpPr txBox="1">
                  <a:spLocks noChangeArrowheads="1"/>
                </p:cNvSpPr>
                <p:nvPr/>
              </p:nvSpPr>
              <p:spPr bwMode="auto">
                <a:xfrm>
                  <a:off x="314" y="1794"/>
                  <a:ext cx="21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b="1"/>
                    <a:t>0</a:t>
                  </a:r>
                </a:p>
              </p:txBody>
            </p:sp>
            <p:sp>
              <p:nvSpPr>
                <p:cNvPr id="45081" name="Line 25">
                  <a:extLst>
                    <a:ext uri="{FF2B5EF4-FFF2-40B4-BE49-F238E27FC236}">
                      <a16:creationId xmlns:a16="http://schemas.microsoft.com/office/drawing/2014/main" id="{E1C6BD7D-13A7-2051-7C46-1C008205B539}"/>
                    </a:ext>
                  </a:extLst>
                </p:cNvPr>
                <p:cNvSpPr>
                  <a:spLocks noChangeShapeType="1"/>
                </p:cNvSpPr>
                <p:nvPr/>
              </p:nvSpPr>
              <p:spPr bwMode="auto">
                <a:xfrm>
                  <a:off x="1104" y="864"/>
                  <a:ext cx="0" cy="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sp>
            <p:nvSpPr>
              <p:cNvPr id="45082" name="Text Box 26">
                <a:extLst>
                  <a:ext uri="{FF2B5EF4-FFF2-40B4-BE49-F238E27FC236}">
                    <a16:creationId xmlns:a16="http://schemas.microsoft.com/office/drawing/2014/main" id="{9D098965-6DAC-23ED-CCE3-D44BDDABC1A1}"/>
                  </a:ext>
                </a:extLst>
              </p:cNvPr>
              <p:cNvSpPr txBox="1">
                <a:spLocks noChangeArrowheads="1"/>
              </p:cNvSpPr>
              <p:nvPr/>
            </p:nvSpPr>
            <p:spPr bwMode="auto">
              <a:xfrm>
                <a:off x="1334" y="1895"/>
                <a:ext cx="4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Input</a:t>
                </a:r>
              </a:p>
            </p:txBody>
          </p:sp>
          <p:sp>
            <p:nvSpPr>
              <p:cNvPr id="45083" name="Text Box 27">
                <a:extLst>
                  <a:ext uri="{FF2B5EF4-FFF2-40B4-BE49-F238E27FC236}">
                    <a16:creationId xmlns:a16="http://schemas.microsoft.com/office/drawing/2014/main" id="{EE983731-1813-1E6C-FBF8-CD0C63C71F25}"/>
                  </a:ext>
                </a:extLst>
              </p:cNvPr>
              <p:cNvSpPr txBox="1">
                <a:spLocks noChangeArrowheads="1"/>
              </p:cNvSpPr>
              <p:nvPr/>
            </p:nvSpPr>
            <p:spPr bwMode="auto">
              <a:xfrm>
                <a:off x="518" y="647"/>
                <a:ext cx="57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Output</a:t>
                </a:r>
              </a:p>
            </p:txBody>
          </p:sp>
        </p:grpSp>
        <p:sp>
          <p:nvSpPr>
            <p:cNvPr id="45084" name="Text Box 28">
              <a:extLst>
                <a:ext uri="{FF2B5EF4-FFF2-40B4-BE49-F238E27FC236}">
                  <a16:creationId xmlns:a16="http://schemas.microsoft.com/office/drawing/2014/main" id="{4CF5077F-DEF1-D6DF-E5B4-E480DE378C2B}"/>
                </a:ext>
              </a:extLst>
            </p:cNvPr>
            <p:cNvSpPr txBox="1">
              <a:spLocks noChangeArrowheads="1"/>
            </p:cNvSpPr>
            <p:nvPr/>
          </p:nvSpPr>
          <p:spPr bwMode="auto">
            <a:xfrm>
              <a:off x="5222" y="823"/>
              <a:ext cx="237"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500" b="1"/>
                <a:t>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B8065D2-7606-D027-A4F7-71B6A0378F13}"/>
              </a:ext>
            </a:extLst>
          </p:cNvPr>
          <p:cNvSpPr>
            <a:spLocks noGrp="1" noChangeArrowheads="1"/>
          </p:cNvSpPr>
          <p:nvPr>
            <p:ph type="title"/>
          </p:nvPr>
        </p:nvSpPr>
        <p:spPr/>
        <p:txBody>
          <a:bodyPr/>
          <a:lstStyle/>
          <a:p>
            <a:r>
              <a:rPr lang="en-US" altLang="en-US"/>
              <a:t>Gradient in Detail</a:t>
            </a:r>
          </a:p>
        </p:txBody>
      </p:sp>
      <p:sp>
        <p:nvSpPr>
          <p:cNvPr id="46083" name="Text Box 3">
            <a:extLst>
              <a:ext uri="{FF2B5EF4-FFF2-40B4-BE49-F238E27FC236}">
                <a16:creationId xmlns:a16="http://schemas.microsoft.com/office/drawing/2014/main" id="{B301D9B2-9616-0686-7D86-7D8254699D62}"/>
              </a:ext>
            </a:extLst>
          </p:cNvPr>
          <p:cNvSpPr txBox="1">
            <a:spLocks noChangeArrowheads="1"/>
          </p:cNvSpPr>
          <p:nvPr/>
        </p:nvSpPr>
        <p:spPr bwMode="auto">
          <a:xfrm>
            <a:off x="1531144" y="1113235"/>
            <a:ext cx="6355556" cy="297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en-US" sz="1350"/>
              <a:t> </a:t>
            </a:r>
            <a:r>
              <a:rPr lang="en-US" altLang="en-US" sz="1500"/>
              <a:t>Gradient :  Rate of change of error w.r.t  rate of change in net input to neuron</a:t>
            </a:r>
          </a:p>
          <a:p>
            <a:pPr lvl="1">
              <a:buFontTx/>
              <a:buChar char="o"/>
            </a:pPr>
            <a:r>
              <a:rPr lang="en-US" altLang="en-US" sz="1500"/>
              <a:t> For output neurons </a:t>
            </a:r>
          </a:p>
          <a:p>
            <a:pPr lvl="2">
              <a:buFont typeface="Wingdings" pitchFamily="2" charset="2"/>
              <a:buChar char="§"/>
            </a:pPr>
            <a:r>
              <a:rPr lang="en-US" altLang="en-US" sz="1500"/>
              <a:t> Slope of the transfer function </a:t>
            </a:r>
            <a:r>
              <a:rPr lang="en-US" altLang="en-US" sz="1500">
                <a:cs typeface="Arial" panose="020B0604020202020204" pitchFamily="34" charset="0"/>
              </a:rPr>
              <a:t>× error</a:t>
            </a:r>
          </a:p>
          <a:p>
            <a:pPr lvl="2">
              <a:buFont typeface="Wingdings" pitchFamily="2" charset="2"/>
              <a:buNone/>
            </a:pPr>
            <a:endParaRPr lang="en-US" altLang="en-US" sz="1500">
              <a:cs typeface="Arial" panose="020B0604020202020204" pitchFamily="34" charset="0"/>
            </a:endParaRPr>
          </a:p>
          <a:p>
            <a:pPr lvl="1">
              <a:buFontTx/>
              <a:buChar char="o"/>
            </a:pPr>
            <a:r>
              <a:rPr lang="en-US" altLang="en-US" sz="1500">
                <a:cs typeface="Arial" panose="020B0604020202020204" pitchFamily="34" charset="0"/>
              </a:rPr>
              <a:t> For hidden neurons : A bit complicated ! : error fed back in terms of gradient of successive neurons</a:t>
            </a:r>
          </a:p>
          <a:p>
            <a:pPr lvl="1"/>
            <a:r>
              <a:rPr lang="en-US" altLang="en-US" sz="1500">
                <a:cs typeface="Arial" panose="020B0604020202020204" pitchFamily="34" charset="0"/>
              </a:rPr>
              <a:t>					     </a:t>
            </a:r>
          </a:p>
          <a:p>
            <a:pPr lvl="2">
              <a:buFont typeface="Wingdings" pitchFamily="2" charset="2"/>
              <a:buChar char="§"/>
            </a:pPr>
            <a:r>
              <a:rPr lang="en-US" altLang="en-US" sz="1500">
                <a:cs typeface="Arial" panose="020B0604020202020204" pitchFamily="34" charset="0"/>
              </a:rPr>
              <a:t> Slope of the transfer function × [</a:t>
            </a:r>
            <a:r>
              <a:rPr lang="el-GR" altLang="en-US" sz="1500">
                <a:cs typeface="Arial" panose="020B0604020202020204" pitchFamily="34" charset="0"/>
              </a:rPr>
              <a:t>Σ</a:t>
            </a:r>
            <a:r>
              <a:rPr lang="en-US" altLang="en-US" sz="1500">
                <a:cs typeface="Arial" panose="020B0604020202020204" pitchFamily="34" charset="0"/>
              </a:rPr>
              <a:t> (gradient of next neuron × weight connecting the neuron to the next neuron)]</a:t>
            </a:r>
          </a:p>
          <a:p>
            <a:pPr lvl="2">
              <a:buFont typeface="Wingdings" pitchFamily="2" charset="2"/>
              <a:buChar char="§"/>
            </a:pPr>
            <a:r>
              <a:rPr lang="en-US" altLang="en-US" sz="1500">
                <a:cs typeface="Arial" panose="020B0604020202020204" pitchFamily="34" charset="0"/>
              </a:rPr>
              <a:t> Why summation? Share the responsibility!!</a:t>
            </a:r>
          </a:p>
          <a:p>
            <a:pPr lvl="2">
              <a:buFont typeface="Wingdings" pitchFamily="2" charset="2"/>
              <a:buNone/>
            </a:pPr>
            <a:endParaRPr lang="en-US" altLang="en-US" sz="1350">
              <a:cs typeface="Arial" panose="020B0604020202020204" pitchFamily="34" charset="0"/>
            </a:endParaRPr>
          </a:p>
          <a:p>
            <a:pPr lvl="1">
              <a:buFontTx/>
              <a:buChar char="o"/>
            </a:pPr>
            <a:r>
              <a:rPr lang="en-US" altLang="en-US" sz="1350">
                <a:cs typeface="Arial" panose="020B0604020202020204" pitchFamily="34" charset="0"/>
              </a:rPr>
              <a:t> </a:t>
            </a:r>
            <a:r>
              <a:rPr lang="en-US" altLang="en-US" sz="2400" b="1" i="1">
                <a:cs typeface="Arial" panose="020B0604020202020204" pitchFamily="34" charset="0"/>
              </a:rPr>
              <a:t>Therefore: Credit Assignment Problem</a:t>
            </a:r>
            <a:endParaRPr lang="en-US" altLang="en-US" sz="1350" i="1">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NZ" b="1" dirty="0"/>
              <a:t>Classification: possible contexts</a:t>
            </a:r>
          </a:p>
        </p:txBody>
      </p:sp>
      <p:sp>
        <p:nvSpPr>
          <p:cNvPr id="3" name="Content Placeholder 2"/>
          <p:cNvSpPr>
            <a:spLocks noGrp="1"/>
          </p:cNvSpPr>
          <p:nvPr>
            <p:ph idx="1"/>
          </p:nvPr>
        </p:nvSpPr>
        <p:spPr/>
        <p:txBody>
          <a:bodyPr>
            <a:normAutofit fontScale="62500" lnSpcReduction="20000"/>
          </a:bodyPr>
          <a:lstStyle/>
          <a:p>
            <a:pPr fontAlgn="base"/>
            <a:r>
              <a:rPr lang="en-GB" sz="3600" dirty="0">
                <a:solidFill>
                  <a:srgbClr val="555555"/>
                </a:solidFill>
                <a:latin typeface="Helvetica Neue"/>
              </a:rPr>
              <a:t>A classification problem requires that examples be classified into one of two or more classes.</a:t>
            </a:r>
          </a:p>
          <a:p>
            <a:pPr fontAlgn="base"/>
            <a:r>
              <a:rPr lang="en-GB" sz="3600" dirty="0">
                <a:solidFill>
                  <a:srgbClr val="555555"/>
                </a:solidFill>
                <a:latin typeface="Helvetica Neue"/>
              </a:rPr>
              <a:t>A classification can have </a:t>
            </a:r>
            <a:r>
              <a:rPr lang="en-GB" sz="3600" dirty="0">
                <a:solidFill>
                  <a:srgbClr val="555555"/>
                </a:solidFill>
                <a:highlight>
                  <a:srgbClr val="00FF00"/>
                </a:highlight>
                <a:latin typeface="Helvetica Neue"/>
              </a:rPr>
              <a:t>real-valued or discrete input variables.</a:t>
            </a:r>
          </a:p>
          <a:p>
            <a:pPr fontAlgn="base"/>
            <a:r>
              <a:rPr lang="en-GB" sz="3600" dirty="0">
                <a:solidFill>
                  <a:srgbClr val="555555"/>
                </a:solidFill>
                <a:latin typeface="Helvetica Neue"/>
              </a:rPr>
              <a:t>A problem with two classes is often called a </a:t>
            </a:r>
            <a:r>
              <a:rPr lang="en-GB" sz="3600" dirty="0">
                <a:solidFill>
                  <a:srgbClr val="555555"/>
                </a:solidFill>
                <a:highlight>
                  <a:srgbClr val="00FF00"/>
                </a:highlight>
                <a:latin typeface="Helvetica Neue"/>
              </a:rPr>
              <a:t>two-class or binary classification problem</a:t>
            </a:r>
            <a:r>
              <a:rPr lang="en-GB" sz="3600" dirty="0">
                <a:solidFill>
                  <a:srgbClr val="555555"/>
                </a:solidFill>
                <a:latin typeface="Helvetica Neue"/>
              </a:rPr>
              <a:t>.</a:t>
            </a:r>
          </a:p>
          <a:p>
            <a:pPr fontAlgn="base"/>
            <a:r>
              <a:rPr lang="en-GB" sz="3600" dirty="0">
                <a:solidFill>
                  <a:srgbClr val="555555"/>
                </a:solidFill>
                <a:latin typeface="Helvetica Neue"/>
              </a:rPr>
              <a:t>A problem with more than two classes is often called a </a:t>
            </a:r>
            <a:r>
              <a:rPr lang="en-GB" sz="3600" dirty="0">
                <a:solidFill>
                  <a:srgbClr val="555555"/>
                </a:solidFill>
                <a:highlight>
                  <a:srgbClr val="00FF00"/>
                </a:highlight>
                <a:latin typeface="Helvetica Neue"/>
              </a:rPr>
              <a:t>multi-class (</a:t>
            </a:r>
            <a:r>
              <a:rPr lang="en-GB" sz="3600" dirty="0" err="1">
                <a:solidFill>
                  <a:srgbClr val="555555"/>
                </a:solidFill>
                <a:highlight>
                  <a:srgbClr val="00FF00"/>
                </a:highlight>
                <a:latin typeface="Helvetica Neue"/>
              </a:rPr>
              <a:t>multinary</a:t>
            </a:r>
            <a:r>
              <a:rPr lang="en-GB" sz="3600" dirty="0">
                <a:solidFill>
                  <a:srgbClr val="555555"/>
                </a:solidFill>
                <a:highlight>
                  <a:srgbClr val="00FF00"/>
                </a:highlight>
                <a:latin typeface="Helvetica Neue"/>
              </a:rPr>
              <a:t>) classification problem</a:t>
            </a:r>
            <a:r>
              <a:rPr lang="en-GB" sz="3600" dirty="0">
                <a:solidFill>
                  <a:srgbClr val="555555"/>
                </a:solidFill>
                <a:latin typeface="Helvetica Neue"/>
              </a:rPr>
              <a:t>.</a:t>
            </a:r>
          </a:p>
          <a:p>
            <a:pPr fontAlgn="base"/>
            <a:r>
              <a:rPr lang="en-GB" sz="3600" dirty="0">
                <a:solidFill>
                  <a:srgbClr val="555555"/>
                </a:solidFill>
                <a:latin typeface="Helvetica Neue"/>
              </a:rPr>
              <a:t>A problem where an example is assigned multiple classes is called a </a:t>
            </a:r>
            <a:r>
              <a:rPr lang="en-GB" sz="3600" dirty="0">
                <a:solidFill>
                  <a:srgbClr val="555555"/>
                </a:solidFill>
                <a:highlight>
                  <a:srgbClr val="00FF00"/>
                </a:highlight>
                <a:latin typeface="Helvetica Neue"/>
              </a:rPr>
              <a:t>multi-label classification problem</a:t>
            </a:r>
            <a:r>
              <a:rPr lang="en-GB" sz="3600" dirty="0">
                <a:solidFill>
                  <a:srgbClr val="555555"/>
                </a:solidFill>
                <a:latin typeface="Helvetica Neue"/>
              </a:rPr>
              <a:t>.</a:t>
            </a:r>
            <a:endParaRPr lang="en-GB" sz="3600" b="0" i="0" dirty="0">
              <a:solidFill>
                <a:srgbClr val="555555"/>
              </a:solidFill>
              <a:effectLst/>
              <a:latin typeface="Helvetica Neue"/>
            </a:endParaRPr>
          </a:p>
        </p:txBody>
      </p:sp>
    </p:spTree>
    <p:extLst>
      <p:ext uri="{BB962C8B-B14F-4D97-AF65-F5344CB8AC3E}">
        <p14:creationId xmlns:p14="http://schemas.microsoft.com/office/powerpoint/2010/main" val="2148480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02F02B5-CB3B-89EC-6194-53CC0432067F}"/>
              </a:ext>
            </a:extLst>
          </p:cNvPr>
          <p:cNvSpPr>
            <a:spLocks noGrp="1" noChangeArrowheads="1"/>
          </p:cNvSpPr>
          <p:nvPr>
            <p:ph type="title"/>
          </p:nvPr>
        </p:nvSpPr>
        <p:spPr/>
        <p:txBody>
          <a:bodyPr/>
          <a:lstStyle/>
          <a:p>
            <a:r>
              <a:rPr lang="en-US" altLang="en-US" dirty="0"/>
              <a:t>An Example </a:t>
            </a:r>
          </a:p>
        </p:txBody>
      </p:sp>
      <p:sp>
        <p:nvSpPr>
          <p:cNvPr id="47107" name="Oval 3">
            <a:extLst>
              <a:ext uri="{FF2B5EF4-FFF2-40B4-BE49-F238E27FC236}">
                <a16:creationId xmlns:a16="http://schemas.microsoft.com/office/drawing/2014/main" id="{F847AD61-7473-F475-58BF-57E0C651073C}"/>
              </a:ext>
            </a:extLst>
          </p:cNvPr>
          <p:cNvSpPr>
            <a:spLocks noChangeArrowheads="1"/>
          </p:cNvSpPr>
          <p:nvPr/>
        </p:nvSpPr>
        <p:spPr bwMode="auto">
          <a:xfrm>
            <a:off x="4972050" y="2800350"/>
            <a:ext cx="400050" cy="4000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08" name="Line 4">
            <a:extLst>
              <a:ext uri="{FF2B5EF4-FFF2-40B4-BE49-F238E27FC236}">
                <a16:creationId xmlns:a16="http://schemas.microsoft.com/office/drawing/2014/main" id="{36F2966D-6075-9253-9CFB-AAD1D708ED9D}"/>
              </a:ext>
            </a:extLst>
          </p:cNvPr>
          <p:cNvSpPr>
            <a:spLocks noChangeShapeType="1"/>
          </p:cNvSpPr>
          <p:nvPr/>
        </p:nvSpPr>
        <p:spPr bwMode="auto">
          <a:xfrm>
            <a:off x="2686050" y="1943100"/>
            <a:ext cx="22288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nvGrpSpPr>
          <p:cNvPr id="47109" name="Group 5">
            <a:extLst>
              <a:ext uri="{FF2B5EF4-FFF2-40B4-BE49-F238E27FC236}">
                <a16:creationId xmlns:a16="http://schemas.microsoft.com/office/drawing/2014/main" id="{86EFFFCC-03F8-F690-0994-6F8A9418FF22}"/>
              </a:ext>
            </a:extLst>
          </p:cNvPr>
          <p:cNvGrpSpPr>
            <a:grpSpLocks/>
          </p:cNvGrpSpPr>
          <p:nvPr/>
        </p:nvGrpSpPr>
        <p:grpSpPr bwMode="auto">
          <a:xfrm>
            <a:off x="1428750" y="1714500"/>
            <a:ext cx="5429250" cy="1543050"/>
            <a:chOff x="240" y="1440"/>
            <a:chExt cx="4560" cy="1296"/>
          </a:xfrm>
        </p:grpSpPr>
        <p:sp>
          <p:nvSpPr>
            <p:cNvPr id="47110" name="Oval 6">
              <a:extLst>
                <a:ext uri="{FF2B5EF4-FFF2-40B4-BE49-F238E27FC236}">
                  <a16:creationId xmlns:a16="http://schemas.microsoft.com/office/drawing/2014/main" id="{62008286-08B0-5D99-A5A1-AAE89E5A0F5E}"/>
                </a:ext>
              </a:extLst>
            </p:cNvPr>
            <p:cNvSpPr>
              <a:spLocks noChangeArrowheads="1"/>
            </p:cNvSpPr>
            <p:nvPr/>
          </p:nvSpPr>
          <p:spPr bwMode="auto">
            <a:xfrm>
              <a:off x="960" y="1440"/>
              <a:ext cx="336" cy="33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11" name="Oval 7">
              <a:extLst>
                <a:ext uri="{FF2B5EF4-FFF2-40B4-BE49-F238E27FC236}">
                  <a16:creationId xmlns:a16="http://schemas.microsoft.com/office/drawing/2014/main" id="{639C1F9F-4520-415A-E0BB-BB4C5AE4058A}"/>
                </a:ext>
              </a:extLst>
            </p:cNvPr>
            <p:cNvSpPr>
              <a:spLocks noChangeArrowheads="1"/>
            </p:cNvSpPr>
            <p:nvPr/>
          </p:nvSpPr>
          <p:spPr bwMode="auto">
            <a:xfrm>
              <a:off x="1008" y="2400"/>
              <a:ext cx="336" cy="33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12" name="Oval 8">
              <a:extLst>
                <a:ext uri="{FF2B5EF4-FFF2-40B4-BE49-F238E27FC236}">
                  <a16:creationId xmlns:a16="http://schemas.microsoft.com/office/drawing/2014/main" id="{E8BCFAD3-D037-0363-9A7E-100DA38942BE}"/>
                </a:ext>
              </a:extLst>
            </p:cNvPr>
            <p:cNvSpPr>
              <a:spLocks noChangeArrowheads="1"/>
            </p:cNvSpPr>
            <p:nvPr/>
          </p:nvSpPr>
          <p:spPr bwMode="auto">
            <a:xfrm>
              <a:off x="3168" y="1440"/>
              <a:ext cx="336" cy="33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13" name="Line 9">
              <a:extLst>
                <a:ext uri="{FF2B5EF4-FFF2-40B4-BE49-F238E27FC236}">
                  <a16:creationId xmlns:a16="http://schemas.microsoft.com/office/drawing/2014/main" id="{3D920C67-C3D1-9414-24B1-8959D3233549}"/>
                </a:ext>
              </a:extLst>
            </p:cNvPr>
            <p:cNvSpPr>
              <a:spLocks noChangeShapeType="1"/>
            </p:cNvSpPr>
            <p:nvPr/>
          </p:nvSpPr>
          <p:spPr bwMode="auto">
            <a:xfrm>
              <a:off x="240" y="1632"/>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47114" name="Line 10">
              <a:extLst>
                <a:ext uri="{FF2B5EF4-FFF2-40B4-BE49-F238E27FC236}">
                  <a16:creationId xmlns:a16="http://schemas.microsoft.com/office/drawing/2014/main" id="{291441BE-450D-918F-CD42-C0BDFB8C4337}"/>
                </a:ext>
              </a:extLst>
            </p:cNvPr>
            <p:cNvSpPr>
              <a:spLocks noChangeShapeType="1"/>
            </p:cNvSpPr>
            <p:nvPr/>
          </p:nvSpPr>
          <p:spPr bwMode="auto">
            <a:xfrm>
              <a:off x="240" y="2592"/>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47115" name="Line 11">
              <a:extLst>
                <a:ext uri="{FF2B5EF4-FFF2-40B4-BE49-F238E27FC236}">
                  <a16:creationId xmlns:a16="http://schemas.microsoft.com/office/drawing/2014/main" id="{DB2FD908-23A5-11C9-8C7E-9653D566C877}"/>
                </a:ext>
              </a:extLst>
            </p:cNvPr>
            <p:cNvSpPr>
              <a:spLocks noChangeShapeType="1"/>
            </p:cNvSpPr>
            <p:nvPr/>
          </p:nvSpPr>
          <p:spPr bwMode="auto">
            <a:xfrm>
              <a:off x="1296" y="1632"/>
              <a:ext cx="1920"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47116" name="Line 12">
              <a:extLst>
                <a:ext uri="{FF2B5EF4-FFF2-40B4-BE49-F238E27FC236}">
                  <a16:creationId xmlns:a16="http://schemas.microsoft.com/office/drawing/2014/main" id="{A1B6AAF6-C019-642F-AE0D-1A317039599D}"/>
                </a:ext>
              </a:extLst>
            </p:cNvPr>
            <p:cNvSpPr>
              <a:spLocks noChangeShapeType="1"/>
            </p:cNvSpPr>
            <p:nvPr/>
          </p:nvSpPr>
          <p:spPr bwMode="auto">
            <a:xfrm>
              <a:off x="1344" y="2544"/>
              <a:ext cx="18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47117" name="Line 13">
              <a:extLst>
                <a:ext uri="{FF2B5EF4-FFF2-40B4-BE49-F238E27FC236}">
                  <a16:creationId xmlns:a16="http://schemas.microsoft.com/office/drawing/2014/main" id="{C325FE63-F0A9-67F3-CFB2-FD0E5EA5F42D}"/>
                </a:ext>
              </a:extLst>
            </p:cNvPr>
            <p:cNvSpPr>
              <a:spLocks noChangeShapeType="1"/>
            </p:cNvSpPr>
            <p:nvPr/>
          </p:nvSpPr>
          <p:spPr bwMode="auto">
            <a:xfrm flipV="1">
              <a:off x="1344" y="1632"/>
              <a:ext cx="1824"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47118" name="Line 14">
              <a:extLst>
                <a:ext uri="{FF2B5EF4-FFF2-40B4-BE49-F238E27FC236}">
                  <a16:creationId xmlns:a16="http://schemas.microsoft.com/office/drawing/2014/main" id="{CA2E40CA-4569-1E5D-915E-A71FB42D80B3}"/>
                </a:ext>
              </a:extLst>
            </p:cNvPr>
            <p:cNvSpPr>
              <a:spLocks noChangeShapeType="1"/>
            </p:cNvSpPr>
            <p:nvPr/>
          </p:nvSpPr>
          <p:spPr bwMode="auto">
            <a:xfrm>
              <a:off x="3504" y="1632"/>
              <a:ext cx="12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47119" name="Line 15">
              <a:extLst>
                <a:ext uri="{FF2B5EF4-FFF2-40B4-BE49-F238E27FC236}">
                  <a16:creationId xmlns:a16="http://schemas.microsoft.com/office/drawing/2014/main" id="{8D76DE10-B0BA-8267-3F40-6B838DE72BDC}"/>
                </a:ext>
              </a:extLst>
            </p:cNvPr>
            <p:cNvSpPr>
              <a:spLocks noChangeShapeType="1"/>
            </p:cNvSpPr>
            <p:nvPr/>
          </p:nvSpPr>
          <p:spPr bwMode="auto">
            <a:xfrm>
              <a:off x="3552" y="2544"/>
              <a:ext cx="12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sp>
        <p:nvSpPr>
          <p:cNvPr id="47120" name="Text Box 16">
            <a:extLst>
              <a:ext uri="{FF2B5EF4-FFF2-40B4-BE49-F238E27FC236}">
                <a16:creationId xmlns:a16="http://schemas.microsoft.com/office/drawing/2014/main" id="{BEBAAFFA-D29D-A362-3349-FCFF9E86C92C}"/>
              </a:ext>
            </a:extLst>
          </p:cNvPr>
          <p:cNvSpPr txBox="1">
            <a:spLocks noChangeArrowheads="1"/>
          </p:cNvSpPr>
          <p:nvPr/>
        </p:nvSpPr>
        <p:spPr bwMode="auto">
          <a:xfrm>
            <a:off x="1874044" y="1456135"/>
            <a:ext cx="27283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1</a:t>
            </a:r>
          </a:p>
        </p:txBody>
      </p:sp>
      <p:sp>
        <p:nvSpPr>
          <p:cNvPr id="47121" name="Text Box 17">
            <a:extLst>
              <a:ext uri="{FF2B5EF4-FFF2-40B4-BE49-F238E27FC236}">
                <a16:creationId xmlns:a16="http://schemas.microsoft.com/office/drawing/2014/main" id="{DA8A0F2A-DF46-74B9-2E15-D12D50B02912}"/>
              </a:ext>
            </a:extLst>
          </p:cNvPr>
          <p:cNvSpPr txBox="1">
            <a:spLocks noChangeArrowheads="1"/>
          </p:cNvSpPr>
          <p:nvPr/>
        </p:nvSpPr>
        <p:spPr bwMode="auto">
          <a:xfrm>
            <a:off x="1885950" y="2686050"/>
            <a:ext cx="40427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0.4</a:t>
            </a:r>
          </a:p>
        </p:txBody>
      </p:sp>
      <p:sp>
        <p:nvSpPr>
          <p:cNvPr id="47122" name="Text Box 18">
            <a:extLst>
              <a:ext uri="{FF2B5EF4-FFF2-40B4-BE49-F238E27FC236}">
                <a16:creationId xmlns:a16="http://schemas.microsoft.com/office/drawing/2014/main" id="{8B2077A0-F374-AD9D-DCC7-9F8BCCBBDAB4}"/>
              </a:ext>
            </a:extLst>
          </p:cNvPr>
          <p:cNvSpPr txBox="1">
            <a:spLocks noChangeArrowheads="1"/>
          </p:cNvSpPr>
          <p:nvPr/>
        </p:nvSpPr>
        <p:spPr bwMode="auto">
          <a:xfrm>
            <a:off x="2628900" y="1485900"/>
            <a:ext cx="58060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0.731</a:t>
            </a:r>
          </a:p>
        </p:txBody>
      </p:sp>
      <p:sp>
        <p:nvSpPr>
          <p:cNvPr id="47123" name="Text Box 19">
            <a:extLst>
              <a:ext uri="{FF2B5EF4-FFF2-40B4-BE49-F238E27FC236}">
                <a16:creationId xmlns:a16="http://schemas.microsoft.com/office/drawing/2014/main" id="{0C2B1FA9-4389-0D07-4584-15911E887682}"/>
              </a:ext>
            </a:extLst>
          </p:cNvPr>
          <p:cNvSpPr txBox="1">
            <a:spLocks noChangeArrowheads="1"/>
          </p:cNvSpPr>
          <p:nvPr/>
        </p:nvSpPr>
        <p:spPr bwMode="auto">
          <a:xfrm>
            <a:off x="2686050" y="3200400"/>
            <a:ext cx="58060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0.598</a:t>
            </a:r>
          </a:p>
        </p:txBody>
      </p:sp>
      <p:sp>
        <p:nvSpPr>
          <p:cNvPr id="47124" name="Text Box 20">
            <a:extLst>
              <a:ext uri="{FF2B5EF4-FFF2-40B4-BE49-F238E27FC236}">
                <a16:creationId xmlns:a16="http://schemas.microsoft.com/office/drawing/2014/main" id="{6F3B05D8-C0AD-1F37-F089-717F905E9270}"/>
              </a:ext>
            </a:extLst>
          </p:cNvPr>
          <p:cNvSpPr txBox="1">
            <a:spLocks noChangeArrowheads="1"/>
          </p:cNvSpPr>
          <p:nvPr/>
        </p:nvSpPr>
        <p:spPr bwMode="auto">
          <a:xfrm>
            <a:off x="3600450" y="1600200"/>
            <a:ext cx="45720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a:solidFill>
                  <a:srgbClr val="0000FF"/>
                </a:solidFill>
              </a:rPr>
              <a:t>0.5</a:t>
            </a:r>
          </a:p>
        </p:txBody>
      </p:sp>
      <p:sp>
        <p:nvSpPr>
          <p:cNvPr id="47125" name="Text Box 21">
            <a:extLst>
              <a:ext uri="{FF2B5EF4-FFF2-40B4-BE49-F238E27FC236}">
                <a16:creationId xmlns:a16="http://schemas.microsoft.com/office/drawing/2014/main" id="{15195133-7991-E1D8-AC62-975C4378B60D}"/>
              </a:ext>
            </a:extLst>
          </p:cNvPr>
          <p:cNvSpPr txBox="1">
            <a:spLocks noChangeArrowheads="1"/>
          </p:cNvSpPr>
          <p:nvPr/>
        </p:nvSpPr>
        <p:spPr bwMode="auto">
          <a:xfrm>
            <a:off x="4171950" y="2457450"/>
            <a:ext cx="45720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a:solidFill>
                  <a:srgbClr val="0000FF"/>
                </a:solidFill>
              </a:rPr>
              <a:t>0.5</a:t>
            </a:r>
          </a:p>
        </p:txBody>
      </p:sp>
      <p:sp>
        <p:nvSpPr>
          <p:cNvPr id="47126" name="Text Box 22">
            <a:extLst>
              <a:ext uri="{FF2B5EF4-FFF2-40B4-BE49-F238E27FC236}">
                <a16:creationId xmlns:a16="http://schemas.microsoft.com/office/drawing/2014/main" id="{C781D1DC-BB7D-954B-D34C-B14A3D63A1F9}"/>
              </a:ext>
            </a:extLst>
          </p:cNvPr>
          <p:cNvSpPr txBox="1">
            <a:spLocks noChangeArrowheads="1"/>
          </p:cNvSpPr>
          <p:nvPr/>
        </p:nvSpPr>
        <p:spPr bwMode="auto">
          <a:xfrm>
            <a:off x="2914650" y="2514600"/>
            <a:ext cx="45720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a:solidFill>
                  <a:srgbClr val="0000FF"/>
                </a:solidFill>
              </a:rPr>
              <a:t>0.5</a:t>
            </a:r>
          </a:p>
        </p:txBody>
      </p:sp>
      <p:sp>
        <p:nvSpPr>
          <p:cNvPr id="47127" name="Text Box 23">
            <a:extLst>
              <a:ext uri="{FF2B5EF4-FFF2-40B4-BE49-F238E27FC236}">
                <a16:creationId xmlns:a16="http://schemas.microsoft.com/office/drawing/2014/main" id="{34B6A62F-0B5E-AC29-F7A4-3C8039EE78F3}"/>
              </a:ext>
            </a:extLst>
          </p:cNvPr>
          <p:cNvSpPr txBox="1">
            <a:spLocks noChangeArrowheads="1"/>
          </p:cNvSpPr>
          <p:nvPr/>
        </p:nvSpPr>
        <p:spPr bwMode="auto">
          <a:xfrm>
            <a:off x="3657600" y="3143250"/>
            <a:ext cx="45720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a:solidFill>
                  <a:srgbClr val="0000FF"/>
                </a:solidFill>
              </a:rPr>
              <a:t>0.5</a:t>
            </a:r>
          </a:p>
        </p:txBody>
      </p:sp>
      <p:sp>
        <p:nvSpPr>
          <p:cNvPr id="47128" name="Text Box 24">
            <a:extLst>
              <a:ext uri="{FF2B5EF4-FFF2-40B4-BE49-F238E27FC236}">
                <a16:creationId xmlns:a16="http://schemas.microsoft.com/office/drawing/2014/main" id="{8A47044A-5A72-D8CF-DCE4-2CCB09B16DAF}"/>
              </a:ext>
            </a:extLst>
          </p:cNvPr>
          <p:cNvSpPr txBox="1">
            <a:spLocks noChangeArrowheads="1"/>
          </p:cNvSpPr>
          <p:nvPr/>
        </p:nvSpPr>
        <p:spPr bwMode="auto">
          <a:xfrm>
            <a:off x="4286250" y="1485900"/>
            <a:ext cx="66877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0.6645</a:t>
            </a:r>
          </a:p>
        </p:txBody>
      </p:sp>
      <p:sp>
        <p:nvSpPr>
          <p:cNvPr id="47129" name="Text Box 25">
            <a:extLst>
              <a:ext uri="{FF2B5EF4-FFF2-40B4-BE49-F238E27FC236}">
                <a16:creationId xmlns:a16="http://schemas.microsoft.com/office/drawing/2014/main" id="{03EDE929-2C33-A73B-8ABF-FD2077F24BB4}"/>
              </a:ext>
            </a:extLst>
          </p:cNvPr>
          <p:cNvSpPr txBox="1">
            <a:spLocks noChangeArrowheads="1"/>
          </p:cNvSpPr>
          <p:nvPr/>
        </p:nvSpPr>
        <p:spPr bwMode="auto">
          <a:xfrm>
            <a:off x="4343400" y="3143250"/>
            <a:ext cx="66877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0.6645</a:t>
            </a:r>
          </a:p>
        </p:txBody>
      </p:sp>
      <p:sp>
        <p:nvSpPr>
          <p:cNvPr id="47130" name="Text Box 26">
            <a:extLst>
              <a:ext uri="{FF2B5EF4-FFF2-40B4-BE49-F238E27FC236}">
                <a16:creationId xmlns:a16="http://schemas.microsoft.com/office/drawing/2014/main" id="{7C63BF76-F4A0-7404-310C-859901081209}"/>
              </a:ext>
            </a:extLst>
          </p:cNvPr>
          <p:cNvSpPr txBox="1">
            <a:spLocks noChangeArrowheads="1"/>
          </p:cNvSpPr>
          <p:nvPr/>
        </p:nvSpPr>
        <p:spPr bwMode="auto">
          <a:xfrm>
            <a:off x="5314951" y="1543050"/>
            <a:ext cx="49244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0.66</a:t>
            </a:r>
          </a:p>
        </p:txBody>
      </p:sp>
      <p:sp>
        <p:nvSpPr>
          <p:cNvPr id="47131" name="Text Box 27">
            <a:extLst>
              <a:ext uri="{FF2B5EF4-FFF2-40B4-BE49-F238E27FC236}">
                <a16:creationId xmlns:a16="http://schemas.microsoft.com/office/drawing/2014/main" id="{F0D607BA-EB97-AAC1-8038-2E703A560F75}"/>
              </a:ext>
            </a:extLst>
          </p:cNvPr>
          <p:cNvSpPr txBox="1">
            <a:spLocks noChangeArrowheads="1"/>
          </p:cNvSpPr>
          <p:nvPr/>
        </p:nvSpPr>
        <p:spPr bwMode="auto">
          <a:xfrm>
            <a:off x="5372101" y="3086100"/>
            <a:ext cx="49244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0.66</a:t>
            </a:r>
          </a:p>
        </p:txBody>
      </p:sp>
      <p:sp>
        <p:nvSpPr>
          <p:cNvPr id="47132" name="Text Box 28">
            <a:extLst>
              <a:ext uri="{FF2B5EF4-FFF2-40B4-BE49-F238E27FC236}">
                <a16:creationId xmlns:a16="http://schemas.microsoft.com/office/drawing/2014/main" id="{97DE2A3E-CDC4-D6BC-3538-5EE3BC0377E0}"/>
              </a:ext>
            </a:extLst>
          </p:cNvPr>
          <p:cNvSpPr txBox="1">
            <a:spLocks noChangeArrowheads="1"/>
          </p:cNvSpPr>
          <p:nvPr/>
        </p:nvSpPr>
        <p:spPr bwMode="auto">
          <a:xfrm>
            <a:off x="6286500" y="1485900"/>
            <a:ext cx="27283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solidFill>
                  <a:srgbClr val="FF3300"/>
                </a:solidFill>
              </a:rPr>
              <a:t>1</a:t>
            </a:r>
          </a:p>
        </p:txBody>
      </p:sp>
      <p:sp>
        <p:nvSpPr>
          <p:cNvPr id="47133" name="Text Box 29">
            <a:extLst>
              <a:ext uri="{FF2B5EF4-FFF2-40B4-BE49-F238E27FC236}">
                <a16:creationId xmlns:a16="http://schemas.microsoft.com/office/drawing/2014/main" id="{47975604-374A-4B28-2BEB-516AEC926318}"/>
              </a:ext>
            </a:extLst>
          </p:cNvPr>
          <p:cNvSpPr txBox="1">
            <a:spLocks noChangeArrowheads="1"/>
          </p:cNvSpPr>
          <p:nvPr/>
        </p:nvSpPr>
        <p:spPr bwMode="auto">
          <a:xfrm>
            <a:off x="6343650" y="3143250"/>
            <a:ext cx="27283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solidFill>
                  <a:srgbClr val="FF3300"/>
                </a:solidFill>
              </a:rPr>
              <a:t>0</a:t>
            </a:r>
          </a:p>
        </p:txBody>
      </p:sp>
      <p:sp>
        <p:nvSpPr>
          <p:cNvPr id="47134" name="Text Box 30">
            <a:extLst>
              <a:ext uri="{FF2B5EF4-FFF2-40B4-BE49-F238E27FC236}">
                <a16:creationId xmlns:a16="http://schemas.microsoft.com/office/drawing/2014/main" id="{FBE2A78B-76FA-42E1-D85A-934A35D5B5CE}"/>
              </a:ext>
            </a:extLst>
          </p:cNvPr>
          <p:cNvSpPr txBox="1">
            <a:spLocks noChangeArrowheads="1"/>
          </p:cNvSpPr>
          <p:nvPr/>
        </p:nvSpPr>
        <p:spPr bwMode="auto">
          <a:xfrm>
            <a:off x="5715001" y="2000250"/>
            <a:ext cx="162454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Error = 1-0.66 = 0.34</a:t>
            </a:r>
          </a:p>
        </p:txBody>
      </p:sp>
      <p:sp>
        <p:nvSpPr>
          <p:cNvPr id="47135" name="Text Box 31">
            <a:extLst>
              <a:ext uri="{FF2B5EF4-FFF2-40B4-BE49-F238E27FC236}">
                <a16:creationId xmlns:a16="http://schemas.microsoft.com/office/drawing/2014/main" id="{3B741462-5A46-274C-6C97-540E08E34D66}"/>
              </a:ext>
            </a:extLst>
          </p:cNvPr>
          <p:cNvSpPr txBox="1">
            <a:spLocks noChangeArrowheads="1"/>
          </p:cNvSpPr>
          <p:nvPr/>
        </p:nvSpPr>
        <p:spPr bwMode="auto">
          <a:xfrm>
            <a:off x="5772151" y="3371850"/>
            <a:ext cx="167744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Error = 0-0.66 = -0.66</a:t>
            </a:r>
          </a:p>
        </p:txBody>
      </p:sp>
      <p:sp>
        <p:nvSpPr>
          <p:cNvPr id="47136" name="Text Box 32">
            <a:extLst>
              <a:ext uri="{FF2B5EF4-FFF2-40B4-BE49-F238E27FC236}">
                <a16:creationId xmlns:a16="http://schemas.microsoft.com/office/drawing/2014/main" id="{A2A1A1C5-828A-7958-FD64-7250E85EE5AA}"/>
              </a:ext>
            </a:extLst>
          </p:cNvPr>
          <p:cNvSpPr txBox="1">
            <a:spLocks noChangeArrowheads="1"/>
          </p:cNvSpPr>
          <p:nvPr/>
        </p:nvSpPr>
        <p:spPr bwMode="auto">
          <a:xfrm>
            <a:off x="5131594" y="3742135"/>
            <a:ext cx="257314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G1=0.66</a:t>
            </a:r>
            <a:r>
              <a:rPr lang="en-US" altLang="en-US" sz="1350">
                <a:cs typeface="Arial" panose="020B0604020202020204" pitchFamily="34" charset="0"/>
              </a:rPr>
              <a:t>×</a:t>
            </a:r>
            <a:r>
              <a:rPr lang="en-US" altLang="en-US" sz="1350"/>
              <a:t>(1-0.66)</a:t>
            </a:r>
            <a:r>
              <a:rPr lang="en-US" altLang="en-US" sz="1350">
                <a:cs typeface="Arial" panose="020B0604020202020204" pitchFamily="34" charset="0"/>
              </a:rPr>
              <a:t>×(-0.66)= -0.148</a:t>
            </a:r>
          </a:p>
        </p:txBody>
      </p:sp>
      <p:sp>
        <p:nvSpPr>
          <p:cNvPr id="47137" name="Text Box 33">
            <a:extLst>
              <a:ext uri="{FF2B5EF4-FFF2-40B4-BE49-F238E27FC236}">
                <a16:creationId xmlns:a16="http://schemas.microsoft.com/office/drawing/2014/main" id="{547CA378-93E7-61F6-4542-5D4338A21E48}"/>
              </a:ext>
            </a:extLst>
          </p:cNvPr>
          <p:cNvSpPr txBox="1">
            <a:spLocks noChangeArrowheads="1"/>
          </p:cNvSpPr>
          <p:nvPr/>
        </p:nvSpPr>
        <p:spPr bwMode="auto">
          <a:xfrm>
            <a:off x="4972050" y="1085850"/>
            <a:ext cx="255550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G1=0.66</a:t>
            </a:r>
            <a:r>
              <a:rPr lang="en-US" altLang="en-US" sz="1350">
                <a:cs typeface="Arial" panose="020B0604020202020204" pitchFamily="34" charset="0"/>
              </a:rPr>
              <a:t>×</a:t>
            </a:r>
            <a:r>
              <a:rPr lang="en-US" altLang="en-US" sz="1350"/>
              <a:t>(1-0.66)</a:t>
            </a:r>
            <a:r>
              <a:rPr lang="en-US" altLang="en-US" sz="1350">
                <a:cs typeface="Arial" panose="020B0604020202020204" pitchFamily="34" charset="0"/>
              </a:rPr>
              <a:t>×(0.34)= 0.0763</a:t>
            </a:r>
          </a:p>
        </p:txBody>
      </p:sp>
      <p:sp>
        <p:nvSpPr>
          <p:cNvPr id="47138" name="Text Box 34">
            <a:extLst>
              <a:ext uri="{FF2B5EF4-FFF2-40B4-BE49-F238E27FC236}">
                <a16:creationId xmlns:a16="http://schemas.microsoft.com/office/drawing/2014/main" id="{45745B15-B095-BE82-5177-850DE6C8E51E}"/>
              </a:ext>
            </a:extLst>
          </p:cNvPr>
          <p:cNvSpPr txBox="1">
            <a:spLocks noChangeArrowheads="1"/>
          </p:cNvSpPr>
          <p:nvPr/>
        </p:nvSpPr>
        <p:spPr bwMode="auto">
          <a:xfrm>
            <a:off x="1485900" y="3714750"/>
            <a:ext cx="1314450" cy="3000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a:t>Reduce more</a:t>
            </a:r>
          </a:p>
        </p:txBody>
      </p:sp>
      <p:sp>
        <p:nvSpPr>
          <p:cNvPr id="47139" name="Line 35">
            <a:extLst>
              <a:ext uri="{FF2B5EF4-FFF2-40B4-BE49-F238E27FC236}">
                <a16:creationId xmlns:a16="http://schemas.microsoft.com/office/drawing/2014/main" id="{D6108486-AF08-89A3-1144-1D3F42320DFA}"/>
              </a:ext>
            </a:extLst>
          </p:cNvPr>
          <p:cNvSpPr>
            <a:spLocks noChangeShapeType="1"/>
          </p:cNvSpPr>
          <p:nvPr/>
        </p:nvSpPr>
        <p:spPr bwMode="auto">
          <a:xfrm flipV="1">
            <a:off x="2800350" y="3371850"/>
            <a:ext cx="914400" cy="4000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47140" name="Line 36">
            <a:extLst>
              <a:ext uri="{FF2B5EF4-FFF2-40B4-BE49-F238E27FC236}">
                <a16:creationId xmlns:a16="http://schemas.microsoft.com/office/drawing/2014/main" id="{8B9DE6DE-29CF-0814-7F0E-13C55D0549F3}"/>
              </a:ext>
            </a:extLst>
          </p:cNvPr>
          <p:cNvSpPr>
            <a:spLocks noChangeShapeType="1"/>
          </p:cNvSpPr>
          <p:nvPr/>
        </p:nvSpPr>
        <p:spPr bwMode="auto">
          <a:xfrm flipV="1">
            <a:off x="2457450" y="2686050"/>
            <a:ext cx="1885950" cy="1028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47141" name="Text Box 37">
            <a:extLst>
              <a:ext uri="{FF2B5EF4-FFF2-40B4-BE49-F238E27FC236}">
                <a16:creationId xmlns:a16="http://schemas.microsoft.com/office/drawing/2014/main" id="{CE065F1F-1B6B-8C1E-C4AA-79A97850EE05}"/>
              </a:ext>
            </a:extLst>
          </p:cNvPr>
          <p:cNvSpPr txBox="1">
            <a:spLocks noChangeArrowheads="1"/>
          </p:cNvSpPr>
          <p:nvPr/>
        </p:nvSpPr>
        <p:spPr bwMode="auto">
          <a:xfrm>
            <a:off x="3600451" y="4057650"/>
            <a:ext cx="1075231" cy="3000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Increase less</a:t>
            </a:r>
          </a:p>
        </p:txBody>
      </p:sp>
      <p:sp>
        <p:nvSpPr>
          <p:cNvPr id="47142" name="Line 38">
            <a:extLst>
              <a:ext uri="{FF2B5EF4-FFF2-40B4-BE49-F238E27FC236}">
                <a16:creationId xmlns:a16="http://schemas.microsoft.com/office/drawing/2014/main" id="{1579BB93-A8A7-3C0B-EFC3-0857B5CF5463}"/>
              </a:ext>
            </a:extLst>
          </p:cNvPr>
          <p:cNvSpPr>
            <a:spLocks noChangeShapeType="1"/>
          </p:cNvSpPr>
          <p:nvPr/>
        </p:nvSpPr>
        <p:spPr bwMode="auto">
          <a:xfrm flipH="1" flipV="1">
            <a:off x="3200400" y="2743200"/>
            <a:ext cx="1028700" cy="13144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47143" name="Line 39">
            <a:extLst>
              <a:ext uri="{FF2B5EF4-FFF2-40B4-BE49-F238E27FC236}">
                <a16:creationId xmlns:a16="http://schemas.microsoft.com/office/drawing/2014/main" id="{3C6DFF54-6918-7794-BC38-801881EC5D91}"/>
              </a:ext>
            </a:extLst>
          </p:cNvPr>
          <p:cNvSpPr>
            <a:spLocks noChangeShapeType="1"/>
          </p:cNvSpPr>
          <p:nvPr/>
        </p:nvSpPr>
        <p:spPr bwMode="auto">
          <a:xfrm flipH="1" flipV="1">
            <a:off x="3829050" y="1771650"/>
            <a:ext cx="571500" cy="2286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2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1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2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2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1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12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13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71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13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71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13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1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713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471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1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13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4714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71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0" grpId="0"/>
      <p:bldP spid="47121" grpId="0"/>
      <p:bldP spid="47122" grpId="0"/>
      <p:bldP spid="47123" grpId="0"/>
      <p:bldP spid="47124" grpId="0"/>
      <p:bldP spid="47125" grpId="0"/>
      <p:bldP spid="47126" grpId="0"/>
      <p:bldP spid="47127" grpId="0"/>
      <p:bldP spid="47128" grpId="0"/>
      <p:bldP spid="47129" grpId="0"/>
      <p:bldP spid="47130" grpId="0"/>
      <p:bldP spid="47131" grpId="0"/>
      <p:bldP spid="47132" grpId="0"/>
      <p:bldP spid="47133" grpId="0"/>
      <p:bldP spid="47134" grpId="0"/>
      <p:bldP spid="47135" grpId="0"/>
      <p:bldP spid="47136" grpId="0"/>
      <p:bldP spid="47137" grpId="0"/>
      <p:bldP spid="47138" grpId="0" animBg="1"/>
      <p:bldP spid="47141"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C5B7035-16C1-93AB-E1C2-74F737926AFB}"/>
              </a:ext>
            </a:extLst>
          </p:cNvPr>
          <p:cNvSpPr>
            <a:spLocks noGrp="1" noChangeArrowheads="1"/>
          </p:cNvSpPr>
          <p:nvPr>
            <p:ph type="title"/>
          </p:nvPr>
        </p:nvSpPr>
        <p:spPr/>
        <p:txBody>
          <a:bodyPr>
            <a:normAutofit fontScale="90000"/>
          </a:bodyPr>
          <a:lstStyle/>
          <a:p>
            <a:r>
              <a:rPr lang="en-US" altLang="en-US"/>
              <a:t>Improving performance</a:t>
            </a:r>
          </a:p>
        </p:txBody>
      </p:sp>
      <p:sp>
        <p:nvSpPr>
          <p:cNvPr id="36867" name="Rectangle 3">
            <a:extLst>
              <a:ext uri="{FF2B5EF4-FFF2-40B4-BE49-F238E27FC236}">
                <a16:creationId xmlns:a16="http://schemas.microsoft.com/office/drawing/2014/main" id="{CBC669C9-A622-B84D-63BA-9035842A3A59}"/>
              </a:ext>
            </a:extLst>
          </p:cNvPr>
          <p:cNvSpPr>
            <a:spLocks noGrp="1" noChangeArrowheads="1"/>
          </p:cNvSpPr>
          <p:nvPr>
            <p:ph type="body" idx="1"/>
          </p:nvPr>
        </p:nvSpPr>
        <p:spPr/>
        <p:txBody>
          <a:bodyPr/>
          <a:lstStyle/>
          <a:p>
            <a:r>
              <a:rPr lang="en-US" altLang="en-US"/>
              <a:t>Changing the number of layers and number of neurons in each layer. </a:t>
            </a:r>
          </a:p>
          <a:p>
            <a:r>
              <a:rPr lang="en-US" altLang="en-US"/>
              <a:t>Variation in Transfer functions.</a:t>
            </a:r>
          </a:p>
          <a:p>
            <a:r>
              <a:rPr lang="en-US" altLang="en-US"/>
              <a:t>Changing the learning rate. </a:t>
            </a:r>
          </a:p>
          <a:p>
            <a:r>
              <a:rPr lang="en-US" altLang="en-US"/>
              <a:t>Training for longer times.</a:t>
            </a:r>
          </a:p>
          <a:p>
            <a:r>
              <a:rPr lang="en-US" altLang="en-US"/>
              <a:t> Type of pre-processing and post-processing.</a:t>
            </a:r>
          </a:p>
          <a:p>
            <a:endParaRPr lang="en-US"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542E999-19B9-48CA-D7F2-CDF7FB36901F}"/>
              </a:ext>
            </a:extLst>
          </p:cNvPr>
          <p:cNvSpPr>
            <a:spLocks noGrp="1" noChangeArrowheads="1"/>
          </p:cNvSpPr>
          <p:nvPr>
            <p:ph type="title"/>
          </p:nvPr>
        </p:nvSpPr>
        <p:spPr/>
        <p:txBody>
          <a:bodyPr>
            <a:normAutofit fontScale="90000"/>
          </a:bodyPr>
          <a:lstStyle/>
          <a:p>
            <a:r>
              <a:rPr lang="en-US" altLang="en-US"/>
              <a:t>Applications</a:t>
            </a:r>
          </a:p>
        </p:txBody>
      </p:sp>
      <p:sp>
        <p:nvSpPr>
          <p:cNvPr id="22531" name="Rectangle 3">
            <a:extLst>
              <a:ext uri="{FF2B5EF4-FFF2-40B4-BE49-F238E27FC236}">
                <a16:creationId xmlns:a16="http://schemas.microsoft.com/office/drawing/2014/main" id="{276D0DE7-6D83-4816-F77D-BAD7CC094C33}"/>
              </a:ext>
            </a:extLst>
          </p:cNvPr>
          <p:cNvSpPr>
            <a:spLocks noGrp="1" noChangeArrowheads="1"/>
          </p:cNvSpPr>
          <p:nvPr>
            <p:ph type="body" idx="1"/>
          </p:nvPr>
        </p:nvSpPr>
        <p:spPr/>
        <p:txBody>
          <a:bodyPr/>
          <a:lstStyle/>
          <a:p>
            <a:r>
              <a:rPr lang="en-US" altLang="en-US"/>
              <a:t>Used in complex function approximations, feature extraction &amp; classification, and optimization &amp; control problems</a:t>
            </a:r>
          </a:p>
          <a:p>
            <a:r>
              <a:rPr lang="en-US" altLang="en-US"/>
              <a:t>Applicability in all areas of science and technology.</a:t>
            </a:r>
          </a:p>
          <a:p>
            <a:endParaRPr lang="en-US"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11833255-CAA3-5202-E7CE-7938AC69DED2}"/>
              </a:ext>
            </a:extLst>
          </p:cNvPr>
          <p:cNvSpPr>
            <a:spLocks noGrp="1"/>
          </p:cNvSpPr>
          <p:nvPr>
            <p:ph type="subTitle" idx="1"/>
          </p:nvPr>
        </p:nvSpPr>
        <p:spPr/>
        <p:txBody>
          <a:bodyPr/>
          <a:lstStyle/>
          <a:p>
            <a:endParaRPr lang="en-US"/>
          </a:p>
        </p:txBody>
      </p:sp>
      <p:sp>
        <p:nvSpPr>
          <p:cNvPr id="5" name="Title 4">
            <a:extLst>
              <a:ext uri="{FF2B5EF4-FFF2-40B4-BE49-F238E27FC236}">
                <a16:creationId xmlns:a16="http://schemas.microsoft.com/office/drawing/2014/main" id="{0981D9B2-6E9C-968C-ECBE-60671ABCEE3C}"/>
              </a:ext>
            </a:extLst>
          </p:cNvPr>
          <p:cNvSpPr>
            <a:spLocks noGrp="1"/>
          </p:cNvSpPr>
          <p:nvPr>
            <p:ph type="ctrTitle"/>
          </p:nvPr>
        </p:nvSpPr>
        <p:spPr/>
        <p:txBody>
          <a:bodyPr/>
          <a:lstStyle/>
          <a:p>
            <a:r>
              <a:rPr lang="en-US" dirty="0"/>
              <a:t>Regression</a:t>
            </a:r>
          </a:p>
        </p:txBody>
      </p:sp>
    </p:spTree>
    <p:extLst>
      <p:ext uri="{BB962C8B-B14F-4D97-AF65-F5344CB8AC3E}">
        <p14:creationId xmlns:p14="http://schemas.microsoft.com/office/powerpoint/2010/main" val="22932276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NZ" b="1" dirty="0"/>
              <a:t>Regression </a:t>
            </a:r>
          </a:p>
        </p:txBody>
      </p:sp>
      <p:sp>
        <p:nvSpPr>
          <p:cNvPr id="3" name="Content Placeholder 2"/>
          <p:cNvSpPr>
            <a:spLocks noGrp="1"/>
          </p:cNvSpPr>
          <p:nvPr>
            <p:ph idx="1"/>
          </p:nvPr>
        </p:nvSpPr>
        <p:spPr/>
        <p:txBody>
          <a:bodyPr>
            <a:normAutofit/>
          </a:bodyPr>
          <a:lstStyle/>
          <a:p>
            <a:pPr marL="0" indent="0" fontAlgn="base">
              <a:buNone/>
            </a:pPr>
            <a:r>
              <a:rPr lang="en-GB" dirty="0"/>
              <a:t>Regression  is the task of approximating a mapping function (f) from input variables (X) to a </a:t>
            </a:r>
            <a:r>
              <a:rPr lang="en-GB" dirty="0">
                <a:highlight>
                  <a:srgbClr val="00FF00"/>
                </a:highlight>
              </a:rPr>
              <a:t>continuous output variable (y).</a:t>
            </a:r>
          </a:p>
          <a:p>
            <a:pPr marL="0" indent="0" fontAlgn="base">
              <a:buNone/>
            </a:pPr>
            <a:endParaRPr lang="en-GB" dirty="0">
              <a:highlight>
                <a:srgbClr val="00FF00"/>
              </a:highlight>
            </a:endParaRPr>
          </a:p>
          <a:p>
            <a:pPr marL="0" indent="0" fontAlgn="base">
              <a:buNone/>
            </a:pPr>
            <a:r>
              <a:rPr lang="en-GB" dirty="0">
                <a:highlight>
                  <a:srgbClr val="00FF00"/>
                </a:highlight>
              </a:rPr>
              <a:t>A continuous output variable is a real-value, such as an integer or floating point value. These are often quantities, such as amounts and sizes.</a:t>
            </a:r>
            <a:endParaRPr lang="en-NZ" dirty="0">
              <a:highlight>
                <a:srgbClr val="00FF00"/>
              </a:highlight>
            </a:endParaRPr>
          </a:p>
        </p:txBody>
      </p:sp>
    </p:spTree>
    <p:extLst>
      <p:ext uri="{BB962C8B-B14F-4D97-AF65-F5344CB8AC3E}">
        <p14:creationId xmlns:p14="http://schemas.microsoft.com/office/powerpoint/2010/main" val="3938983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NZ" b="1" dirty="0"/>
              <a:t>Regression: possible contexts</a:t>
            </a:r>
          </a:p>
        </p:txBody>
      </p:sp>
      <p:sp>
        <p:nvSpPr>
          <p:cNvPr id="3" name="Content Placeholder 2"/>
          <p:cNvSpPr>
            <a:spLocks noGrp="1"/>
          </p:cNvSpPr>
          <p:nvPr>
            <p:ph idx="1"/>
          </p:nvPr>
        </p:nvSpPr>
        <p:spPr/>
        <p:txBody>
          <a:bodyPr>
            <a:normAutofit lnSpcReduction="10000"/>
          </a:bodyPr>
          <a:lstStyle/>
          <a:p>
            <a:pPr fontAlgn="base"/>
            <a:r>
              <a:rPr lang="en-GB" dirty="0"/>
              <a:t>A regression problem requires the prediction of a </a:t>
            </a:r>
            <a:r>
              <a:rPr lang="en-GB" dirty="0">
                <a:highlight>
                  <a:srgbClr val="00FF00"/>
                </a:highlight>
              </a:rPr>
              <a:t>quantity</a:t>
            </a:r>
            <a:r>
              <a:rPr lang="en-GB" dirty="0"/>
              <a:t>.</a:t>
            </a:r>
          </a:p>
          <a:p>
            <a:pPr fontAlgn="base"/>
            <a:r>
              <a:rPr lang="en-GB" dirty="0"/>
              <a:t>A regression can have </a:t>
            </a:r>
            <a:r>
              <a:rPr lang="en-GB" dirty="0">
                <a:highlight>
                  <a:srgbClr val="00FF00"/>
                </a:highlight>
              </a:rPr>
              <a:t>real valued or discrete input variables</a:t>
            </a:r>
            <a:r>
              <a:rPr lang="en-GB" dirty="0"/>
              <a:t>.</a:t>
            </a:r>
          </a:p>
          <a:p>
            <a:pPr fontAlgn="base"/>
            <a:r>
              <a:rPr lang="en-GB" dirty="0"/>
              <a:t>A problem with multiple input variables is often called a </a:t>
            </a:r>
            <a:r>
              <a:rPr lang="en-GB" dirty="0">
                <a:highlight>
                  <a:srgbClr val="00FF00"/>
                </a:highlight>
              </a:rPr>
              <a:t>multiple regression problem</a:t>
            </a:r>
            <a:r>
              <a:rPr lang="en-GB" dirty="0"/>
              <a:t>.</a:t>
            </a:r>
          </a:p>
          <a:p>
            <a:pPr fontAlgn="base"/>
            <a:r>
              <a:rPr lang="en-GB" dirty="0"/>
              <a:t>A regression problem where input variables are the history of output variable throughout time is called a time series analysis problem.</a:t>
            </a:r>
          </a:p>
        </p:txBody>
      </p:sp>
    </p:spTree>
    <p:extLst>
      <p:ext uri="{BB962C8B-B14F-4D97-AF65-F5344CB8AC3E}">
        <p14:creationId xmlns:p14="http://schemas.microsoft.com/office/powerpoint/2010/main" val="14177090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NZ" b="1" dirty="0"/>
              <a:t>Regression: Measure of performance </a:t>
            </a:r>
          </a:p>
        </p:txBody>
      </p:sp>
      <p:sp>
        <p:nvSpPr>
          <p:cNvPr id="3" name="Content Placeholder 2"/>
          <p:cNvSpPr>
            <a:spLocks noGrp="1"/>
          </p:cNvSpPr>
          <p:nvPr>
            <p:ph idx="1"/>
          </p:nvPr>
        </p:nvSpPr>
        <p:spPr/>
        <p:txBody>
          <a:bodyPr>
            <a:normAutofit/>
          </a:bodyPr>
          <a:lstStyle/>
          <a:p>
            <a:pPr marL="0" indent="0" fontAlgn="base">
              <a:buNone/>
            </a:pPr>
            <a:r>
              <a:rPr lang="en-GB" dirty="0"/>
              <a:t>Because a regression predictive model predicts a quantity, the skill of the model must be reported as an error in those predictions.</a:t>
            </a:r>
          </a:p>
          <a:p>
            <a:pPr fontAlgn="base"/>
            <a:endParaRPr lang="en-GB" dirty="0"/>
          </a:p>
          <a:p>
            <a:pPr marL="0" indent="0" algn="ctr" fontAlgn="base">
              <a:buNone/>
            </a:pPr>
            <a:r>
              <a:rPr lang="en-NZ" dirty="0">
                <a:highlight>
                  <a:srgbClr val="00FF00"/>
                </a:highlight>
              </a:rPr>
              <a:t>          mean squared error</a:t>
            </a:r>
            <a:endParaRPr lang="en-GB" dirty="0">
              <a:highlight>
                <a:srgbClr val="00FF00"/>
              </a:highlight>
            </a:endParaRPr>
          </a:p>
        </p:txBody>
      </p:sp>
    </p:spTree>
    <p:extLst>
      <p:ext uri="{BB962C8B-B14F-4D97-AF65-F5344CB8AC3E}">
        <p14:creationId xmlns:p14="http://schemas.microsoft.com/office/powerpoint/2010/main" val="24495068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GB" b="1" dirty="0"/>
              <a:t>Classification vs Regression</a:t>
            </a:r>
          </a:p>
        </p:txBody>
      </p:sp>
      <p:sp>
        <p:nvSpPr>
          <p:cNvPr id="3" name="Content Placeholder 2"/>
          <p:cNvSpPr>
            <a:spLocks noGrp="1"/>
          </p:cNvSpPr>
          <p:nvPr>
            <p:ph idx="1"/>
          </p:nvPr>
        </p:nvSpPr>
        <p:spPr/>
        <p:txBody>
          <a:bodyPr>
            <a:normAutofit/>
          </a:bodyPr>
          <a:lstStyle/>
          <a:p>
            <a:pPr marL="0" indent="0" fontAlgn="base">
              <a:buNone/>
            </a:pPr>
            <a:endParaRPr lang="en-GB" dirty="0"/>
          </a:p>
          <a:p>
            <a:pPr fontAlgn="base"/>
            <a:r>
              <a:rPr lang="en-GB" dirty="0"/>
              <a:t>Classification is the task of predicting a </a:t>
            </a:r>
            <a:r>
              <a:rPr lang="en-GB" dirty="0">
                <a:highlight>
                  <a:srgbClr val="00FF00"/>
                </a:highlight>
              </a:rPr>
              <a:t>discrete</a:t>
            </a:r>
            <a:r>
              <a:rPr lang="en-GB" dirty="0"/>
              <a:t> output variable.</a:t>
            </a:r>
          </a:p>
          <a:p>
            <a:pPr fontAlgn="base"/>
            <a:r>
              <a:rPr lang="en-GB" dirty="0"/>
              <a:t>Regression is the task of predicting a </a:t>
            </a:r>
            <a:r>
              <a:rPr lang="en-GB" dirty="0">
                <a:highlight>
                  <a:srgbClr val="00FF00"/>
                </a:highlight>
              </a:rPr>
              <a:t>continuous</a:t>
            </a:r>
            <a:r>
              <a:rPr lang="en-GB" dirty="0"/>
              <a:t> output variable.</a:t>
            </a:r>
          </a:p>
        </p:txBody>
      </p:sp>
    </p:spTree>
    <p:extLst>
      <p:ext uri="{BB962C8B-B14F-4D97-AF65-F5344CB8AC3E}">
        <p14:creationId xmlns:p14="http://schemas.microsoft.com/office/powerpoint/2010/main" val="10723315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GB" b="1" dirty="0"/>
              <a:t>Classification vs Regression</a:t>
            </a:r>
          </a:p>
        </p:txBody>
      </p:sp>
      <p:sp>
        <p:nvSpPr>
          <p:cNvPr id="3" name="Content Placeholder 2"/>
          <p:cNvSpPr>
            <a:spLocks noGrp="1"/>
          </p:cNvSpPr>
          <p:nvPr>
            <p:ph idx="1"/>
          </p:nvPr>
        </p:nvSpPr>
        <p:spPr/>
        <p:txBody>
          <a:bodyPr>
            <a:normAutofit fontScale="92500" lnSpcReduction="10000"/>
          </a:bodyPr>
          <a:lstStyle/>
          <a:p>
            <a:pPr marL="0" indent="0" fontAlgn="base">
              <a:buNone/>
            </a:pPr>
            <a:r>
              <a:rPr lang="en-GB" dirty="0"/>
              <a:t>Some algorithms can be used for both classification and regression with small modifications, </a:t>
            </a:r>
          </a:p>
          <a:p>
            <a:pPr marL="0" indent="0" fontAlgn="base">
              <a:buNone/>
            </a:pPr>
            <a:r>
              <a:rPr lang="en-GB" dirty="0"/>
              <a:t>such as </a:t>
            </a:r>
          </a:p>
          <a:p>
            <a:pPr fontAlgn="base"/>
            <a:r>
              <a:rPr lang="en-GB" dirty="0"/>
              <a:t>decision trees </a:t>
            </a:r>
          </a:p>
          <a:p>
            <a:pPr fontAlgn="base"/>
            <a:r>
              <a:rPr lang="en-GB" dirty="0"/>
              <a:t>artificial neural networks</a:t>
            </a:r>
          </a:p>
          <a:p>
            <a:pPr marL="0" indent="0" fontAlgn="base">
              <a:buNone/>
            </a:pPr>
            <a:r>
              <a:rPr lang="en-GB" dirty="0"/>
              <a:t>Some algorithms cannot, or cannot easily be used for both problem types, such as</a:t>
            </a:r>
          </a:p>
          <a:p>
            <a:pPr fontAlgn="base"/>
            <a:r>
              <a:rPr lang="en-GB" dirty="0"/>
              <a:t> linear regression for regression predictive modelling.  </a:t>
            </a:r>
          </a:p>
          <a:p>
            <a:pPr fontAlgn="base"/>
            <a:r>
              <a:rPr lang="en-GB" dirty="0"/>
              <a:t> logistic regression for classification predictive modeling.</a:t>
            </a:r>
          </a:p>
        </p:txBody>
      </p:sp>
    </p:spTree>
    <p:extLst>
      <p:ext uri="{BB962C8B-B14F-4D97-AF65-F5344CB8AC3E}">
        <p14:creationId xmlns:p14="http://schemas.microsoft.com/office/powerpoint/2010/main" val="187470078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GB" b="1" dirty="0"/>
              <a:t>Classification vs Regression: measure of performance </a:t>
            </a:r>
          </a:p>
        </p:txBody>
      </p:sp>
      <p:sp>
        <p:nvSpPr>
          <p:cNvPr id="3" name="Content Placeholder 2"/>
          <p:cNvSpPr>
            <a:spLocks noGrp="1"/>
          </p:cNvSpPr>
          <p:nvPr>
            <p:ph idx="1"/>
          </p:nvPr>
        </p:nvSpPr>
        <p:spPr/>
        <p:txBody>
          <a:bodyPr>
            <a:normAutofit/>
          </a:bodyPr>
          <a:lstStyle/>
          <a:p>
            <a:pPr fontAlgn="base"/>
            <a:r>
              <a:rPr lang="en-GB" dirty="0"/>
              <a:t>Classification  can be evaluated using accuracy, whereas regression predictions cannot. i.e. using confusion matrix</a:t>
            </a:r>
          </a:p>
          <a:p>
            <a:pPr fontAlgn="base"/>
            <a:endParaRPr lang="en-GB" dirty="0"/>
          </a:p>
          <a:p>
            <a:pPr marL="0" indent="0" fontAlgn="base">
              <a:buNone/>
            </a:pPr>
            <a:endParaRPr lang="en-GB" dirty="0"/>
          </a:p>
          <a:p>
            <a:pPr fontAlgn="base"/>
            <a:r>
              <a:rPr lang="en-GB" dirty="0"/>
              <a:t>Regression predictions can be evaluated using  mean squared error, whereas classification predictions cannot.</a:t>
            </a:r>
          </a:p>
        </p:txBody>
      </p:sp>
    </p:spTree>
    <p:extLst>
      <p:ext uri="{BB962C8B-B14F-4D97-AF65-F5344CB8AC3E}">
        <p14:creationId xmlns:p14="http://schemas.microsoft.com/office/powerpoint/2010/main" val="25948351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74339&quot;&gt;&lt;/object&gt;&lt;object type=&quot;2&quot; unique_id=&quot;74340&quot;&gt;&lt;object type=&quot;3&quot; unique_id=&quot;74341&quot;&gt;&lt;property id=&quot;20148&quot; value=&quot;5&quot;/&gt;&lt;property id=&quot;20300&quot; value=&quot;Slide 1&quot;/&gt;&lt;property id=&quot;20307&quot; value=&quot;256&quot;/&gt;&lt;/object&gt;&lt;object type=&quot;3&quot; unique_id=&quot;74407&quot;&gt;&lt;property id=&quot;20148&quot; value=&quot;5&quot;/&gt;&lt;property id=&quot;20300&quot; value=&quot;Slide 2&quot;/&gt;&lt;property id=&quot;20307&quot; value=&quot;262&quot;/&gt;&lt;/object&gt;&lt;object type=&quot;3&quot; unique_id=&quot;74608&quot;&gt;&lt;property id=&quot;20148&quot; value=&quot;5&quot;/&gt;&lt;property id=&quot;20300&quot; value=&quot;Slide 5&quot;/&gt;&lt;property id=&quot;20307&quot; value=&quot;266&quot;/&gt;&lt;/object&gt;&lt;object type=&quot;3&quot; unique_id=&quot;74659&quot;&gt;&lt;property id=&quot;20148&quot; value=&quot;5&quot;/&gt;&lt;property id=&quot;20300&quot; value=&quot;Slide 9&quot;/&gt;&lt;property id=&quot;20307&quot; value=&quot;269&quot;/&gt;&lt;/object&gt;&lt;object type=&quot;3&quot; unique_id=&quot;74741&quot;&gt;&lt;property id=&quot;20148&quot; value=&quot;5&quot;/&gt;&lt;property id=&quot;20300&quot; value=&quot;Slide 3&quot;/&gt;&lt;property id=&quot;20307&quot; value=&quot;273&quot;/&gt;&lt;/object&gt;&lt;object type=&quot;3&quot; unique_id=&quot;74742&quot;&gt;&lt;property id=&quot;20148&quot; value=&quot;5&quot;/&gt;&lt;property id=&quot;20300&quot; value=&quot;Slide 6&quot;/&gt;&lt;property id=&quot;20307&quot; value=&quot;270&quot;/&gt;&lt;/object&gt;&lt;object type=&quot;3&quot; unique_id=&quot;74743&quot;&gt;&lt;property id=&quot;20148&quot; value=&quot;5&quot;/&gt;&lt;property id=&quot;20300&quot; value=&quot;Slide 7&quot;/&gt;&lt;property id=&quot;20307&quot; value=&quot;271&quot;/&gt;&lt;/object&gt;&lt;object type=&quot;3&quot; unique_id=&quot;74744&quot;&gt;&lt;property id=&quot;20148&quot; value=&quot;5&quot;/&gt;&lt;property id=&quot;20300&quot; value=&quot;Slide 8&quot;/&gt;&lt;property id=&quot;20307&quot; value=&quot;272&quot;/&gt;&lt;/object&gt;&lt;object type=&quot;3&quot; unique_id=&quot;74818&quot;&gt;&lt;property id=&quot;20148&quot; value=&quot;5&quot;/&gt;&lt;property id=&quot;20300&quot; value=&quot;Slide 4&quot;/&gt;&lt;property id=&quot;20307&quot; value=&quot;274&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19422</TotalTime>
  <Words>5424</Words>
  <Application>Microsoft Macintosh PowerPoint</Application>
  <PresentationFormat>On-screen Show (16:9)</PresentationFormat>
  <Paragraphs>713</Paragraphs>
  <Slides>102</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102</vt:i4>
      </vt:variant>
    </vt:vector>
  </HeadingPairs>
  <TitlesOfParts>
    <vt:vector size="112" baseType="lpstr">
      <vt:lpstr>Arial</vt:lpstr>
      <vt:lpstr>Calibri</vt:lpstr>
      <vt:lpstr>Helvetica Neue</vt:lpstr>
      <vt:lpstr>Impact</vt:lpstr>
      <vt:lpstr>Symbol</vt:lpstr>
      <vt:lpstr>Times New Roman</vt:lpstr>
      <vt:lpstr>Wingdings</vt:lpstr>
      <vt:lpstr>Office Theme</vt:lpstr>
      <vt:lpstr>Equation</vt:lpstr>
      <vt:lpstr>Worksheet</vt:lpstr>
      <vt:lpstr>PowerPoint Presentation</vt:lpstr>
      <vt:lpstr>PowerPoint Presentation</vt:lpstr>
      <vt:lpstr>general Scheme </vt:lpstr>
      <vt:lpstr>general Scheme </vt:lpstr>
      <vt:lpstr>Function Approximation/estimation</vt:lpstr>
      <vt:lpstr>Function Approximation/estimation</vt:lpstr>
      <vt:lpstr>Classification</vt:lpstr>
      <vt:lpstr>Classification</vt:lpstr>
      <vt:lpstr>Classification: possible contexts</vt:lpstr>
      <vt:lpstr>Classification: methods </vt:lpstr>
      <vt:lpstr>RANDOM FORESTS</vt:lpstr>
      <vt:lpstr>Ensemble methods </vt:lpstr>
      <vt:lpstr>Bagging </vt:lpstr>
      <vt:lpstr>Bagging</vt:lpstr>
      <vt:lpstr>Bootstrap</vt:lpstr>
      <vt:lpstr>Bagging for classification: Majority vote</vt:lpstr>
      <vt:lpstr>Bagging decision trees</vt:lpstr>
      <vt:lpstr>Out‐of‐Bag Error Estimation</vt:lpstr>
      <vt:lpstr>Bagging</vt:lpstr>
      <vt:lpstr>Variable Importance Measures</vt:lpstr>
      <vt:lpstr>Bagging</vt:lpstr>
      <vt:lpstr>Bagging</vt:lpstr>
      <vt:lpstr>Why does bagging generate correlated trees?</vt:lpstr>
      <vt:lpstr>Random Forest, Ensemble Model</vt:lpstr>
      <vt:lpstr>Trees and Forests</vt:lpstr>
      <vt:lpstr>Random Forest</vt:lpstr>
      <vt:lpstr>Trees and Forests</vt:lpstr>
      <vt:lpstr>Trees and Forests</vt:lpstr>
      <vt:lpstr>Random Forest Algorithm</vt:lpstr>
      <vt:lpstr>Random Forest Algorithm</vt:lpstr>
      <vt:lpstr> </vt:lpstr>
      <vt:lpstr>Training the algorithm</vt:lpstr>
      <vt:lpstr>Running a Random Forest</vt:lpstr>
      <vt:lpstr>Differences to standard tree</vt:lpstr>
      <vt:lpstr>Random Forests Tuning</vt:lpstr>
      <vt:lpstr>Why Random Forests works:</vt:lpstr>
      <vt:lpstr>Advantages of Random Forest</vt:lpstr>
      <vt:lpstr>Bayesian Networks </vt:lpstr>
      <vt:lpstr>Bayesian networks</vt:lpstr>
      <vt:lpstr>Example</vt:lpstr>
      <vt:lpstr>Example</vt:lpstr>
      <vt:lpstr>Example contd.</vt:lpstr>
      <vt:lpstr>Compactness</vt:lpstr>
      <vt:lpstr>Semantics</vt:lpstr>
      <vt:lpstr>Constructing Bayesian networks</vt:lpstr>
      <vt:lpstr>Example</vt:lpstr>
      <vt:lpstr>Example</vt:lpstr>
      <vt:lpstr>Example</vt:lpstr>
      <vt:lpstr>Example</vt:lpstr>
      <vt:lpstr>Example</vt:lpstr>
      <vt:lpstr>Example contd.</vt:lpstr>
      <vt:lpstr>Conditional independence and  D-separation</vt:lpstr>
      <vt:lpstr>Conditional independence and  D-separation - example</vt:lpstr>
      <vt:lpstr>Some Applications of BN</vt:lpstr>
      <vt:lpstr>Support Vector Machines</vt:lpstr>
      <vt:lpstr>Getting good generalization on big datasets</vt:lpstr>
      <vt:lpstr>Preprocessing the input vectors</vt:lpstr>
      <vt:lpstr>Is preprocessing cheating?</vt:lpstr>
      <vt:lpstr>A hierarchy of model classes</vt:lpstr>
      <vt:lpstr>A way to choose a model class</vt:lpstr>
      <vt:lpstr>A weird measure of model complexity</vt:lpstr>
      <vt:lpstr>An example of VC dimension</vt:lpstr>
      <vt:lpstr>Some examples of VC dimension</vt:lpstr>
      <vt:lpstr>The probabilistic guarantee</vt:lpstr>
      <vt:lpstr>Preventing overfitting when using big sets of features</vt:lpstr>
      <vt:lpstr>Support Vector Machines</vt:lpstr>
      <vt:lpstr>Training a linear SVM</vt:lpstr>
      <vt:lpstr>Testing a linear SVM</vt:lpstr>
      <vt:lpstr>Neural Networks</vt:lpstr>
      <vt:lpstr>Overview</vt:lpstr>
      <vt:lpstr>Biological Neuron</vt:lpstr>
      <vt:lpstr>Artificial Neuron</vt:lpstr>
      <vt:lpstr>Transfer Functions</vt:lpstr>
      <vt:lpstr>Types of networks</vt:lpstr>
      <vt:lpstr>   Types of Networks – Contd.</vt:lpstr>
      <vt:lpstr>Learning Techniques</vt:lpstr>
      <vt:lpstr>Multilayer Perceptron</vt:lpstr>
      <vt:lpstr>Signal Flow Backpropagation of Errors</vt:lpstr>
      <vt:lpstr>Learning by Example</vt:lpstr>
      <vt:lpstr>Learning by Example</vt:lpstr>
      <vt:lpstr>First Pass</vt:lpstr>
      <vt:lpstr>Weight Update 1</vt:lpstr>
      <vt:lpstr>Second Pass</vt:lpstr>
      <vt:lpstr>Weight Update 2</vt:lpstr>
      <vt:lpstr>Third Pass</vt:lpstr>
      <vt:lpstr>Weight Update Summary</vt:lpstr>
      <vt:lpstr>Training Algorithm</vt:lpstr>
      <vt:lpstr>Why Gradient?</vt:lpstr>
      <vt:lpstr>Gradient in Detail</vt:lpstr>
      <vt:lpstr>An Example </vt:lpstr>
      <vt:lpstr>Improving performance</vt:lpstr>
      <vt:lpstr>Applications</vt:lpstr>
      <vt:lpstr>Regression</vt:lpstr>
      <vt:lpstr>Regression </vt:lpstr>
      <vt:lpstr>Regression: possible contexts</vt:lpstr>
      <vt:lpstr>Regression: Measure of performance </vt:lpstr>
      <vt:lpstr>Classification vs Regression</vt:lpstr>
      <vt:lpstr>Classification vs Regression</vt:lpstr>
      <vt:lpstr>Classification vs Regression: measure of performance </vt:lpstr>
      <vt:lpstr>Classification—A Two-Step Process </vt:lpstr>
      <vt:lpstr>Process (1): Model Construction</vt:lpstr>
      <vt:lpstr>Process (2): Using the Model in Prediction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Shailesh</dc:creator>
  <cp:lastModifiedBy>Alexander Victor</cp:lastModifiedBy>
  <cp:revision>658</cp:revision>
  <dcterms:created xsi:type="dcterms:W3CDTF">2016-07-22T06:37:47Z</dcterms:created>
  <dcterms:modified xsi:type="dcterms:W3CDTF">2024-11-17T22:45:13Z</dcterms:modified>
</cp:coreProperties>
</file>