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2" r:id="rId3"/>
    <p:sldId id="264" r:id="rId4"/>
    <p:sldId id="331" r:id="rId5"/>
    <p:sldId id="330" r:id="rId6"/>
    <p:sldId id="319" r:id="rId7"/>
    <p:sldId id="320" r:id="rId8"/>
    <p:sldId id="321" r:id="rId9"/>
    <p:sldId id="322" r:id="rId10"/>
    <p:sldId id="323" r:id="rId11"/>
    <p:sldId id="257" r:id="rId12"/>
    <p:sldId id="294" r:id="rId13"/>
    <p:sldId id="258" r:id="rId14"/>
    <p:sldId id="259" r:id="rId15"/>
    <p:sldId id="260" r:id="rId16"/>
    <p:sldId id="261" r:id="rId17"/>
    <p:sldId id="335" r:id="rId18"/>
    <p:sldId id="263" r:id="rId19"/>
    <p:sldId id="336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4" r:id="rId29"/>
    <p:sldId id="273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75" r:id="rId38"/>
    <p:sldId id="291" r:id="rId39"/>
    <p:sldId id="292" r:id="rId40"/>
    <p:sldId id="293" r:id="rId41"/>
    <p:sldId id="276" r:id="rId42"/>
    <p:sldId id="281" r:id="rId43"/>
    <p:sldId id="282" r:id="rId44"/>
    <p:sldId id="277" r:id="rId45"/>
    <p:sldId id="278" r:id="rId46"/>
    <p:sldId id="279" r:id="rId47"/>
    <p:sldId id="280" r:id="rId48"/>
    <p:sldId id="290" r:id="rId49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sh bhagavathula" initials="h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C"/>
    <a:srgbClr val="C00000"/>
    <a:srgbClr val="ED1B24"/>
    <a:srgbClr val="75BE39"/>
    <a:srgbClr val="005599"/>
    <a:srgbClr val="00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7" autoAdjust="0"/>
    <p:restoredTop sz="92585" autoAdjust="0"/>
  </p:normalViewPr>
  <p:slideViewPr>
    <p:cSldViewPr>
      <p:cViewPr varScale="1">
        <p:scale>
          <a:sx n="151" d="100"/>
          <a:sy n="151" d="100"/>
        </p:scale>
        <p:origin x="1000" y="184"/>
      </p:cViewPr>
      <p:guideLst>
        <p:guide orient="horz" pos="912"/>
        <p:guide pos="192"/>
        <p:guide orient="horz" pos="6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62"/>
    </p:cViewPr>
  </p:sorterViewPr>
  <p:notesViewPr>
    <p:cSldViewPr>
      <p:cViewPr varScale="1">
        <p:scale>
          <a:sx n="53" d="100"/>
          <a:sy n="53" d="100"/>
        </p:scale>
        <p:origin x="-28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72081-C824-4086-8F2F-2E1515CCAD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24658-0728-4F51-80F4-3C91ECA2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2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0174-27A0-4699-9B7D-1DF316D5B691}" type="datetimeFigureOut">
              <a:rPr lang="en-IN" smtClean="0"/>
              <a:pPr/>
              <a:t>18/11/24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94E0-43BA-4050-978A-B5F4E62A11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908560-9CA0-148A-0383-59C0833CE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81049-AE86-3043-8B61-3EBB38FC5F8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A485D10-D2D3-A6A2-3DCF-3F1452870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1D1DD0-A0EC-66BE-581F-85355E161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B8B9F4-43BD-A685-2A1E-6C0F4D345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6894B-E8E9-A843-99D1-CC02300B1E6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F6C547A-1CA3-5C95-1BC4-A63B45675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05F391-20DC-26CA-481E-F776BDD8C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ppt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1" cy="5143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"/>
            <a:ext cx="8229600" cy="457200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Dr. Shahram Azizi Sazi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FF3539E-FCFD-4E27-8603-744D90168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96F024-A6C1-CC24-C6BA-54B2149CDB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2686050"/>
            <a:ext cx="5638800" cy="142875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BB610C-C9D0-5DA4-EB2E-C0E3BAF206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DA92514-3E06-0F4C-6AD4-D1B46B05AE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BDC8787-846F-AECB-0D6E-E6F4DA5A30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DC6DD9F-B8A6-784E-8533-C98E8D4C7F9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E0EB596E-E76B-9FD0-84D2-265532AEF734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8686800" cy="1885950"/>
            <a:chOff x="0" y="576"/>
            <a:chExt cx="5472" cy="1584"/>
          </a:xfrm>
        </p:grpSpPr>
        <p:sp>
          <p:nvSpPr>
            <p:cNvPr id="13319" name="Oval 7">
              <a:extLst>
                <a:ext uri="{FF2B5EF4-FFF2-40B4-BE49-F238E27FC236}">
                  <a16:creationId xmlns:a16="http://schemas.microsoft.com/office/drawing/2014/main" id="{897403D0-C8C7-8CA7-FB84-D40904CF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1350"/>
            </a:p>
          </p:txBody>
        </p:sp>
        <p:sp>
          <p:nvSpPr>
            <p:cNvPr id="13320" name="Rectangle 8">
              <a:extLst>
                <a:ext uri="{FF2B5EF4-FFF2-40B4-BE49-F238E27FC236}">
                  <a16:creationId xmlns:a16="http://schemas.microsoft.com/office/drawing/2014/main" id="{3030C857-AEFE-7D80-5010-95E8AE0A81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1" name="Rectangle 9">
              <a:extLst>
                <a:ext uri="{FF2B5EF4-FFF2-40B4-BE49-F238E27FC236}">
                  <a16:creationId xmlns:a16="http://schemas.microsoft.com/office/drawing/2014/main" id="{E53B1D9A-8867-1A1C-0154-A9DDABBA92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2" name="Freeform 10">
              <a:extLst>
                <a:ext uri="{FF2B5EF4-FFF2-40B4-BE49-F238E27FC236}">
                  <a16:creationId xmlns:a16="http://schemas.microsoft.com/office/drawing/2014/main" id="{1DC396B6-B6F8-448C-44B9-BF72CB06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3" name="Freeform 11">
              <a:extLst>
                <a:ext uri="{FF2B5EF4-FFF2-40B4-BE49-F238E27FC236}">
                  <a16:creationId xmlns:a16="http://schemas.microsoft.com/office/drawing/2014/main" id="{8FC014BE-1C26-2363-96F7-80E8EEAA4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AE853F11-EB19-2646-B427-FD64C4D9B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082279"/>
            <a:ext cx="7086600" cy="120015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4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F79-3135-40C9-1BE5-3E6C14FA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D0A61-D3E4-33D4-1D74-737641D6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2B39-AEEA-EB16-6968-CD1893F7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62AE-E90F-AE3B-B624-AEA2F189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06E11-817E-C64F-B8D4-0E54519BA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2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6712-5E12-2318-A682-8547DBA2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2EB-EE14-8CE0-3BD2-6267F4A08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A1E8-975B-9909-8B6E-6E87449F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6164" y="1485900"/>
            <a:ext cx="3754437" cy="3086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04386-491A-C307-1C5A-BA2242CD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1CF4-0B01-0952-814B-60937D17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03C6-17AC-E3A5-7985-A16BD7BF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720F5-E979-5146-BB7A-BCEB3E8A1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3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8646-78A9-FA1A-02FD-B4172774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342578-E793-C173-7B1A-6D078133F20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49325" y="1485900"/>
            <a:ext cx="7661275" cy="30861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E991-1ED3-CD27-5E8F-D4F2EF8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7A12-7A2E-2366-6A49-DDBFDB3B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8FC0-965C-D811-568A-E7D32511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D3C59D7C-0495-8546-97D3-3F2B82F55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3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73B1-93C7-07A4-33DF-64127445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A4E5A-4FBB-3679-403F-AD78C1EEB0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C2508-AE39-2D0F-8B99-FA1CE2158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6164" y="1485900"/>
            <a:ext cx="3754437" cy="3086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3092-37DA-ACC9-C18E-FAE96259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DF4D-12C9-B951-ACE1-57ED7F5E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8A395-856B-FF81-B233-5F2EC444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E188E420-8B64-6946-9772-5F133273E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9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ppt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-1" y="-1"/>
            <a:ext cx="9144001" cy="5143501"/>
          </a:xfrm>
          <a:prstGeom prst="rect">
            <a:avLst/>
          </a:prstGeom>
          <a:noFill/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bit_model" TargetMode="External"/><Relationship Id="rId3" Type="http://schemas.openxmlformats.org/officeDocument/2006/relationships/hyperlink" Target="https://en.wikipedia.org/wiki/Random_forests" TargetMode="External"/><Relationship Id="rId7" Type="http://schemas.openxmlformats.org/officeDocument/2006/relationships/hyperlink" Target="https://en.wikipedia.org/wiki/Logistic_regression" TargetMode="External"/><Relationship Id="rId2" Type="http://schemas.openxmlformats.org/officeDocument/2006/relationships/hyperlink" Target="https://en.wikipedia.org/wiki/Decision_tree_learn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Neural_network" TargetMode="External"/><Relationship Id="rId5" Type="http://schemas.openxmlformats.org/officeDocument/2006/relationships/hyperlink" Target="https://en.wikipedia.org/wiki/Support_vector_machine" TargetMode="External"/><Relationship Id="rId4" Type="http://schemas.openxmlformats.org/officeDocument/2006/relationships/hyperlink" Target="https://en.wikipedia.org/wiki/Bayesian_networ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0836" y="1456857"/>
            <a:ext cx="2675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228600" dist="88900" dir="2700000" algn="tl" rotWithShape="0">
                    <a:prstClr val="black">
                      <a:alpha val="16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Welcome to the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9999" y="1812388"/>
            <a:ext cx="7164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241300" dist="177800" dir="2700000" algn="tl" rotWithShape="0">
                    <a:prstClr val="black">
                      <a:alpha val="32000"/>
                    </a:prstClr>
                  </a:outerShdw>
                </a:effectLst>
                <a:latin typeface="Impact" pitchFamily="34" charset="0"/>
              </a:rPr>
              <a:t>Classification &amp; Regression</a:t>
            </a:r>
          </a:p>
          <a:p>
            <a:r>
              <a:rPr lang="en-US" sz="4800" dirty="0">
                <a:solidFill>
                  <a:schemeClr val="bg1"/>
                </a:solidFill>
                <a:effectLst>
                  <a:outerShdw blurRad="241300" dist="177800" dir="2700000" algn="tl" rotWithShape="0">
                    <a:prstClr val="black">
                      <a:alpha val="32000"/>
                    </a:prstClr>
                  </a:outerShdw>
                </a:effectLst>
                <a:latin typeface="Impact" pitchFamily="34" charset="0"/>
              </a:rPr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424849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 and Regression </a:t>
            </a:r>
            <a:endParaRPr lang="en-US" sz="2600" b="1" dirty="0">
              <a:solidFill>
                <a:srgbClr val="0067AC"/>
              </a:solidFill>
              <a:effectLst>
                <a:outerShdw blurRad="228600" dist="88900" dir="2700000" algn="tl" rotWithShape="0">
                  <a:prstClr val="black">
                    <a:alpha val="16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b="1" dirty="0"/>
              <a:t>Classification: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 of the methods commonly used for binary classification are:</a:t>
            </a:r>
          </a:p>
          <a:p>
            <a:r>
              <a:rPr lang="en-GB" dirty="0">
                <a:hlinkClick r:id="rId2" tooltip="Decision tree learning"/>
              </a:rPr>
              <a:t>Decision trees</a:t>
            </a:r>
            <a:endParaRPr lang="en-GB" dirty="0"/>
          </a:p>
          <a:p>
            <a:r>
              <a:rPr lang="en-GB" dirty="0">
                <a:hlinkClick r:id="rId3" tooltip="Random forests"/>
              </a:rPr>
              <a:t>Random forests</a:t>
            </a:r>
            <a:endParaRPr lang="en-GB" dirty="0"/>
          </a:p>
          <a:p>
            <a:r>
              <a:rPr lang="en-GB" dirty="0">
                <a:hlinkClick r:id="rId4" tooltip="Bayesian network"/>
              </a:rPr>
              <a:t>Bayesian networks</a:t>
            </a:r>
            <a:endParaRPr lang="en-GB" dirty="0"/>
          </a:p>
          <a:p>
            <a:r>
              <a:rPr lang="en-GB" dirty="0">
                <a:hlinkClick r:id="rId5" tooltip="Support vector machine"/>
              </a:rPr>
              <a:t>Support vector machines</a:t>
            </a:r>
            <a:endParaRPr lang="en-GB" dirty="0"/>
          </a:p>
          <a:p>
            <a:r>
              <a:rPr lang="en-GB" u="sng" dirty="0">
                <a:hlinkClick r:id="rId6"/>
              </a:rPr>
              <a:t>Neural networks</a:t>
            </a:r>
            <a:endParaRPr lang="en-GB" dirty="0"/>
          </a:p>
          <a:p>
            <a:r>
              <a:rPr lang="en-GB" dirty="0">
                <a:hlinkClick r:id="rId7" tooltip="Logistic regression"/>
              </a:rPr>
              <a:t>Logistic regression</a:t>
            </a:r>
            <a:endParaRPr lang="en-GB" dirty="0"/>
          </a:p>
          <a:p>
            <a:r>
              <a:rPr lang="en-GB" dirty="0">
                <a:hlinkClick r:id="rId8" tooltip="Probit model"/>
              </a:rPr>
              <a:t>Probit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7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B146AE-33CE-7FAD-D0FA-CA77ECCC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D61BEE4-B9B2-B89F-AA59-B49E59BA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33743F2-4548-7D11-1E11-78C0FE46D7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450B-D743-4DCC-3468-417264CCC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E9CEF90-26F7-B639-FF8E-38622A0FB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Overview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913C14A-455F-40F3-40B1-ACDD91333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a Decision Tree</a:t>
            </a:r>
          </a:p>
          <a:p>
            <a:r>
              <a:rPr lang="en-US" altLang="en-US"/>
              <a:t>Sample Decision Trees</a:t>
            </a:r>
          </a:p>
          <a:p>
            <a:r>
              <a:rPr lang="en-US" altLang="en-US"/>
              <a:t>How to Construct a Decision Tree</a:t>
            </a:r>
          </a:p>
          <a:p>
            <a:r>
              <a:rPr lang="en-US" altLang="en-US"/>
              <a:t>Problems with Decision Trees</a:t>
            </a:r>
          </a:p>
          <a:p>
            <a:r>
              <a:rPr lang="en-US" altLang="en-US"/>
              <a:t>Decision Trees in Gaming</a:t>
            </a:r>
          </a:p>
          <a:p>
            <a:r>
              <a:rPr lang="en-US" altLang="en-US"/>
              <a:t>Summary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9960064-BA44-FF13-EE6E-A3783E64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05CE98-7FA2-D722-37DD-730C91FF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7D349AA-2B6F-38D2-F62E-BB4404F1D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>
              <a:lnSpc>
                <a:spcPct val="80000"/>
              </a:lnSpc>
            </a:pPr>
            <a:r>
              <a:rPr lang="en-US" altLang="en-US" sz="2100"/>
              <a:t>An </a:t>
            </a:r>
            <a:r>
              <a:rPr lang="en-US" altLang="en-US" sz="2100" i="1"/>
              <a:t>inductive learning task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 particular facts to make more generalized conclusions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/>
              <a:t>A predictive model based on a branching series of Boolean tests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These smaller Boolean tests are less complex than a one-stage classifier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/>
              <a:t>Let’s look at a sample decision tree…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92D93AF-1008-3C57-6C40-5045A661B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What is a Decision Tree?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F4984C-F622-B1FE-8DB0-58F8DB7DF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002" y="-174671"/>
            <a:ext cx="8229600" cy="857250"/>
          </a:xfrm>
        </p:spPr>
        <p:txBody>
          <a:bodyPr/>
          <a:lstStyle/>
          <a:p>
            <a:r>
              <a:rPr lang="en-US" altLang="en-US" dirty="0"/>
              <a:t>Predicting Commute Time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02BE1C3-4444-4884-1C33-0282F46C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428750"/>
            <a:ext cx="1320404" cy="400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39C246B-4596-3DEE-57E3-200EF139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57450"/>
            <a:ext cx="1320404" cy="400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BD87419-413E-8110-1227-20058889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57450"/>
            <a:ext cx="1320404" cy="400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BE4419BA-6C33-3EF7-9FDE-E162A01D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885950"/>
            <a:ext cx="819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14B3D6ED-A659-2692-11B7-09411F08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398" y="1943100"/>
            <a:ext cx="710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1951CFCD-0FEE-3E71-28AC-798B0223828E}"/>
              </a:ext>
            </a:extLst>
          </p:cNvPr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2337197" y="1828800"/>
            <a:ext cx="1181100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D9FBAC7E-48EF-AD95-7D68-EA089B422DDA}"/>
              </a:ext>
            </a:extLst>
          </p:cNvPr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3518297" y="1828800"/>
            <a:ext cx="1257300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Text Box 10">
            <a:extLst>
              <a:ext uri="{FF2B5EF4-FFF2-40B4-BE49-F238E27FC236}">
                <a16:creationId xmlns:a16="http://schemas.microsoft.com/office/drawing/2014/main" id="{4B90751F-9402-1B34-4ACC-1C46CC9A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114550"/>
            <a:ext cx="710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2CCAC8D2-4334-D089-26C9-2745F269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360045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1C06844C-9730-6565-E6D4-3162641E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44B8C9F1-9F27-49A2-0809-05155CA8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804" y="3600450"/>
            <a:ext cx="711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E217090C-5BBD-3F25-FCAF-809AF355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1" y="3600450"/>
            <a:ext cx="1060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Medium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0B808E3C-A2CD-CF55-C318-E03BE9F5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60045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Long</a:t>
            </a:r>
          </a:p>
        </p:txBody>
      </p:sp>
      <p:cxnSp>
        <p:nvCxnSpPr>
          <p:cNvPr id="19473" name="AutoShape 17">
            <a:extLst>
              <a:ext uri="{FF2B5EF4-FFF2-40B4-BE49-F238E27FC236}">
                <a16:creationId xmlns:a16="http://schemas.microsoft.com/office/drawing/2014/main" id="{41586B69-1436-875F-FAB8-71D49AFEE9A1}"/>
              </a:ext>
            </a:extLst>
          </p:cNvPr>
          <p:cNvCxnSpPr>
            <a:cxnSpLocks noChangeShapeType="1"/>
            <a:stCxn id="19460" idx="2"/>
            <a:endCxn id="19467" idx="0"/>
          </p:cNvCxnSpPr>
          <p:nvPr/>
        </p:nvCxnSpPr>
        <p:spPr bwMode="auto">
          <a:xfrm>
            <a:off x="2336602" y="2857500"/>
            <a:ext cx="476250" cy="742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4" name="Text Box 18">
            <a:extLst>
              <a:ext uri="{FF2B5EF4-FFF2-40B4-BE49-F238E27FC236}">
                <a16:creationId xmlns:a16="http://schemas.microsoft.com/office/drawing/2014/main" id="{68BDE465-AFCB-1D45-74E8-84F1B5B1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798" y="3028950"/>
            <a:ext cx="710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2A5BE4E7-9DED-66E8-ADAF-BAF5E0CA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2895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19476" name="AutoShape 20">
            <a:extLst>
              <a:ext uri="{FF2B5EF4-FFF2-40B4-BE49-F238E27FC236}">
                <a16:creationId xmlns:a16="http://schemas.microsoft.com/office/drawing/2014/main" id="{F107829E-8EB1-3463-3F46-1F8669BE1EF8}"/>
              </a:ext>
            </a:extLst>
          </p:cNvPr>
          <p:cNvCxnSpPr>
            <a:cxnSpLocks noChangeShapeType="1"/>
            <a:stCxn id="19459" idx="2"/>
            <a:endCxn id="19468" idx="0"/>
          </p:cNvCxnSpPr>
          <p:nvPr/>
        </p:nvCxnSpPr>
        <p:spPr bwMode="auto">
          <a:xfrm>
            <a:off x="3517702" y="1828800"/>
            <a:ext cx="381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21">
            <a:extLst>
              <a:ext uri="{FF2B5EF4-FFF2-40B4-BE49-F238E27FC236}">
                <a16:creationId xmlns:a16="http://schemas.microsoft.com/office/drawing/2014/main" id="{18093291-30FC-3702-50D4-1F03849A714F}"/>
              </a:ext>
            </a:extLst>
          </p:cNvPr>
          <p:cNvCxnSpPr>
            <a:cxnSpLocks noChangeShapeType="1"/>
            <a:stCxn id="19461" idx="2"/>
            <a:endCxn id="19470" idx="0"/>
          </p:cNvCxnSpPr>
          <p:nvPr/>
        </p:nvCxnSpPr>
        <p:spPr bwMode="auto">
          <a:xfrm flipH="1">
            <a:off x="4302325" y="2857500"/>
            <a:ext cx="472677" cy="742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AutoShape 22">
            <a:extLst>
              <a:ext uri="{FF2B5EF4-FFF2-40B4-BE49-F238E27FC236}">
                <a16:creationId xmlns:a16="http://schemas.microsoft.com/office/drawing/2014/main" id="{3133002F-98B5-7A31-8D47-3259FC3287C9}"/>
              </a:ext>
            </a:extLst>
          </p:cNvPr>
          <p:cNvCxnSpPr>
            <a:cxnSpLocks noChangeShapeType="1"/>
            <a:stCxn id="19461" idx="2"/>
            <a:endCxn id="19471" idx="0"/>
          </p:cNvCxnSpPr>
          <p:nvPr/>
        </p:nvCxnSpPr>
        <p:spPr bwMode="auto">
          <a:xfrm>
            <a:off x="4775002" y="2857500"/>
            <a:ext cx="495300" cy="742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 Box 23">
            <a:extLst>
              <a:ext uri="{FF2B5EF4-FFF2-40B4-BE49-F238E27FC236}">
                <a16:creationId xmlns:a16="http://schemas.microsoft.com/office/drawing/2014/main" id="{81958D98-1FE4-F669-5E60-6988C6E4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8610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0EE4C8A1-5A2A-1E7E-8551-21EBDD55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04" y="3086100"/>
            <a:ext cx="711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AD3ED008-E08B-8647-C92B-9A0EA638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28750"/>
            <a:ext cx="213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If we leave at 10 AM and there are no cars stalled on the road, what will our commute time be?</a:t>
            </a:r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1B815F5D-C3E1-85FF-A14B-B95FB3A4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804" y="3600450"/>
            <a:ext cx="711994" cy="3429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3AC19F35-731D-B806-6A66-6F21A9D8C21F}"/>
              </a:ext>
            </a:extLst>
          </p:cNvPr>
          <p:cNvCxnSpPr>
            <a:cxnSpLocks noChangeShapeType="1"/>
            <a:stCxn id="19460" idx="2"/>
            <a:endCxn id="19482" idx="0"/>
          </p:cNvCxnSpPr>
          <p:nvPr/>
        </p:nvCxnSpPr>
        <p:spPr bwMode="auto">
          <a:xfrm flipH="1">
            <a:off x="1828801" y="2857500"/>
            <a:ext cx="508397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6ECDA7-BAAB-9122-D108-6D01AF1F5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Inductive Learning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AAC614-1F6E-A3D3-B7EC-59242C9C2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In this decision tree, we made a series of Boolean decisions and followed the corresponding branch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Did we leave at 10 AM?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Did a car stall on the road?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Is there an accident on the road?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By answering each of these yes/no questions, we then came to a conclusion on how long our commute might take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5B2DF-9C4B-B876-CBA6-F3ABD9C6C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Decision Trees as Rules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E81DF3-53C2-2758-D3F3-222DFBEF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did not have represent this tree graphically</a:t>
            </a:r>
          </a:p>
          <a:p>
            <a:endParaRPr lang="en-US" altLang="en-US"/>
          </a:p>
          <a:p>
            <a:r>
              <a:rPr lang="en-US" altLang="en-US"/>
              <a:t>We could have represented as a set of rules.  However, this may be much harder to read…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DAA31D-DDBF-4062-E415-3BC010256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as a Rule Set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8A3C6A-6081-6F26-2419-45742FBE9B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54994" y="1485900"/>
            <a:ext cx="2822972" cy="30861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if hour == 8am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else if hour == 9am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if accident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	commute time = medium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else if hour == 10am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if stall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/>
              <a:t>		commute time = short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88D679D-A7F7-70A2-B201-FA2033D979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77978" y="1485900"/>
            <a:ext cx="2822972" cy="3086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500"/>
              <a:t>Notice that all attributes to not have to be used in each path of the decision.</a:t>
            </a:r>
          </a:p>
          <a:p>
            <a:pPr>
              <a:lnSpc>
                <a:spcPct val="90000"/>
              </a:lnSpc>
            </a:pPr>
            <a:endParaRPr lang="en-US" altLang="en-US" sz="1500"/>
          </a:p>
          <a:p>
            <a:pPr>
              <a:lnSpc>
                <a:spcPct val="90000"/>
              </a:lnSpc>
            </a:pPr>
            <a:r>
              <a:rPr lang="en-US" altLang="en-US" sz="1500"/>
              <a:t>As we will see, all attributes may not even appear in the tree.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3C9325E-F29B-02D0-43BE-46DD57FAD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to Create a Decision Tree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410394-69FE-6501-C86C-5797BB867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first make a list of attributes that we can measure</a:t>
            </a:r>
          </a:p>
          <a:p>
            <a:pPr lvl="1"/>
            <a:r>
              <a:rPr lang="en-US" altLang="en-US"/>
              <a:t>These attributes (for now) must be discrete</a:t>
            </a:r>
          </a:p>
          <a:p>
            <a:r>
              <a:rPr lang="en-US" altLang="en-US"/>
              <a:t>We then choose a </a:t>
            </a:r>
            <a:r>
              <a:rPr lang="en-US" altLang="en-US" i="1"/>
              <a:t>target attribute</a:t>
            </a:r>
            <a:r>
              <a:rPr lang="en-US" altLang="en-US"/>
              <a:t> that we want to predict</a:t>
            </a:r>
          </a:p>
          <a:p>
            <a:r>
              <a:rPr lang="en-US" altLang="en-US"/>
              <a:t>Then create an </a:t>
            </a:r>
            <a:r>
              <a:rPr lang="en-US" altLang="en-US" i="1"/>
              <a:t>experience table</a:t>
            </a:r>
            <a:r>
              <a:rPr lang="en-US" altLang="en-US"/>
              <a:t> that lists what we have seen in the past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23CDDDC-64CB-A790-4204-BEFB18420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Experience Table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1BC94905-4672-ECDD-4BCF-81A1A8F3D4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1" y="1428750"/>
          <a:ext cx="5745957" cy="3199448"/>
        </p:xfrm>
        <a:graphic>
          <a:graphicData uri="http://schemas.openxmlformats.org/drawingml/2006/table">
            <a:tbl>
              <a:tblPr/>
              <a:tblGrid>
                <a:gridCol w="927497">
                  <a:extLst>
                    <a:ext uri="{9D8B030D-6E8A-4147-A177-3AD203B41FA5}">
                      <a16:colId xmlns:a16="http://schemas.microsoft.com/office/drawing/2014/main" val="1138602483"/>
                    </a:ext>
                  </a:extLst>
                </a:gridCol>
                <a:gridCol w="879872">
                  <a:extLst>
                    <a:ext uri="{9D8B030D-6E8A-4147-A177-3AD203B41FA5}">
                      <a16:colId xmlns:a16="http://schemas.microsoft.com/office/drawing/2014/main" val="272569504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3536567123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838811544"/>
                    </a:ext>
                  </a:extLst>
                </a:gridCol>
                <a:gridCol w="691753">
                  <a:extLst>
                    <a:ext uri="{9D8B030D-6E8A-4147-A177-3AD203B41FA5}">
                      <a16:colId xmlns:a16="http://schemas.microsoft.com/office/drawing/2014/main" val="32711924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81163507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424836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Weather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Accident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Stall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Commute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87609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6529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248142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71068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336849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18331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001566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245660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89911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985701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79577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79400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518328"/>
                  </a:ext>
                </a:extLst>
              </a:tr>
              <a:tr h="20574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2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bjective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" y="929566"/>
            <a:ext cx="8887968" cy="34107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5627" y="1444516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Learning Objectives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7600" y="188477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5235"/>
            <a:ext cx="2930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effectLst>
                  <a:outerShdw blurRad="228600" dist="88900" dir="2700000" algn="tl" rotWithShape="0">
                    <a:prstClr val="black">
                      <a:alpha val="16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Decision making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249A-62AD-4AA4-933E-ED440FE2BD59}"/>
              </a:ext>
            </a:extLst>
          </p:cNvPr>
          <p:cNvSpPr/>
          <p:nvPr/>
        </p:nvSpPr>
        <p:spPr>
          <a:xfrm>
            <a:off x="356960" y="26943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NZ" dirty="0"/>
              <a:t>Function Approximation/estimation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NZ" dirty="0"/>
              <a:t>Classification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NZ" dirty="0"/>
              <a:t>Regression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NZ" dirty="0"/>
              <a:t>Classification vs Regression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NZ" dirty="0"/>
              <a:t>Converting Between Classification and Regression Problems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2521DA-DCE8-B474-0E33-536AF893B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Choosing Attributes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6B7732-8F1D-22F8-FBAB-9433A67FC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previous experience decision table showed 4 attributes: hour, weather, accident and stall</a:t>
            </a:r>
          </a:p>
          <a:p>
            <a:r>
              <a:rPr lang="en-US" altLang="en-US"/>
              <a:t>But the decision tree only showed 3 attributes: hour, accident and stall</a:t>
            </a:r>
          </a:p>
          <a:p>
            <a:r>
              <a:rPr lang="en-US" altLang="en-US"/>
              <a:t>Why is that?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114F72-CC36-1D31-95DF-BCA516E3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Choosing Attributes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B0B744-0A08-872A-E94A-21DAC10B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Methods for selecting attributes (which will be described later) show that weather is not a discriminating attribute</a:t>
            </a:r>
          </a:p>
          <a:p>
            <a:r>
              <a:rPr lang="en-US" altLang="en-US"/>
              <a:t>We use the principle of </a:t>
            </a:r>
            <a:r>
              <a:rPr lang="en-US" altLang="en-US" i="1"/>
              <a:t>Occam’s Razor</a:t>
            </a:r>
            <a:r>
              <a:rPr lang="en-US" altLang="en-US"/>
              <a:t>:  Given a number of competing hypotheses, the simplest one is preferable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AA67F78-2380-98B8-48B0-817326E3D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Choosing Attributes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BA2D22-0EB3-C820-C13D-5D1EB4DBB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basic structure of creating a decision tree is the same for most decision tree algorithms</a:t>
            </a:r>
          </a:p>
          <a:p>
            <a:r>
              <a:rPr lang="en-US" altLang="en-US"/>
              <a:t>The difference lies in how we select the attributes for the tree</a:t>
            </a:r>
          </a:p>
          <a:p>
            <a:r>
              <a:rPr lang="en-US" altLang="en-US"/>
              <a:t>We will focus on the ID3 algorithm developed by Ross Quinlan in 1975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E169C5A-F516-EF01-791D-D63E869BD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Decision Tree Algorithms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1ED5AD-C28B-867F-0CF8-0E915AB69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/>
              <a:t>The basic idea behind any decision tree algorithm is as follows:</a:t>
            </a:r>
          </a:p>
          <a:p>
            <a:pPr lvl="1"/>
            <a:r>
              <a:rPr lang="en-US" altLang="en-US" sz="1800"/>
              <a:t>Choose the </a:t>
            </a:r>
            <a:r>
              <a:rPr lang="en-US" altLang="en-US" sz="1800" i="1"/>
              <a:t>best</a:t>
            </a:r>
            <a:r>
              <a:rPr lang="en-US" altLang="en-US" sz="1800"/>
              <a:t> attribute(s) to split the remaining instances and make that attribute a decision node</a:t>
            </a:r>
          </a:p>
          <a:p>
            <a:pPr lvl="1"/>
            <a:r>
              <a:rPr lang="en-US" altLang="en-US" sz="1800"/>
              <a:t>Repeat this process for recursively for each child</a:t>
            </a:r>
          </a:p>
          <a:p>
            <a:pPr lvl="1"/>
            <a:r>
              <a:rPr lang="en-US" altLang="en-US" sz="1800"/>
              <a:t>Stop when:</a:t>
            </a:r>
          </a:p>
          <a:p>
            <a:pPr lvl="2"/>
            <a:r>
              <a:rPr lang="en-US" altLang="en-US" sz="1500"/>
              <a:t>All the instances have the same target attribute value</a:t>
            </a:r>
          </a:p>
          <a:p>
            <a:pPr lvl="2"/>
            <a:r>
              <a:rPr lang="en-US" altLang="en-US" sz="1500"/>
              <a:t>There are no more attributes</a:t>
            </a:r>
          </a:p>
          <a:p>
            <a:pPr lvl="2"/>
            <a:r>
              <a:rPr lang="en-US" altLang="en-US" sz="1500"/>
              <a:t>There are no more instances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DBC3BFF-F012-AB31-76E5-05A94A6E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Identifying the Best Attributes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0534123-3D1A-B67F-D0CB-A80C60EDE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457200"/>
          </a:xfrm>
        </p:spPr>
        <p:txBody>
          <a:bodyPr/>
          <a:lstStyle/>
          <a:p>
            <a:r>
              <a:rPr lang="en-US" altLang="en-US"/>
              <a:t>Refer back to our original decision tree</a:t>
            </a:r>
          </a:p>
          <a:p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5853D9F-BDAC-C7E3-2C31-038C50BD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000250"/>
            <a:ext cx="971550" cy="285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8FA4A27-95C7-C870-54B8-5426B5B16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800350"/>
            <a:ext cx="89535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ED142FC-8781-DD55-A2B1-41B8F137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743200"/>
            <a:ext cx="9144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0C885D1A-4068-C46E-07A4-D2255E60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2457450"/>
            <a:ext cx="8191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B9D8F56F-4895-08FF-B982-97510E1D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4003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29705" name="AutoShape 9">
            <a:extLst>
              <a:ext uri="{FF2B5EF4-FFF2-40B4-BE49-F238E27FC236}">
                <a16:creationId xmlns:a16="http://schemas.microsoft.com/office/drawing/2014/main" id="{ADF0C1A6-57B5-6A69-B862-342D55DA8F5E}"/>
              </a:ext>
            </a:extLst>
          </p:cNvPr>
          <p:cNvCxnSpPr>
            <a:cxnSpLocks noChangeShapeType="1"/>
            <a:stCxn id="29700" idx="2"/>
            <a:endCxn id="29701" idx="0"/>
          </p:cNvCxnSpPr>
          <p:nvPr/>
        </p:nvCxnSpPr>
        <p:spPr bwMode="auto">
          <a:xfrm flipH="1">
            <a:off x="3133725" y="2286000"/>
            <a:ext cx="1123950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10">
            <a:extLst>
              <a:ext uri="{FF2B5EF4-FFF2-40B4-BE49-F238E27FC236}">
                <a16:creationId xmlns:a16="http://schemas.microsoft.com/office/drawing/2014/main" id="{019EFB24-CDDE-3247-F12C-52D6C19E919C}"/>
              </a:ext>
            </a:extLst>
          </p:cNvPr>
          <p:cNvCxnSpPr>
            <a:cxnSpLocks noChangeShapeType="1"/>
            <a:stCxn id="29700" idx="2"/>
            <a:endCxn id="29702" idx="0"/>
          </p:cNvCxnSpPr>
          <p:nvPr/>
        </p:nvCxnSpPr>
        <p:spPr bwMode="auto">
          <a:xfrm>
            <a:off x="4257675" y="2286000"/>
            <a:ext cx="8286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Text Box 11">
            <a:extLst>
              <a:ext uri="{FF2B5EF4-FFF2-40B4-BE49-F238E27FC236}">
                <a16:creationId xmlns:a16="http://schemas.microsoft.com/office/drawing/2014/main" id="{5760AA2A-DF33-4E88-8116-907212DA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798" y="2514600"/>
            <a:ext cx="71080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BB397D3F-B2E6-63F3-4213-5DF41216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33147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001D0210-A2DB-ABCC-313A-73E09507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1465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4577F091-15B8-8E45-5FD6-0A9F593BB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3314700"/>
            <a:ext cx="71199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63EF6B98-1F37-E378-C148-F8F42F9EA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3314700"/>
            <a:ext cx="10608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Medium</a:t>
            </a:r>
          </a:p>
        </p:txBody>
      </p:sp>
      <p:cxnSp>
        <p:nvCxnSpPr>
          <p:cNvPr id="29712" name="AutoShape 16">
            <a:extLst>
              <a:ext uri="{FF2B5EF4-FFF2-40B4-BE49-F238E27FC236}">
                <a16:creationId xmlns:a16="http://schemas.microsoft.com/office/drawing/2014/main" id="{7E485D6A-07B7-E6FA-384D-BF68CDABBD23}"/>
              </a:ext>
            </a:extLst>
          </p:cNvPr>
          <p:cNvCxnSpPr>
            <a:cxnSpLocks noChangeShapeType="1"/>
            <a:stCxn id="29701" idx="2"/>
            <a:endCxn id="29708" idx="0"/>
          </p:cNvCxnSpPr>
          <p:nvPr/>
        </p:nvCxnSpPr>
        <p:spPr bwMode="auto">
          <a:xfrm>
            <a:off x="3133725" y="3028950"/>
            <a:ext cx="250627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3" name="Text Box 17">
            <a:extLst>
              <a:ext uri="{FF2B5EF4-FFF2-40B4-BE49-F238E27FC236}">
                <a16:creationId xmlns:a16="http://schemas.microsoft.com/office/drawing/2014/main" id="{7E4163E4-BF34-2695-557E-DE33F195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14325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46E21212-3557-EA96-F51D-891BD3F9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30861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A14BCC7C-D83D-ABB1-3E51-04D5504EDFA0}"/>
              </a:ext>
            </a:extLst>
          </p:cNvPr>
          <p:cNvCxnSpPr>
            <a:cxnSpLocks noChangeShapeType="1"/>
            <a:stCxn id="29700" idx="2"/>
            <a:endCxn id="29709" idx="0"/>
          </p:cNvCxnSpPr>
          <p:nvPr/>
        </p:nvCxnSpPr>
        <p:spPr bwMode="auto">
          <a:xfrm flipH="1">
            <a:off x="4241602" y="2286000"/>
            <a:ext cx="16073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C55E0E5E-1445-78F6-0AA7-7F50455790B7}"/>
              </a:ext>
            </a:extLst>
          </p:cNvPr>
          <p:cNvCxnSpPr>
            <a:cxnSpLocks noChangeShapeType="1"/>
            <a:stCxn id="29702" idx="2"/>
            <a:endCxn id="29711" idx="0"/>
          </p:cNvCxnSpPr>
          <p:nvPr/>
        </p:nvCxnSpPr>
        <p:spPr bwMode="auto">
          <a:xfrm flipH="1">
            <a:off x="4930975" y="2971800"/>
            <a:ext cx="155375" cy="342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1681691A-8CF4-88AB-4E7C-38CF08ADD2EA}"/>
              </a:ext>
            </a:extLst>
          </p:cNvPr>
          <p:cNvCxnSpPr>
            <a:cxnSpLocks noChangeShapeType="1"/>
            <a:stCxn id="29702" idx="2"/>
            <a:endCxn id="29722" idx="0"/>
          </p:cNvCxnSpPr>
          <p:nvPr/>
        </p:nvCxnSpPr>
        <p:spPr bwMode="auto">
          <a:xfrm>
            <a:off x="5086350" y="2971800"/>
            <a:ext cx="355402" cy="342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8" name="Text Box 22">
            <a:extLst>
              <a:ext uri="{FF2B5EF4-FFF2-40B4-BE49-F238E27FC236}">
                <a16:creationId xmlns:a16="http://schemas.microsoft.com/office/drawing/2014/main" id="{AD012703-4584-9D93-C721-FD283543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0861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No</a:t>
            </a:r>
          </a:p>
        </p:txBody>
      </p:sp>
      <p:cxnSp>
        <p:nvCxnSpPr>
          <p:cNvPr id="29720" name="AutoShape 24">
            <a:extLst>
              <a:ext uri="{FF2B5EF4-FFF2-40B4-BE49-F238E27FC236}">
                <a16:creationId xmlns:a16="http://schemas.microsoft.com/office/drawing/2014/main" id="{01E50BCD-5B26-E9A5-5A0D-878776FB3D6D}"/>
              </a:ext>
            </a:extLst>
          </p:cNvPr>
          <p:cNvCxnSpPr>
            <a:cxnSpLocks noChangeShapeType="1"/>
            <a:stCxn id="29701" idx="2"/>
            <a:endCxn id="29710" idx="0"/>
          </p:cNvCxnSpPr>
          <p:nvPr/>
        </p:nvCxnSpPr>
        <p:spPr bwMode="auto">
          <a:xfrm flipH="1">
            <a:off x="2813447" y="3028950"/>
            <a:ext cx="320278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1" name="Text Box 25">
            <a:extLst>
              <a:ext uri="{FF2B5EF4-FFF2-40B4-BE49-F238E27FC236}">
                <a16:creationId xmlns:a16="http://schemas.microsoft.com/office/drawing/2014/main" id="{AD746910-DEED-9B5C-E648-609FB17A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0861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F80BEAF2-258A-09BE-D216-D0BD9D57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7108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29723" name="Rectangle 27">
            <a:extLst>
              <a:ext uri="{FF2B5EF4-FFF2-40B4-BE49-F238E27FC236}">
                <a16:creationId xmlns:a16="http://schemas.microsoft.com/office/drawing/2014/main" id="{86C99B5E-F490-2BCC-188C-55A0D711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94" y="3886200"/>
            <a:ext cx="57459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9000" indent="-439738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1163" indent="-38576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0100" indent="-3873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How did we know to split on </a:t>
            </a:r>
            <a:r>
              <a:rPr lang="en-US" altLang="en-US" sz="2400" i="1"/>
              <a:t>leave at</a:t>
            </a:r>
            <a:r>
              <a:rPr lang="en-US" altLang="en-US" sz="2400"/>
              <a:t> and then on </a:t>
            </a:r>
            <a:r>
              <a:rPr lang="en-US" altLang="en-US" sz="2400" i="1"/>
              <a:t>stall </a:t>
            </a:r>
            <a:r>
              <a:rPr lang="en-US" altLang="en-US" sz="2400"/>
              <a:t>and </a:t>
            </a:r>
            <a:r>
              <a:rPr lang="en-US" altLang="en-US" sz="2400" i="1"/>
              <a:t>accident </a:t>
            </a:r>
            <a:r>
              <a:rPr lang="en-US" altLang="en-US" sz="2400"/>
              <a:t>and not weather?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D55ED19-3A09-770A-D674-F31C329A2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ID3 Heuristic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CCA5746-AEA2-080F-3026-F7E10DDCF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determine the best attribute, we look at the ID3 heuristic</a:t>
            </a:r>
          </a:p>
          <a:p>
            <a:r>
              <a:rPr lang="en-US" altLang="en-US"/>
              <a:t>ID3 splits attributes based on their </a:t>
            </a:r>
            <a:r>
              <a:rPr lang="en-US" altLang="en-US" i="1"/>
              <a:t>entropy</a:t>
            </a:r>
            <a:r>
              <a:rPr lang="en-US" altLang="en-US"/>
              <a:t>.</a:t>
            </a:r>
          </a:p>
          <a:p>
            <a:r>
              <a:rPr lang="en-US" altLang="en-US"/>
              <a:t>Entropy is the measure of disinformation…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6804F8-B2B2-F665-D3BC-17570A1A7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Entropy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4CF912A-FF2F-FFBE-5458-1C177712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Entropy is minimized when all values of the target attribute are the same.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If we know that commute time will always be </a:t>
            </a:r>
            <a:r>
              <a:rPr lang="en-US" altLang="en-US" sz="1800" i="1"/>
              <a:t>short</a:t>
            </a:r>
            <a:r>
              <a:rPr lang="en-US" altLang="en-US" sz="1800"/>
              <a:t>, then entropy = 0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100"/>
              <a:t>Entropy is maximized when there is an equal chance of all values for the target attribute (i.e. the result is random)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If commute time = short in 3 instances, medium in 3 instances and long in 3 instances, entropy is maximized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A32D75F-DBEB-75E4-CC8A-2538082CA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Entropy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89A012-9772-55F4-16E0-0BDD41D79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Calculation of entropy</a:t>
            </a:r>
          </a:p>
          <a:p>
            <a:pPr lvl="1"/>
            <a:r>
              <a:rPr lang="en-US" altLang="en-US"/>
              <a:t>Entropy(S) = </a:t>
            </a:r>
            <a:r>
              <a:rPr lang="en-US" altLang="en-US">
                <a:cs typeface="Arial" panose="020B0604020202020204" pitchFamily="34" charset="0"/>
              </a:rPr>
              <a:t>∑</a:t>
            </a:r>
            <a:r>
              <a:rPr lang="en-US" altLang="en-US" baseline="-25000">
                <a:cs typeface="Arial" panose="020B0604020202020204" pitchFamily="34" charset="0"/>
              </a:rPr>
              <a:t>(i=1 to l)</a:t>
            </a:r>
            <a:r>
              <a:rPr lang="en-US" altLang="en-US">
                <a:cs typeface="Arial" panose="020B0604020202020204" pitchFamily="34" charset="0"/>
              </a:rPr>
              <a:t>-|S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|/|S| * log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(|S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|/|S|)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S = set of examples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S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 = subset of S with value v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 under the target attribute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l = size of the range of the target attribute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14F32D6-B3AC-2B74-58CB-DAD27B292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ID3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530D2D1-9F15-F99B-BDEB-1C5101166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ID3 splits on attributes with the lowest entropy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We calculate the entropy for all values of an attribute as the weighted sum of subset entropies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∑</a:t>
            </a:r>
            <a:r>
              <a:rPr lang="en-US" altLang="en-US" sz="1800" baseline="-25000"/>
              <a:t>(i = 1 to k)</a:t>
            </a:r>
            <a:r>
              <a:rPr lang="en-US" altLang="en-US" sz="1800"/>
              <a:t> |S</a:t>
            </a:r>
            <a:r>
              <a:rPr lang="en-US" altLang="en-US" sz="1800" baseline="-25000"/>
              <a:t>i</a:t>
            </a:r>
            <a:r>
              <a:rPr lang="en-US" altLang="en-US" sz="1800"/>
              <a:t>|/|S| Entropy(S</a:t>
            </a:r>
            <a:r>
              <a:rPr lang="en-US" altLang="en-US" sz="1800" baseline="-25000"/>
              <a:t>i</a:t>
            </a:r>
            <a:r>
              <a:rPr lang="en-US" altLang="en-US" sz="1800"/>
              <a:t>), where k is the range of the attribute we are testing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We can also measure information gain (which is inversely proportional to entropy)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Entropy(S) - ∑</a:t>
            </a:r>
            <a:r>
              <a:rPr lang="en-US" altLang="en-US" sz="1800" baseline="-25000"/>
              <a:t>(i = 1 to k)</a:t>
            </a:r>
            <a:r>
              <a:rPr lang="en-US" altLang="en-US" sz="1800"/>
              <a:t> |S</a:t>
            </a:r>
            <a:r>
              <a:rPr lang="en-US" altLang="en-US" sz="1800" baseline="-25000"/>
              <a:t>i</a:t>
            </a:r>
            <a:r>
              <a:rPr lang="en-US" altLang="en-US" sz="1800"/>
              <a:t>|/|S| Entropy(S</a:t>
            </a:r>
            <a:r>
              <a:rPr lang="en-US" altLang="en-US" sz="1800" baseline="-25000"/>
              <a:t>i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78513C-5D36-689F-82AC-98F35B502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ID3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88F0EDD-09B7-CDBB-D17A-38CB73648D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54994" y="1485900"/>
            <a:ext cx="5574506" cy="1085850"/>
          </a:xfrm>
        </p:spPr>
        <p:txBody>
          <a:bodyPr/>
          <a:lstStyle/>
          <a:p>
            <a:r>
              <a:rPr lang="en-US" altLang="en-US" sz="2100"/>
              <a:t>Given our commute time sample set, we can calculate the entropy of each attribute at the root node</a:t>
            </a:r>
          </a:p>
          <a:p>
            <a:pPr lvl="1"/>
            <a:endParaRPr lang="en-US" altLang="en-US" sz="1800"/>
          </a:p>
        </p:txBody>
      </p:sp>
      <p:graphicFrame>
        <p:nvGraphicFramePr>
          <p:cNvPr id="33835" name="Group 43">
            <a:extLst>
              <a:ext uri="{FF2B5EF4-FFF2-40B4-BE49-F238E27FC236}">
                <a16:creationId xmlns:a16="http://schemas.microsoft.com/office/drawing/2014/main" id="{D3C08209-96EA-957D-6A0D-BF046771DF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00250" y="2743200"/>
          <a:ext cx="5486400" cy="1943102"/>
        </p:xfrm>
        <a:graphic>
          <a:graphicData uri="http://schemas.openxmlformats.org/drawingml/2006/table">
            <a:tbl>
              <a:tblPr/>
              <a:tblGrid>
                <a:gridCol w="1269206">
                  <a:extLst>
                    <a:ext uri="{9D8B030D-6E8A-4147-A177-3AD203B41FA5}">
                      <a16:colId xmlns:a16="http://schemas.microsoft.com/office/drawing/2014/main" val="1545336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75188732"/>
                    </a:ext>
                  </a:extLst>
                </a:gridCol>
                <a:gridCol w="2074069">
                  <a:extLst>
                    <a:ext uri="{9D8B030D-6E8A-4147-A177-3AD203B41FA5}">
                      <a16:colId xmlns:a16="http://schemas.microsoft.com/office/drawing/2014/main" val="1866719669"/>
                    </a:ext>
                  </a:extLst>
                </a:gridCol>
              </a:tblGrid>
              <a:tr h="465535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Entropy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Gain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922965"/>
                  </a:ext>
                </a:extLst>
              </a:tr>
              <a:tr h="369094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0.6511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0.768449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905198"/>
                  </a:ext>
                </a:extLst>
              </a:tr>
              <a:tr h="370285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Weather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1.28884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0.130719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160756"/>
                  </a:ext>
                </a:extLst>
              </a:tr>
              <a:tr h="369094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Accident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0.92307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0.496479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877105"/>
                  </a:ext>
                </a:extLst>
              </a:tr>
              <a:tr h="369094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Stall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1.17071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0.248842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09491"/>
                  </a:ext>
                </a:extLst>
              </a:tr>
            </a:tbl>
          </a:graphicData>
        </a:graphic>
      </p:graphicFrame>
      <p:sp>
        <p:nvSpPr>
          <p:cNvPr id="33836" name="Oval 44">
            <a:extLst>
              <a:ext uri="{FF2B5EF4-FFF2-40B4-BE49-F238E27FC236}">
                <a16:creationId xmlns:a16="http://schemas.microsoft.com/office/drawing/2014/main" id="{18039BCE-B720-AAA0-0F6A-2DB65382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257550"/>
            <a:ext cx="1143000" cy="342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837" name="Oval 45">
            <a:extLst>
              <a:ext uri="{FF2B5EF4-FFF2-40B4-BE49-F238E27FC236}">
                <a16:creationId xmlns:a16="http://schemas.microsoft.com/office/drawing/2014/main" id="{CCC11530-B555-07FC-007A-2B6D066A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57550"/>
            <a:ext cx="1143000" cy="342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dirty="0"/>
              <a:t>general Scheme </a:t>
            </a:r>
          </a:p>
        </p:txBody>
      </p:sp>
      <p:pic>
        <p:nvPicPr>
          <p:cNvPr id="4098" name="Picture 2" descr="Create a Predictive Model">
            <a:extLst>
              <a:ext uri="{FF2B5EF4-FFF2-40B4-BE49-F238E27FC236}">
                <a16:creationId xmlns:a16="http://schemas.microsoft.com/office/drawing/2014/main" id="{7D589BCF-7564-40FB-BAE8-29A9A5A2D5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1550"/>
            <a:ext cx="5267026" cy="41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1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BC29FC7-03FE-2A19-2D81-0F7ADC92B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Pruning 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03E7A64-E212-E1AD-7EBB-B6747F746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another technique for reducing the number of attributes used in a tree - </a:t>
            </a:r>
            <a:r>
              <a:rPr lang="en-US" altLang="en-US" i="1"/>
              <a:t>pruning</a:t>
            </a:r>
          </a:p>
          <a:p>
            <a:r>
              <a:rPr lang="en-US" altLang="en-US"/>
              <a:t>Two types of pruning:</a:t>
            </a:r>
          </a:p>
          <a:p>
            <a:pPr lvl="1"/>
            <a:r>
              <a:rPr lang="en-US" altLang="en-US"/>
              <a:t>Pre-pruning (forward pruning)</a:t>
            </a:r>
          </a:p>
          <a:p>
            <a:pPr lvl="1"/>
            <a:r>
              <a:rPr lang="en-US" altLang="en-US"/>
              <a:t>Post-pruning (backward pruning)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65C7CC1-A51E-18D3-9408-9F7D9B937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Prepruning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D37FAF-AF84-ADEC-0C85-B0E3446DA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/>
              <a:t>In prepruning, we decide during the building process when to stop adding attributes (possibly based on their information gain)</a:t>
            </a:r>
          </a:p>
          <a:p>
            <a:pPr>
              <a:buFont typeface="Wingdings" pitchFamily="2" charset="2"/>
              <a:buNone/>
            </a:pPr>
            <a:endParaRPr lang="en-US" altLang="en-US" sz="2100"/>
          </a:p>
          <a:p>
            <a:r>
              <a:rPr lang="en-US" altLang="en-US" sz="2100"/>
              <a:t>However, this may be problematic – Why?</a:t>
            </a:r>
          </a:p>
          <a:p>
            <a:pPr lvl="1"/>
            <a:r>
              <a:rPr lang="en-US" altLang="en-US" sz="1800"/>
              <a:t>Sometimes attributes individually do not contribute much to a decision, but combined, they may have a significant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517F3D4-AA5A-8C65-5477-34E8A7E66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Postpruning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9AB5B46-31EB-DFDC-EA67-6E5CD3C1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Postpruning waits until the full decision tree has built and then prunes the attributes</a:t>
            </a:r>
          </a:p>
          <a:p>
            <a:r>
              <a:rPr lang="en-US" altLang="en-US"/>
              <a:t>Two techniques:</a:t>
            </a:r>
          </a:p>
          <a:p>
            <a:pPr lvl="1"/>
            <a:r>
              <a:rPr lang="en-US" altLang="en-US"/>
              <a:t>Subtree Replacement</a:t>
            </a:r>
          </a:p>
          <a:p>
            <a:pPr lvl="1"/>
            <a:r>
              <a:rPr lang="en-US" altLang="en-US"/>
              <a:t>Subtree Raising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EE33FB8-4A61-DF49-59ED-4F19340C3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Subtree Replacement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5B5F04D-6826-73DB-5149-256E44323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74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Entire subtree is replaced by a single leaf node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3349B9A-205B-77A4-4961-73EF12CE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21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098DCB2-EBE5-863F-A29E-9E617942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7432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068E0FD5-E255-8044-E8BD-ACA1997C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257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50183" name="AutoShape 7">
            <a:extLst>
              <a:ext uri="{FF2B5EF4-FFF2-40B4-BE49-F238E27FC236}">
                <a16:creationId xmlns:a16="http://schemas.microsoft.com/office/drawing/2014/main" id="{0F8428D3-4E25-6E17-DFFB-7337473F77A1}"/>
              </a:ext>
            </a:extLst>
          </p:cNvPr>
          <p:cNvCxnSpPr>
            <a:cxnSpLocks noChangeShapeType="1"/>
            <a:stCxn id="50180" idx="2"/>
            <a:endCxn id="50181" idx="0"/>
          </p:cNvCxnSpPr>
          <p:nvPr/>
        </p:nvCxnSpPr>
        <p:spPr bwMode="auto">
          <a:xfrm flipH="1">
            <a:off x="3629025" y="2400300"/>
            <a:ext cx="62865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4" name="AutoShape 8">
            <a:extLst>
              <a:ext uri="{FF2B5EF4-FFF2-40B4-BE49-F238E27FC236}">
                <a16:creationId xmlns:a16="http://schemas.microsoft.com/office/drawing/2014/main" id="{80817ADC-EA6B-8F5C-FCA4-0C4D6D89BD49}"/>
              </a:ext>
            </a:extLst>
          </p:cNvPr>
          <p:cNvCxnSpPr>
            <a:cxnSpLocks noChangeShapeType="1"/>
            <a:stCxn id="50181" idx="2"/>
            <a:endCxn id="50182" idx="0"/>
          </p:cNvCxnSpPr>
          <p:nvPr/>
        </p:nvCxnSpPr>
        <p:spPr bwMode="auto">
          <a:xfrm flipH="1">
            <a:off x="2657475" y="3028950"/>
            <a:ext cx="97155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5" name="Rectangle 9">
            <a:extLst>
              <a:ext uri="{FF2B5EF4-FFF2-40B4-BE49-F238E27FC236}">
                <a16:creationId xmlns:a16="http://schemas.microsoft.com/office/drawing/2014/main" id="{4C73C667-5F19-DAE0-4E67-3EF0C4CC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000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854529D1-6243-85A2-B736-72534397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D83F0811-B962-38A7-E732-3CFBDCF5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0188" name="AutoShape 12">
            <a:extLst>
              <a:ext uri="{FF2B5EF4-FFF2-40B4-BE49-F238E27FC236}">
                <a16:creationId xmlns:a16="http://schemas.microsoft.com/office/drawing/2014/main" id="{D1038D4D-CA57-52A9-30EA-6F0A6255199F}"/>
              </a:ext>
            </a:extLst>
          </p:cNvPr>
          <p:cNvCxnSpPr>
            <a:cxnSpLocks noChangeShapeType="1"/>
            <a:stCxn id="50182" idx="2"/>
            <a:endCxn id="50185" idx="0"/>
          </p:cNvCxnSpPr>
          <p:nvPr/>
        </p:nvCxnSpPr>
        <p:spPr bwMode="auto">
          <a:xfrm flipH="1">
            <a:off x="1800225" y="35433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CDF3802C-B57F-571D-1CE5-7635F385A7EF}"/>
              </a:ext>
            </a:extLst>
          </p:cNvPr>
          <p:cNvCxnSpPr>
            <a:cxnSpLocks noChangeShapeType="1"/>
            <a:stCxn id="50182" idx="2"/>
            <a:endCxn id="50186" idx="0"/>
          </p:cNvCxnSpPr>
          <p:nvPr/>
        </p:nvCxnSpPr>
        <p:spPr bwMode="auto">
          <a:xfrm>
            <a:off x="2657475" y="3543300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AutoShape 14">
            <a:extLst>
              <a:ext uri="{FF2B5EF4-FFF2-40B4-BE49-F238E27FC236}">
                <a16:creationId xmlns:a16="http://schemas.microsoft.com/office/drawing/2014/main" id="{DF69FC09-A80E-E212-4D38-DC85060A7E36}"/>
              </a:ext>
            </a:extLst>
          </p:cNvPr>
          <p:cNvCxnSpPr>
            <a:cxnSpLocks noChangeShapeType="1"/>
            <a:stCxn id="50182" idx="2"/>
            <a:endCxn id="50187" idx="0"/>
          </p:cNvCxnSpPr>
          <p:nvPr/>
        </p:nvCxnSpPr>
        <p:spPr bwMode="auto">
          <a:xfrm>
            <a:off x="2657475" y="3543300"/>
            <a:ext cx="8572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4A7071A2-8403-5241-29B1-594AC40F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33147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192" name="Rectangle 16">
            <a:extLst>
              <a:ext uri="{FF2B5EF4-FFF2-40B4-BE49-F238E27FC236}">
                <a16:creationId xmlns:a16="http://schemas.microsoft.com/office/drawing/2014/main" id="{3B40E1EF-8C85-EDDB-FCC1-BE384539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57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0193" name="AutoShape 17">
            <a:extLst>
              <a:ext uri="{FF2B5EF4-FFF2-40B4-BE49-F238E27FC236}">
                <a16:creationId xmlns:a16="http://schemas.microsoft.com/office/drawing/2014/main" id="{A7A3CDC2-D6C5-4E60-F287-7FE72F8B96AA}"/>
              </a:ext>
            </a:extLst>
          </p:cNvPr>
          <p:cNvCxnSpPr>
            <a:cxnSpLocks noChangeShapeType="1"/>
            <a:stCxn id="50181" idx="2"/>
            <a:endCxn id="50191" idx="0"/>
          </p:cNvCxnSpPr>
          <p:nvPr/>
        </p:nvCxnSpPr>
        <p:spPr bwMode="auto">
          <a:xfrm>
            <a:off x="3629025" y="3028950"/>
            <a:ext cx="4572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" name="AutoShape 18">
            <a:extLst>
              <a:ext uri="{FF2B5EF4-FFF2-40B4-BE49-F238E27FC236}">
                <a16:creationId xmlns:a16="http://schemas.microsoft.com/office/drawing/2014/main" id="{18D749E9-D2C3-E29C-77B9-E7CC28360F4C}"/>
              </a:ext>
            </a:extLst>
          </p:cNvPr>
          <p:cNvCxnSpPr>
            <a:cxnSpLocks noChangeShapeType="1"/>
            <a:stCxn id="50181" idx="2"/>
            <a:endCxn id="50192" idx="0"/>
          </p:cNvCxnSpPr>
          <p:nvPr/>
        </p:nvCxnSpPr>
        <p:spPr bwMode="auto">
          <a:xfrm>
            <a:off x="3629025" y="3028950"/>
            <a:ext cx="14859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6" name="AutoShape 20">
            <a:extLst>
              <a:ext uri="{FF2B5EF4-FFF2-40B4-BE49-F238E27FC236}">
                <a16:creationId xmlns:a16="http://schemas.microsoft.com/office/drawing/2014/main" id="{D40CD3DD-A93C-82CA-782F-B28733CF0BCF}"/>
              </a:ext>
            </a:extLst>
          </p:cNvPr>
          <p:cNvCxnSpPr>
            <a:cxnSpLocks noChangeShapeType="1"/>
            <a:stCxn id="50180" idx="2"/>
          </p:cNvCxnSpPr>
          <p:nvPr/>
        </p:nvCxnSpPr>
        <p:spPr bwMode="auto">
          <a:xfrm>
            <a:off x="4257675" y="2400300"/>
            <a:ext cx="2571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7" name="AutoShape 21">
            <a:extLst>
              <a:ext uri="{FF2B5EF4-FFF2-40B4-BE49-F238E27FC236}">
                <a16:creationId xmlns:a16="http://schemas.microsoft.com/office/drawing/2014/main" id="{20153751-218A-5CD0-D953-3882726A0334}"/>
              </a:ext>
            </a:extLst>
          </p:cNvPr>
          <p:cNvCxnSpPr>
            <a:cxnSpLocks noChangeShapeType="1"/>
            <a:stCxn id="50180" idx="2"/>
          </p:cNvCxnSpPr>
          <p:nvPr/>
        </p:nvCxnSpPr>
        <p:spPr bwMode="auto">
          <a:xfrm>
            <a:off x="4257675" y="2400300"/>
            <a:ext cx="10572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8" name="Oval 22">
            <a:extLst>
              <a:ext uri="{FF2B5EF4-FFF2-40B4-BE49-F238E27FC236}">
                <a16:creationId xmlns:a16="http://schemas.microsoft.com/office/drawing/2014/main" id="{C0B67BAA-C94D-2210-7E9E-8F974ABC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00400"/>
            <a:ext cx="2628900" cy="148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684EBDE-70AA-7F29-88D2-52069B9AF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Subtree Replacement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FEF6C80-77D5-23C7-4D1E-C9DB69739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74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Node 6 replaced the subtree</a:t>
            </a:r>
          </a:p>
          <a:p>
            <a:pPr>
              <a:lnSpc>
                <a:spcPct val="80000"/>
              </a:lnSpc>
            </a:pPr>
            <a:r>
              <a:rPr lang="en-US" altLang="en-US"/>
              <a:t>Generalizes tree a little more, but may increase accuracy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26479E9-668C-9F1A-C676-4B43C7F7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14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6920359-AB86-75CE-8491-4639B947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5433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EC9FD516-7E1F-6548-3338-9140FA76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1207" name="AutoShape 7">
            <a:extLst>
              <a:ext uri="{FF2B5EF4-FFF2-40B4-BE49-F238E27FC236}">
                <a16:creationId xmlns:a16="http://schemas.microsoft.com/office/drawing/2014/main" id="{263E7136-3496-7D31-AC99-064C4694CDDB}"/>
              </a:ext>
            </a:extLst>
          </p:cNvPr>
          <p:cNvCxnSpPr>
            <a:cxnSpLocks noChangeShapeType="1"/>
            <a:stCxn id="51204" idx="2"/>
            <a:endCxn id="51205" idx="0"/>
          </p:cNvCxnSpPr>
          <p:nvPr/>
        </p:nvCxnSpPr>
        <p:spPr bwMode="auto">
          <a:xfrm flipH="1">
            <a:off x="4029075" y="3200400"/>
            <a:ext cx="62865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8">
            <a:extLst>
              <a:ext uri="{FF2B5EF4-FFF2-40B4-BE49-F238E27FC236}">
                <a16:creationId xmlns:a16="http://schemas.microsoft.com/office/drawing/2014/main" id="{4145A3E3-6FA3-2FCB-B96A-317325A0C229}"/>
              </a:ext>
            </a:extLst>
          </p:cNvPr>
          <p:cNvCxnSpPr>
            <a:cxnSpLocks noChangeShapeType="1"/>
            <a:stCxn id="51205" idx="2"/>
            <a:endCxn id="51206" idx="0"/>
          </p:cNvCxnSpPr>
          <p:nvPr/>
        </p:nvCxnSpPr>
        <p:spPr bwMode="auto">
          <a:xfrm flipH="1">
            <a:off x="3057525" y="3829050"/>
            <a:ext cx="97155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751FC5BD-3935-3148-4200-459DEF74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1148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16" name="Rectangle 16">
            <a:extLst>
              <a:ext uri="{FF2B5EF4-FFF2-40B4-BE49-F238E27FC236}">
                <a16:creationId xmlns:a16="http://schemas.microsoft.com/office/drawing/2014/main" id="{0AAA5F36-2136-70DB-630D-67152DDF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1217" name="AutoShape 17">
            <a:extLst>
              <a:ext uri="{FF2B5EF4-FFF2-40B4-BE49-F238E27FC236}">
                <a16:creationId xmlns:a16="http://schemas.microsoft.com/office/drawing/2014/main" id="{6EC4990D-549A-52B8-8A31-CE5D49F13D7F}"/>
              </a:ext>
            </a:extLst>
          </p:cNvPr>
          <p:cNvCxnSpPr>
            <a:cxnSpLocks noChangeShapeType="1"/>
            <a:stCxn id="51205" idx="2"/>
            <a:endCxn id="51215" idx="0"/>
          </p:cNvCxnSpPr>
          <p:nvPr/>
        </p:nvCxnSpPr>
        <p:spPr bwMode="auto">
          <a:xfrm>
            <a:off x="4029075" y="3829050"/>
            <a:ext cx="4572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8" name="AutoShape 18">
            <a:extLst>
              <a:ext uri="{FF2B5EF4-FFF2-40B4-BE49-F238E27FC236}">
                <a16:creationId xmlns:a16="http://schemas.microsoft.com/office/drawing/2014/main" id="{B708FC41-2104-9452-E3B8-DF50201262D9}"/>
              </a:ext>
            </a:extLst>
          </p:cNvPr>
          <p:cNvCxnSpPr>
            <a:cxnSpLocks noChangeShapeType="1"/>
            <a:stCxn id="51205" idx="2"/>
            <a:endCxn id="51216" idx="0"/>
          </p:cNvCxnSpPr>
          <p:nvPr/>
        </p:nvCxnSpPr>
        <p:spPr bwMode="auto">
          <a:xfrm>
            <a:off x="4029075" y="3829050"/>
            <a:ext cx="14859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9" name="AutoShape 19">
            <a:extLst>
              <a:ext uri="{FF2B5EF4-FFF2-40B4-BE49-F238E27FC236}">
                <a16:creationId xmlns:a16="http://schemas.microsoft.com/office/drawing/2014/main" id="{5D5000E0-B69A-CED6-7123-35BD634BD1D7}"/>
              </a:ext>
            </a:extLst>
          </p:cNvPr>
          <p:cNvCxnSpPr>
            <a:cxnSpLocks noChangeShapeType="1"/>
            <a:stCxn id="51204" idx="2"/>
          </p:cNvCxnSpPr>
          <p:nvPr/>
        </p:nvCxnSpPr>
        <p:spPr bwMode="auto">
          <a:xfrm>
            <a:off x="4657725" y="3200400"/>
            <a:ext cx="2571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0" name="AutoShape 20">
            <a:extLst>
              <a:ext uri="{FF2B5EF4-FFF2-40B4-BE49-F238E27FC236}">
                <a16:creationId xmlns:a16="http://schemas.microsoft.com/office/drawing/2014/main" id="{C0966BEE-1B47-A1DD-4191-3ED5F3B799D7}"/>
              </a:ext>
            </a:extLst>
          </p:cNvPr>
          <p:cNvCxnSpPr>
            <a:cxnSpLocks noChangeShapeType="1"/>
            <a:stCxn id="51204" idx="2"/>
          </p:cNvCxnSpPr>
          <p:nvPr/>
        </p:nvCxnSpPr>
        <p:spPr bwMode="auto">
          <a:xfrm>
            <a:off x="4657725" y="3200400"/>
            <a:ext cx="10572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1" name="Oval 21">
            <a:extLst>
              <a:ext uri="{FF2B5EF4-FFF2-40B4-BE49-F238E27FC236}">
                <a16:creationId xmlns:a16="http://schemas.microsoft.com/office/drawing/2014/main" id="{6801E068-AD5E-7C0E-AB06-66FCAA31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4000500"/>
            <a:ext cx="12573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3882DAE-D094-3772-8663-31EA2C70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Subtree Raising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46ECE9E-A973-2EC0-7D98-08CEB697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74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Entire subtree is raised onto another node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B1FE8F9C-EECA-963B-765B-110F366A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21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A493F75-0F22-4D1A-ACA7-A0D6F27F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7432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B7ADF43-C067-6E09-007E-FDF70566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257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52231" name="AutoShape 7">
            <a:extLst>
              <a:ext uri="{FF2B5EF4-FFF2-40B4-BE49-F238E27FC236}">
                <a16:creationId xmlns:a16="http://schemas.microsoft.com/office/drawing/2014/main" id="{17E28CE4-7B86-598B-0F21-5F12680B5C81}"/>
              </a:ext>
            </a:extLst>
          </p:cNvPr>
          <p:cNvCxnSpPr>
            <a:cxnSpLocks noChangeShapeType="1"/>
            <a:stCxn id="52228" idx="2"/>
            <a:endCxn id="52229" idx="0"/>
          </p:cNvCxnSpPr>
          <p:nvPr/>
        </p:nvCxnSpPr>
        <p:spPr bwMode="auto">
          <a:xfrm flipH="1">
            <a:off x="3629025" y="2400300"/>
            <a:ext cx="62865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2" name="AutoShape 8">
            <a:extLst>
              <a:ext uri="{FF2B5EF4-FFF2-40B4-BE49-F238E27FC236}">
                <a16:creationId xmlns:a16="http://schemas.microsoft.com/office/drawing/2014/main" id="{73D0D250-9547-9869-FA80-CE61275B6C00}"/>
              </a:ext>
            </a:extLst>
          </p:cNvPr>
          <p:cNvCxnSpPr>
            <a:cxnSpLocks noChangeShapeType="1"/>
            <a:stCxn id="52229" idx="2"/>
            <a:endCxn id="52230" idx="0"/>
          </p:cNvCxnSpPr>
          <p:nvPr/>
        </p:nvCxnSpPr>
        <p:spPr bwMode="auto">
          <a:xfrm flipH="1">
            <a:off x="2657475" y="3028950"/>
            <a:ext cx="97155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3" name="Rectangle 9">
            <a:extLst>
              <a:ext uri="{FF2B5EF4-FFF2-40B4-BE49-F238E27FC236}">
                <a16:creationId xmlns:a16="http://schemas.microsoft.com/office/drawing/2014/main" id="{18F4E358-E5EA-4BB0-A0C9-EA797AC1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000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B24902F0-30C7-55CF-E8F3-1C36AA58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28B5D65C-4AE2-CA28-93D4-778B1F5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576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2236" name="AutoShape 12">
            <a:extLst>
              <a:ext uri="{FF2B5EF4-FFF2-40B4-BE49-F238E27FC236}">
                <a16:creationId xmlns:a16="http://schemas.microsoft.com/office/drawing/2014/main" id="{38046935-1189-CA26-A6B5-15ECF4521930}"/>
              </a:ext>
            </a:extLst>
          </p:cNvPr>
          <p:cNvCxnSpPr>
            <a:cxnSpLocks noChangeShapeType="1"/>
            <a:stCxn id="52230" idx="2"/>
            <a:endCxn id="52233" idx="0"/>
          </p:cNvCxnSpPr>
          <p:nvPr/>
        </p:nvCxnSpPr>
        <p:spPr bwMode="auto">
          <a:xfrm flipH="1">
            <a:off x="1800225" y="35433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id="{186299AE-CB75-AB36-A36A-3EAD984A0279}"/>
              </a:ext>
            </a:extLst>
          </p:cNvPr>
          <p:cNvCxnSpPr>
            <a:cxnSpLocks noChangeShapeType="1"/>
            <a:stCxn id="52230" idx="2"/>
            <a:endCxn id="52234" idx="0"/>
          </p:cNvCxnSpPr>
          <p:nvPr/>
        </p:nvCxnSpPr>
        <p:spPr bwMode="auto">
          <a:xfrm>
            <a:off x="2657475" y="3543300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A1E7F4D5-E82C-535E-B61B-D299A346CC93}"/>
              </a:ext>
            </a:extLst>
          </p:cNvPr>
          <p:cNvCxnSpPr>
            <a:cxnSpLocks noChangeShapeType="1"/>
            <a:stCxn id="52230" idx="2"/>
            <a:endCxn id="52235" idx="0"/>
          </p:cNvCxnSpPr>
          <p:nvPr/>
        </p:nvCxnSpPr>
        <p:spPr bwMode="auto">
          <a:xfrm>
            <a:off x="2657475" y="3543300"/>
            <a:ext cx="8572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0C79F8DA-755E-7DB6-BAEB-EFC63C00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33147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16A7FF00-CF4A-B490-422F-F94B1F18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57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5C22EAE7-2D42-CB02-76E1-A4DB2618798E}"/>
              </a:ext>
            </a:extLst>
          </p:cNvPr>
          <p:cNvCxnSpPr>
            <a:cxnSpLocks noChangeShapeType="1"/>
            <a:stCxn id="52229" idx="2"/>
            <a:endCxn id="52239" idx="0"/>
          </p:cNvCxnSpPr>
          <p:nvPr/>
        </p:nvCxnSpPr>
        <p:spPr bwMode="auto">
          <a:xfrm>
            <a:off x="3629025" y="3028950"/>
            <a:ext cx="4572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9EBE2EC9-4217-32C0-5252-8D32A05A5FBC}"/>
              </a:ext>
            </a:extLst>
          </p:cNvPr>
          <p:cNvCxnSpPr>
            <a:cxnSpLocks noChangeShapeType="1"/>
            <a:stCxn id="52229" idx="2"/>
            <a:endCxn id="52240" idx="0"/>
          </p:cNvCxnSpPr>
          <p:nvPr/>
        </p:nvCxnSpPr>
        <p:spPr bwMode="auto">
          <a:xfrm>
            <a:off x="3629025" y="3028950"/>
            <a:ext cx="14859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2D62C5C6-3CCD-E49F-2B42-B2152C4556CC}"/>
              </a:ext>
            </a:extLst>
          </p:cNvPr>
          <p:cNvCxnSpPr>
            <a:cxnSpLocks noChangeShapeType="1"/>
            <a:stCxn id="52228" idx="2"/>
          </p:cNvCxnSpPr>
          <p:nvPr/>
        </p:nvCxnSpPr>
        <p:spPr bwMode="auto">
          <a:xfrm>
            <a:off x="4257675" y="2400300"/>
            <a:ext cx="2571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364F2621-8FFA-4805-A98B-09AB7E776F10}"/>
              </a:ext>
            </a:extLst>
          </p:cNvPr>
          <p:cNvCxnSpPr>
            <a:cxnSpLocks noChangeShapeType="1"/>
            <a:stCxn id="52228" idx="2"/>
          </p:cNvCxnSpPr>
          <p:nvPr/>
        </p:nvCxnSpPr>
        <p:spPr bwMode="auto">
          <a:xfrm>
            <a:off x="4257675" y="2400300"/>
            <a:ext cx="10572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5" name="Oval 21">
            <a:extLst>
              <a:ext uri="{FF2B5EF4-FFF2-40B4-BE49-F238E27FC236}">
                <a16:creationId xmlns:a16="http://schemas.microsoft.com/office/drawing/2014/main" id="{C9C3361A-DC56-7CE8-FE24-2ACEE49E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00400"/>
            <a:ext cx="2628900" cy="148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EC55A1E-322D-DC97-FF48-ECF9F1AF5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Subtree Raising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307DF68-7B72-7295-65B1-86B812F9A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1428750"/>
            <a:ext cx="5745956" cy="131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Entire subtree is raised onto another node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This was not discussed in detail as it is not clear whether this is really worthwhile (as it is very time consuming)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2AB3ECD-EA09-4108-30D4-12B385C0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C0ACA6DD-50FF-21F8-AF50-299B9EDF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004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53255" name="AutoShape 7">
            <a:extLst>
              <a:ext uri="{FF2B5EF4-FFF2-40B4-BE49-F238E27FC236}">
                <a16:creationId xmlns:a16="http://schemas.microsoft.com/office/drawing/2014/main" id="{A1952EF1-F762-B057-11B8-A2F3DF27979F}"/>
              </a:ext>
            </a:extLst>
          </p:cNvPr>
          <p:cNvCxnSpPr>
            <a:cxnSpLocks noChangeShapeType="1"/>
            <a:stCxn id="53252" idx="2"/>
            <a:endCxn id="53269" idx="0"/>
          </p:cNvCxnSpPr>
          <p:nvPr/>
        </p:nvCxnSpPr>
        <p:spPr bwMode="auto">
          <a:xfrm flipH="1">
            <a:off x="4000500" y="3143250"/>
            <a:ext cx="657225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7" name="Rectangle 9">
            <a:extLst>
              <a:ext uri="{FF2B5EF4-FFF2-40B4-BE49-F238E27FC236}">
                <a16:creationId xmlns:a16="http://schemas.microsoft.com/office/drawing/2014/main" id="{20E36EE7-8D4A-95B4-FD28-048C222B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3434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A60A3613-E375-F835-59DA-28F780C6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00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1998BB96-78AA-421E-836E-70BBD3E57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4400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BD79F212-616B-5600-527F-B4293442058E}"/>
              </a:ext>
            </a:extLst>
          </p:cNvPr>
          <p:cNvCxnSpPr>
            <a:cxnSpLocks noChangeShapeType="1"/>
            <a:stCxn id="53254" idx="2"/>
            <a:endCxn id="53257" idx="0"/>
          </p:cNvCxnSpPr>
          <p:nvPr/>
        </p:nvCxnSpPr>
        <p:spPr bwMode="auto">
          <a:xfrm flipH="1">
            <a:off x="3114675" y="38862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0BCAA639-C59B-A7F6-68D5-8B915F762257}"/>
              </a:ext>
            </a:extLst>
          </p:cNvPr>
          <p:cNvCxnSpPr>
            <a:cxnSpLocks noChangeShapeType="1"/>
            <a:stCxn id="53254" idx="2"/>
            <a:endCxn id="53258" idx="0"/>
          </p:cNvCxnSpPr>
          <p:nvPr/>
        </p:nvCxnSpPr>
        <p:spPr bwMode="auto">
          <a:xfrm>
            <a:off x="3971925" y="3886200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9C75F00E-D505-FCFB-1B51-F340B632618C}"/>
              </a:ext>
            </a:extLst>
          </p:cNvPr>
          <p:cNvCxnSpPr>
            <a:cxnSpLocks noChangeShapeType="1"/>
            <a:stCxn id="53254" idx="2"/>
            <a:endCxn id="53259" idx="0"/>
          </p:cNvCxnSpPr>
          <p:nvPr/>
        </p:nvCxnSpPr>
        <p:spPr bwMode="auto">
          <a:xfrm>
            <a:off x="3971925" y="3886200"/>
            <a:ext cx="8572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BB6B6C9F-3D27-EB83-E21B-B23C56F55879}"/>
              </a:ext>
            </a:extLst>
          </p:cNvPr>
          <p:cNvCxnSpPr>
            <a:cxnSpLocks noChangeShapeType="1"/>
            <a:stCxn id="53252" idx="2"/>
          </p:cNvCxnSpPr>
          <p:nvPr/>
        </p:nvCxnSpPr>
        <p:spPr bwMode="auto">
          <a:xfrm>
            <a:off x="4657725" y="3143250"/>
            <a:ext cx="2571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5E78AC62-77AC-C1EB-92F0-01CFD412075C}"/>
              </a:ext>
            </a:extLst>
          </p:cNvPr>
          <p:cNvCxnSpPr>
            <a:cxnSpLocks noChangeShapeType="1"/>
            <a:stCxn id="53252" idx="2"/>
          </p:cNvCxnSpPr>
          <p:nvPr/>
        </p:nvCxnSpPr>
        <p:spPr bwMode="auto">
          <a:xfrm>
            <a:off x="4657725" y="3143250"/>
            <a:ext cx="10572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Oval 21">
            <a:extLst>
              <a:ext uri="{FF2B5EF4-FFF2-40B4-BE49-F238E27FC236}">
                <a16:creationId xmlns:a16="http://schemas.microsoft.com/office/drawing/2014/main" id="{6FFC6B96-9B4F-CD8C-F4A4-E14225AA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543300"/>
            <a:ext cx="2628900" cy="148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C1CDE3A-4733-EF65-1347-7D4396DAE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Problems with ID3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088082E-EEB2-EB07-9D4A-676530377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ID3 is not optimal</a:t>
            </a:r>
          </a:p>
          <a:p>
            <a:pPr lvl="1"/>
            <a:r>
              <a:rPr lang="en-US" altLang="en-US"/>
              <a:t>Uses </a:t>
            </a:r>
            <a:r>
              <a:rPr lang="en-US" altLang="en-US" i="1"/>
              <a:t>expected</a:t>
            </a:r>
            <a:r>
              <a:rPr lang="en-US" altLang="en-US"/>
              <a:t> entropy reduction, not actual reduction</a:t>
            </a:r>
          </a:p>
          <a:p>
            <a:r>
              <a:rPr lang="en-US" altLang="en-US"/>
              <a:t>Must use discrete (or discretized) attributes</a:t>
            </a:r>
          </a:p>
          <a:p>
            <a:pPr lvl="1"/>
            <a:r>
              <a:rPr lang="en-US" altLang="en-US"/>
              <a:t>What if we left for work at 9:30 AM?</a:t>
            </a:r>
          </a:p>
          <a:p>
            <a:pPr lvl="1"/>
            <a:r>
              <a:rPr lang="en-US" altLang="en-US"/>
              <a:t>We could break down the attributes into smaller values…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7EE05F1-1C12-EF6C-2A29-4B47AEBE0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Problems with Decision Trees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03A91D9-6EDD-7884-E5C6-50A815131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While decision trees classify quickly, the time for building a tree may be higher than another type of classifier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Decision trees suffer from a problem of errors propagating throughout a tree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very serious problem as the number of classes increases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1226730-895B-30C6-0BFD-F2D8391BF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Error Propagation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2D9304-2874-382C-00A5-70734FB1C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Since decision trees work by a series of local decisions, what happens when one of these local decisions is wrong?</a:t>
            </a:r>
          </a:p>
          <a:p>
            <a:pPr lvl="1"/>
            <a:r>
              <a:rPr lang="en-US" altLang="en-US"/>
              <a:t>Every decision from that point on may be wrong</a:t>
            </a:r>
          </a:p>
          <a:p>
            <a:pPr lvl="1"/>
            <a:r>
              <a:rPr lang="en-US" altLang="en-US"/>
              <a:t>We may never return to the correct path of the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dirty="0"/>
              <a:t>general Scheme </a:t>
            </a:r>
          </a:p>
        </p:txBody>
      </p:sp>
      <p:pic>
        <p:nvPicPr>
          <p:cNvPr id="5122" name="Picture 2" descr="Make Predictions">
            <a:extLst>
              <a:ext uri="{FF2B5EF4-FFF2-40B4-BE49-F238E27FC236}">
                <a16:creationId xmlns:a16="http://schemas.microsoft.com/office/drawing/2014/main" id="{952BBEAB-DFE6-4AB5-878C-15EC94D4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5" y="1123950"/>
            <a:ext cx="831881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2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8C80557-C51A-EA8E-36E8-CECD61191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Error Propagation Example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C4CBC797-6C0F-C383-D655-F1E19C95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2875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1D3A7719-C053-6337-7854-D3FF1522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315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0B8F42CD-3190-85AD-5391-2239F31D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4315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0817F117-5646-2061-8E7D-3C53C658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4315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2" name="Oval 8">
            <a:extLst>
              <a:ext uri="{FF2B5EF4-FFF2-40B4-BE49-F238E27FC236}">
                <a16:creationId xmlns:a16="http://schemas.microsoft.com/office/drawing/2014/main" id="{AB4CD73B-4A7E-4778-03A2-74445CC9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EF9D3FAE-812C-828E-14CF-BBD6DF5A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4" name="Oval 10">
            <a:extLst>
              <a:ext uri="{FF2B5EF4-FFF2-40B4-BE49-F238E27FC236}">
                <a16:creationId xmlns:a16="http://schemas.microsoft.com/office/drawing/2014/main" id="{C3028B1D-BBBF-58B6-23BD-5E9FC45F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5" name="Oval 11">
            <a:extLst>
              <a:ext uri="{FF2B5EF4-FFF2-40B4-BE49-F238E27FC236}">
                <a16:creationId xmlns:a16="http://schemas.microsoft.com/office/drawing/2014/main" id="{0C0C4740-1E4A-D043-0A71-32A9F65B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6286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57356" name="AutoShape 12">
            <a:extLst>
              <a:ext uri="{FF2B5EF4-FFF2-40B4-BE49-F238E27FC236}">
                <a16:creationId xmlns:a16="http://schemas.microsoft.com/office/drawing/2014/main" id="{6AAD7266-5BA3-8E05-D65E-B3150A6222FC}"/>
              </a:ext>
            </a:extLst>
          </p:cNvPr>
          <p:cNvCxnSpPr>
            <a:cxnSpLocks noChangeShapeType="1"/>
            <a:stCxn id="57348" idx="2"/>
            <a:endCxn id="57349" idx="0"/>
          </p:cNvCxnSpPr>
          <p:nvPr/>
        </p:nvCxnSpPr>
        <p:spPr bwMode="auto">
          <a:xfrm flipH="1">
            <a:off x="3057525" y="1714500"/>
            <a:ext cx="10572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FE5BE5CD-695B-9354-5C0B-241F7A138AAF}"/>
              </a:ext>
            </a:extLst>
          </p:cNvPr>
          <p:cNvCxnSpPr>
            <a:cxnSpLocks noChangeShapeType="1"/>
            <a:stCxn id="57348" idx="4"/>
            <a:endCxn id="57350" idx="0"/>
          </p:cNvCxnSpPr>
          <p:nvPr/>
        </p:nvCxnSpPr>
        <p:spPr bwMode="auto">
          <a:xfrm>
            <a:off x="4429125" y="20002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319CC25F-783F-B36A-21D8-CD88118B351F}"/>
              </a:ext>
            </a:extLst>
          </p:cNvPr>
          <p:cNvCxnSpPr>
            <a:cxnSpLocks noChangeShapeType="1"/>
            <a:stCxn id="57348" idx="6"/>
            <a:endCxn id="57351" idx="1"/>
          </p:cNvCxnSpPr>
          <p:nvPr/>
        </p:nvCxnSpPr>
        <p:spPr bwMode="auto">
          <a:xfrm>
            <a:off x="4743450" y="1714500"/>
            <a:ext cx="834629" cy="711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0D4A5D67-30E4-B2FE-1A6A-29CFF783F15C}"/>
              </a:ext>
            </a:extLst>
          </p:cNvPr>
          <p:cNvCxnSpPr>
            <a:cxnSpLocks noChangeShapeType="1"/>
            <a:stCxn id="57349" idx="3"/>
            <a:endCxn id="57353" idx="0"/>
          </p:cNvCxnSpPr>
          <p:nvPr/>
        </p:nvCxnSpPr>
        <p:spPr bwMode="auto">
          <a:xfrm flipH="1">
            <a:off x="2143125" y="2831307"/>
            <a:ext cx="691754" cy="8262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589206C9-748C-3CC0-36B6-A4CB090FBB10}"/>
              </a:ext>
            </a:extLst>
          </p:cNvPr>
          <p:cNvCxnSpPr>
            <a:cxnSpLocks noChangeShapeType="1"/>
            <a:stCxn id="57349" idx="4"/>
            <a:endCxn id="57352" idx="0"/>
          </p:cNvCxnSpPr>
          <p:nvPr/>
        </p:nvCxnSpPr>
        <p:spPr bwMode="auto">
          <a:xfrm>
            <a:off x="3057525" y="2914650"/>
            <a:ext cx="2286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12DC1884-72EE-389A-85B7-8B1DB7AD58FE}"/>
              </a:ext>
            </a:extLst>
          </p:cNvPr>
          <p:cNvCxnSpPr>
            <a:cxnSpLocks noChangeShapeType="1"/>
            <a:stCxn id="57350" idx="4"/>
            <a:endCxn id="57354" idx="0"/>
          </p:cNvCxnSpPr>
          <p:nvPr/>
        </p:nvCxnSpPr>
        <p:spPr bwMode="auto">
          <a:xfrm>
            <a:off x="4429125" y="2914650"/>
            <a:ext cx="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2" name="AutoShape 18">
            <a:extLst>
              <a:ext uri="{FF2B5EF4-FFF2-40B4-BE49-F238E27FC236}">
                <a16:creationId xmlns:a16="http://schemas.microsoft.com/office/drawing/2014/main" id="{ACC0C739-549D-0A25-AB9A-F0EAEA0634C3}"/>
              </a:ext>
            </a:extLst>
          </p:cNvPr>
          <p:cNvCxnSpPr>
            <a:cxnSpLocks noChangeShapeType="1"/>
            <a:stCxn id="57351" idx="4"/>
            <a:endCxn id="57355" idx="0"/>
          </p:cNvCxnSpPr>
          <p:nvPr/>
        </p:nvCxnSpPr>
        <p:spPr bwMode="auto">
          <a:xfrm>
            <a:off x="5800725" y="2914650"/>
            <a:ext cx="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B451633-7DA8-F758-2614-D4C0C46D5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Problems with ID3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432B252-DC48-4F3B-56D8-46129E04C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1200150"/>
          </a:xfrm>
        </p:spPr>
        <p:txBody>
          <a:bodyPr/>
          <a:lstStyle/>
          <a:p>
            <a:r>
              <a:rPr lang="en-US" altLang="en-US"/>
              <a:t>If we broke down leave time to the minute, we might get something like this: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7C27952-A153-73BA-6416-8B257DAC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8:02 AM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7E8B7EE3-DA8B-ABFC-1B70-3A4A6EC1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10:02 AM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AE2791AC-EF0F-2049-FC94-AA663C56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8:03 AM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0F246689-EBA5-B8B9-F057-CDD3EB7F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9:09 AM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E38BA056-BE00-5F90-E879-400AC7A2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9:05 AM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2FF94702-BD1F-63CC-A669-C5217DE2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800350"/>
            <a:ext cx="7429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solidFill>
                  <a:schemeClr val="bg1"/>
                </a:solidFill>
              </a:rPr>
              <a:t>9:07 AM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3BB2C108-0320-A3CF-D92E-677A38A2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42900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Long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5960F098-6EDC-263B-806C-12C876D3C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429000"/>
            <a:ext cx="8572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Medium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EE7C3C72-A1C8-E0D9-0702-480D5F54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342900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Short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4AE6E928-85E7-FEC1-69F7-C8FF3D79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42900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Long</a:t>
            </a: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DA2B0865-0B30-7ED5-324B-377137F3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42900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Long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E0B79AD0-E567-320B-04DA-DEFA8253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42900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Short</a:t>
            </a:r>
          </a:p>
        </p:txBody>
      </p: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17C37C08-F940-2923-B37B-39E48DF60A0C}"/>
              </a:ext>
            </a:extLst>
          </p:cNvPr>
          <p:cNvCxnSpPr>
            <a:cxnSpLocks noChangeShapeType="1"/>
            <a:stCxn id="37892" idx="2"/>
            <a:endCxn id="37901" idx="0"/>
          </p:cNvCxnSpPr>
          <p:nvPr/>
        </p:nvCxnSpPr>
        <p:spPr bwMode="auto">
          <a:xfrm flipH="1">
            <a:off x="2628900" y="3086100"/>
            <a:ext cx="285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65B3CD31-6A1E-0E4C-66C5-B5D5C429EB4C}"/>
              </a:ext>
            </a:extLst>
          </p:cNvPr>
          <p:cNvCxnSpPr>
            <a:cxnSpLocks noChangeShapeType="1"/>
            <a:stCxn id="37897" idx="2"/>
            <a:endCxn id="37902" idx="0"/>
          </p:cNvCxnSpPr>
          <p:nvPr/>
        </p:nvCxnSpPr>
        <p:spPr bwMode="auto">
          <a:xfrm>
            <a:off x="3514725" y="3086100"/>
            <a:ext cx="5715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4B7814A9-AB07-C72E-86FC-743755B3274C}"/>
              </a:ext>
            </a:extLst>
          </p:cNvPr>
          <p:cNvCxnSpPr>
            <a:cxnSpLocks noChangeShapeType="1"/>
            <a:stCxn id="37899" idx="2"/>
            <a:endCxn id="37903" idx="0"/>
          </p:cNvCxnSpPr>
          <p:nvPr/>
        </p:nvCxnSpPr>
        <p:spPr bwMode="auto">
          <a:xfrm flipH="1">
            <a:off x="4343400" y="3086100"/>
            <a:ext cx="285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23">
            <a:extLst>
              <a:ext uri="{FF2B5EF4-FFF2-40B4-BE49-F238E27FC236}">
                <a16:creationId xmlns:a16="http://schemas.microsoft.com/office/drawing/2014/main" id="{DEF8D347-44EA-2CAB-6665-9ADBF439F385}"/>
              </a:ext>
            </a:extLst>
          </p:cNvPr>
          <p:cNvCxnSpPr>
            <a:cxnSpLocks noChangeShapeType="1"/>
            <a:stCxn id="37900" idx="2"/>
            <a:endCxn id="37904" idx="0"/>
          </p:cNvCxnSpPr>
          <p:nvPr/>
        </p:nvCxnSpPr>
        <p:spPr bwMode="auto">
          <a:xfrm flipH="1">
            <a:off x="5200650" y="3086100"/>
            <a:ext cx="285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>
            <a:extLst>
              <a:ext uri="{FF2B5EF4-FFF2-40B4-BE49-F238E27FC236}">
                <a16:creationId xmlns:a16="http://schemas.microsoft.com/office/drawing/2014/main" id="{E6766B93-6355-156C-91BF-AA4D884388FA}"/>
              </a:ext>
            </a:extLst>
          </p:cNvPr>
          <p:cNvCxnSpPr>
            <a:cxnSpLocks noChangeShapeType="1"/>
            <a:stCxn id="37898" idx="2"/>
            <a:endCxn id="37905" idx="0"/>
          </p:cNvCxnSpPr>
          <p:nvPr/>
        </p:nvCxnSpPr>
        <p:spPr bwMode="auto">
          <a:xfrm flipH="1">
            <a:off x="6057900" y="3086100"/>
            <a:ext cx="285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3" name="AutoShape 25">
            <a:extLst>
              <a:ext uri="{FF2B5EF4-FFF2-40B4-BE49-F238E27FC236}">
                <a16:creationId xmlns:a16="http://schemas.microsoft.com/office/drawing/2014/main" id="{A3A0C442-A111-BA3F-9D06-BC25CA5EA1B7}"/>
              </a:ext>
            </a:extLst>
          </p:cNvPr>
          <p:cNvCxnSpPr>
            <a:cxnSpLocks noChangeShapeType="1"/>
            <a:stCxn id="37896" idx="2"/>
            <a:endCxn id="37906" idx="0"/>
          </p:cNvCxnSpPr>
          <p:nvPr/>
        </p:nvCxnSpPr>
        <p:spPr bwMode="auto">
          <a:xfrm flipH="1">
            <a:off x="6915150" y="3086100"/>
            <a:ext cx="285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4" name="Text Box 26">
            <a:extLst>
              <a:ext uri="{FF2B5EF4-FFF2-40B4-BE49-F238E27FC236}">
                <a16:creationId xmlns:a16="http://schemas.microsoft.com/office/drawing/2014/main" id="{92B68A08-48B4-5367-839E-D79B8418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829051"/>
            <a:ext cx="54292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Since entropy is very low for each branch, we have n branches with n leaves.  This would not be helpful for predictive modeling.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2F8B3B-9A3F-F623-8A18-0BE0A36DD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Problems with ID3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DBF3741-4EAB-094D-75BB-42A13978C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/>
              <a:t>We can use a technique known as discretization</a:t>
            </a:r>
          </a:p>
          <a:p>
            <a:r>
              <a:rPr lang="en-US" altLang="en-US" sz="2100"/>
              <a:t>We choose </a:t>
            </a:r>
            <a:r>
              <a:rPr lang="en-US" altLang="en-US" sz="2100" i="1"/>
              <a:t>cut points</a:t>
            </a:r>
            <a:r>
              <a:rPr lang="en-US" altLang="en-US" sz="2100"/>
              <a:t>, such as 9AM for splitting continuous attributes</a:t>
            </a:r>
          </a:p>
          <a:p>
            <a:r>
              <a:rPr lang="en-US" altLang="en-US" sz="2100"/>
              <a:t>These cut points generally lie in a subset of </a:t>
            </a:r>
            <a:r>
              <a:rPr lang="en-US" altLang="en-US" sz="2100" i="1"/>
              <a:t>boundary points</a:t>
            </a:r>
            <a:r>
              <a:rPr lang="en-US" altLang="en-US" sz="2100"/>
              <a:t>, such that a boundary point is where two adjacent instances in a sorted list have different target value attributes</a:t>
            </a:r>
          </a:p>
          <a:p>
            <a:endParaRPr lang="en-US" altLang="en-US" sz="2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8E4D49F-049C-AC05-515A-D0283A4E4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Problems with ID3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4493C12-D7F8-B128-BC55-636CF283E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994" y="1485900"/>
            <a:ext cx="5745956" cy="514350"/>
          </a:xfrm>
        </p:spPr>
        <p:txBody>
          <a:bodyPr/>
          <a:lstStyle/>
          <a:p>
            <a:r>
              <a:rPr lang="en-US" altLang="en-US"/>
              <a:t>Consider the attribute commute time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5E9A9F1-A081-8D34-7A51-821052E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0"/>
            <a:ext cx="6000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8:00 (L), 8:02 (L), 8:07 (M), 9:00 (S), 9:20 (S), 9:25 (S), 10:00 (S), 10:02 (M)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BB3C6C8D-1E9B-0FD2-CD58-08F6ED81B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286000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50022E8E-C47C-8202-0E52-FC5423E5C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286000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F675786-34B3-42E5-2E79-ECDEA2000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8704" y="2295525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959B8540-7DEB-944F-26CE-8FE18994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55107"/>
            <a:ext cx="5715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When we split on these attributes, we increase the entropy so we don’t have a decision tree with the same number of cut points as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88A7DF9-0D41-CE16-D1B1-C13782F64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ID3 in Gaming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70A6A82-3E97-62D7-88D9-C410617EC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Black &amp; White, developed by Lionhead Studios, and released in 2001 used ID3</a:t>
            </a:r>
          </a:p>
          <a:p>
            <a:r>
              <a:rPr lang="en-US" altLang="en-US"/>
              <a:t>Used to predict a player’s reaction to a certain creature’s action</a:t>
            </a:r>
          </a:p>
          <a:p>
            <a:r>
              <a:rPr lang="en-US" altLang="en-US"/>
              <a:t>In this model, a greater feedback value means the creature should attack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5D163CA-E4D4-A71F-12B9-F2B1681FA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in Black &amp; White</a:t>
            </a:r>
          </a:p>
        </p:txBody>
      </p:sp>
      <p:graphicFrame>
        <p:nvGraphicFramePr>
          <p:cNvPr id="40183" name="Group 247">
            <a:extLst>
              <a:ext uri="{FF2B5EF4-FFF2-40B4-BE49-F238E27FC236}">
                <a16:creationId xmlns:a16="http://schemas.microsoft.com/office/drawing/2014/main" id="{9E88E33F-5AF1-645D-C441-987346D850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54994" y="1485900"/>
          <a:ext cx="5745957" cy="3086106"/>
        </p:xfrm>
        <a:graphic>
          <a:graphicData uri="http://schemas.openxmlformats.org/drawingml/2006/table">
            <a:tbl>
              <a:tblPr/>
              <a:tblGrid>
                <a:gridCol w="1044179">
                  <a:extLst>
                    <a:ext uri="{9D8B030D-6E8A-4147-A177-3AD203B41FA5}">
                      <a16:colId xmlns:a16="http://schemas.microsoft.com/office/drawing/2014/main" val="4033129935"/>
                    </a:ext>
                  </a:extLst>
                </a:gridCol>
                <a:gridCol w="1341834">
                  <a:extLst>
                    <a:ext uri="{9D8B030D-6E8A-4147-A177-3AD203B41FA5}">
                      <a16:colId xmlns:a16="http://schemas.microsoft.com/office/drawing/2014/main" val="508051622"/>
                    </a:ext>
                  </a:extLst>
                </a:gridCol>
                <a:gridCol w="1144191">
                  <a:extLst>
                    <a:ext uri="{9D8B030D-6E8A-4147-A177-3AD203B41FA5}">
                      <a16:colId xmlns:a16="http://schemas.microsoft.com/office/drawing/2014/main" val="78221623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198115339"/>
                    </a:ext>
                  </a:extLst>
                </a:gridCol>
                <a:gridCol w="1291828">
                  <a:extLst>
                    <a:ext uri="{9D8B030D-6E8A-4147-A177-3AD203B41FA5}">
                      <a16:colId xmlns:a16="http://schemas.microsoft.com/office/drawing/2014/main" val="29228800"/>
                    </a:ext>
                  </a:extLst>
                </a:gridCol>
              </a:tblGrid>
              <a:tr h="429816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11203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Allegiance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Defense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517238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Celtic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87110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Enemy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Celtic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99291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23757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Enemy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372972"/>
                  </a:ext>
                </a:extLst>
              </a:tr>
              <a:tr h="26670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33077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Enemy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3807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Enemy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826965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Enemy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Aztec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69967"/>
                  </a:ext>
                </a:extLst>
              </a:tr>
              <a:tr h="265510"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Aztec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7675" indent="-4476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9000" indent="-439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3813" indent="-4032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81163" indent="-3857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70100" indent="-387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273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845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417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98900"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3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839E3DD-F863-CAE7-C5E7-2357CDD7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ID3 in Black &amp; White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CC206B12-E96A-0559-553B-2CC5E611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1371600"/>
            <a:ext cx="1320404" cy="400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Allegiance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F5B75A31-221B-EF43-85BB-B935921B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400300"/>
            <a:ext cx="1320404" cy="400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Defense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8D483478-5AC0-4715-71DC-DE52C9C2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8288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Friendly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46CEFF1-C0A5-EAF6-6310-B5A189FA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948" y="1885950"/>
            <a:ext cx="88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Enemy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C2251768-5FE4-2750-2D40-33F62227F968}"/>
              </a:ext>
            </a:extLst>
          </p:cNvPr>
          <p:cNvCxnSpPr>
            <a:cxnSpLocks noChangeShapeType="1"/>
            <a:stCxn id="41988" idx="2"/>
            <a:endCxn id="42002" idx="0"/>
          </p:cNvCxnSpPr>
          <p:nvPr/>
        </p:nvCxnSpPr>
        <p:spPr bwMode="auto">
          <a:xfrm flipH="1">
            <a:off x="3155752" y="1771650"/>
            <a:ext cx="13335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1800C465-C1D7-D3DF-BD62-9EC7A6D890FB}"/>
              </a:ext>
            </a:extLst>
          </p:cNvPr>
          <p:cNvCxnSpPr>
            <a:cxnSpLocks noChangeShapeType="1"/>
            <a:stCxn id="41988" idx="2"/>
            <a:endCxn id="41990" idx="0"/>
          </p:cNvCxnSpPr>
          <p:nvPr/>
        </p:nvCxnSpPr>
        <p:spPr bwMode="auto">
          <a:xfrm>
            <a:off x="4489847" y="1771650"/>
            <a:ext cx="1257300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9" name="Text Box 15">
            <a:extLst>
              <a:ext uri="{FF2B5EF4-FFF2-40B4-BE49-F238E27FC236}">
                <a16:creationId xmlns:a16="http://schemas.microsoft.com/office/drawing/2014/main" id="{B6B5DB86-3999-593B-B247-68777D37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1" y="3657600"/>
            <a:ext cx="1060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0.4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447D8599-A96C-1EF3-47E0-C709301D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-0.3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2AE56FF7-5C4E-7B54-CDB3-834A31F9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45745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-1.0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A891C591-9309-1CD2-28E0-B155769C9549}"/>
              </a:ext>
            </a:extLst>
          </p:cNvPr>
          <p:cNvCxnSpPr>
            <a:cxnSpLocks noChangeShapeType="1"/>
            <a:stCxn id="41990" idx="2"/>
            <a:endCxn id="41999" idx="0"/>
          </p:cNvCxnSpPr>
          <p:nvPr/>
        </p:nvCxnSpPr>
        <p:spPr bwMode="auto">
          <a:xfrm flipH="1">
            <a:off x="4588075" y="2800350"/>
            <a:ext cx="1158477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6" name="AutoShape 22">
            <a:extLst>
              <a:ext uri="{FF2B5EF4-FFF2-40B4-BE49-F238E27FC236}">
                <a16:creationId xmlns:a16="http://schemas.microsoft.com/office/drawing/2014/main" id="{D53BC8DC-09FD-4E81-2577-53618F612679}"/>
              </a:ext>
            </a:extLst>
          </p:cNvPr>
          <p:cNvCxnSpPr>
            <a:cxnSpLocks noChangeShapeType="1"/>
            <a:stCxn id="41990" idx="2"/>
            <a:endCxn id="42000" idx="0"/>
          </p:cNvCxnSpPr>
          <p:nvPr/>
        </p:nvCxnSpPr>
        <p:spPr bwMode="auto">
          <a:xfrm>
            <a:off x="5746552" y="2800350"/>
            <a:ext cx="118110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7" name="Text Box 23">
            <a:extLst>
              <a:ext uri="{FF2B5EF4-FFF2-40B4-BE49-F238E27FC236}">
                <a16:creationId xmlns:a16="http://schemas.microsoft.com/office/drawing/2014/main" id="{635A0779-6887-C9C8-7EA9-C6160527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971800"/>
            <a:ext cx="710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Weak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0EE5C915-9314-10CF-0C91-57A506E7C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971800"/>
            <a:ext cx="857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Strong</a:t>
            </a: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F56C5A3A-28EB-B5B2-B96F-430E90C4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714750"/>
            <a:ext cx="1060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0.1</a:t>
            </a: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9A9C75E7-407F-D849-628D-F16B5D6E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086100"/>
            <a:ext cx="1060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Medium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654AC732-8363-2F7C-056C-29F0CAD0096A}"/>
              </a:ext>
            </a:extLst>
          </p:cNvPr>
          <p:cNvCxnSpPr>
            <a:cxnSpLocks noChangeShapeType="1"/>
            <a:stCxn id="41990" idx="2"/>
            <a:endCxn id="42011" idx="0"/>
          </p:cNvCxnSpPr>
          <p:nvPr/>
        </p:nvCxnSpPr>
        <p:spPr bwMode="auto">
          <a:xfrm>
            <a:off x="5746552" y="2800350"/>
            <a:ext cx="41673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A8A7E184-4891-6F5E-F6B2-89014459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343400"/>
            <a:ext cx="4572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2016" name="Text Box 32">
            <a:extLst>
              <a:ext uri="{FF2B5EF4-FFF2-40B4-BE49-F238E27FC236}">
                <a16:creationId xmlns:a16="http://schemas.microsoft.com/office/drawing/2014/main" id="{5683DCCC-2B53-3DEA-4A6E-44169A3F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286250"/>
            <a:ext cx="24574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350"/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68B95EE8-C223-5D9C-3EAD-54A42FB7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514850"/>
            <a:ext cx="5543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Note that this decision tree does not even use the </a:t>
            </a:r>
            <a:r>
              <a:rPr lang="en-US" altLang="en-US" sz="1500" i="1"/>
              <a:t>tribe</a:t>
            </a:r>
            <a:r>
              <a:rPr lang="en-US" altLang="en-US" sz="1500"/>
              <a:t> attribute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96644-B342-6222-A31E-49174CFEE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ID3 in Black &amp; White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7CF307-9300-8A30-2EF5-4198FFA6B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suppose we don’t want the entire decision tree, but we just want the 2 highest feedback values</a:t>
            </a:r>
          </a:p>
          <a:p>
            <a:r>
              <a:rPr lang="en-US" altLang="en-US"/>
              <a:t>We can create a Boolean expressions, such as</a:t>
            </a:r>
            <a:br>
              <a:rPr lang="en-US" altLang="en-US"/>
            </a:br>
            <a:r>
              <a:rPr lang="en-US" altLang="en-US" sz="1800"/>
              <a:t>	((Allegiance = Enemy) ^ (Defense = Weak)) v 	((Allegiance = Enemy) ^ (Defense = Medium))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AB7360-F91E-6CAB-9AF9-D3D537E9E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Summary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18ADF5C-89E2-A655-8634-61197551D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trees can be used to help predict the future</a:t>
            </a:r>
          </a:p>
          <a:p>
            <a:r>
              <a:rPr lang="en-US" altLang="en-US"/>
              <a:t>The trees are easy to understand</a:t>
            </a:r>
          </a:p>
          <a:p>
            <a:r>
              <a:rPr lang="en-US" altLang="en-US"/>
              <a:t>Decision trees work more efficiently with discrete attributes</a:t>
            </a:r>
          </a:p>
          <a:p>
            <a:r>
              <a:rPr lang="en-US" altLang="en-US"/>
              <a:t>The trees may suffer from error propagation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dirty="0"/>
              <a:t>Function Approximation/estimation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Predictive modeling is the problem of developing a model using historical data to make a prediction on new data where we do not have the answer.</a:t>
            </a:r>
          </a:p>
          <a:p>
            <a:pPr marL="0" indent="0" fontAlgn="base">
              <a:buNone/>
            </a:pPr>
            <a:r>
              <a:rPr lang="en-GB" dirty="0"/>
              <a:t>Predictive modeling can be described as the mathematical problem of approximating a mapping function (f) from input variables (X) to output variables (y). This is called the problem of function approximation.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996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dirty="0"/>
              <a:t>Function Approximation/estimation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>
                <a:solidFill>
                  <a:srgbClr val="0067AC"/>
                </a:solidFill>
              </a:rPr>
              <a:t>Goal</a:t>
            </a:r>
            <a:r>
              <a:rPr lang="en-GB" dirty="0"/>
              <a:t>: The job of the modeling algorithm is to find the best mapping function we can given the time and resources available.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algn="ctr" fontAlgn="base">
              <a:buNone/>
            </a:pPr>
            <a:r>
              <a:rPr lang="en-GB" dirty="0">
                <a:highlight>
                  <a:srgbClr val="00FF00"/>
                </a:highlight>
              </a:rPr>
              <a:t>What is f()? </a:t>
            </a:r>
          </a:p>
          <a:p>
            <a:pPr marL="0" indent="0" algn="ctr" fontAlgn="base">
              <a:buNone/>
            </a:pPr>
            <a:r>
              <a:rPr lang="en-GB" dirty="0">
                <a:highlight>
                  <a:srgbClr val="00FF00"/>
                </a:highlight>
              </a:rPr>
              <a:t>Generally, we can divide all function approximation tasks into classification tasks and regression tasks.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562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b="1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Classification  is the task of approximating a mapping function (f) from input variables (X) to </a:t>
            </a:r>
            <a:r>
              <a:rPr lang="en-GB" dirty="0">
                <a:highlight>
                  <a:srgbClr val="00FF00"/>
                </a:highlight>
              </a:rPr>
              <a:t>discrete output variables (y)</a:t>
            </a:r>
            <a:r>
              <a:rPr lang="en-GB" dirty="0"/>
              <a:t>.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The output variables are often called </a:t>
            </a:r>
            <a:r>
              <a:rPr lang="en-GB" dirty="0">
                <a:highlight>
                  <a:srgbClr val="00FF00"/>
                </a:highlight>
              </a:rPr>
              <a:t>labels or categories</a:t>
            </a:r>
            <a:r>
              <a:rPr lang="en-GB" dirty="0"/>
              <a:t>. The mapping function </a:t>
            </a:r>
            <a:r>
              <a:rPr lang="en-GB" dirty="0">
                <a:highlight>
                  <a:srgbClr val="00FF00"/>
                </a:highlight>
              </a:rPr>
              <a:t>predicts the class or category for a given observation</a:t>
            </a:r>
            <a:r>
              <a:rPr lang="en-GB" dirty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989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b="1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3600" dirty="0">
                <a:highlight>
                  <a:srgbClr val="00FF00"/>
                </a:highlight>
              </a:rPr>
              <a:t>For example, </a:t>
            </a:r>
          </a:p>
          <a:p>
            <a:pPr marL="0" indent="0" fontAlgn="base">
              <a:buNone/>
            </a:pPr>
            <a:endParaRPr lang="en-GB" sz="3600" dirty="0">
              <a:highlight>
                <a:srgbClr val="00FF00"/>
              </a:highlight>
            </a:endParaRPr>
          </a:p>
          <a:p>
            <a:pPr marL="0" indent="0" fontAlgn="base">
              <a:buNone/>
            </a:pPr>
            <a:r>
              <a:rPr lang="en-GB" sz="3600" dirty="0"/>
              <a:t>an email of text can be classified as belonging to one of two classes: “spam</a:t>
            </a:r>
            <a:r>
              <a:rPr lang="en-GB" sz="3600" i="1" dirty="0"/>
              <a:t>“</a:t>
            </a:r>
            <a:r>
              <a:rPr lang="en-GB" sz="3600" dirty="0"/>
              <a:t>and “</a:t>
            </a:r>
            <a:r>
              <a:rPr lang="en-GB" sz="3600" i="1" dirty="0"/>
              <a:t>not spam</a:t>
            </a:r>
            <a:r>
              <a:rPr lang="en-GB" sz="3600" dirty="0"/>
              <a:t>“.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8857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NZ" b="1" dirty="0"/>
              <a:t>Classification: possible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GB" sz="3600" dirty="0">
                <a:solidFill>
                  <a:srgbClr val="555555"/>
                </a:solidFill>
                <a:latin typeface="Helvetica Neue"/>
              </a:rPr>
              <a:t>A classification problem requires that examples be classified into one of two or more classes.</a:t>
            </a:r>
          </a:p>
          <a:p>
            <a:pPr fontAlgn="base"/>
            <a:r>
              <a:rPr lang="en-GB" sz="3600" dirty="0">
                <a:solidFill>
                  <a:srgbClr val="555555"/>
                </a:solidFill>
                <a:latin typeface="Helvetica Neue"/>
              </a:rPr>
              <a:t>A classification can have </a:t>
            </a:r>
            <a:r>
              <a:rPr lang="en-GB" sz="3600" dirty="0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real-valued or discrete input variables.</a:t>
            </a:r>
          </a:p>
          <a:p>
            <a:pPr fontAlgn="base"/>
            <a:r>
              <a:rPr lang="en-GB" sz="3600" dirty="0">
                <a:solidFill>
                  <a:srgbClr val="555555"/>
                </a:solidFill>
                <a:latin typeface="Helvetica Neue"/>
              </a:rPr>
              <a:t>A problem with two classes is often called a </a:t>
            </a:r>
            <a:r>
              <a:rPr lang="en-GB" sz="3600" dirty="0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two-class or binary classification problem</a:t>
            </a:r>
            <a:r>
              <a:rPr lang="en-GB" sz="3600" dirty="0">
                <a:solidFill>
                  <a:srgbClr val="555555"/>
                </a:solidFill>
                <a:latin typeface="Helvetica Neue"/>
              </a:rPr>
              <a:t>.</a:t>
            </a:r>
          </a:p>
          <a:p>
            <a:pPr fontAlgn="base"/>
            <a:r>
              <a:rPr lang="en-GB" sz="3600" dirty="0">
                <a:solidFill>
                  <a:srgbClr val="555555"/>
                </a:solidFill>
                <a:latin typeface="Helvetica Neue"/>
              </a:rPr>
              <a:t>A problem with more than two classes is often called a </a:t>
            </a:r>
            <a:r>
              <a:rPr lang="en-GB" sz="3600" dirty="0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multi-class (</a:t>
            </a:r>
            <a:r>
              <a:rPr lang="en-GB" sz="3600" dirty="0" err="1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multinary</a:t>
            </a:r>
            <a:r>
              <a:rPr lang="en-GB" sz="3600" dirty="0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) classification problem</a:t>
            </a:r>
            <a:r>
              <a:rPr lang="en-GB" sz="3600" dirty="0">
                <a:solidFill>
                  <a:srgbClr val="555555"/>
                </a:solidFill>
                <a:latin typeface="Helvetica Neue"/>
              </a:rPr>
              <a:t>.</a:t>
            </a:r>
          </a:p>
          <a:p>
            <a:pPr fontAlgn="base"/>
            <a:r>
              <a:rPr lang="en-GB" sz="3600" dirty="0">
                <a:solidFill>
                  <a:srgbClr val="555555"/>
                </a:solidFill>
                <a:latin typeface="Helvetica Neue"/>
              </a:rPr>
              <a:t>A problem where an example is assigned multiple classes is called a </a:t>
            </a:r>
            <a:r>
              <a:rPr lang="en-GB" sz="3600" dirty="0">
                <a:solidFill>
                  <a:srgbClr val="555555"/>
                </a:solidFill>
                <a:highlight>
                  <a:srgbClr val="00FF00"/>
                </a:highlight>
                <a:latin typeface="Helvetica Neue"/>
              </a:rPr>
              <a:t>multi-label classification problem</a:t>
            </a:r>
            <a:r>
              <a:rPr lang="en-GB" sz="3600" dirty="0">
                <a:solidFill>
                  <a:srgbClr val="555555"/>
                </a:solidFill>
                <a:latin typeface="Helvetica Neue"/>
              </a:rPr>
              <a:t>.</a:t>
            </a:r>
            <a:endParaRPr lang="en-GB" sz="36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848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74339&quot;&gt;&lt;/object&gt;&lt;object type=&quot;2&quot; unique_id=&quot;74340&quot;&gt;&lt;object type=&quot;3&quot; unique_id=&quot;74341&quot;&gt;&lt;property id=&quot;20148&quot; value=&quot;5&quot;/&gt;&lt;property id=&quot;20300&quot; value=&quot;Slide 1&quot;/&gt;&lt;property id=&quot;20307&quot; value=&quot;256&quot;/&gt;&lt;/object&gt;&lt;object type=&quot;3&quot; unique_id=&quot;74407&quot;&gt;&lt;property id=&quot;20148&quot; value=&quot;5&quot;/&gt;&lt;property id=&quot;20300&quot; value=&quot;Slide 2&quot;/&gt;&lt;property id=&quot;20307&quot; value=&quot;262&quot;/&gt;&lt;/object&gt;&lt;object type=&quot;3&quot; unique_id=&quot;74608&quot;&gt;&lt;property id=&quot;20148&quot; value=&quot;5&quot;/&gt;&lt;property id=&quot;20300&quot; value=&quot;Slide 5&quot;/&gt;&lt;property id=&quot;20307&quot; value=&quot;266&quot;/&gt;&lt;/object&gt;&lt;object type=&quot;3&quot; unique_id=&quot;74659&quot;&gt;&lt;property id=&quot;20148&quot; value=&quot;5&quot;/&gt;&lt;property id=&quot;20300&quot; value=&quot;Slide 9&quot;/&gt;&lt;property id=&quot;20307&quot; value=&quot;269&quot;/&gt;&lt;/object&gt;&lt;object type=&quot;3&quot; unique_id=&quot;74741&quot;&gt;&lt;property id=&quot;20148&quot; value=&quot;5&quot;/&gt;&lt;property id=&quot;20300&quot; value=&quot;Slide 3&quot;/&gt;&lt;property id=&quot;20307&quot; value=&quot;273&quot;/&gt;&lt;/object&gt;&lt;object type=&quot;3&quot; unique_id=&quot;74742&quot;&gt;&lt;property id=&quot;20148&quot; value=&quot;5&quot;/&gt;&lt;property id=&quot;20300&quot; value=&quot;Slide 6&quot;/&gt;&lt;property id=&quot;20307&quot; value=&quot;270&quot;/&gt;&lt;/object&gt;&lt;object type=&quot;3&quot; unique_id=&quot;74743&quot;&gt;&lt;property id=&quot;20148&quot; value=&quot;5&quot;/&gt;&lt;property id=&quot;20300&quot; value=&quot;Slide 7&quot;/&gt;&lt;property id=&quot;20307&quot; value=&quot;271&quot;/&gt;&lt;/object&gt;&lt;object type=&quot;3&quot; unique_id=&quot;74744&quot;&gt;&lt;property id=&quot;20148&quot; value=&quot;5&quot;/&gt;&lt;property id=&quot;20300&quot; value=&quot;Slide 8&quot;/&gt;&lt;property id=&quot;20307&quot; value=&quot;272&quot;/&gt;&lt;/object&gt;&lt;object type=&quot;3&quot; unique_id=&quot;74818&quot;&gt;&lt;property id=&quot;20148&quot; value=&quot;5&quot;/&gt;&lt;property id=&quot;20300&quot; value=&quot;Slide 4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19425</TotalTime>
  <Words>2087</Words>
  <Application>Microsoft Macintosh PowerPoint</Application>
  <PresentationFormat>On-screen Show (16:9)</PresentationFormat>
  <Paragraphs>449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Helvetica Neue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general Scheme </vt:lpstr>
      <vt:lpstr>general Scheme </vt:lpstr>
      <vt:lpstr>Function Approximation/estimation</vt:lpstr>
      <vt:lpstr>Function Approximation/estimation</vt:lpstr>
      <vt:lpstr>Classification</vt:lpstr>
      <vt:lpstr>Classification</vt:lpstr>
      <vt:lpstr>Classification: possible contexts</vt:lpstr>
      <vt:lpstr>Classification: methods </vt:lpstr>
      <vt:lpstr>Decision Trees</vt:lpstr>
      <vt:lpstr>Overview</vt:lpstr>
      <vt:lpstr>What is a Decision Tree?</vt:lpstr>
      <vt:lpstr>Predicting Commute Time</vt:lpstr>
      <vt:lpstr>Inductive Learning</vt:lpstr>
      <vt:lpstr>Decision Trees as Rules</vt:lpstr>
      <vt:lpstr>Decision Tree as a Rule Set</vt:lpstr>
      <vt:lpstr>How to Create a Decision Tree</vt:lpstr>
      <vt:lpstr>Sample Experience Table</vt:lpstr>
      <vt:lpstr>Choosing Attributes</vt:lpstr>
      <vt:lpstr>Choosing Attributes</vt:lpstr>
      <vt:lpstr>Choosing Attributes</vt:lpstr>
      <vt:lpstr>Decision Tree Algorithms</vt:lpstr>
      <vt:lpstr>Identifying the Best Attributes</vt:lpstr>
      <vt:lpstr>ID3 Heuristic</vt:lpstr>
      <vt:lpstr>Entropy</vt:lpstr>
      <vt:lpstr>Entropy</vt:lpstr>
      <vt:lpstr>ID3</vt:lpstr>
      <vt:lpstr>ID3</vt:lpstr>
      <vt:lpstr>Pruning Trees</vt:lpstr>
      <vt:lpstr>Prepruning</vt:lpstr>
      <vt:lpstr>Postpruning</vt:lpstr>
      <vt:lpstr>Subtree Replacement</vt:lpstr>
      <vt:lpstr>Subtree Replacement</vt:lpstr>
      <vt:lpstr>Subtree Raising</vt:lpstr>
      <vt:lpstr>Subtree Raising</vt:lpstr>
      <vt:lpstr>Problems with ID3</vt:lpstr>
      <vt:lpstr>Problems with Decision Trees</vt:lpstr>
      <vt:lpstr>Error Propagation</vt:lpstr>
      <vt:lpstr>Error Propagation Example</vt:lpstr>
      <vt:lpstr>Problems with ID3</vt:lpstr>
      <vt:lpstr>Problems with ID3</vt:lpstr>
      <vt:lpstr>Problems with ID3</vt:lpstr>
      <vt:lpstr>ID3 in Gaming</vt:lpstr>
      <vt:lpstr>ID3 in Black &amp; White</vt:lpstr>
      <vt:lpstr>ID3 in Black &amp; White</vt:lpstr>
      <vt:lpstr>ID3 in Black &amp; White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Shailesh</dc:creator>
  <cp:lastModifiedBy>Alexander Victor</cp:lastModifiedBy>
  <cp:revision>657</cp:revision>
  <dcterms:created xsi:type="dcterms:W3CDTF">2016-07-22T06:37:47Z</dcterms:created>
  <dcterms:modified xsi:type="dcterms:W3CDTF">2024-11-17T22:41:40Z</dcterms:modified>
</cp:coreProperties>
</file>