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5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593"/>
  </p:normalViewPr>
  <p:slideViewPr>
    <p:cSldViewPr>
      <p:cViewPr varScale="1">
        <p:scale>
          <a:sx n="124" d="100"/>
          <a:sy n="124" d="100"/>
        </p:scale>
        <p:origin x="176" y="8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38176"/>
            <a:ext cx="1765300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B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B7B7B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40"/>
            <a:ext cx="9143999" cy="5043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61517"/>
            <a:ext cx="7242809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6750" y="1096818"/>
            <a:ext cx="7470775" cy="2306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7B7B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ssel%27s_correc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cipy.org/doc/scipy/reference/generated/scipy.stats.kurtosis.html" TargetMode="External"/><Relationship Id="rId4" Type="http://schemas.openxmlformats.org/officeDocument/2006/relationships/hyperlink" Target="https://docs.scipy.org/doc/scipy/reference/generated/scipy.stats.skew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seaborn.github.io/" TargetMode="External"/><Relationship Id="rId7" Type="http://schemas.openxmlformats.org/officeDocument/2006/relationships/hyperlink" Target="http://processing.org/" TargetMode="External"/><Relationship Id="rId2" Type="http://schemas.openxmlformats.org/officeDocument/2006/relationships/hyperlink" Target="http://matplot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3js.org/" TargetMode="External"/><Relationship Id="rId5" Type="http://schemas.openxmlformats.org/officeDocument/2006/relationships/hyperlink" Target="http://ggplot2.org/" TargetMode="External"/><Relationship Id="rId4" Type="http://schemas.openxmlformats.org/officeDocument/2006/relationships/hyperlink" Target="http://bokeh.pydata.org/" TargetMode="External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ncentarelbundock.github.io/Rdatasets/datasets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isleading_graph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g"/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ceptualedge.com/articles/visual_business_intelligence/over-plotting_in_graphs.pdf" TargetMode="External"/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hyperlink" Target="http://bokeh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cessing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B08E60A-D7D6-5813-DF0F-B295A01FB49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69332"/>
          </a:xfrm>
        </p:spPr>
        <p:txBody>
          <a:bodyPr/>
          <a:lstStyle/>
          <a:p>
            <a:r>
              <a:rPr lang="en-IE"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Data Summarization and Visualization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06D630E9-C2A4-8898-554B-7F92E867D7C6}"/>
              </a:ext>
            </a:extLst>
          </p:cNvPr>
          <p:cNvSpPr txBox="1">
            <a:spLocks/>
          </p:cNvSpPr>
          <p:nvPr/>
        </p:nvSpPr>
        <p:spPr>
          <a:xfrm>
            <a:off x="1371600" y="3497818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400" b="0" i="0">
                <a:solidFill>
                  <a:srgbClr val="B7B7B7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IE" b="1" dirty="0" err="1">
                <a:solidFill>
                  <a:srgbClr val="00B0F0"/>
                </a:solidFill>
                <a:latin typeface="Arial"/>
                <a:cs typeface="Arial"/>
              </a:rPr>
              <a:t>Dr.</a:t>
            </a:r>
            <a:r>
              <a:rPr lang="en-IE" b="1" dirty="0">
                <a:solidFill>
                  <a:srgbClr val="00B0F0"/>
                </a:solidFill>
                <a:latin typeface="Arial"/>
                <a:cs typeface="Arial"/>
              </a:rPr>
              <a:t> Alexander Victor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Sample</a:t>
            </a:r>
            <a:r>
              <a:rPr spc="-80" dirty="0"/>
              <a:t> </a:t>
            </a:r>
            <a:r>
              <a:rPr spc="-10" dirty="0"/>
              <a:t>mean</a:t>
            </a:r>
            <a:r>
              <a:rPr spc="-95" dirty="0"/>
              <a:t> </a:t>
            </a:r>
            <a:r>
              <a:rPr spc="-150" dirty="0"/>
              <a:t>vs</a:t>
            </a:r>
            <a:r>
              <a:rPr spc="-80" dirty="0"/>
              <a:t> </a:t>
            </a:r>
            <a:r>
              <a:rPr dirty="0"/>
              <a:t>population</a:t>
            </a:r>
            <a:r>
              <a:rPr spc="-120" dirty="0"/>
              <a:t> </a:t>
            </a:r>
            <a:r>
              <a:rPr spc="-2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97300" cy="2540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population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ts val="1470"/>
              </a:lnSpc>
            </a:pPr>
            <a:r>
              <a:rPr sz="1400" dirty="0">
                <a:latin typeface="Arial MT"/>
                <a:cs typeface="Arial MT"/>
              </a:rPr>
              <a:t>entire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population.</a:t>
            </a:r>
            <a:endParaRPr sz="1400" dirty="0">
              <a:latin typeface="Arial MT"/>
              <a:cs typeface="Arial MT"/>
            </a:endParaRPr>
          </a:p>
          <a:p>
            <a:pPr marL="38100" algn="ctr">
              <a:lnSpc>
                <a:spcPts val="2275"/>
              </a:lnSpc>
            </a:pPr>
            <a:r>
              <a:rPr sz="2000" spc="-50" dirty="0">
                <a:latin typeface="Cambria Math"/>
                <a:cs typeface="Cambria Math"/>
              </a:rPr>
              <a:t>𝜇</a:t>
            </a:r>
            <a:endParaRPr sz="2000" dirty="0">
              <a:latin typeface="Cambria Math"/>
              <a:cs typeface="Cambria Math"/>
            </a:endParaRPr>
          </a:p>
          <a:p>
            <a:pPr marL="12700">
              <a:lnSpc>
                <a:spcPts val="1595"/>
              </a:lnSpc>
              <a:spcBef>
                <a:spcPts val="145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sample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(average)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calculated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ts val="1465"/>
              </a:lnSpc>
            </a:pP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population.</a:t>
            </a:r>
            <a:endParaRPr sz="1400" dirty="0">
              <a:latin typeface="Arial MT"/>
              <a:cs typeface="Arial MT"/>
            </a:endParaRPr>
          </a:p>
          <a:p>
            <a:pPr marL="36830" algn="ctr">
              <a:lnSpc>
                <a:spcPts val="2270"/>
              </a:lnSpc>
            </a:pPr>
            <a:r>
              <a:rPr sz="2000" spc="-130" dirty="0">
                <a:latin typeface="Cambria Math"/>
                <a:cs typeface="Cambria Math"/>
              </a:rPr>
              <a:t>𝑥</a:t>
            </a:r>
            <a:r>
              <a:rPr sz="2000" spc="-1645" dirty="0">
                <a:latin typeface="Cambria Math"/>
                <a:cs typeface="Cambria Math"/>
              </a:rPr>
              <a:t>ҧ</a:t>
            </a:r>
            <a:endParaRPr sz="2000" dirty="0">
              <a:latin typeface="Cambria Math"/>
              <a:cs typeface="Cambria Math"/>
            </a:endParaRPr>
          </a:p>
          <a:p>
            <a:pPr marL="12700" marR="5080">
              <a:lnSpc>
                <a:spcPts val="1510"/>
              </a:lnSpc>
              <a:spcBef>
                <a:spcPts val="1645"/>
              </a:spcBef>
            </a:pPr>
            <a:r>
              <a:rPr sz="1400" b="1" dirty="0">
                <a:latin typeface="Arial"/>
                <a:cs typeface="Arial"/>
              </a:rPr>
              <a:t>E.g.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would </a:t>
            </a:r>
            <a:r>
              <a:rPr sz="1400" dirty="0">
                <a:latin typeface="Arial MT"/>
                <a:cs typeface="Arial MT"/>
              </a:rPr>
              <a:t>require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person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earth.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100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randomly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chosen </a:t>
            </a:r>
            <a:r>
              <a:rPr sz="1400" spc="-10" dirty="0">
                <a:latin typeface="Arial MT"/>
                <a:cs typeface="Arial MT"/>
              </a:rPr>
              <a:t>people.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1283" y="2001392"/>
            <a:ext cx="47688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5" dirty="0">
                <a:latin typeface="Cambria Math"/>
                <a:cs typeface="Cambria Math"/>
              </a:rPr>
              <a:t>𝑛→∞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3146" y="1208406"/>
            <a:ext cx="3462654" cy="906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increases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mean</a:t>
            </a:r>
            <a:endParaRPr sz="1400" dirty="0">
              <a:latin typeface="Arial MT"/>
              <a:cs typeface="Arial MT"/>
            </a:endParaRPr>
          </a:p>
          <a:p>
            <a:pPr marL="254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approaches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population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mean.</a:t>
            </a:r>
            <a:endParaRPr sz="1400" dirty="0">
              <a:latin typeface="Arial MT"/>
              <a:cs typeface="Arial MT"/>
            </a:endParaRPr>
          </a:p>
          <a:p>
            <a:pPr marL="448309" algn="ctr">
              <a:lnSpc>
                <a:spcPct val="100000"/>
              </a:lnSpc>
              <a:spcBef>
                <a:spcPts val="1330"/>
              </a:spcBef>
              <a:tabLst>
                <a:tab pos="1228725" algn="l"/>
              </a:tabLst>
            </a:pPr>
            <a:r>
              <a:rPr sz="2000" dirty="0" err="1">
                <a:latin typeface="Cambria Math"/>
                <a:cs typeface="Cambria Math"/>
              </a:rPr>
              <a:t>lim</a:t>
            </a:r>
            <a:r>
              <a:rPr sz="2000" spc="285" dirty="0">
                <a:latin typeface="Cambria Math"/>
                <a:cs typeface="Cambria Math"/>
              </a:rPr>
              <a:t> </a:t>
            </a:r>
            <a:r>
              <a:rPr sz="2000" spc="-40" dirty="0">
                <a:latin typeface="Cambria Math"/>
                <a:cs typeface="Cambria Math"/>
              </a:rPr>
              <a:t>𝑥</a:t>
            </a:r>
            <a:r>
              <a:rPr lang="en-IE" sz="2175" spc="-1350" baseline="-15325" dirty="0">
                <a:latin typeface="Cambria Math"/>
                <a:cs typeface="Cambria Math"/>
              </a:rPr>
              <a:t>𝑛</a:t>
            </a:r>
            <a:r>
              <a:rPr lang="az-Cyrl-AZ" sz="2000" spc="-1605" dirty="0">
                <a:latin typeface="Cambria Math"/>
                <a:cs typeface="Cambria Math"/>
              </a:rPr>
              <a:t>ҧ</a:t>
            </a:r>
            <a:r>
              <a:rPr lang="en-IE" sz="2000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𝜇</a:t>
            </a:r>
            <a:endParaRPr sz="20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3147" y="2256535"/>
            <a:ext cx="2457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67659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Measures</a:t>
            </a:r>
            <a:r>
              <a:rPr dirty="0"/>
              <a:t> </a:t>
            </a:r>
            <a:r>
              <a:rPr spc="140" dirty="0"/>
              <a:t>of</a:t>
            </a:r>
            <a:r>
              <a:rPr spc="5" dirty="0"/>
              <a:t> </a:t>
            </a:r>
            <a:r>
              <a:rPr dirty="0"/>
              <a:t>statistical</a:t>
            </a:r>
            <a:r>
              <a:rPr spc="25" dirty="0"/>
              <a:t> </a:t>
            </a:r>
            <a:r>
              <a:rPr spc="-10" dirty="0"/>
              <a:t>dispersion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6740" y="1866900"/>
            <a:ext cx="4434840" cy="27020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5150" y="1203782"/>
            <a:ext cx="6875145" cy="2002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stretched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squeezed</a:t>
            </a:r>
            <a:r>
              <a:rPr sz="1400" spc="-60" dirty="0">
                <a:latin typeface="Arial MT"/>
                <a:cs typeface="Arial MT"/>
              </a:rPr>
              <a:t> a</a:t>
            </a:r>
            <a:endParaRPr sz="1400">
              <a:latin typeface="Arial MT"/>
              <a:cs typeface="Arial MT"/>
            </a:endParaRPr>
          </a:p>
          <a:p>
            <a:pPr marL="38100">
              <a:lnSpc>
                <a:spcPts val="1575"/>
              </a:lnSpc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is.</a:t>
            </a:r>
            <a:endParaRPr sz="1400">
              <a:latin typeface="Arial MT"/>
              <a:cs typeface="Arial MT"/>
            </a:endParaRPr>
          </a:p>
          <a:p>
            <a:pPr marR="30480" algn="r">
              <a:lnSpc>
                <a:spcPts val="1560"/>
              </a:lnSpc>
            </a:pPr>
            <a:r>
              <a:rPr sz="1400" dirty="0">
                <a:latin typeface="Microsoft Sans Serif"/>
                <a:cs typeface="Microsoft Sans Serif"/>
              </a:rPr>
              <a:t>Normal</a:t>
            </a:r>
            <a:r>
              <a:rPr sz="1400" spc="10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PDF</a:t>
            </a:r>
            <a:endParaRPr sz="1400">
              <a:latin typeface="Microsoft Sans Serif"/>
              <a:cs typeface="Microsoft Sans Serif"/>
            </a:endParaRPr>
          </a:p>
          <a:p>
            <a:pPr marL="38100">
              <a:lnSpc>
                <a:spcPts val="1580"/>
              </a:lnSpc>
            </a:pP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methods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 marL="494665" indent="-316865">
              <a:lnSpc>
                <a:spcPts val="1595"/>
              </a:lnSpc>
              <a:spcBef>
                <a:spcPts val="1430"/>
              </a:spcBef>
              <a:buChar char="●"/>
              <a:tabLst>
                <a:tab pos="494665" algn="l"/>
              </a:tabLst>
            </a:pPr>
            <a:r>
              <a:rPr sz="1400" spc="-10" dirty="0">
                <a:latin typeface="Arial MT"/>
                <a:cs typeface="Arial MT"/>
              </a:rPr>
              <a:t>Variance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(</a:t>
            </a:r>
            <a:r>
              <a:rPr sz="1400" spc="-20" dirty="0">
                <a:latin typeface="Cambria Math"/>
                <a:cs typeface="Cambria Math"/>
              </a:rPr>
              <a:t>𝜎</a:t>
            </a:r>
            <a:r>
              <a:rPr sz="1500" spc="-30" baseline="27777" dirty="0">
                <a:latin typeface="Cambria Math"/>
                <a:cs typeface="Cambria Math"/>
              </a:rPr>
              <a:t>2</a:t>
            </a:r>
            <a:r>
              <a:rPr sz="1400" spc="-20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494665" indent="-316865">
              <a:lnSpc>
                <a:spcPts val="1515"/>
              </a:lnSpc>
              <a:buChar char="●"/>
              <a:tabLst>
                <a:tab pos="494665" algn="l"/>
              </a:tabLst>
            </a:pPr>
            <a:r>
              <a:rPr sz="1400" dirty="0">
                <a:latin typeface="Arial MT"/>
                <a:cs typeface="Arial MT"/>
              </a:rPr>
              <a:t>Standard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deviation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(</a:t>
            </a:r>
            <a:r>
              <a:rPr sz="1400" spc="-25" dirty="0">
                <a:latin typeface="Cambria Math"/>
                <a:cs typeface="Cambria Math"/>
              </a:rPr>
              <a:t>𝜎</a:t>
            </a:r>
            <a:r>
              <a:rPr sz="1400" spc="-25" dirty="0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494665" indent="-316865">
              <a:lnSpc>
                <a:spcPts val="1595"/>
              </a:lnSpc>
              <a:buChar char="●"/>
              <a:tabLst>
                <a:tab pos="494665" algn="l"/>
              </a:tabLst>
            </a:pPr>
            <a:r>
              <a:rPr sz="1400" dirty="0">
                <a:latin typeface="Arial MT"/>
                <a:cs typeface="Arial MT"/>
              </a:rPr>
              <a:t>Interquartile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(IQR)</a:t>
            </a:r>
            <a:endParaRPr sz="1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425"/>
              </a:spcBef>
            </a:pPr>
            <a:r>
              <a:rPr sz="1400" dirty="0">
                <a:latin typeface="Arial MT"/>
                <a:cs typeface="Arial MT"/>
              </a:rPr>
              <a:t>Again,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defined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population.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76188" y="4037076"/>
            <a:ext cx="1511808" cy="640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25463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Variance,</a:t>
            </a:r>
            <a:r>
              <a:rPr spc="-135" dirty="0"/>
              <a:t> </a:t>
            </a:r>
            <a:r>
              <a:rPr spc="-70" dirty="0"/>
              <a:t>SD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203782"/>
            <a:ext cx="372364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Variance</a:t>
            </a:r>
            <a:r>
              <a:rPr sz="1400" spc="-10" dirty="0">
                <a:latin typeface="Arial MT"/>
                <a:cs typeface="Arial MT"/>
              </a:rPr>
              <a:t>: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expected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squared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deviation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from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mean.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1978" y="1203782"/>
            <a:ext cx="3681095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biased,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want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estimator: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3232531"/>
            <a:ext cx="3637279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Usually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don’t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know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population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𝜇</a:t>
            </a:r>
            <a:r>
              <a:rPr sz="1400" spc="-25" dirty="0">
                <a:latin typeface="Arial MT"/>
                <a:cs typeface="Arial MT"/>
              </a:rPr>
              <a:t>,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mean: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1978" y="2762250"/>
            <a:ext cx="369697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known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Bessel's</a:t>
            </a:r>
            <a:r>
              <a:rPr sz="1400" b="1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correction</a:t>
            </a:r>
            <a:r>
              <a:rPr sz="1400" b="1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standard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deviation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square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root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(possibly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corrected)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variance.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1676400"/>
            <a:ext cx="2028444" cy="14843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1899" y="3905363"/>
            <a:ext cx="1974145" cy="6278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66293" y="1898716"/>
            <a:ext cx="2788737" cy="6870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23886"/>
            <a:ext cx="9144000" cy="4020185"/>
            <a:chOff x="0" y="1123886"/>
            <a:chExt cx="9144000" cy="4020185"/>
          </a:xfrm>
        </p:grpSpPr>
        <p:sp>
          <p:nvSpPr>
            <p:cNvPr id="3" name="object 3"/>
            <p:cNvSpPr/>
            <p:nvPr/>
          </p:nvSpPr>
          <p:spPr>
            <a:xfrm>
              <a:off x="5738241" y="1152486"/>
              <a:ext cx="2353945" cy="326390"/>
            </a:xfrm>
            <a:custGeom>
              <a:avLst/>
              <a:gdLst/>
              <a:ahLst/>
              <a:cxnLst/>
              <a:rect l="l" t="t" r="r" b="b"/>
              <a:pathLst>
                <a:path w="2353945" h="326390">
                  <a:moveTo>
                    <a:pt x="2353691" y="0"/>
                  </a:moveTo>
                  <a:lnTo>
                    <a:pt x="2353691" y="0"/>
                  </a:lnTo>
                  <a:lnTo>
                    <a:pt x="0" y="0"/>
                  </a:lnTo>
                  <a:lnTo>
                    <a:pt x="0" y="326174"/>
                  </a:lnTo>
                  <a:lnTo>
                    <a:pt x="2353691" y="326174"/>
                  </a:lnTo>
                  <a:lnTo>
                    <a:pt x="235369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38241" y="1478711"/>
              <a:ext cx="2353945" cy="3119120"/>
            </a:xfrm>
            <a:custGeom>
              <a:avLst/>
              <a:gdLst/>
              <a:ahLst/>
              <a:cxnLst/>
              <a:rect l="l" t="t" r="r" b="b"/>
              <a:pathLst>
                <a:path w="2353945" h="3119120">
                  <a:moveTo>
                    <a:pt x="2353691" y="2636634"/>
                  </a:moveTo>
                  <a:lnTo>
                    <a:pt x="2353691" y="2636634"/>
                  </a:lnTo>
                  <a:lnTo>
                    <a:pt x="0" y="2636634"/>
                  </a:lnTo>
                  <a:lnTo>
                    <a:pt x="0" y="2877629"/>
                  </a:lnTo>
                  <a:lnTo>
                    <a:pt x="0" y="3118624"/>
                  </a:lnTo>
                  <a:lnTo>
                    <a:pt x="321818" y="3118624"/>
                  </a:lnTo>
                  <a:lnTo>
                    <a:pt x="757428" y="3118624"/>
                  </a:lnTo>
                  <a:lnTo>
                    <a:pt x="2353691" y="3118624"/>
                  </a:lnTo>
                  <a:lnTo>
                    <a:pt x="2353691" y="2877629"/>
                  </a:lnTo>
                  <a:lnTo>
                    <a:pt x="2353691" y="2636634"/>
                  </a:lnTo>
                  <a:close/>
                </a:path>
                <a:path w="2353945" h="3119120">
                  <a:moveTo>
                    <a:pt x="2353691" y="1677416"/>
                  </a:moveTo>
                  <a:lnTo>
                    <a:pt x="2353691" y="1677416"/>
                  </a:lnTo>
                  <a:lnTo>
                    <a:pt x="0" y="1677416"/>
                  </a:lnTo>
                  <a:lnTo>
                    <a:pt x="0" y="1918398"/>
                  </a:lnTo>
                  <a:lnTo>
                    <a:pt x="0" y="2154631"/>
                  </a:lnTo>
                  <a:lnTo>
                    <a:pt x="0" y="2395626"/>
                  </a:lnTo>
                  <a:lnTo>
                    <a:pt x="0" y="2636621"/>
                  </a:lnTo>
                  <a:lnTo>
                    <a:pt x="321818" y="2636621"/>
                  </a:lnTo>
                  <a:lnTo>
                    <a:pt x="757428" y="2636621"/>
                  </a:lnTo>
                  <a:lnTo>
                    <a:pt x="2353691" y="2636621"/>
                  </a:lnTo>
                  <a:lnTo>
                    <a:pt x="2353691" y="2395626"/>
                  </a:lnTo>
                  <a:lnTo>
                    <a:pt x="2353691" y="2154631"/>
                  </a:lnTo>
                  <a:lnTo>
                    <a:pt x="2353691" y="1918411"/>
                  </a:lnTo>
                  <a:lnTo>
                    <a:pt x="2353691" y="1677416"/>
                  </a:lnTo>
                  <a:close/>
                </a:path>
                <a:path w="2353945" h="3119120">
                  <a:moveTo>
                    <a:pt x="2353691" y="959231"/>
                  </a:moveTo>
                  <a:lnTo>
                    <a:pt x="2353691" y="959231"/>
                  </a:lnTo>
                  <a:lnTo>
                    <a:pt x="0" y="959231"/>
                  </a:lnTo>
                  <a:lnTo>
                    <a:pt x="0" y="1200213"/>
                  </a:lnTo>
                  <a:lnTo>
                    <a:pt x="0" y="1436370"/>
                  </a:lnTo>
                  <a:lnTo>
                    <a:pt x="0" y="1677365"/>
                  </a:lnTo>
                  <a:lnTo>
                    <a:pt x="321818" y="1677365"/>
                  </a:lnTo>
                  <a:lnTo>
                    <a:pt x="757428" y="1677365"/>
                  </a:lnTo>
                  <a:lnTo>
                    <a:pt x="2353691" y="1677365"/>
                  </a:lnTo>
                  <a:lnTo>
                    <a:pt x="2353691" y="1436446"/>
                  </a:lnTo>
                  <a:lnTo>
                    <a:pt x="2353691" y="1200226"/>
                  </a:lnTo>
                  <a:lnTo>
                    <a:pt x="2353691" y="959231"/>
                  </a:lnTo>
                  <a:close/>
                </a:path>
                <a:path w="2353945" h="3119120">
                  <a:moveTo>
                    <a:pt x="2353691" y="718185"/>
                  </a:moveTo>
                  <a:lnTo>
                    <a:pt x="2353691" y="718185"/>
                  </a:lnTo>
                  <a:lnTo>
                    <a:pt x="0" y="718185"/>
                  </a:lnTo>
                  <a:lnTo>
                    <a:pt x="0" y="959180"/>
                  </a:lnTo>
                  <a:lnTo>
                    <a:pt x="2353691" y="959180"/>
                  </a:lnTo>
                  <a:lnTo>
                    <a:pt x="2353691" y="718185"/>
                  </a:lnTo>
                  <a:close/>
                </a:path>
                <a:path w="2353945" h="3119120">
                  <a:moveTo>
                    <a:pt x="2353691" y="0"/>
                  </a:moveTo>
                  <a:lnTo>
                    <a:pt x="2353691" y="0"/>
                  </a:lnTo>
                  <a:lnTo>
                    <a:pt x="0" y="0"/>
                  </a:lnTo>
                  <a:lnTo>
                    <a:pt x="0" y="240919"/>
                  </a:lnTo>
                  <a:lnTo>
                    <a:pt x="0" y="481901"/>
                  </a:lnTo>
                  <a:lnTo>
                    <a:pt x="0" y="718134"/>
                  </a:lnTo>
                  <a:lnTo>
                    <a:pt x="321818" y="718134"/>
                  </a:lnTo>
                  <a:lnTo>
                    <a:pt x="757428" y="718134"/>
                  </a:lnTo>
                  <a:lnTo>
                    <a:pt x="2353691" y="718134"/>
                  </a:lnTo>
                  <a:lnTo>
                    <a:pt x="2353691" y="481914"/>
                  </a:lnTo>
                  <a:lnTo>
                    <a:pt x="2353691" y="240995"/>
                  </a:lnTo>
                  <a:lnTo>
                    <a:pt x="2353691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23889" y="1138174"/>
              <a:ext cx="2382520" cy="3473450"/>
            </a:xfrm>
            <a:custGeom>
              <a:avLst/>
              <a:gdLst/>
              <a:ahLst/>
              <a:cxnLst/>
              <a:rect l="l" t="t" r="r" b="b"/>
              <a:pathLst>
                <a:path w="2382520" h="3473450">
                  <a:moveTo>
                    <a:pt x="336169" y="0"/>
                  </a:moveTo>
                  <a:lnTo>
                    <a:pt x="336169" y="3473450"/>
                  </a:lnTo>
                </a:path>
                <a:path w="2382520" h="3473450">
                  <a:moveTo>
                    <a:pt x="771779" y="0"/>
                  </a:moveTo>
                  <a:lnTo>
                    <a:pt x="771779" y="3473450"/>
                  </a:lnTo>
                </a:path>
                <a:path w="2382520" h="3473450">
                  <a:moveTo>
                    <a:pt x="0" y="340487"/>
                  </a:moveTo>
                  <a:lnTo>
                    <a:pt x="2382392" y="340487"/>
                  </a:lnTo>
                </a:path>
                <a:path w="2382520" h="3473450">
                  <a:moveTo>
                    <a:pt x="0" y="581533"/>
                  </a:moveTo>
                  <a:lnTo>
                    <a:pt x="2382392" y="581533"/>
                  </a:lnTo>
                </a:path>
                <a:path w="2382520" h="3473450">
                  <a:moveTo>
                    <a:pt x="0" y="822451"/>
                  </a:moveTo>
                  <a:lnTo>
                    <a:pt x="2382392" y="822451"/>
                  </a:lnTo>
                </a:path>
                <a:path w="2382520" h="3473450">
                  <a:moveTo>
                    <a:pt x="0" y="1058671"/>
                  </a:moveTo>
                  <a:lnTo>
                    <a:pt x="2382392" y="1058671"/>
                  </a:lnTo>
                </a:path>
                <a:path w="2382520" h="3473450">
                  <a:moveTo>
                    <a:pt x="0" y="1299718"/>
                  </a:moveTo>
                  <a:lnTo>
                    <a:pt x="2382392" y="1299718"/>
                  </a:lnTo>
                </a:path>
                <a:path w="2382520" h="3473450">
                  <a:moveTo>
                    <a:pt x="0" y="1540764"/>
                  </a:moveTo>
                  <a:lnTo>
                    <a:pt x="2382392" y="1540764"/>
                  </a:lnTo>
                </a:path>
                <a:path w="2382520" h="3473450">
                  <a:moveTo>
                    <a:pt x="0" y="1776983"/>
                  </a:moveTo>
                  <a:lnTo>
                    <a:pt x="2382392" y="1776983"/>
                  </a:lnTo>
                </a:path>
                <a:path w="2382520" h="3473450">
                  <a:moveTo>
                    <a:pt x="0" y="2017902"/>
                  </a:moveTo>
                  <a:lnTo>
                    <a:pt x="2382392" y="2017902"/>
                  </a:lnTo>
                </a:path>
                <a:path w="2382520" h="3473450">
                  <a:moveTo>
                    <a:pt x="0" y="2258949"/>
                  </a:moveTo>
                  <a:lnTo>
                    <a:pt x="2382392" y="2258949"/>
                  </a:lnTo>
                </a:path>
                <a:path w="2382520" h="3473450">
                  <a:moveTo>
                    <a:pt x="0" y="2495169"/>
                  </a:moveTo>
                  <a:lnTo>
                    <a:pt x="2382392" y="2495169"/>
                  </a:lnTo>
                </a:path>
                <a:path w="2382520" h="3473450">
                  <a:moveTo>
                    <a:pt x="0" y="2736164"/>
                  </a:moveTo>
                  <a:lnTo>
                    <a:pt x="2382392" y="2736164"/>
                  </a:lnTo>
                </a:path>
                <a:path w="2382520" h="3473450">
                  <a:moveTo>
                    <a:pt x="0" y="2977159"/>
                  </a:moveTo>
                  <a:lnTo>
                    <a:pt x="2382392" y="2977159"/>
                  </a:lnTo>
                </a:path>
                <a:path w="2382520" h="3473450">
                  <a:moveTo>
                    <a:pt x="0" y="3218167"/>
                  </a:moveTo>
                  <a:lnTo>
                    <a:pt x="2382392" y="3218167"/>
                  </a:lnTo>
                </a:path>
                <a:path w="2382520" h="3473450">
                  <a:moveTo>
                    <a:pt x="14350" y="0"/>
                  </a:moveTo>
                  <a:lnTo>
                    <a:pt x="14350" y="3473450"/>
                  </a:lnTo>
                </a:path>
                <a:path w="2382520" h="3473450">
                  <a:moveTo>
                    <a:pt x="2368168" y="0"/>
                  </a:moveTo>
                  <a:lnTo>
                    <a:pt x="2368168" y="3473450"/>
                  </a:lnTo>
                </a:path>
                <a:path w="2382520" h="3473450">
                  <a:moveTo>
                    <a:pt x="0" y="14350"/>
                  </a:moveTo>
                  <a:lnTo>
                    <a:pt x="2382392" y="14350"/>
                  </a:lnTo>
                </a:path>
                <a:path w="2382520" h="3473450">
                  <a:moveTo>
                    <a:pt x="0" y="3459162"/>
                  </a:moveTo>
                  <a:lnTo>
                    <a:pt x="2382392" y="3459162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Range</a:t>
            </a:r>
            <a:r>
              <a:rPr spc="-150" dirty="0"/>
              <a:t> </a:t>
            </a:r>
            <a:r>
              <a:rPr spc="-20" dirty="0"/>
              <a:t>and</a:t>
            </a:r>
            <a:r>
              <a:rPr spc="-145" dirty="0"/>
              <a:t> </a:t>
            </a:r>
            <a:r>
              <a:rPr spc="75" dirty="0"/>
              <a:t>interquartile</a:t>
            </a:r>
            <a:r>
              <a:rPr spc="-175" dirty="0"/>
              <a:t> </a:t>
            </a:r>
            <a:r>
              <a:rPr spc="-10" dirty="0"/>
              <a:t>range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0550" y="1203782"/>
            <a:ext cx="3465829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range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difference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minimum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1792605"/>
            <a:ext cx="26892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robust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statistic!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2187321"/>
            <a:ext cx="365315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IQR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which 50%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lies.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2450" y="2774442"/>
            <a:ext cx="2756535" cy="1064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IQR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  <a:r>
              <a:rPr sz="1350" baseline="-21604" dirty="0">
                <a:latin typeface="Arial MT"/>
                <a:cs typeface="Arial MT"/>
              </a:rPr>
              <a:t>3</a:t>
            </a:r>
            <a:r>
              <a:rPr sz="1350" spc="187" baseline="-21604" dirty="0">
                <a:latin typeface="Arial MT"/>
                <a:cs typeface="Arial MT"/>
              </a:rPr>
              <a:t> </a:t>
            </a:r>
            <a:r>
              <a:rPr sz="1400" spc="-590" dirty="0">
                <a:latin typeface="Arial MT"/>
                <a:cs typeface="Arial MT"/>
              </a:rPr>
              <a:t>−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</a:t>
            </a:r>
            <a:r>
              <a:rPr sz="1350" baseline="-21604" dirty="0">
                <a:latin typeface="Arial MT"/>
                <a:cs typeface="Arial MT"/>
              </a:rPr>
              <a:t>1</a:t>
            </a:r>
            <a:r>
              <a:rPr sz="1350" spc="202" baseline="-2160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119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90" dirty="0">
                <a:latin typeface="Arial MT"/>
                <a:cs typeface="Arial MT"/>
              </a:rPr>
              <a:t>−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31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88</a:t>
            </a:r>
            <a:endParaRPr sz="1400">
              <a:latin typeface="Arial MT"/>
              <a:cs typeface="Arial MT"/>
            </a:endParaRPr>
          </a:p>
          <a:p>
            <a:pPr marL="50800" marR="30480">
              <a:lnSpc>
                <a:spcPts val="1190"/>
              </a:lnSpc>
              <a:spcBef>
                <a:spcPts val="1605"/>
              </a:spcBef>
            </a:pP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q1,</a:t>
            </a:r>
            <a:r>
              <a:rPr sz="1100" spc="-25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q3</a:t>
            </a:r>
            <a:r>
              <a:rPr sz="1100" spc="-25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=</a:t>
            </a:r>
            <a:r>
              <a:rPr sz="1100" spc="-25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np.percentile(x,</a:t>
            </a:r>
            <a:r>
              <a:rPr sz="1100" spc="-25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[</a:t>
            </a:r>
            <a:r>
              <a:rPr sz="1100" dirty="0">
                <a:solidFill>
                  <a:srgbClr val="7C2727"/>
                </a:solidFill>
                <a:latin typeface="Consolas"/>
                <a:cs typeface="Consolas"/>
              </a:rPr>
              <a:t>75</a:t>
            </a:r>
            <a:r>
              <a:rPr sz="1100" spc="-20" dirty="0">
                <a:solidFill>
                  <a:srgbClr val="7C2727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2F3336"/>
                </a:solidFill>
                <a:latin typeface="Consolas"/>
                <a:cs typeface="Consolas"/>
              </a:rPr>
              <a:t>,</a:t>
            </a:r>
            <a:r>
              <a:rPr sz="1100" spc="-20" dirty="0">
                <a:solidFill>
                  <a:srgbClr val="7C2727"/>
                </a:solidFill>
                <a:latin typeface="Consolas"/>
                <a:cs typeface="Consolas"/>
              </a:rPr>
              <a:t>25</a:t>
            </a:r>
            <a:r>
              <a:rPr sz="1100" spc="-20" dirty="0">
                <a:solidFill>
                  <a:srgbClr val="2F3336"/>
                </a:solidFill>
                <a:latin typeface="Consolas"/>
                <a:cs typeface="Consolas"/>
              </a:rPr>
              <a:t>])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iqr</a:t>
            </a:r>
            <a:r>
              <a:rPr sz="1100" spc="-15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q1</a:t>
            </a:r>
            <a:r>
              <a:rPr sz="1100" spc="-15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2F3336"/>
                </a:solidFill>
                <a:latin typeface="Consolas"/>
                <a:cs typeface="Consolas"/>
              </a:rPr>
              <a:t>-</a:t>
            </a:r>
            <a:r>
              <a:rPr sz="1100" spc="-10" dirty="0">
                <a:solidFill>
                  <a:srgbClr val="2F3336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solidFill>
                  <a:srgbClr val="2F3336"/>
                </a:solidFill>
                <a:latin typeface="Consolas"/>
                <a:cs typeface="Consolas"/>
              </a:rPr>
              <a:t>q3</a:t>
            </a:r>
            <a:endParaRPr sz="11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latin typeface="Arial"/>
                <a:cs typeface="Arial"/>
              </a:rPr>
              <a:t>Pandas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12121"/>
                </a:solidFill>
                <a:latin typeface="Consolas"/>
                <a:cs typeface="Consolas"/>
              </a:rPr>
              <a:t>DataFrame.quantile</a:t>
            </a:r>
            <a:r>
              <a:rPr sz="1200" spc="-10" dirty="0">
                <a:solidFill>
                  <a:srgbClr val="3D4348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38240" y="1152525"/>
          <a:ext cx="2194560" cy="343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75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200" spc="-37" baseline="-20833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endParaRPr sz="1200" baseline="-20833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Quartile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21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22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31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200" baseline="-20833" dirty="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1200" spc="82" baseline="-20833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(25%</a:t>
                      </a: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percentile)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2225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75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87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200" baseline="-20833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200" spc="82" baseline="-20833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(median)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8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115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5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116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10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119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Microsoft Sans Serif"/>
                          <a:cs typeface="Microsoft Sans Serif"/>
                        </a:rPr>
                        <a:t>Q</a:t>
                      </a:r>
                      <a:r>
                        <a:rPr sz="1200" baseline="-20833" dirty="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1200" spc="-60" baseline="-20833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(75%</a:t>
                      </a:r>
                      <a:r>
                        <a:rPr sz="12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00" spc="-10" dirty="0">
                          <a:latin typeface="Microsoft Sans Serif"/>
                          <a:cs typeface="Microsoft Sans Serif"/>
                        </a:rPr>
                        <a:t>percentile)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11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119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12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155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13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25" dirty="0">
                          <a:latin typeface="Microsoft Sans Serif"/>
                          <a:cs typeface="Microsoft Sans Serif"/>
                        </a:rPr>
                        <a:t>177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518403" y="2225039"/>
            <a:ext cx="2778760" cy="2303145"/>
          </a:xfrm>
          <a:custGeom>
            <a:avLst/>
            <a:gdLst/>
            <a:ahLst/>
            <a:cxnLst/>
            <a:rect l="l" t="t" r="r" b="b"/>
            <a:pathLst>
              <a:path w="2778759" h="2303145">
                <a:moveTo>
                  <a:pt x="2604516" y="0"/>
                </a:moveTo>
                <a:lnTo>
                  <a:pt x="2638341" y="1137"/>
                </a:lnTo>
                <a:lnTo>
                  <a:pt x="2665952" y="4238"/>
                </a:lnTo>
                <a:lnTo>
                  <a:pt x="2684561" y="8840"/>
                </a:lnTo>
                <a:lnTo>
                  <a:pt x="2691384" y="14478"/>
                </a:lnTo>
                <a:lnTo>
                  <a:pt x="2691384" y="804672"/>
                </a:lnTo>
                <a:lnTo>
                  <a:pt x="2698206" y="810309"/>
                </a:lnTo>
                <a:lnTo>
                  <a:pt x="2716815" y="814911"/>
                </a:lnTo>
                <a:lnTo>
                  <a:pt x="2744426" y="818012"/>
                </a:lnTo>
                <a:lnTo>
                  <a:pt x="2778252" y="819150"/>
                </a:lnTo>
                <a:lnTo>
                  <a:pt x="2744426" y="820287"/>
                </a:lnTo>
                <a:lnTo>
                  <a:pt x="2716815" y="823388"/>
                </a:lnTo>
                <a:lnTo>
                  <a:pt x="2698206" y="827990"/>
                </a:lnTo>
                <a:lnTo>
                  <a:pt x="2691384" y="833628"/>
                </a:lnTo>
                <a:lnTo>
                  <a:pt x="2691384" y="1623822"/>
                </a:lnTo>
                <a:lnTo>
                  <a:pt x="2684561" y="1629459"/>
                </a:lnTo>
                <a:lnTo>
                  <a:pt x="2665952" y="1634061"/>
                </a:lnTo>
                <a:lnTo>
                  <a:pt x="2638341" y="1637162"/>
                </a:lnTo>
                <a:lnTo>
                  <a:pt x="2604516" y="1638300"/>
                </a:lnTo>
              </a:path>
              <a:path w="2778759" h="2303145">
                <a:moveTo>
                  <a:pt x="175260" y="1616964"/>
                </a:moveTo>
                <a:lnTo>
                  <a:pt x="141154" y="1618103"/>
                </a:lnTo>
                <a:lnTo>
                  <a:pt x="113299" y="1621218"/>
                </a:lnTo>
                <a:lnTo>
                  <a:pt x="94517" y="1625857"/>
                </a:lnTo>
                <a:lnTo>
                  <a:pt x="87630" y="1631569"/>
                </a:lnTo>
                <a:lnTo>
                  <a:pt x="87630" y="1945259"/>
                </a:lnTo>
                <a:lnTo>
                  <a:pt x="80742" y="1950943"/>
                </a:lnTo>
                <a:lnTo>
                  <a:pt x="61960" y="1955585"/>
                </a:lnTo>
                <a:lnTo>
                  <a:pt x="34105" y="1958716"/>
                </a:lnTo>
                <a:lnTo>
                  <a:pt x="0" y="1959864"/>
                </a:lnTo>
                <a:lnTo>
                  <a:pt x="34105" y="1961011"/>
                </a:lnTo>
                <a:lnTo>
                  <a:pt x="61960" y="1964142"/>
                </a:lnTo>
                <a:lnTo>
                  <a:pt x="80742" y="1968784"/>
                </a:lnTo>
                <a:lnTo>
                  <a:pt x="87630" y="1974469"/>
                </a:lnTo>
                <a:lnTo>
                  <a:pt x="87630" y="2288159"/>
                </a:lnTo>
                <a:lnTo>
                  <a:pt x="94517" y="2293843"/>
                </a:lnTo>
                <a:lnTo>
                  <a:pt x="113299" y="2298485"/>
                </a:lnTo>
                <a:lnTo>
                  <a:pt x="141154" y="2301616"/>
                </a:lnTo>
                <a:lnTo>
                  <a:pt x="175260" y="2302764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8034" y="2894202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CC0000"/>
                </a:solidFill>
                <a:latin typeface="Microsoft Sans Serif"/>
                <a:cs typeface="Microsoft Sans Serif"/>
              </a:rPr>
              <a:t>IQR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7940" y="4038701"/>
            <a:ext cx="3797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25%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18403" y="1491996"/>
            <a:ext cx="175260" cy="696595"/>
          </a:xfrm>
          <a:custGeom>
            <a:avLst/>
            <a:gdLst/>
            <a:ahLst/>
            <a:cxnLst/>
            <a:rect l="l" t="t" r="r" b="b"/>
            <a:pathLst>
              <a:path w="175260" h="696594">
                <a:moveTo>
                  <a:pt x="175260" y="0"/>
                </a:moveTo>
                <a:lnTo>
                  <a:pt x="141154" y="1139"/>
                </a:lnTo>
                <a:lnTo>
                  <a:pt x="113299" y="4254"/>
                </a:lnTo>
                <a:lnTo>
                  <a:pt x="94517" y="8893"/>
                </a:lnTo>
                <a:lnTo>
                  <a:pt x="87630" y="14604"/>
                </a:lnTo>
                <a:lnTo>
                  <a:pt x="87630" y="333628"/>
                </a:lnTo>
                <a:lnTo>
                  <a:pt x="80742" y="339340"/>
                </a:lnTo>
                <a:lnTo>
                  <a:pt x="61960" y="343979"/>
                </a:lnTo>
                <a:lnTo>
                  <a:pt x="34105" y="347094"/>
                </a:lnTo>
                <a:lnTo>
                  <a:pt x="0" y="348233"/>
                </a:lnTo>
                <a:lnTo>
                  <a:pt x="34105" y="349373"/>
                </a:lnTo>
                <a:lnTo>
                  <a:pt x="61960" y="352488"/>
                </a:lnTo>
                <a:lnTo>
                  <a:pt x="80742" y="357127"/>
                </a:lnTo>
                <a:lnTo>
                  <a:pt x="87630" y="362838"/>
                </a:lnTo>
                <a:lnTo>
                  <a:pt x="87630" y="681862"/>
                </a:lnTo>
                <a:lnTo>
                  <a:pt x="94517" y="687574"/>
                </a:lnTo>
                <a:lnTo>
                  <a:pt x="113299" y="692213"/>
                </a:lnTo>
                <a:lnTo>
                  <a:pt x="141154" y="695328"/>
                </a:lnTo>
                <a:lnTo>
                  <a:pt x="175260" y="696467"/>
                </a:lnTo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7940" y="1655826"/>
            <a:ext cx="3797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25%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4380" y="234695"/>
            <a:ext cx="4081272" cy="44516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377444"/>
            <a:ext cx="38481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/>
              <a:t>Interquartile</a:t>
            </a:r>
            <a:r>
              <a:rPr spc="-125" dirty="0"/>
              <a:t> </a:t>
            </a:r>
            <a:r>
              <a:rPr spc="-10" dirty="0"/>
              <a:t>range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109218"/>
            <a:ext cx="376047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IQM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ordinal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often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standard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deviation.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Sufficient</a:t>
            </a:r>
            <a:r>
              <a:rPr spc="240" dirty="0"/>
              <a:t> </a:t>
            </a:r>
            <a:r>
              <a:rPr spc="-10" dirty="0"/>
              <a:t>statistics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54120" cy="12001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75"/>
              </a:spcBef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sufficient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respect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associated </a:t>
            </a:r>
            <a:r>
              <a:rPr sz="1400" dirty="0">
                <a:latin typeface="Arial MT"/>
                <a:cs typeface="Arial MT"/>
              </a:rPr>
              <a:t>unknown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calculated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sample </a:t>
            </a:r>
            <a:r>
              <a:rPr sz="1400" dirty="0">
                <a:latin typeface="Arial MT"/>
                <a:cs typeface="Arial MT"/>
              </a:rPr>
              <a:t>provides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additional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the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parameter.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2561082"/>
            <a:ext cx="364172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sufficient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statistics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standard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deviation.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241" y="3123133"/>
            <a:ext cx="15290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2800" spc="25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{𝜇,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𝜎}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1978" y="1203782"/>
            <a:ext cx="3707765" cy="6242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Once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you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know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sufficient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statistics,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you </a:t>
            </a:r>
            <a:r>
              <a:rPr sz="1400" b="1" dirty="0">
                <a:latin typeface="Arial"/>
                <a:cs typeface="Arial"/>
              </a:rPr>
              <a:t>know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everything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know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about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the </a:t>
            </a:r>
            <a:r>
              <a:rPr sz="1400" b="1" spc="-10" dirty="0">
                <a:latin typeface="Arial"/>
                <a:cs typeface="Arial"/>
              </a:rPr>
              <a:t>distribution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 a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variable.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Skewness</a:t>
            </a:r>
            <a:r>
              <a:rPr spc="-150" dirty="0"/>
              <a:t> </a:t>
            </a:r>
            <a:r>
              <a:rPr spc="-20" dirty="0"/>
              <a:t>and</a:t>
            </a:r>
            <a:r>
              <a:rPr spc="-150" dirty="0"/>
              <a:t> </a:t>
            </a:r>
            <a:r>
              <a:rPr spc="-10" dirty="0"/>
              <a:t>kurtosis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554095" cy="1020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distributed.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</a:pPr>
            <a:r>
              <a:rPr sz="1400" b="1" dirty="0">
                <a:latin typeface="Arial"/>
                <a:cs typeface="Arial"/>
              </a:rPr>
              <a:t>Skewness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asymmetry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real-valued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978" y="1668272"/>
            <a:ext cx="3662679" cy="6242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Kurtosis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heavy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the</a:t>
            </a:r>
            <a:r>
              <a:rPr sz="1400" u="sng" spc="-3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tails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real-valued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723" y="2994660"/>
            <a:ext cx="3518916" cy="1354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2391" y="2996183"/>
            <a:ext cx="2819400" cy="13517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75285"/>
            <a:ext cx="45472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Skewness</a:t>
            </a:r>
            <a:r>
              <a:rPr spc="-145" dirty="0"/>
              <a:t> </a:t>
            </a:r>
            <a:r>
              <a:rPr spc="-20" dirty="0"/>
              <a:t>and</a:t>
            </a:r>
            <a:r>
              <a:rPr spc="-165" dirty="0"/>
              <a:t> </a:t>
            </a:r>
            <a:r>
              <a:rPr spc="-10" dirty="0"/>
              <a:t>kurtosis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07745"/>
            <a:ext cx="364744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Pearson's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coefficient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skewness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Third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standardized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moment: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978" y="1007745"/>
            <a:ext cx="349885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Pearson's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moment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coefficient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kurtosis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Fourth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standardized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moment: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0536" y="1925207"/>
            <a:ext cx="2142743" cy="725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1640" y="1925207"/>
            <a:ext cx="2153412" cy="72502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144202" y="3100006"/>
            <a:ext cx="2857500" cy="984250"/>
            <a:chOff x="3144202" y="3100006"/>
            <a:chExt cx="2857500" cy="984250"/>
          </a:xfrm>
        </p:grpSpPr>
        <p:sp>
          <p:nvSpPr>
            <p:cNvPr id="8" name="object 8"/>
            <p:cNvSpPr/>
            <p:nvPr/>
          </p:nvSpPr>
          <p:spPr>
            <a:xfrm>
              <a:off x="3158489" y="3114294"/>
              <a:ext cx="2828925" cy="955675"/>
            </a:xfrm>
            <a:custGeom>
              <a:avLst/>
              <a:gdLst/>
              <a:ahLst/>
              <a:cxnLst/>
              <a:rect l="l" t="t" r="r" b="b"/>
              <a:pathLst>
                <a:path w="2828925" h="955675">
                  <a:moveTo>
                    <a:pt x="2350770" y="0"/>
                  </a:moveTo>
                  <a:lnTo>
                    <a:pt x="477774" y="0"/>
                  </a:lnTo>
                  <a:lnTo>
                    <a:pt x="428918" y="2466"/>
                  </a:lnTo>
                  <a:lnTo>
                    <a:pt x="381474" y="9705"/>
                  </a:lnTo>
                  <a:lnTo>
                    <a:pt x="335684" y="21476"/>
                  </a:lnTo>
                  <a:lnTo>
                    <a:pt x="291786" y="37540"/>
                  </a:lnTo>
                  <a:lnTo>
                    <a:pt x="250021" y="57656"/>
                  </a:lnTo>
                  <a:lnTo>
                    <a:pt x="210629" y="81586"/>
                  </a:lnTo>
                  <a:lnTo>
                    <a:pt x="173849" y="109087"/>
                  </a:lnTo>
                  <a:lnTo>
                    <a:pt x="139922" y="139922"/>
                  </a:lnTo>
                  <a:lnTo>
                    <a:pt x="109087" y="173849"/>
                  </a:lnTo>
                  <a:lnTo>
                    <a:pt x="81586" y="210629"/>
                  </a:lnTo>
                  <a:lnTo>
                    <a:pt x="57656" y="250021"/>
                  </a:lnTo>
                  <a:lnTo>
                    <a:pt x="37540" y="291786"/>
                  </a:lnTo>
                  <a:lnTo>
                    <a:pt x="21476" y="335684"/>
                  </a:lnTo>
                  <a:lnTo>
                    <a:pt x="9705" y="381474"/>
                  </a:lnTo>
                  <a:lnTo>
                    <a:pt x="2466" y="428918"/>
                  </a:lnTo>
                  <a:lnTo>
                    <a:pt x="0" y="477774"/>
                  </a:lnTo>
                  <a:lnTo>
                    <a:pt x="2466" y="526629"/>
                  </a:lnTo>
                  <a:lnTo>
                    <a:pt x="9705" y="574073"/>
                  </a:lnTo>
                  <a:lnTo>
                    <a:pt x="21476" y="619863"/>
                  </a:lnTo>
                  <a:lnTo>
                    <a:pt x="37540" y="663761"/>
                  </a:lnTo>
                  <a:lnTo>
                    <a:pt x="57656" y="705526"/>
                  </a:lnTo>
                  <a:lnTo>
                    <a:pt x="81586" y="744918"/>
                  </a:lnTo>
                  <a:lnTo>
                    <a:pt x="109087" y="781698"/>
                  </a:lnTo>
                  <a:lnTo>
                    <a:pt x="139922" y="815625"/>
                  </a:lnTo>
                  <a:lnTo>
                    <a:pt x="173849" y="846460"/>
                  </a:lnTo>
                  <a:lnTo>
                    <a:pt x="210629" y="873961"/>
                  </a:lnTo>
                  <a:lnTo>
                    <a:pt x="250021" y="897891"/>
                  </a:lnTo>
                  <a:lnTo>
                    <a:pt x="291786" y="918007"/>
                  </a:lnTo>
                  <a:lnTo>
                    <a:pt x="335684" y="934071"/>
                  </a:lnTo>
                  <a:lnTo>
                    <a:pt x="381474" y="945842"/>
                  </a:lnTo>
                  <a:lnTo>
                    <a:pt x="428918" y="953081"/>
                  </a:lnTo>
                  <a:lnTo>
                    <a:pt x="477774" y="955547"/>
                  </a:lnTo>
                  <a:lnTo>
                    <a:pt x="2350770" y="955547"/>
                  </a:lnTo>
                  <a:lnTo>
                    <a:pt x="2399625" y="953081"/>
                  </a:lnTo>
                  <a:lnTo>
                    <a:pt x="2447069" y="945842"/>
                  </a:lnTo>
                  <a:lnTo>
                    <a:pt x="2492859" y="934071"/>
                  </a:lnTo>
                  <a:lnTo>
                    <a:pt x="2536757" y="918007"/>
                  </a:lnTo>
                  <a:lnTo>
                    <a:pt x="2578522" y="897891"/>
                  </a:lnTo>
                  <a:lnTo>
                    <a:pt x="2617914" y="873961"/>
                  </a:lnTo>
                  <a:lnTo>
                    <a:pt x="2654694" y="846460"/>
                  </a:lnTo>
                  <a:lnTo>
                    <a:pt x="2688621" y="815625"/>
                  </a:lnTo>
                  <a:lnTo>
                    <a:pt x="2719456" y="781698"/>
                  </a:lnTo>
                  <a:lnTo>
                    <a:pt x="2746957" y="744918"/>
                  </a:lnTo>
                  <a:lnTo>
                    <a:pt x="2770887" y="705526"/>
                  </a:lnTo>
                  <a:lnTo>
                    <a:pt x="2791003" y="663761"/>
                  </a:lnTo>
                  <a:lnTo>
                    <a:pt x="2807067" y="619863"/>
                  </a:lnTo>
                  <a:lnTo>
                    <a:pt x="2818838" y="574073"/>
                  </a:lnTo>
                  <a:lnTo>
                    <a:pt x="2826077" y="526629"/>
                  </a:lnTo>
                  <a:lnTo>
                    <a:pt x="2828544" y="477774"/>
                  </a:lnTo>
                  <a:lnTo>
                    <a:pt x="2826077" y="428918"/>
                  </a:lnTo>
                  <a:lnTo>
                    <a:pt x="2818838" y="381474"/>
                  </a:lnTo>
                  <a:lnTo>
                    <a:pt x="2807067" y="335684"/>
                  </a:lnTo>
                  <a:lnTo>
                    <a:pt x="2791003" y="291786"/>
                  </a:lnTo>
                  <a:lnTo>
                    <a:pt x="2770887" y="250021"/>
                  </a:lnTo>
                  <a:lnTo>
                    <a:pt x="2746957" y="210629"/>
                  </a:lnTo>
                  <a:lnTo>
                    <a:pt x="2719456" y="173849"/>
                  </a:lnTo>
                  <a:lnTo>
                    <a:pt x="2688621" y="139922"/>
                  </a:lnTo>
                  <a:lnTo>
                    <a:pt x="2654694" y="109087"/>
                  </a:lnTo>
                  <a:lnTo>
                    <a:pt x="2617914" y="81586"/>
                  </a:lnTo>
                  <a:lnTo>
                    <a:pt x="2578522" y="57656"/>
                  </a:lnTo>
                  <a:lnTo>
                    <a:pt x="2536757" y="37540"/>
                  </a:lnTo>
                  <a:lnTo>
                    <a:pt x="2492859" y="21476"/>
                  </a:lnTo>
                  <a:lnTo>
                    <a:pt x="2447069" y="9705"/>
                  </a:lnTo>
                  <a:lnTo>
                    <a:pt x="2399625" y="2466"/>
                  </a:lnTo>
                  <a:lnTo>
                    <a:pt x="2350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8489" y="3114294"/>
              <a:ext cx="2828925" cy="955675"/>
            </a:xfrm>
            <a:custGeom>
              <a:avLst/>
              <a:gdLst/>
              <a:ahLst/>
              <a:cxnLst/>
              <a:rect l="l" t="t" r="r" b="b"/>
              <a:pathLst>
                <a:path w="2828925" h="955675">
                  <a:moveTo>
                    <a:pt x="0" y="477774"/>
                  </a:moveTo>
                  <a:lnTo>
                    <a:pt x="2466" y="428918"/>
                  </a:lnTo>
                  <a:lnTo>
                    <a:pt x="9705" y="381474"/>
                  </a:lnTo>
                  <a:lnTo>
                    <a:pt x="21476" y="335684"/>
                  </a:lnTo>
                  <a:lnTo>
                    <a:pt x="37540" y="291786"/>
                  </a:lnTo>
                  <a:lnTo>
                    <a:pt x="57656" y="250021"/>
                  </a:lnTo>
                  <a:lnTo>
                    <a:pt x="81586" y="210629"/>
                  </a:lnTo>
                  <a:lnTo>
                    <a:pt x="109087" y="173849"/>
                  </a:lnTo>
                  <a:lnTo>
                    <a:pt x="139922" y="139922"/>
                  </a:lnTo>
                  <a:lnTo>
                    <a:pt x="173849" y="109087"/>
                  </a:lnTo>
                  <a:lnTo>
                    <a:pt x="210629" y="81586"/>
                  </a:lnTo>
                  <a:lnTo>
                    <a:pt x="250021" y="57656"/>
                  </a:lnTo>
                  <a:lnTo>
                    <a:pt x="291786" y="37540"/>
                  </a:lnTo>
                  <a:lnTo>
                    <a:pt x="335684" y="21476"/>
                  </a:lnTo>
                  <a:lnTo>
                    <a:pt x="381474" y="9705"/>
                  </a:lnTo>
                  <a:lnTo>
                    <a:pt x="428918" y="2466"/>
                  </a:lnTo>
                  <a:lnTo>
                    <a:pt x="477774" y="0"/>
                  </a:lnTo>
                  <a:lnTo>
                    <a:pt x="2350770" y="0"/>
                  </a:lnTo>
                  <a:lnTo>
                    <a:pt x="2399625" y="2466"/>
                  </a:lnTo>
                  <a:lnTo>
                    <a:pt x="2447069" y="9705"/>
                  </a:lnTo>
                  <a:lnTo>
                    <a:pt x="2492859" y="21476"/>
                  </a:lnTo>
                  <a:lnTo>
                    <a:pt x="2536757" y="37540"/>
                  </a:lnTo>
                  <a:lnTo>
                    <a:pt x="2578522" y="57656"/>
                  </a:lnTo>
                  <a:lnTo>
                    <a:pt x="2617914" y="81586"/>
                  </a:lnTo>
                  <a:lnTo>
                    <a:pt x="2654694" y="109087"/>
                  </a:lnTo>
                  <a:lnTo>
                    <a:pt x="2688621" y="139922"/>
                  </a:lnTo>
                  <a:lnTo>
                    <a:pt x="2719456" y="173849"/>
                  </a:lnTo>
                  <a:lnTo>
                    <a:pt x="2746957" y="210629"/>
                  </a:lnTo>
                  <a:lnTo>
                    <a:pt x="2770887" y="250021"/>
                  </a:lnTo>
                  <a:lnTo>
                    <a:pt x="2791003" y="291786"/>
                  </a:lnTo>
                  <a:lnTo>
                    <a:pt x="2807067" y="335684"/>
                  </a:lnTo>
                  <a:lnTo>
                    <a:pt x="2818838" y="381474"/>
                  </a:lnTo>
                  <a:lnTo>
                    <a:pt x="2826077" y="428918"/>
                  </a:lnTo>
                  <a:lnTo>
                    <a:pt x="2828544" y="477774"/>
                  </a:lnTo>
                  <a:lnTo>
                    <a:pt x="2826077" y="526629"/>
                  </a:lnTo>
                  <a:lnTo>
                    <a:pt x="2818838" y="574073"/>
                  </a:lnTo>
                  <a:lnTo>
                    <a:pt x="2807067" y="619863"/>
                  </a:lnTo>
                  <a:lnTo>
                    <a:pt x="2791003" y="663761"/>
                  </a:lnTo>
                  <a:lnTo>
                    <a:pt x="2770887" y="705526"/>
                  </a:lnTo>
                  <a:lnTo>
                    <a:pt x="2746957" y="744918"/>
                  </a:lnTo>
                  <a:lnTo>
                    <a:pt x="2719456" y="781698"/>
                  </a:lnTo>
                  <a:lnTo>
                    <a:pt x="2688621" y="815625"/>
                  </a:lnTo>
                  <a:lnTo>
                    <a:pt x="2654694" y="846460"/>
                  </a:lnTo>
                  <a:lnTo>
                    <a:pt x="2617914" y="873961"/>
                  </a:lnTo>
                  <a:lnTo>
                    <a:pt x="2578522" y="897891"/>
                  </a:lnTo>
                  <a:lnTo>
                    <a:pt x="2536757" y="918007"/>
                  </a:lnTo>
                  <a:lnTo>
                    <a:pt x="2492859" y="934071"/>
                  </a:lnTo>
                  <a:lnTo>
                    <a:pt x="2447069" y="945842"/>
                  </a:lnTo>
                  <a:lnTo>
                    <a:pt x="2399625" y="953081"/>
                  </a:lnTo>
                  <a:lnTo>
                    <a:pt x="2350770" y="955547"/>
                  </a:lnTo>
                  <a:lnTo>
                    <a:pt x="477774" y="955547"/>
                  </a:lnTo>
                  <a:lnTo>
                    <a:pt x="428918" y="953081"/>
                  </a:lnTo>
                  <a:lnTo>
                    <a:pt x="381474" y="945842"/>
                  </a:lnTo>
                  <a:lnTo>
                    <a:pt x="335684" y="934071"/>
                  </a:lnTo>
                  <a:lnTo>
                    <a:pt x="291786" y="918007"/>
                  </a:lnTo>
                  <a:lnTo>
                    <a:pt x="250021" y="897891"/>
                  </a:lnTo>
                  <a:lnTo>
                    <a:pt x="210629" y="873961"/>
                  </a:lnTo>
                  <a:lnTo>
                    <a:pt x="173849" y="846460"/>
                  </a:lnTo>
                  <a:lnTo>
                    <a:pt x="139922" y="815625"/>
                  </a:lnTo>
                  <a:lnTo>
                    <a:pt x="109087" y="781698"/>
                  </a:lnTo>
                  <a:lnTo>
                    <a:pt x="81586" y="744918"/>
                  </a:lnTo>
                  <a:lnTo>
                    <a:pt x="57656" y="705526"/>
                  </a:lnTo>
                  <a:lnTo>
                    <a:pt x="37540" y="663761"/>
                  </a:lnTo>
                  <a:lnTo>
                    <a:pt x="21476" y="619863"/>
                  </a:lnTo>
                  <a:lnTo>
                    <a:pt x="9705" y="574073"/>
                  </a:lnTo>
                  <a:lnTo>
                    <a:pt x="2466" y="526629"/>
                  </a:lnTo>
                  <a:lnTo>
                    <a:pt x="0" y="477774"/>
                  </a:lnTo>
                  <a:close/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00805" y="3257803"/>
            <a:ext cx="234378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Replace</a:t>
            </a:r>
            <a:r>
              <a:rPr sz="1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mu</a:t>
            </a:r>
            <a:r>
              <a:rPr sz="1400" spc="-5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and</a:t>
            </a:r>
            <a:r>
              <a:rPr sz="1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sigma</a:t>
            </a:r>
            <a:r>
              <a:rPr sz="1400" spc="-6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55" dirty="0">
                <a:solidFill>
                  <a:srgbClr val="CC0000"/>
                </a:solidFill>
                <a:latin typeface="Microsoft Sans Serif"/>
                <a:cs typeface="Microsoft Sans Serif"/>
              </a:rPr>
              <a:t>with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sample</a:t>
            </a:r>
            <a:r>
              <a:rPr sz="1400" spc="1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statistics</a:t>
            </a:r>
            <a:r>
              <a:rPr sz="1400" spc="1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CC0000"/>
                </a:solidFill>
                <a:latin typeface="Microsoft Sans Serif"/>
                <a:cs typeface="Microsoft Sans Serif"/>
              </a:rPr>
              <a:t>to</a:t>
            </a:r>
            <a:r>
              <a:rPr sz="1400" spc="7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calculate </a:t>
            </a:r>
            <a:r>
              <a:rPr sz="1400" spc="90" dirty="0">
                <a:solidFill>
                  <a:srgbClr val="CC0000"/>
                </a:solidFill>
                <a:latin typeface="Microsoft Sans Serif"/>
                <a:cs typeface="Microsoft Sans Serif"/>
              </a:rPr>
              <a:t>for</a:t>
            </a:r>
            <a:r>
              <a:rPr sz="1400" spc="-6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CC0000"/>
                </a:solidFill>
                <a:latin typeface="Microsoft Sans Serif"/>
                <a:cs typeface="Microsoft Sans Serif"/>
              </a:rPr>
              <a:t>a</a:t>
            </a:r>
            <a:r>
              <a:rPr sz="1400" spc="-4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sample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5494" y="4372457"/>
            <a:ext cx="18954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4"/>
              </a:rPr>
              <a:t>scipy.stats.</a:t>
            </a:r>
            <a:r>
              <a:rPr sz="1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4"/>
              </a:rPr>
              <a:t>skew</a:t>
            </a:r>
            <a:r>
              <a:rPr sz="1400" spc="-10" dirty="0">
                <a:latin typeface="Consolas"/>
                <a:cs typeface="Consolas"/>
              </a:rPr>
              <a:t>(x)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7182" y="4372457"/>
            <a:ext cx="22904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5"/>
              </a:rPr>
              <a:t>scipy.stats.</a:t>
            </a:r>
            <a:r>
              <a:rPr sz="14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5"/>
              </a:rPr>
              <a:t>kurtosis</a:t>
            </a:r>
            <a:r>
              <a:rPr sz="1400" spc="-10" dirty="0">
                <a:latin typeface="Consolas"/>
                <a:cs typeface="Consolas"/>
              </a:rPr>
              <a:t>(x)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3265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Pandas</a:t>
            </a:r>
            <a:r>
              <a:rPr spc="-135" dirty="0"/>
              <a:t> </a:t>
            </a:r>
            <a:r>
              <a:rPr spc="-10" dirty="0"/>
              <a:t>describe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99210"/>
            <a:ext cx="20897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import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seaborn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as</a:t>
            </a:r>
            <a:r>
              <a:rPr sz="1400" spc="-55" dirty="0">
                <a:latin typeface="Consolas"/>
                <a:cs typeface="Consolas"/>
              </a:rPr>
              <a:t> </a:t>
            </a:r>
            <a:r>
              <a:rPr sz="1400" spc="-25" dirty="0">
                <a:latin typeface="Consolas"/>
                <a:cs typeface="Consolas"/>
              </a:rPr>
              <a:t>sns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1583816"/>
            <a:ext cx="307784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onsolas"/>
                <a:cs typeface="Consolas"/>
              </a:rPr>
              <a:t>tips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10" dirty="0">
                <a:latin typeface="Consolas"/>
                <a:cs typeface="Consolas"/>
              </a:rPr>
              <a:t> sns.</a:t>
            </a:r>
            <a:r>
              <a:rPr sz="1400" b="1" spc="-10" dirty="0">
                <a:latin typeface="Consolas"/>
                <a:cs typeface="Consolas"/>
              </a:rPr>
              <a:t>load_dataset</a:t>
            </a:r>
            <a:r>
              <a:rPr sz="1400" spc="-10" dirty="0">
                <a:latin typeface="Consolas"/>
                <a:cs typeface="Consolas"/>
              </a:rPr>
              <a:t>(</a:t>
            </a:r>
            <a:r>
              <a:rPr sz="1400" spc="-10" dirty="0">
                <a:solidFill>
                  <a:srgbClr val="006666"/>
                </a:solidFill>
                <a:latin typeface="Consolas"/>
                <a:cs typeface="Consolas"/>
              </a:rPr>
              <a:t>"tips"</a:t>
            </a:r>
            <a:r>
              <a:rPr sz="1400" spc="-10" dirty="0">
                <a:latin typeface="Consolas"/>
                <a:cs typeface="Consolas"/>
              </a:rPr>
              <a:t>) tips.</a:t>
            </a:r>
            <a:r>
              <a:rPr sz="1400" b="1" spc="-10" dirty="0">
                <a:latin typeface="Consolas"/>
                <a:cs typeface="Consolas"/>
              </a:rPr>
              <a:t>head</a:t>
            </a:r>
            <a:r>
              <a:rPr sz="1400" spc="-10" dirty="0">
                <a:latin typeface="Consolas"/>
                <a:cs typeface="Consolas"/>
              </a:rPr>
              <a:t>()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1978" y="1199210"/>
            <a:ext cx="1503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onsolas"/>
                <a:cs typeface="Consolas"/>
              </a:rPr>
              <a:t>tips.</a:t>
            </a:r>
            <a:r>
              <a:rPr sz="1400" b="1" spc="-10" dirty="0">
                <a:latin typeface="Consolas"/>
                <a:cs typeface="Consolas"/>
              </a:rPr>
              <a:t>describe</a:t>
            </a:r>
            <a:r>
              <a:rPr sz="1400" spc="-10" dirty="0">
                <a:latin typeface="Consolas"/>
                <a:cs typeface="Consolas"/>
              </a:rPr>
              <a:t>()</a:t>
            </a:r>
            <a:endParaRPr sz="14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8709" y="2601658"/>
          <a:ext cx="391795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total_bill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tip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sex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smoker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day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size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16.99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1.01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Female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Sun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Dinner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10.34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1.66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Male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Sun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Dinner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21.01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3.50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Male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Sun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Dinner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23.68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3.31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Male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Sun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Dinner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24.59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3.61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Female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No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Sun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Dinner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50" dirty="0"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767262" y="1865312"/>
          <a:ext cx="3963669" cy="220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total_bill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4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tip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size</a:t>
                      </a:r>
                      <a:endParaRPr sz="1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count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244.000000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244.000000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244.000000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mean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19.785943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2.998279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2.569672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std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8.902412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1.383638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0.951100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min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3.070000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25%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13.347500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04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50%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17.795000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2.900000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75%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24.127500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3.562500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3.000000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max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50.810000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10.000000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6.000000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33045"/>
            <a:ext cx="74625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Conditioning</a:t>
            </a:r>
            <a:r>
              <a:rPr spc="-12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categorical</a:t>
            </a:r>
            <a:r>
              <a:rPr spc="-100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865377"/>
            <a:ext cx="3507104" cy="269621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106045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subsets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sample.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20"/>
              </a:spcBef>
            </a:pPr>
            <a:r>
              <a:rPr sz="1400" dirty="0">
                <a:latin typeface="Arial MT"/>
                <a:cs typeface="Arial MT"/>
              </a:rPr>
              <a:t>Subsets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selected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categorical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258445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conditional </a:t>
            </a:r>
            <a:r>
              <a:rPr sz="1400" dirty="0">
                <a:latin typeface="Arial MT"/>
                <a:cs typeface="Arial MT"/>
              </a:rPr>
              <a:t>distributions.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P(size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|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=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Lunch)</a:t>
            </a:r>
            <a:endParaRPr sz="1400">
              <a:latin typeface="Arial"/>
              <a:cs typeface="Arial"/>
            </a:endParaRPr>
          </a:p>
          <a:p>
            <a:pPr marL="12700" marR="878205">
              <a:lnSpc>
                <a:spcPct val="182700"/>
              </a:lnSpc>
              <a:spcBef>
                <a:spcPts val="20"/>
              </a:spcBef>
            </a:pPr>
            <a:r>
              <a:rPr sz="1400" b="1" spc="-10" dirty="0">
                <a:latin typeface="Arial"/>
                <a:cs typeface="Arial"/>
              </a:rPr>
              <a:t>Pandas</a:t>
            </a:r>
            <a:r>
              <a:rPr sz="1400" spc="-10" dirty="0">
                <a:latin typeface="Arial MT"/>
                <a:cs typeface="Arial MT"/>
              </a:rPr>
              <a:t>: </a:t>
            </a:r>
            <a:r>
              <a:rPr sz="1200" spc="-10" dirty="0">
                <a:latin typeface="Consolas"/>
                <a:cs typeface="Consolas"/>
              </a:rPr>
              <a:t>tips.groupby(</a:t>
            </a:r>
            <a:r>
              <a:rPr sz="1200" spc="-10" dirty="0">
                <a:solidFill>
                  <a:srgbClr val="006666"/>
                </a:solidFill>
                <a:latin typeface="Consolas"/>
                <a:cs typeface="Consolas"/>
              </a:rPr>
              <a:t>'time'</a:t>
            </a:r>
            <a:r>
              <a:rPr sz="1200" spc="-10" dirty="0">
                <a:latin typeface="Consolas"/>
                <a:cs typeface="Consolas"/>
              </a:rPr>
              <a:t>).describe() tips.groupby(</a:t>
            </a:r>
            <a:r>
              <a:rPr sz="1200" spc="-10" dirty="0">
                <a:solidFill>
                  <a:srgbClr val="006666"/>
                </a:solidFill>
                <a:latin typeface="Consolas"/>
                <a:cs typeface="Consolas"/>
              </a:rPr>
              <a:t>'smoker'</a:t>
            </a:r>
            <a:r>
              <a:rPr sz="1200" spc="-10" dirty="0">
                <a:latin typeface="Consolas"/>
                <a:cs typeface="Consolas"/>
              </a:rPr>
              <a:t>).mean()</a:t>
            </a:r>
            <a:endParaRPr sz="12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24691" y="761301"/>
          <a:ext cx="3793488" cy="388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36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size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tip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total_bill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Lunch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count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68.000000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68.000000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68.000000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mean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2.411765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2.728088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17.168676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std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1.040024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1.205345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7.713882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min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1.250000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7.510000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25%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12.235000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50%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2.250000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15.965000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75%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3.287500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19.532500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max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6.000000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6.700000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43.110000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Dinner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count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176.000000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176.000000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176.000000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0" dirty="0">
                          <a:latin typeface="Arial MT"/>
                          <a:cs typeface="Arial MT"/>
                        </a:rPr>
                        <a:t>mean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2.630682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3.102670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20.797159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std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0.910241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1.436243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9.142029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min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3.070000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25%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14.437500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9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50%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18.390000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75%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3.687500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25.282500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25" dirty="0">
                          <a:latin typeface="Arial MT"/>
                          <a:cs typeface="Arial MT"/>
                        </a:rPr>
                        <a:t>max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6.000000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10.000000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50.810000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43047" y="2531872"/>
            <a:ext cx="2052955" cy="1175385"/>
          </a:xfrm>
          <a:custGeom>
            <a:avLst/>
            <a:gdLst/>
            <a:ahLst/>
            <a:cxnLst/>
            <a:rect l="l" t="t" r="r" b="b"/>
            <a:pathLst>
              <a:path w="2052954" h="1175385">
                <a:moveTo>
                  <a:pt x="11429" y="1060068"/>
                </a:moveTo>
                <a:lnTo>
                  <a:pt x="35686" y="1100581"/>
                </a:lnTo>
                <a:lnTo>
                  <a:pt x="73151" y="1122044"/>
                </a:lnTo>
                <a:lnTo>
                  <a:pt x="111886" y="1139570"/>
                </a:lnTo>
                <a:lnTo>
                  <a:pt x="151764" y="1153540"/>
                </a:lnTo>
                <a:lnTo>
                  <a:pt x="192658" y="1163827"/>
                </a:lnTo>
                <a:lnTo>
                  <a:pt x="234441" y="1170812"/>
                </a:lnTo>
                <a:lnTo>
                  <a:pt x="277240" y="1174495"/>
                </a:lnTo>
                <a:lnTo>
                  <a:pt x="298830" y="1175130"/>
                </a:lnTo>
                <a:lnTo>
                  <a:pt x="320675" y="1175003"/>
                </a:lnTo>
                <a:lnTo>
                  <a:pt x="364743" y="1172717"/>
                </a:lnTo>
                <a:lnTo>
                  <a:pt x="409320" y="1167511"/>
                </a:lnTo>
                <a:lnTo>
                  <a:pt x="454532" y="1159764"/>
                </a:lnTo>
                <a:lnTo>
                  <a:pt x="471784" y="1156080"/>
                </a:lnTo>
                <a:lnTo>
                  <a:pt x="299465" y="1156080"/>
                </a:lnTo>
                <a:lnTo>
                  <a:pt x="278511" y="1155445"/>
                </a:lnTo>
                <a:lnTo>
                  <a:pt x="237236" y="1151889"/>
                </a:lnTo>
                <a:lnTo>
                  <a:pt x="196976" y="1145286"/>
                </a:lnTo>
                <a:lnTo>
                  <a:pt x="157606" y="1135380"/>
                </a:lnTo>
                <a:lnTo>
                  <a:pt x="119379" y="1122171"/>
                </a:lnTo>
                <a:lnTo>
                  <a:pt x="82295" y="1105280"/>
                </a:lnTo>
                <a:lnTo>
                  <a:pt x="46354" y="1084833"/>
                </a:lnTo>
                <a:lnTo>
                  <a:pt x="28955" y="1073022"/>
                </a:lnTo>
                <a:lnTo>
                  <a:pt x="11429" y="1060068"/>
                </a:lnTo>
                <a:close/>
              </a:path>
              <a:path w="2052954" h="1175385">
                <a:moveTo>
                  <a:pt x="1994988" y="27388"/>
                </a:moveTo>
                <a:lnTo>
                  <a:pt x="1938654" y="41275"/>
                </a:lnTo>
                <a:lnTo>
                  <a:pt x="1886712" y="62864"/>
                </a:lnTo>
                <a:lnTo>
                  <a:pt x="1837689" y="91312"/>
                </a:lnTo>
                <a:lnTo>
                  <a:pt x="1790953" y="125729"/>
                </a:lnTo>
                <a:lnTo>
                  <a:pt x="1746503" y="165226"/>
                </a:lnTo>
                <a:lnTo>
                  <a:pt x="1703577" y="208787"/>
                </a:lnTo>
                <a:lnTo>
                  <a:pt x="1662049" y="255396"/>
                </a:lnTo>
                <a:lnTo>
                  <a:pt x="1621536" y="304419"/>
                </a:lnTo>
                <a:lnTo>
                  <a:pt x="1581530" y="354838"/>
                </a:lnTo>
                <a:lnTo>
                  <a:pt x="1502282" y="456183"/>
                </a:lnTo>
                <a:lnTo>
                  <a:pt x="1462277" y="505332"/>
                </a:lnTo>
                <a:lnTo>
                  <a:pt x="1421511" y="552450"/>
                </a:lnTo>
                <a:lnTo>
                  <a:pt x="1379981" y="596391"/>
                </a:lnTo>
                <a:lnTo>
                  <a:pt x="1336802" y="636269"/>
                </a:lnTo>
                <a:lnTo>
                  <a:pt x="1302892" y="665098"/>
                </a:lnTo>
                <a:lnTo>
                  <a:pt x="1267714" y="694308"/>
                </a:lnTo>
                <a:lnTo>
                  <a:pt x="1231138" y="724026"/>
                </a:lnTo>
                <a:lnTo>
                  <a:pt x="1193164" y="753744"/>
                </a:lnTo>
                <a:lnTo>
                  <a:pt x="1154302" y="783463"/>
                </a:lnTo>
                <a:lnTo>
                  <a:pt x="1114170" y="812926"/>
                </a:lnTo>
                <a:lnTo>
                  <a:pt x="1073150" y="842263"/>
                </a:lnTo>
                <a:lnTo>
                  <a:pt x="1031366" y="871219"/>
                </a:lnTo>
                <a:lnTo>
                  <a:pt x="988694" y="899413"/>
                </a:lnTo>
                <a:lnTo>
                  <a:pt x="945388" y="926972"/>
                </a:lnTo>
                <a:lnTo>
                  <a:pt x="901445" y="953769"/>
                </a:lnTo>
                <a:lnTo>
                  <a:pt x="857123" y="979423"/>
                </a:lnTo>
                <a:lnTo>
                  <a:pt x="812291" y="1003934"/>
                </a:lnTo>
                <a:lnTo>
                  <a:pt x="767206" y="1027175"/>
                </a:lnTo>
                <a:lnTo>
                  <a:pt x="721867" y="1048892"/>
                </a:lnTo>
                <a:lnTo>
                  <a:pt x="676528" y="1069086"/>
                </a:lnTo>
                <a:lnTo>
                  <a:pt x="631063" y="1087500"/>
                </a:lnTo>
                <a:lnTo>
                  <a:pt x="585724" y="1104137"/>
                </a:lnTo>
                <a:lnTo>
                  <a:pt x="540385" y="1118615"/>
                </a:lnTo>
                <a:lnTo>
                  <a:pt x="495553" y="1131061"/>
                </a:lnTo>
                <a:lnTo>
                  <a:pt x="450976" y="1141094"/>
                </a:lnTo>
                <a:lnTo>
                  <a:pt x="406907" y="1148714"/>
                </a:lnTo>
                <a:lnTo>
                  <a:pt x="363474" y="1153667"/>
                </a:lnTo>
                <a:lnTo>
                  <a:pt x="320548" y="1155953"/>
                </a:lnTo>
                <a:lnTo>
                  <a:pt x="299465" y="1156080"/>
                </a:lnTo>
                <a:lnTo>
                  <a:pt x="471784" y="1156080"/>
                </a:lnTo>
                <a:lnTo>
                  <a:pt x="522858" y="1143508"/>
                </a:lnTo>
                <a:lnTo>
                  <a:pt x="591565" y="1122171"/>
                </a:lnTo>
                <a:lnTo>
                  <a:pt x="637539" y="1105408"/>
                </a:lnTo>
                <a:lnTo>
                  <a:pt x="683640" y="1086739"/>
                </a:lnTo>
                <a:lnTo>
                  <a:pt x="729614" y="1066291"/>
                </a:lnTo>
                <a:lnTo>
                  <a:pt x="775462" y="1044320"/>
                </a:lnTo>
                <a:lnTo>
                  <a:pt x="821054" y="1020825"/>
                </a:lnTo>
                <a:lnTo>
                  <a:pt x="866139" y="996187"/>
                </a:lnTo>
                <a:lnTo>
                  <a:pt x="910970" y="970279"/>
                </a:lnTo>
                <a:lnTo>
                  <a:pt x="955293" y="943228"/>
                </a:lnTo>
                <a:lnTo>
                  <a:pt x="998981" y="915542"/>
                </a:lnTo>
                <a:lnTo>
                  <a:pt x="1041907" y="887094"/>
                </a:lnTo>
                <a:lnTo>
                  <a:pt x="1084072" y="858011"/>
                </a:lnTo>
                <a:lnTo>
                  <a:pt x="1125347" y="828420"/>
                </a:lnTo>
                <a:lnTo>
                  <a:pt x="1165605" y="798829"/>
                </a:lnTo>
                <a:lnTo>
                  <a:pt x="1204849" y="768857"/>
                </a:lnTo>
                <a:lnTo>
                  <a:pt x="1242949" y="739013"/>
                </a:lnTo>
                <a:lnTo>
                  <a:pt x="1279652" y="709167"/>
                </a:lnTo>
                <a:lnTo>
                  <a:pt x="1315085" y="679703"/>
                </a:lnTo>
                <a:lnTo>
                  <a:pt x="1349248" y="650747"/>
                </a:lnTo>
                <a:lnTo>
                  <a:pt x="1393189" y="610107"/>
                </a:lnTo>
                <a:lnTo>
                  <a:pt x="1435607" y="565403"/>
                </a:lnTo>
                <a:lnTo>
                  <a:pt x="1476755" y="517778"/>
                </a:lnTo>
                <a:lnTo>
                  <a:pt x="1517141" y="468248"/>
                </a:lnTo>
                <a:lnTo>
                  <a:pt x="1596516" y="366521"/>
                </a:lnTo>
                <a:lnTo>
                  <a:pt x="1636394" y="316356"/>
                </a:lnTo>
                <a:lnTo>
                  <a:pt x="1676653" y="267588"/>
                </a:lnTo>
                <a:lnTo>
                  <a:pt x="1717675" y="221487"/>
                </a:lnTo>
                <a:lnTo>
                  <a:pt x="1759839" y="178815"/>
                </a:lnTo>
                <a:lnTo>
                  <a:pt x="1803400" y="140334"/>
                </a:lnTo>
                <a:lnTo>
                  <a:pt x="1848612" y="106933"/>
                </a:lnTo>
                <a:lnTo>
                  <a:pt x="1895855" y="79628"/>
                </a:lnTo>
                <a:lnTo>
                  <a:pt x="1945386" y="59054"/>
                </a:lnTo>
                <a:lnTo>
                  <a:pt x="1995941" y="46415"/>
                </a:lnTo>
                <a:lnTo>
                  <a:pt x="2001773" y="36068"/>
                </a:lnTo>
                <a:lnTo>
                  <a:pt x="1994988" y="27388"/>
                </a:lnTo>
                <a:close/>
              </a:path>
              <a:path w="2052954" h="1175385">
                <a:moveTo>
                  <a:pt x="2038785" y="26669"/>
                </a:moveTo>
                <a:lnTo>
                  <a:pt x="2000630" y="26669"/>
                </a:lnTo>
                <a:lnTo>
                  <a:pt x="2002916" y="45465"/>
                </a:lnTo>
                <a:lnTo>
                  <a:pt x="1997455" y="46100"/>
                </a:lnTo>
                <a:lnTo>
                  <a:pt x="1995941" y="46415"/>
                </a:lnTo>
                <a:lnTo>
                  <a:pt x="1979294" y="75945"/>
                </a:lnTo>
                <a:lnTo>
                  <a:pt x="2052447" y="32257"/>
                </a:lnTo>
                <a:lnTo>
                  <a:pt x="2038785" y="26669"/>
                </a:lnTo>
                <a:close/>
              </a:path>
              <a:path w="2052954" h="1175385">
                <a:moveTo>
                  <a:pt x="2001774" y="36068"/>
                </a:moveTo>
                <a:lnTo>
                  <a:pt x="1995941" y="46415"/>
                </a:lnTo>
                <a:lnTo>
                  <a:pt x="1997455" y="46100"/>
                </a:lnTo>
                <a:lnTo>
                  <a:pt x="2002916" y="45465"/>
                </a:lnTo>
                <a:lnTo>
                  <a:pt x="2001774" y="36068"/>
                </a:lnTo>
                <a:close/>
              </a:path>
              <a:path w="2052954" h="1175385">
                <a:moveTo>
                  <a:pt x="2000630" y="26669"/>
                </a:moveTo>
                <a:lnTo>
                  <a:pt x="1994988" y="27388"/>
                </a:lnTo>
                <a:lnTo>
                  <a:pt x="2001774" y="36068"/>
                </a:lnTo>
                <a:lnTo>
                  <a:pt x="2000630" y="26669"/>
                </a:lnTo>
                <a:close/>
              </a:path>
              <a:path w="2052954" h="1175385">
                <a:moveTo>
                  <a:pt x="1973579" y="0"/>
                </a:moveTo>
                <a:lnTo>
                  <a:pt x="1994988" y="27388"/>
                </a:lnTo>
                <a:lnTo>
                  <a:pt x="2000630" y="26669"/>
                </a:lnTo>
                <a:lnTo>
                  <a:pt x="2038785" y="26669"/>
                </a:lnTo>
                <a:lnTo>
                  <a:pt x="19735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245" y="1203782"/>
            <a:ext cx="2828925" cy="274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solidFill>
                  <a:srgbClr val="5B9BD4"/>
                </a:solidFill>
                <a:latin typeface="Arial"/>
                <a:cs typeface="Arial"/>
              </a:rPr>
              <a:t>Data</a:t>
            </a:r>
            <a:r>
              <a:rPr sz="1400" b="1" spc="-2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B9BD4"/>
                </a:solidFill>
                <a:latin typeface="Arial"/>
                <a:cs typeface="Arial"/>
              </a:rPr>
              <a:t>summarization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Summary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statistics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tendency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variation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correlation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40"/>
              </a:spcBef>
            </a:pPr>
            <a:r>
              <a:rPr sz="1400" b="1" dirty="0">
                <a:solidFill>
                  <a:srgbClr val="5B9BD4"/>
                </a:solidFill>
                <a:latin typeface="Arial"/>
                <a:cs typeface="Arial"/>
              </a:rPr>
              <a:t>Data</a:t>
            </a:r>
            <a:r>
              <a:rPr sz="1400" b="1" spc="-2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5B9BD4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Why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visualization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important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Visualizing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distributions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Visualizing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relationships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Comparing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quantities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Visualizing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composition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Designing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visualizations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visualizations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283" y="2967663"/>
            <a:ext cx="1572638" cy="1572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971" y="1565071"/>
            <a:ext cx="681990" cy="8047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78689"/>
            <a:ext cx="8004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Statistics</a:t>
            </a:r>
            <a:r>
              <a:rPr sz="3000" spc="-75" dirty="0"/>
              <a:t> </a:t>
            </a:r>
            <a:r>
              <a:rPr sz="3000" spc="110" dirty="0"/>
              <a:t>of</a:t>
            </a:r>
            <a:r>
              <a:rPr sz="3000" spc="-80" dirty="0"/>
              <a:t> </a:t>
            </a:r>
            <a:r>
              <a:rPr sz="3000" spc="-30" dirty="0"/>
              <a:t>association</a:t>
            </a:r>
            <a:r>
              <a:rPr sz="3000" spc="-65" dirty="0"/>
              <a:t> </a:t>
            </a:r>
            <a:r>
              <a:rPr sz="3000" spc="65" dirty="0"/>
              <a:t>between</a:t>
            </a:r>
            <a:r>
              <a:rPr sz="3000" spc="-80" dirty="0"/>
              <a:t> </a:t>
            </a:r>
            <a:r>
              <a:rPr sz="3000" spc="70" dirty="0"/>
              <a:t>attributes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137284"/>
            <a:ext cx="49345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Covariance: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much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together.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0048" y="1516380"/>
            <a:ext cx="3657600" cy="2377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6811" y="2588531"/>
            <a:ext cx="1942754" cy="19148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699" y="2625894"/>
            <a:ext cx="1942754" cy="18774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1755" y="2625894"/>
            <a:ext cx="1942754" cy="18774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7925" y="2328799"/>
            <a:ext cx="14554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positive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0984" y="2328799"/>
            <a:ext cx="1130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Near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zero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cov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0119" y="2481199"/>
            <a:ext cx="1524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negative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cov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237" y="201548"/>
            <a:ext cx="8004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Statistics</a:t>
            </a:r>
            <a:r>
              <a:rPr sz="3000" spc="-75" dirty="0"/>
              <a:t> </a:t>
            </a:r>
            <a:r>
              <a:rPr sz="3000" spc="110" dirty="0"/>
              <a:t>of</a:t>
            </a:r>
            <a:r>
              <a:rPr sz="3000" spc="-80" dirty="0"/>
              <a:t> </a:t>
            </a:r>
            <a:r>
              <a:rPr sz="3000" spc="-30" dirty="0"/>
              <a:t>association</a:t>
            </a:r>
            <a:r>
              <a:rPr sz="3000" spc="-65" dirty="0"/>
              <a:t> </a:t>
            </a:r>
            <a:r>
              <a:rPr sz="3000" spc="65" dirty="0"/>
              <a:t>between</a:t>
            </a:r>
            <a:r>
              <a:rPr sz="3000" spc="-80" dirty="0"/>
              <a:t> </a:t>
            </a:r>
            <a:r>
              <a:rPr sz="3000" spc="70" dirty="0"/>
              <a:t>attributes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92048" y="1021207"/>
            <a:ext cx="8058784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Pearson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product-</a:t>
            </a:r>
            <a:r>
              <a:rPr sz="1400" b="1" dirty="0">
                <a:latin typeface="Arial"/>
                <a:cs typeface="Arial"/>
              </a:rPr>
              <a:t>moment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correlation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coefficient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(Pearson's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rho):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relationship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quantitative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Normalized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version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covariance: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0064" y="1780032"/>
            <a:ext cx="1895856" cy="5516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6328" y="2760421"/>
            <a:ext cx="5007610" cy="1404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316865">
              <a:lnSpc>
                <a:spcPts val="1595"/>
              </a:lnSpc>
              <a:spcBef>
                <a:spcPts val="105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Ranges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1.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&gt;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correlation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&lt;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negative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correlation</a:t>
            </a:r>
            <a:endParaRPr sz="1400">
              <a:latin typeface="Arial MT"/>
              <a:cs typeface="Arial MT"/>
            </a:endParaRPr>
          </a:p>
          <a:p>
            <a:pPr marL="152400">
              <a:lnSpc>
                <a:spcPts val="1510"/>
              </a:lnSpc>
              <a:tabLst>
                <a:tab pos="469265" algn="l"/>
              </a:tabLst>
            </a:pPr>
            <a:r>
              <a:rPr sz="1400" spc="-610" dirty="0">
                <a:latin typeface="Arial MT"/>
                <a:cs typeface="Arial MT"/>
              </a:rPr>
              <a:t>●</a:t>
            </a:r>
            <a:r>
              <a:rPr sz="1400" dirty="0">
                <a:latin typeface="Arial MT"/>
                <a:cs typeface="Arial MT"/>
              </a:rPr>
              <a:t>	+1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perfect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Y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-1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negative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correlation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dirty="0">
                <a:latin typeface="Arial"/>
                <a:cs typeface="Arial"/>
              </a:rPr>
              <a:t>Not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suitable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ordinal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variables!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56811" y="2583890"/>
            <a:ext cx="1942754" cy="191349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85023" y="2342769"/>
            <a:ext cx="641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rho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0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Spearman</a:t>
            </a:r>
            <a:r>
              <a:rPr spc="-18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61104" cy="14046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Spearman's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rank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correlation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coefficient </a:t>
            </a:r>
            <a:r>
              <a:rPr sz="1400" b="1" dirty="0">
                <a:latin typeface="Arial"/>
                <a:cs typeface="Arial"/>
              </a:rPr>
              <a:t>(Spearman's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rho):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Pearson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correlation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rank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values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those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36195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Pearson's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assesses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linear </a:t>
            </a:r>
            <a:r>
              <a:rPr sz="1400" dirty="0">
                <a:latin typeface="Arial MT"/>
                <a:cs typeface="Arial MT"/>
              </a:rPr>
              <a:t>relationships,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Spearman's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assesses </a:t>
            </a:r>
            <a:r>
              <a:rPr sz="1400" dirty="0">
                <a:latin typeface="Arial MT"/>
                <a:cs typeface="Arial MT"/>
              </a:rPr>
              <a:t>monotonic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(whether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not).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6426" y="1291906"/>
            <a:ext cx="3174796" cy="30766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Computing</a:t>
            </a:r>
            <a:r>
              <a:rPr spc="-114" dirty="0"/>
              <a:t> </a:t>
            </a:r>
            <a:r>
              <a:rPr dirty="0"/>
              <a:t>measures</a:t>
            </a:r>
            <a:r>
              <a:rPr spc="-9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10" dirty="0"/>
              <a:t>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6039" y="1437132"/>
            <a:ext cx="3931920" cy="109601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914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20"/>
              </a:spcBef>
            </a:pPr>
            <a:r>
              <a:rPr sz="1400" b="1" spc="-10" dirty="0">
                <a:latin typeface="Arial"/>
                <a:cs typeface="Arial"/>
              </a:rPr>
              <a:t>Covariance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Arial"/>
              <a:cs typeface="Arial"/>
            </a:endParaRPr>
          </a:p>
          <a:p>
            <a:pPr marL="92075">
              <a:lnSpc>
                <a:spcPts val="165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Numpy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(covariance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matrix)</a:t>
            </a:r>
            <a:endParaRPr sz="1400">
              <a:latin typeface="Microsoft Sans Serif"/>
              <a:cs typeface="Microsoft Sans Serif"/>
            </a:endParaRPr>
          </a:p>
          <a:p>
            <a:pPr marL="92075">
              <a:lnSpc>
                <a:spcPts val="1410"/>
              </a:lnSpc>
            </a:pPr>
            <a:r>
              <a:rPr sz="1200" dirty="0">
                <a:latin typeface="Consolas"/>
                <a:cs typeface="Consolas"/>
              </a:rPr>
              <a:t>np.</a:t>
            </a:r>
            <a:r>
              <a:rPr sz="1200" b="1" dirty="0">
                <a:latin typeface="Consolas"/>
                <a:cs typeface="Consolas"/>
              </a:rPr>
              <a:t>cov</a:t>
            </a:r>
            <a:r>
              <a:rPr sz="1200" dirty="0">
                <a:latin typeface="Consolas"/>
                <a:cs typeface="Consolas"/>
              </a:rPr>
              <a:t>(x,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y)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8491" y="2702051"/>
            <a:ext cx="3931920" cy="167513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901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10"/>
              </a:spcBef>
            </a:pPr>
            <a:r>
              <a:rPr sz="1400" b="1" spc="-10" dirty="0">
                <a:latin typeface="Arial"/>
                <a:cs typeface="Arial"/>
              </a:rPr>
              <a:t>Pearson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92075">
              <a:lnSpc>
                <a:spcPts val="165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Scipy</a:t>
            </a:r>
            <a:endParaRPr sz="1400">
              <a:latin typeface="Microsoft Sans Serif"/>
              <a:cs typeface="Microsoft Sans Serif"/>
            </a:endParaRPr>
          </a:p>
          <a:p>
            <a:pPr marL="92075">
              <a:lnSpc>
                <a:spcPts val="1410"/>
              </a:lnSpc>
            </a:pPr>
            <a:r>
              <a:rPr sz="1200" dirty="0">
                <a:latin typeface="Consolas"/>
                <a:cs typeface="Consolas"/>
              </a:rPr>
              <a:t>scipy.stats.</a:t>
            </a:r>
            <a:r>
              <a:rPr sz="1200" b="1" dirty="0">
                <a:latin typeface="Consolas"/>
                <a:cs typeface="Consolas"/>
              </a:rPr>
              <a:t>pearsonr</a:t>
            </a:r>
            <a:r>
              <a:rPr sz="1200" dirty="0">
                <a:latin typeface="Consolas"/>
                <a:cs typeface="Consolas"/>
              </a:rPr>
              <a:t>(x,</a:t>
            </a:r>
            <a:r>
              <a:rPr sz="1200" spc="-11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y)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Consolas"/>
              <a:cs typeface="Consolas"/>
            </a:endParaRPr>
          </a:p>
          <a:p>
            <a:pPr marL="92075">
              <a:lnSpc>
                <a:spcPts val="1650"/>
              </a:lnSpc>
            </a:pPr>
            <a:r>
              <a:rPr sz="1400" spc="-10" dirty="0">
                <a:latin typeface="Microsoft Sans Serif"/>
                <a:cs typeface="Microsoft Sans Serif"/>
              </a:rPr>
              <a:t>Pandas</a:t>
            </a:r>
            <a:endParaRPr sz="1400">
              <a:latin typeface="Microsoft Sans Serif"/>
              <a:cs typeface="Microsoft Sans Serif"/>
            </a:endParaRPr>
          </a:p>
          <a:p>
            <a:pPr marL="92075">
              <a:lnSpc>
                <a:spcPts val="1410"/>
              </a:lnSpc>
            </a:pPr>
            <a:r>
              <a:rPr sz="1200" spc="-10" dirty="0">
                <a:latin typeface="Consolas"/>
                <a:cs typeface="Consolas"/>
              </a:rPr>
              <a:t>df.</a:t>
            </a:r>
            <a:r>
              <a:rPr sz="1200" b="1" spc="-10" dirty="0">
                <a:latin typeface="Consolas"/>
                <a:cs typeface="Consolas"/>
              </a:rPr>
              <a:t>corr</a:t>
            </a:r>
            <a:r>
              <a:rPr sz="1200" spc="-10" dirty="0">
                <a:latin typeface="Consolas"/>
                <a:cs typeface="Consolas"/>
              </a:rPr>
              <a:t>(method='pearson')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587" y="2702051"/>
            <a:ext cx="3931920" cy="1675130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901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10"/>
              </a:spcBef>
            </a:pPr>
            <a:r>
              <a:rPr sz="1400" b="1" spc="-10" dirty="0">
                <a:latin typeface="Arial"/>
                <a:cs typeface="Arial"/>
              </a:rPr>
              <a:t>Spearman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91440">
              <a:lnSpc>
                <a:spcPts val="165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Scipy</a:t>
            </a:r>
            <a:endParaRPr sz="1400">
              <a:latin typeface="Microsoft Sans Serif"/>
              <a:cs typeface="Microsoft Sans Serif"/>
            </a:endParaRPr>
          </a:p>
          <a:p>
            <a:pPr marL="91440">
              <a:lnSpc>
                <a:spcPts val="1410"/>
              </a:lnSpc>
            </a:pPr>
            <a:r>
              <a:rPr sz="1200" dirty="0">
                <a:latin typeface="Consolas"/>
                <a:cs typeface="Consolas"/>
              </a:rPr>
              <a:t>scipy.stats.</a:t>
            </a:r>
            <a:r>
              <a:rPr sz="1200" b="1" dirty="0">
                <a:latin typeface="Consolas"/>
                <a:cs typeface="Consolas"/>
              </a:rPr>
              <a:t>spearmanr</a:t>
            </a:r>
            <a:r>
              <a:rPr sz="1200" dirty="0">
                <a:latin typeface="Consolas"/>
                <a:cs typeface="Consolas"/>
              </a:rPr>
              <a:t>(a,</a:t>
            </a:r>
            <a:r>
              <a:rPr sz="1200" spc="-105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b)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200">
              <a:latin typeface="Consolas"/>
              <a:cs typeface="Consolas"/>
            </a:endParaRPr>
          </a:p>
          <a:p>
            <a:pPr marL="91440">
              <a:lnSpc>
                <a:spcPts val="1650"/>
              </a:lnSpc>
            </a:pPr>
            <a:r>
              <a:rPr sz="1400" spc="-10" dirty="0">
                <a:latin typeface="Microsoft Sans Serif"/>
                <a:cs typeface="Microsoft Sans Serif"/>
              </a:rPr>
              <a:t>Pandas</a:t>
            </a:r>
            <a:endParaRPr sz="1400">
              <a:latin typeface="Microsoft Sans Serif"/>
              <a:cs typeface="Microsoft Sans Serif"/>
            </a:endParaRPr>
          </a:p>
          <a:p>
            <a:pPr marL="91440">
              <a:lnSpc>
                <a:spcPts val="1410"/>
              </a:lnSpc>
            </a:pPr>
            <a:r>
              <a:rPr sz="1200" spc="-10" dirty="0">
                <a:latin typeface="Consolas"/>
                <a:cs typeface="Consolas"/>
              </a:rPr>
              <a:t>df.</a:t>
            </a:r>
            <a:r>
              <a:rPr sz="1200" b="1" spc="-10" dirty="0">
                <a:latin typeface="Consolas"/>
                <a:cs typeface="Consolas"/>
              </a:rPr>
              <a:t>corr</a:t>
            </a:r>
            <a:r>
              <a:rPr sz="1200" spc="-10" dirty="0">
                <a:latin typeface="Consolas"/>
                <a:cs typeface="Consolas"/>
              </a:rPr>
              <a:t>(method='spearman')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50265"/>
            <a:ext cx="54965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5" dirty="0"/>
              <a:t> </a:t>
            </a:r>
            <a:r>
              <a:rPr dirty="0"/>
              <a:t>correlation</a:t>
            </a:r>
            <a:r>
              <a:rPr spc="-40" dirty="0"/>
              <a:t> </a:t>
            </a:r>
            <a:r>
              <a:rPr spc="-150" dirty="0"/>
              <a:t>vs</a:t>
            </a:r>
            <a:r>
              <a:rPr spc="10" dirty="0"/>
              <a:t> </a:t>
            </a:r>
            <a:r>
              <a:rPr spc="-10" dirty="0"/>
              <a:t>causation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5332" y="1415796"/>
            <a:ext cx="5087620" cy="474345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415"/>
              </a:spcBef>
            </a:pPr>
            <a:r>
              <a:rPr sz="2100" b="1" dirty="0">
                <a:latin typeface="Arial"/>
                <a:cs typeface="Arial"/>
              </a:rPr>
              <a:t>Correlation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does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NOT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imply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causality!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727" y="3823715"/>
            <a:ext cx="2118360" cy="692150"/>
          </a:xfrm>
          <a:prstGeom prst="rect">
            <a:avLst/>
          </a:prstGeom>
          <a:solidFill>
            <a:srgbClr val="C8DAF8"/>
          </a:solidFill>
          <a:ln w="9525">
            <a:solidFill>
              <a:srgbClr val="3C85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14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causes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2820" y="3823715"/>
            <a:ext cx="2118360" cy="692150"/>
          </a:xfrm>
          <a:prstGeom prst="rect">
            <a:avLst/>
          </a:prstGeom>
          <a:solidFill>
            <a:srgbClr val="C8DAF8"/>
          </a:solidFill>
          <a:ln w="9525">
            <a:solidFill>
              <a:srgbClr val="3C85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1400">
              <a:latin typeface="Times New Roman"/>
              <a:cs typeface="Times New Roman"/>
            </a:endParaRPr>
          </a:p>
          <a:p>
            <a:pPr marL="61023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causes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4911" y="3823715"/>
            <a:ext cx="2118360" cy="692150"/>
          </a:xfrm>
          <a:prstGeom prst="rect">
            <a:avLst/>
          </a:prstGeom>
          <a:solidFill>
            <a:srgbClr val="C8DAF8"/>
          </a:solidFill>
          <a:ln w="9525">
            <a:solidFill>
              <a:srgbClr val="3C85C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1400">
              <a:latin typeface="Times New Roman"/>
              <a:cs typeface="Times New Roman"/>
            </a:endParaRPr>
          </a:p>
          <a:p>
            <a:pPr marL="151765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causes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2820" y="2240279"/>
            <a:ext cx="2118360" cy="692150"/>
          </a:xfrm>
          <a:prstGeom prst="rect">
            <a:avLst/>
          </a:prstGeom>
          <a:solidFill>
            <a:srgbClr val="C8DAF8"/>
          </a:solidFill>
          <a:ln w="9525">
            <a:solidFill>
              <a:srgbClr val="3C85C5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35"/>
              </a:spcBef>
            </a:pPr>
            <a:endParaRPr sz="14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2570" y="2932937"/>
            <a:ext cx="6120130" cy="891540"/>
          </a:xfrm>
          <a:custGeom>
            <a:avLst/>
            <a:gdLst/>
            <a:ahLst/>
            <a:cxnLst/>
            <a:rect l="l" t="t" r="r" b="b"/>
            <a:pathLst>
              <a:path w="6120130" h="891539">
                <a:moveTo>
                  <a:pt x="6120130" y="815086"/>
                </a:moveTo>
                <a:lnTo>
                  <a:pt x="6091555" y="815086"/>
                </a:lnTo>
                <a:lnTo>
                  <a:pt x="6091555" y="455041"/>
                </a:lnTo>
                <a:lnTo>
                  <a:pt x="6091555" y="440309"/>
                </a:lnTo>
                <a:lnTo>
                  <a:pt x="6087364" y="435991"/>
                </a:lnTo>
                <a:lnTo>
                  <a:pt x="3069717" y="435991"/>
                </a:lnTo>
                <a:lnTo>
                  <a:pt x="3069717" y="0"/>
                </a:lnTo>
                <a:lnTo>
                  <a:pt x="3069463" y="0"/>
                </a:lnTo>
                <a:lnTo>
                  <a:pt x="3050667" y="0"/>
                </a:lnTo>
                <a:lnTo>
                  <a:pt x="3050413" y="0"/>
                </a:lnTo>
                <a:lnTo>
                  <a:pt x="3050413" y="435991"/>
                </a:lnTo>
                <a:lnTo>
                  <a:pt x="32893" y="435991"/>
                </a:lnTo>
                <a:lnTo>
                  <a:pt x="28575" y="440309"/>
                </a:lnTo>
                <a:lnTo>
                  <a:pt x="28575" y="815086"/>
                </a:lnTo>
                <a:lnTo>
                  <a:pt x="0" y="815086"/>
                </a:lnTo>
                <a:lnTo>
                  <a:pt x="38100" y="891286"/>
                </a:lnTo>
                <a:lnTo>
                  <a:pt x="69850" y="827786"/>
                </a:lnTo>
                <a:lnTo>
                  <a:pt x="76200" y="815086"/>
                </a:lnTo>
                <a:lnTo>
                  <a:pt x="47625" y="815086"/>
                </a:lnTo>
                <a:lnTo>
                  <a:pt x="47625" y="455041"/>
                </a:lnTo>
                <a:lnTo>
                  <a:pt x="3051302" y="455041"/>
                </a:lnTo>
                <a:lnTo>
                  <a:pt x="3051302" y="815086"/>
                </a:lnTo>
                <a:lnTo>
                  <a:pt x="3022727" y="815086"/>
                </a:lnTo>
                <a:lnTo>
                  <a:pt x="3060827" y="891286"/>
                </a:lnTo>
                <a:lnTo>
                  <a:pt x="3092577" y="827786"/>
                </a:lnTo>
                <a:lnTo>
                  <a:pt x="3098927" y="815086"/>
                </a:lnTo>
                <a:lnTo>
                  <a:pt x="3070352" y="815086"/>
                </a:lnTo>
                <a:lnTo>
                  <a:pt x="3070352" y="455041"/>
                </a:lnTo>
                <a:lnTo>
                  <a:pt x="6072505" y="455041"/>
                </a:lnTo>
                <a:lnTo>
                  <a:pt x="6072505" y="815086"/>
                </a:lnTo>
                <a:lnTo>
                  <a:pt x="6043930" y="815086"/>
                </a:lnTo>
                <a:lnTo>
                  <a:pt x="6082030" y="891286"/>
                </a:lnTo>
                <a:lnTo>
                  <a:pt x="6113780" y="827786"/>
                </a:lnTo>
                <a:lnTo>
                  <a:pt x="6120130" y="815086"/>
                </a:lnTo>
                <a:close/>
              </a:path>
            </a:pathLst>
          </a:custGeom>
          <a:solidFill>
            <a:srgbClr val="6EA8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51375" y="3111246"/>
            <a:ext cx="11214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could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mean…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657" y="3533647"/>
            <a:ext cx="3947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Data</a:t>
            </a:r>
            <a:r>
              <a:rPr sz="3600" spc="-145" dirty="0"/>
              <a:t> </a:t>
            </a:r>
            <a:r>
              <a:rPr sz="3600" spc="-10" dirty="0"/>
              <a:t>visualization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184" y="1287780"/>
            <a:ext cx="1627632" cy="166420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50" dirty="0"/>
              <a:t> </a:t>
            </a:r>
            <a:r>
              <a:rPr dirty="0"/>
              <a:t>visualize</a:t>
            </a:r>
            <a:r>
              <a:rPr spc="-30" dirty="0"/>
              <a:t> </a:t>
            </a:r>
            <a:r>
              <a:rPr spc="-10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736" y="1331975"/>
            <a:ext cx="3709670" cy="1428115"/>
          </a:xfrm>
          <a:prstGeom prst="rect">
            <a:avLst/>
          </a:prstGeom>
          <a:solidFill>
            <a:srgbClr val="B6D6A8"/>
          </a:solidFill>
        </p:spPr>
        <p:txBody>
          <a:bodyPr vert="horz" wrap="square" lIns="0" tIns="914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720"/>
              </a:spcBef>
            </a:pPr>
            <a:r>
              <a:rPr sz="1400" b="1" spc="-10" dirty="0">
                <a:latin typeface="Arial"/>
                <a:cs typeface="Arial"/>
              </a:rPr>
              <a:t>Explore</a:t>
            </a:r>
            <a:endParaRPr sz="1400">
              <a:latin typeface="Arial"/>
              <a:cs typeface="Arial"/>
            </a:endParaRPr>
          </a:p>
          <a:p>
            <a:pPr marL="548005" marR="377825" indent="-317500">
              <a:lnSpc>
                <a:spcPct val="100000"/>
              </a:lnSpc>
              <a:spcBef>
                <a:spcPts val="1010"/>
              </a:spcBef>
              <a:buFont typeface="Arial MT"/>
              <a:buChar char="●"/>
              <a:tabLst>
                <a:tab pos="548005" algn="l"/>
              </a:tabLst>
            </a:pPr>
            <a:r>
              <a:rPr sz="1400" dirty="0">
                <a:latin typeface="Microsoft Sans Serif"/>
                <a:cs typeface="Microsoft Sans Serif"/>
              </a:rPr>
              <a:t>Understand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data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relationships </a:t>
            </a:r>
            <a:r>
              <a:rPr sz="1400" dirty="0">
                <a:latin typeface="Microsoft Sans Serif"/>
                <a:cs typeface="Microsoft Sans Serif"/>
              </a:rPr>
              <a:t>between</a:t>
            </a:r>
            <a:r>
              <a:rPr sz="1400" spc="27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attributes</a:t>
            </a:r>
            <a:endParaRPr sz="1400">
              <a:latin typeface="Microsoft Sans Serif"/>
              <a:cs typeface="Microsoft Sans Serif"/>
            </a:endParaRPr>
          </a:p>
          <a:p>
            <a:pPr marL="548005" indent="-316865">
              <a:lnSpc>
                <a:spcPct val="100000"/>
              </a:lnSpc>
              <a:buFont typeface="Arial MT"/>
              <a:buChar char="●"/>
              <a:tabLst>
                <a:tab pos="548005" algn="l"/>
              </a:tabLst>
            </a:pPr>
            <a:r>
              <a:rPr sz="1400" dirty="0">
                <a:latin typeface="Microsoft Sans Serif"/>
                <a:cs typeface="Microsoft Sans Serif"/>
              </a:rPr>
              <a:t>Generate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new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hypotheses</a:t>
            </a:r>
            <a:endParaRPr sz="1400">
              <a:latin typeface="Microsoft Sans Serif"/>
              <a:cs typeface="Microsoft Sans Serif"/>
            </a:endParaRPr>
          </a:p>
          <a:p>
            <a:pPr marL="548005" indent="-316865">
              <a:lnSpc>
                <a:spcPct val="100000"/>
              </a:lnSpc>
              <a:buFont typeface="Arial MT"/>
              <a:buChar char="●"/>
              <a:tabLst>
                <a:tab pos="548005" algn="l"/>
              </a:tabLst>
            </a:pPr>
            <a:r>
              <a:rPr sz="1400" dirty="0">
                <a:latin typeface="Microsoft Sans Serif"/>
                <a:cs typeface="Microsoft Sans Serif"/>
              </a:rPr>
              <a:t>Detect</a:t>
            </a:r>
            <a:r>
              <a:rPr sz="1400" spc="1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errors</a:t>
            </a:r>
            <a:r>
              <a:rPr sz="1400" spc="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9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anomalies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095" y="3174492"/>
            <a:ext cx="4559935" cy="1426845"/>
          </a:xfrm>
          <a:prstGeom prst="rect">
            <a:avLst/>
          </a:prstGeom>
          <a:solidFill>
            <a:srgbClr val="CFE1F3"/>
          </a:solidFill>
        </p:spPr>
        <p:txBody>
          <a:bodyPr vert="horz" wrap="square" lIns="0" tIns="908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15"/>
              </a:spcBef>
            </a:pPr>
            <a:r>
              <a:rPr sz="1400" b="1" spc="-10" dirty="0">
                <a:latin typeface="Arial"/>
                <a:cs typeface="Arial"/>
              </a:rPr>
              <a:t>Communicate</a:t>
            </a:r>
            <a:endParaRPr sz="1400">
              <a:latin typeface="Arial"/>
              <a:cs typeface="Arial"/>
            </a:endParaRPr>
          </a:p>
          <a:p>
            <a:pPr marL="549275" indent="-317500">
              <a:lnSpc>
                <a:spcPct val="100000"/>
              </a:lnSpc>
              <a:spcBef>
                <a:spcPts val="1010"/>
              </a:spcBef>
              <a:buFont typeface="Arial MT"/>
              <a:buChar char="●"/>
              <a:tabLst>
                <a:tab pos="549275" algn="l"/>
              </a:tabLst>
            </a:pPr>
            <a:r>
              <a:rPr sz="1400" spc="-20" dirty="0">
                <a:latin typeface="Microsoft Sans Serif"/>
                <a:cs typeface="Microsoft Sans Serif"/>
              </a:rPr>
              <a:t>Analysis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has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completed</a:t>
            </a:r>
            <a:endParaRPr sz="1400">
              <a:latin typeface="Microsoft Sans Serif"/>
              <a:cs typeface="Microsoft Sans Serif"/>
            </a:endParaRPr>
          </a:p>
          <a:p>
            <a:pPr marL="549275" indent="-31750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54927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Conclusions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verified</a:t>
            </a:r>
            <a:endParaRPr sz="1400">
              <a:latin typeface="Microsoft Sans Serif"/>
              <a:cs typeface="Microsoft Sans Serif"/>
            </a:endParaRPr>
          </a:p>
          <a:p>
            <a:pPr marL="549275" indent="-317500">
              <a:lnSpc>
                <a:spcPct val="100000"/>
              </a:lnSpc>
              <a:buFont typeface="Arial MT"/>
              <a:buChar char="●"/>
              <a:tabLst>
                <a:tab pos="549275" algn="l"/>
              </a:tabLst>
            </a:pPr>
            <a:r>
              <a:rPr sz="1400" spc="-40" dirty="0">
                <a:latin typeface="Microsoft Sans Serif"/>
                <a:cs typeface="Microsoft Sans Serif"/>
              </a:rPr>
              <a:t>Task: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Present</a:t>
            </a:r>
            <a:r>
              <a:rPr sz="1400" spc="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communicate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results</a:t>
            </a:r>
            <a:endParaRPr sz="1400">
              <a:latin typeface="Microsoft Sans Serif"/>
              <a:cs typeface="Microsoft Sans Serif"/>
            </a:endParaRPr>
          </a:p>
          <a:p>
            <a:pPr marL="549275" indent="-317500">
              <a:lnSpc>
                <a:spcPct val="100000"/>
              </a:lnSpc>
              <a:buFont typeface="Arial MT"/>
              <a:buChar char="●"/>
              <a:tabLst>
                <a:tab pos="549275" algn="l"/>
              </a:tabLst>
            </a:pPr>
            <a:r>
              <a:rPr sz="1400" dirty="0">
                <a:latin typeface="Microsoft Sans Serif"/>
                <a:cs typeface="Microsoft Sans Serif"/>
              </a:rPr>
              <a:t>Inform,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persuade,</a:t>
            </a:r>
            <a:r>
              <a:rPr sz="1400" spc="9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educate,</a:t>
            </a:r>
            <a:r>
              <a:rPr sz="1400" spc="12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entertain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9659" y="1331975"/>
            <a:ext cx="3709670" cy="1428115"/>
          </a:xfrm>
          <a:prstGeom prst="rect">
            <a:avLst/>
          </a:prstGeom>
          <a:solidFill>
            <a:srgbClr val="F8CA9C"/>
          </a:solidFill>
        </p:spPr>
        <p:txBody>
          <a:bodyPr vert="horz" wrap="square" lIns="0" tIns="914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20"/>
              </a:spcBef>
            </a:pPr>
            <a:r>
              <a:rPr sz="1400" b="1" spc="-10" dirty="0">
                <a:latin typeface="Arial"/>
                <a:cs typeface="Arial"/>
              </a:rPr>
              <a:t>Confirm</a:t>
            </a:r>
            <a:endParaRPr sz="1400">
              <a:latin typeface="Arial"/>
              <a:cs typeface="Arial"/>
            </a:endParaRPr>
          </a:p>
          <a:p>
            <a:pPr marL="548640" indent="-316865">
              <a:lnSpc>
                <a:spcPct val="100000"/>
              </a:lnSpc>
              <a:spcBef>
                <a:spcPts val="1010"/>
              </a:spcBef>
              <a:buFont typeface="Arial MT"/>
              <a:buChar char="●"/>
              <a:tabLst>
                <a:tab pos="548640" algn="l"/>
              </a:tabLst>
            </a:pPr>
            <a:r>
              <a:rPr sz="1400" dirty="0">
                <a:latin typeface="Microsoft Sans Serif"/>
                <a:cs typeface="Microsoft Sans Serif"/>
              </a:rPr>
              <a:t>Hypotheses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already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generated</a:t>
            </a:r>
            <a:endParaRPr sz="1400">
              <a:latin typeface="Microsoft Sans Serif"/>
              <a:cs typeface="Microsoft Sans Serif"/>
            </a:endParaRPr>
          </a:p>
          <a:p>
            <a:pPr marL="548640" indent="-316865">
              <a:lnSpc>
                <a:spcPct val="100000"/>
              </a:lnSpc>
              <a:buFont typeface="Arial MT"/>
              <a:buChar char="●"/>
              <a:tabLst>
                <a:tab pos="548640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Check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assumptions</a:t>
            </a:r>
            <a:endParaRPr sz="1400">
              <a:latin typeface="Microsoft Sans Serif"/>
              <a:cs typeface="Microsoft Sans Serif"/>
            </a:endParaRPr>
          </a:p>
          <a:p>
            <a:pPr marL="548640" indent="-316865">
              <a:lnSpc>
                <a:spcPct val="100000"/>
              </a:lnSpc>
              <a:buFont typeface="Arial MT"/>
              <a:buChar char="●"/>
              <a:tabLst>
                <a:tab pos="548640" algn="l"/>
              </a:tabLst>
            </a:pPr>
            <a:r>
              <a:rPr sz="1400" dirty="0">
                <a:latin typeface="Microsoft Sans Serif"/>
                <a:cs typeface="Microsoft Sans Serif"/>
              </a:rPr>
              <a:t>Verify</a:t>
            </a:r>
            <a:r>
              <a:rPr sz="1400" spc="1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conclusions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7948" y="4459020"/>
            <a:ext cx="531812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EC6A43"/>
                </a:solidFill>
                <a:latin typeface="Arial"/>
                <a:cs typeface="Arial"/>
              </a:rPr>
              <a:t>Explore: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John</a:t>
            </a:r>
            <a:r>
              <a:rPr sz="1400" spc="1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44536A"/>
                </a:solidFill>
                <a:latin typeface="Microsoft Sans Serif"/>
                <a:cs typeface="Microsoft Sans Serif"/>
              </a:rPr>
              <a:t>Snow's</a:t>
            </a:r>
            <a:r>
              <a:rPr sz="1400" spc="5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visualization</a:t>
            </a:r>
            <a:r>
              <a:rPr sz="1400" spc="1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44536A"/>
                </a:solidFill>
                <a:latin typeface="Microsoft Sans Serif"/>
                <a:cs typeface="Microsoft Sans Serif"/>
              </a:rPr>
              <a:t>of</a:t>
            </a:r>
            <a:r>
              <a:rPr sz="1400" spc="3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44536A"/>
                </a:solidFill>
                <a:latin typeface="Microsoft Sans Serif"/>
                <a:cs typeface="Microsoft Sans Serif"/>
              </a:rPr>
              <a:t>the</a:t>
            </a:r>
            <a:r>
              <a:rPr sz="1400" spc="6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London</a:t>
            </a:r>
            <a:r>
              <a:rPr sz="1400" spc="1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cholera</a:t>
            </a:r>
            <a:r>
              <a:rPr sz="1400" spc="1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outbreak</a:t>
            </a:r>
            <a:r>
              <a:rPr sz="1400" spc="4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44536A"/>
                </a:solidFill>
                <a:latin typeface="Microsoft Sans Serif"/>
                <a:cs typeface="Microsoft Sans Serif"/>
              </a:rPr>
              <a:t>of</a:t>
            </a:r>
            <a:r>
              <a:rPr sz="1400" spc="3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44536A"/>
                </a:solidFill>
                <a:latin typeface="Microsoft Sans Serif"/>
                <a:cs typeface="Microsoft Sans Serif"/>
              </a:rPr>
              <a:t>1854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58596" y="0"/>
            <a:ext cx="7157084" cy="4471670"/>
            <a:chOff x="958596" y="0"/>
            <a:chExt cx="7157084" cy="4471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8596" y="0"/>
              <a:ext cx="7156704" cy="44714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6785" y="1653349"/>
              <a:ext cx="96392" cy="96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5753" y="2156269"/>
              <a:ext cx="96393" cy="979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353" y="3300793"/>
              <a:ext cx="96392" cy="963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2661" y="3802189"/>
              <a:ext cx="96392" cy="96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9829" y="4021645"/>
              <a:ext cx="96393" cy="96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5257" y="3087433"/>
              <a:ext cx="96393" cy="963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4301" y="662749"/>
              <a:ext cx="96393" cy="96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0"/>
            <a:ext cx="8128000" cy="430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77948" y="4306925"/>
            <a:ext cx="53181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EC6A43"/>
                </a:solidFill>
                <a:latin typeface="Arial"/>
                <a:cs typeface="Arial"/>
              </a:rPr>
              <a:t>Explore: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John</a:t>
            </a:r>
            <a:r>
              <a:rPr sz="1400" spc="2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44536A"/>
                </a:solidFill>
                <a:latin typeface="Microsoft Sans Serif"/>
                <a:cs typeface="Microsoft Sans Serif"/>
              </a:rPr>
              <a:t>Snow's</a:t>
            </a:r>
            <a:r>
              <a:rPr sz="1400" spc="6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visualization</a:t>
            </a:r>
            <a:r>
              <a:rPr sz="1400" spc="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95" dirty="0">
                <a:solidFill>
                  <a:srgbClr val="44536A"/>
                </a:solidFill>
                <a:latin typeface="Microsoft Sans Serif"/>
                <a:cs typeface="Microsoft Sans Serif"/>
              </a:rPr>
              <a:t>of</a:t>
            </a:r>
            <a:r>
              <a:rPr sz="1400" spc="4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70" dirty="0">
                <a:solidFill>
                  <a:srgbClr val="44536A"/>
                </a:solidFill>
                <a:latin typeface="Microsoft Sans Serif"/>
                <a:cs typeface="Microsoft Sans Serif"/>
              </a:rPr>
              <a:t>the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London</a:t>
            </a:r>
            <a:r>
              <a:rPr sz="1400" spc="2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cholera</a:t>
            </a:r>
            <a:r>
              <a:rPr sz="1400" spc="3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outbreak</a:t>
            </a:r>
            <a:r>
              <a:rPr sz="1400" spc="4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95" dirty="0">
                <a:solidFill>
                  <a:srgbClr val="44536A"/>
                </a:solidFill>
                <a:latin typeface="Microsoft Sans Serif"/>
                <a:cs typeface="Microsoft Sans Serif"/>
              </a:rPr>
              <a:t>of</a:t>
            </a:r>
            <a:r>
              <a:rPr sz="1400" spc="4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44536A"/>
                </a:solidFill>
                <a:latin typeface="Microsoft Sans Serif"/>
                <a:cs typeface="Microsoft Sans Serif"/>
              </a:rPr>
              <a:t>1854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4693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99057" y="4279798"/>
            <a:ext cx="594614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Present</a:t>
            </a:r>
            <a:r>
              <a:rPr sz="1400" b="1" spc="-3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C6A43"/>
                </a:solidFill>
                <a:latin typeface="Arial"/>
                <a:cs typeface="Arial"/>
              </a:rPr>
              <a:t>communicate: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-20" dirty="0">
                <a:solidFill>
                  <a:srgbClr val="44536A"/>
                </a:solidFill>
                <a:latin typeface="Microsoft Sans Serif"/>
                <a:cs typeface="Microsoft Sans Serif"/>
              </a:rPr>
              <a:t>Charles</a:t>
            </a:r>
            <a:r>
              <a:rPr sz="1400" spc="-1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Minard's</a:t>
            </a:r>
            <a:r>
              <a:rPr sz="1400" spc="-1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map</a:t>
            </a:r>
            <a:r>
              <a:rPr sz="1400" spc="-1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44536A"/>
                </a:solidFill>
                <a:latin typeface="Microsoft Sans Serif"/>
                <a:cs typeface="Microsoft Sans Serif"/>
              </a:rPr>
              <a:t>of</a:t>
            </a:r>
            <a:r>
              <a:rPr sz="1400" spc="2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Napoleon's</a:t>
            </a:r>
            <a:r>
              <a:rPr sz="1400" spc="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disastrous</a:t>
            </a:r>
            <a:r>
              <a:rPr sz="1400" spc="-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44536A"/>
                </a:solidFill>
                <a:latin typeface="Microsoft Sans Serif"/>
                <a:cs typeface="Microsoft Sans Serif"/>
              </a:rPr>
              <a:t>Russian</a:t>
            </a:r>
            <a:r>
              <a:rPr sz="1400" spc="-2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44536A"/>
                </a:solidFill>
                <a:latin typeface="Microsoft Sans Serif"/>
                <a:cs typeface="Microsoft Sans Serif"/>
              </a:rPr>
              <a:t>campaign</a:t>
            </a:r>
            <a:r>
              <a:rPr sz="1400" spc="-20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100" dirty="0">
                <a:solidFill>
                  <a:srgbClr val="44536A"/>
                </a:solidFill>
                <a:latin typeface="Microsoft Sans Serif"/>
                <a:cs typeface="Microsoft Sans Serif"/>
              </a:rPr>
              <a:t>of</a:t>
            </a:r>
            <a:r>
              <a:rPr sz="1400" spc="25" dirty="0">
                <a:solidFill>
                  <a:srgbClr val="44536A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44536A"/>
                </a:solidFill>
                <a:latin typeface="Microsoft Sans Serif"/>
                <a:cs typeface="Microsoft Sans Serif"/>
              </a:rPr>
              <a:t>1812.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582" y="3478479"/>
            <a:ext cx="4401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/>
              <a:t>Data</a:t>
            </a:r>
            <a:r>
              <a:rPr sz="3600" spc="-145" dirty="0"/>
              <a:t> </a:t>
            </a:r>
            <a:r>
              <a:rPr sz="3600" spc="-10" dirty="0"/>
              <a:t>summarization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505" y="1636074"/>
            <a:ext cx="1046988" cy="123544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18643"/>
            <a:ext cx="8140065" cy="9817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570"/>
              </a:lnSpc>
              <a:spcBef>
                <a:spcPts val="545"/>
              </a:spcBef>
            </a:pPr>
            <a:r>
              <a:rPr dirty="0"/>
              <a:t>Importance</a:t>
            </a:r>
            <a:r>
              <a:rPr spc="-6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visualization:</a:t>
            </a:r>
            <a:r>
              <a:rPr spc="-165" dirty="0"/>
              <a:t> </a:t>
            </a:r>
            <a:r>
              <a:rPr spc="-10" dirty="0"/>
              <a:t>Anscombe's quartet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2995" y="775716"/>
            <a:ext cx="5397500" cy="392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580" y="1482039"/>
            <a:ext cx="1237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Linear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+</a:t>
            </a:r>
            <a:endParaRPr sz="14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</a:pPr>
            <a:r>
              <a:rPr sz="1400" spc="-50" dirty="0">
                <a:latin typeface="Microsoft Sans Serif"/>
                <a:cs typeface="Microsoft Sans Serif"/>
              </a:rPr>
              <a:t>Gaussian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Noise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080" y="3542157"/>
            <a:ext cx="6654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Linear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+ </a:t>
            </a:r>
            <a:r>
              <a:rPr sz="1400" spc="50" dirty="0">
                <a:latin typeface="Microsoft Sans Serif"/>
                <a:cs typeface="Microsoft Sans Serif"/>
              </a:rPr>
              <a:t>outlier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0632" y="1482039"/>
            <a:ext cx="9912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icrosoft Sans Serif"/>
                <a:cs typeface="Microsoft Sans Serif"/>
              </a:rPr>
              <a:t>Nonlinear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relationship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0632" y="3542157"/>
            <a:ext cx="12687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No </a:t>
            </a:r>
            <a:r>
              <a:rPr sz="1400" spc="-10" dirty="0">
                <a:latin typeface="Microsoft Sans Serif"/>
                <a:cs typeface="Microsoft Sans Serif"/>
              </a:rPr>
              <a:t>relationship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+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outlier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4" y="1513332"/>
            <a:ext cx="4379976" cy="3185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827" y="181102"/>
            <a:ext cx="88030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Importance</a:t>
            </a:r>
            <a:r>
              <a:rPr sz="3000" spc="-65" dirty="0"/>
              <a:t> </a:t>
            </a:r>
            <a:r>
              <a:rPr sz="3000" dirty="0"/>
              <a:t>of</a:t>
            </a:r>
            <a:r>
              <a:rPr sz="3000" spc="-65" dirty="0"/>
              <a:t> </a:t>
            </a:r>
            <a:r>
              <a:rPr sz="3000" dirty="0"/>
              <a:t>visualization:</a:t>
            </a:r>
            <a:r>
              <a:rPr sz="3000" spc="-145" dirty="0"/>
              <a:t> </a:t>
            </a:r>
            <a:r>
              <a:rPr sz="3000" dirty="0"/>
              <a:t>Anscombe's</a:t>
            </a:r>
            <a:r>
              <a:rPr sz="3000" spc="-90" dirty="0"/>
              <a:t> </a:t>
            </a:r>
            <a:r>
              <a:rPr sz="3000" spc="-10" dirty="0"/>
              <a:t>quartet</a:t>
            </a:r>
            <a:endParaRPr sz="3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35652" y="2033016"/>
          <a:ext cx="4032249" cy="1634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6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4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Mean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case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50" dirty="0">
                          <a:latin typeface="Microsoft Sans Serif"/>
                          <a:cs typeface="Microsoft Sans Serif"/>
                        </a:rPr>
                        <a:t>9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Sample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variance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case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11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Mean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case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7.50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Sample</a:t>
                      </a: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variance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7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case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4.122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-</a:t>
                      </a:r>
                      <a:r>
                        <a:rPr sz="11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4.127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70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Correlation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between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case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0.816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Linear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regression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line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each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case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y</a:t>
                      </a: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1100" spc="-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3.00</a:t>
                      </a: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+</a:t>
                      </a: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0.500x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206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Statistical</a:t>
            </a:r>
            <a:r>
              <a:rPr spc="105" dirty="0"/>
              <a:t> </a:t>
            </a:r>
            <a:r>
              <a:rPr spc="65" dirty="0"/>
              <a:t>data</a:t>
            </a:r>
            <a:r>
              <a:rPr spc="10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804920" cy="199199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294005">
              <a:lnSpc>
                <a:spcPts val="1510"/>
              </a:lnSpc>
              <a:spcBef>
                <a:spcPts val="295"/>
              </a:spcBef>
            </a:pPr>
            <a:r>
              <a:rPr sz="1400" spc="-10" dirty="0">
                <a:latin typeface="Arial MT"/>
                <a:cs typeface="Arial MT"/>
              </a:rPr>
              <a:t>Visualizations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extremely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informative,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significant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conceptualize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“off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shelf”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visualizations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routine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exploratory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visualization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work.</a:t>
            </a:r>
            <a:endParaRPr sz="1400">
              <a:latin typeface="Arial MT"/>
              <a:cs typeface="Arial MT"/>
            </a:endParaRPr>
          </a:p>
          <a:p>
            <a:pPr marL="12700" marR="296545">
              <a:lnSpc>
                <a:spcPts val="1510"/>
              </a:lnSpc>
              <a:spcBef>
                <a:spcPts val="1605"/>
              </a:spcBef>
            </a:pPr>
            <a:r>
              <a:rPr sz="1400" b="1" dirty="0">
                <a:latin typeface="Arial"/>
                <a:cs typeface="Arial"/>
              </a:rPr>
              <a:t>Statistical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graphics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explore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properties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25" dirty="0">
                <a:latin typeface="Arial MT"/>
                <a:cs typeface="Arial MT"/>
              </a:rPr>
              <a:t> way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978" y="1203782"/>
            <a:ext cx="3717925" cy="1981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visualizations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standard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tools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for: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469900" marR="5080" indent="-317500">
              <a:lnSpc>
                <a:spcPts val="151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Understanding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shape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distribution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4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Understanding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between</a:t>
            </a:r>
            <a:endParaRPr sz="1400">
              <a:latin typeface="Arial MT"/>
              <a:cs typeface="Arial MT"/>
            </a:endParaRPr>
          </a:p>
          <a:p>
            <a:pPr marL="469900">
              <a:lnSpc>
                <a:spcPts val="1515"/>
              </a:lnSpc>
            </a:pPr>
            <a:r>
              <a:rPr sz="1400" spc="-10" dirty="0">
                <a:latin typeface="Arial MT"/>
                <a:cs typeface="Arial MT"/>
              </a:rPr>
              <a:t>attributes</a:t>
            </a:r>
            <a:endParaRPr sz="1400">
              <a:latin typeface="Arial MT"/>
              <a:cs typeface="Arial MT"/>
            </a:endParaRPr>
          </a:p>
          <a:p>
            <a:pPr marL="469900" marR="329565" indent="-317500">
              <a:lnSpc>
                <a:spcPts val="1510"/>
              </a:lnSpc>
              <a:spcBef>
                <a:spcPts val="110"/>
              </a:spcBef>
              <a:buChar char="●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Understanding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composition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part- </a:t>
            </a:r>
            <a:r>
              <a:rPr sz="1400" dirty="0">
                <a:latin typeface="Arial MT"/>
                <a:cs typeface="Arial MT"/>
              </a:rPr>
              <a:t>whole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relationships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49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Comparing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quantities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80180"/>
            <a:ext cx="9144000" cy="3263900"/>
            <a:chOff x="0" y="1880180"/>
            <a:chExt cx="9144000" cy="3263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0" y="3364991"/>
              <a:ext cx="1888236" cy="13517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7247" y="2041716"/>
              <a:ext cx="2502661" cy="2503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7774" y="1880180"/>
              <a:ext cx="2008764" cy="140686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70049" y="62244"/>
            <a:ext cx="1703261" cy="16997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23546" y="120799"/>
            <a:ext cx="2068058" cy="1509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427" y="1862327"/>
            <a:ext cx="3154680" cy="2807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69094" y="268998"/>
            <a:ext cx="2064967" cy="126719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802" y="145817"/>
            <a:ext cx="1841137" cy="150898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Software</a:t>
            </a:r>
            <a:r>
              <a:rPr spc="-140" dirty="0"/>
              <a:t> </a:t>
            </a:r>
            <a:r>
              <a:rPr spc="-45" dirty="0"/>
              <a:t>packages</a:t>
            </a:r>
            <a:r>
              <a:rPr spc="-120" dirty="0"/>
              <a:t> </a:t>
            </a:r>
            <a:r>
              <a:rPr spc="114" dirty="0"/>
              <a:t>for</a:t>
            </a:r>
            <a:r>
              <a:rPr spc="-14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4712970" cy="287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Python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469900" marR="196850" indent="-317500">
              <a:lnSpc>
                <a:spcPts val="1510"/>
              </a:lnSpc>
              <a:buFont typeface="Arial MT"/>
              <a:buChar char="●"/>
              <a:tabLst>
                <a:tab pos="469900" algn="l"/>
              </a:tabLst>
            </a:pPr>
            <a:r>
              <a:rPr sz="14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Matplotlib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plotting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library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simple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MATLAB style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API</a:t>
            </a:r>
            <a:endParaRPr sz="1400">
              <a:latin typeface="Arial MT"/>
              <a:cs typeface="Arial MT"/>
            </a:endParaRPr>
          </a:p>
          <a:p>
            <a:pPr marL="456565" indent="-316865" algn="ctr">
              <a:lnSpc>
                <a:spcPts val="1595"/>
              </a:lnSpc>
              <a:spcBef>
                <a:spcPts val="805"/>
              </a:spcBef>
              <a:buFont typeface="Arial MT"/>
              <a:buChar char="●"/>
              <a:tabLst>
                <a:tab pos="456565" algn="l"/>
              </a:tabLst>
            </a:pPr>
            <a:r>
              <a:rPr sz="14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Seaborn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Built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Matplotlib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provides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high-level</a:t>
            </a:r>
            <a:endParaRPr sz="1400">
              <a:latin typeface="Arial MT"/>
              <a:cs typeface="Arial MT"/>
            </a:endParaRPr>
          </a:p>
          <a:p>
            <a:pPr marL="189230" algn="ctr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interface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drawing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attractive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statistical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graphics</a:t>
            </a:r>
            <a:endParaRPr sz="1400">
              <a:latin typeface="Arial MT"/>
              <a:cs typeface="Arial MT"/>
            </a:endParaRPr>
          </a:p>
          <a:p>
            <a:pPr marL="469900" marR="221615" indent="-317500">
              <a:lnSpc>
                <a:spcPts val="1510"/>
              </a:lnSpc>
              <a:spcBef>
                <a:spcPts val="1025"/>
              </a:spcBef>
              <a:buFont typeface="Arial MT"/>
              <a:buChar char="●"/>
              <a:tabLst>
                <a:tab pos="469900" algn="l"/>
              </a:tabLst>
            </a:pPr>
            <a:r>
              <a:rPr sz="1400" b="1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Bokeh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interactive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visualization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library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targets </a:t>
            </a:r>
            <a:r>
              <a:rPr sz="1400" dirty="0">
                <a:latin typeface="Arial MT"/>
                <a:cs typeface="Arial MT"/>
              </a:rPr>
              <a:t>modern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web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browsers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b="1" spc="-10" dirty="0">
                <a:latin typeface="Arial"/>
                <a:cs typeface="Arial"/>
              </a:rPr>
              <a:t>Others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95"/>
              </a:lnSpc>
              <a:spcBef>
                <a:spcPts val="830"/>
              </a:spcBef>
              <a:buChar char="●"/>
              <a:tabLst>
                <a:tab pos="469265" algn="l"/>
              </a:tabLst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5"/>
              </a:rPr>
              <a:t>ggplot2</a:t>
            </a:r>
            <a:r>
              <a:rPr sz="1400" spc="-4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language)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6"/>
              </a:rPr>
              <a:t>d3js</a:t>
            </a:r>
            <a:r>
              <a:rPr sz="140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(Javascript)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7"/>
              </a:rPr>
              <a:t>Processing</a:t>
            </a:r>
            <a:r>
              <a:rPr sz="1400" spc="-5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(Java)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60195" y="1518117"/>
            <a:ext cx="2849744" cy="5772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19291" y="2739770"/>
            <a:ext cx="1162050" cy="11620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323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Topics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810"/>
              </a:spcBef>
              <a:buChar char="●"/>
              <a:tabLst>
                <a:tab pos="393065" algn="l"/>
              </a:tabLst>
            </a:pPr>
            <a:r>
              <a:rPr spc="-10" dirty="0">
                <a:solidFill>
                  <a:srgbClr val="5B9BD4"/>
                </a:solidFill>
              </a:rPr>
              <a:t>Visualizing</a:t>
            </a:r>
            <a:r>
              <a:rPr spc="-3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the</a:t>
            </a:r>
            <a:r>
              <a:rPr spc="-8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shape</a:t>
            </a:r>
            <a:r>
              <a:rPr spc="-70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and</a:t>
            </a:r>
            <a:r>
              <a:rPr spc="-6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distribution</a:t>
            </a:r>
            <a:r>
              <a:rPr spc="-5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of</a:t>
            </a:r>
            <a:r>
              <a:rPr spc="-85" dirty="0">
                <a:solidFill>
                  <a:srgbClr val="5B9BD4"/>
                </a:solidFill>
              </a:rPr>
              <a:t> </a:t>
            </a:r>
            <a:r>
              <a:rPr spc="-20" dirty="0">
                <a:solidFill>
                  <a:srgbClr val="5B9BD4"/>
                </a:solidFill>
              </a:rPr>
              <a:t>data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135" dirty="0"/>
              <a:t> </a:t>
            </a:r>
            <a:r>
              <a:rPr dirty="0"/>
              <a:t>relationships</a:t>
            </a:r>
            <a:r>
              <a:rPr spc="-145" dirty="0"/>
              <a:t> </a:t>
            </a:r>
            <a:r>
              <a:rPr dirty="0"/>
              <a:t>between</a:t>
            </a:r>
            <a:r>
              <a:rPr spc="-150" dirty="0"/>
              <a:t> </a:t>
            </a:r>
            <a:r>
              <a:rPr spc="-10" dirty="0"/>
              <a:t>attributes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Comparing</a:t>
            </a:r>
            <a:r>
              <a:rPr spc="-150" dirty="0"/>
              <a:t> </a:t>
            </a:r>
            <a:r>
              <a:rPr spc="-10" dirty="0"/>
              <a:t>quantities</a:t>
            </a:r>
          </a:p>
          <a:p>
            <a:pPr marL="393065" indent="-380365">
              <a:lnSpc>
                <a:spcPct val="100000"/>
              </a:lnSpc>
              <a:spcBef>
                <a:spcPts val="72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90" dirty="0"/>
              <a:t> </a:t>
            </a:r>
            <a:r>
              <a:rPr dirty="0"/>
              <a:t>composition</a:t>
            </a:r>
            <a:r>
              <a:rPr spc="-10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part-</a:t>
            </a:r>
            <a:r>
              <a:rPr dirty="0"/>
              <a:t>whole</a:t>
            </a:r>
            <a:r>
              <a:rPr spc="-105" dirty="0"/>
              <a:t> </a:t>
            </a:r>
            <a:r>
              <a:rPr spc="-10" dirty="0"/>
              <a:t>relationships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Design</a:t>
            </a:r>
            <a:r>
              <a:rPr spc="-95" dirty="0"/>
              <a:t> </a:t>
            </a:r>
            <a:r>
              <a:rPr dirty="0"/>
              <a:t>principles</a:t>
            </a:r>
            <a:r>
              <a:rPr spc="-8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visualization</a:t>
            </a:r>
            <a:r>
              <a:rPr spc="-75" dirty="0"/>
              <a:t> </a:t>
            </a:r>
            <a:r>
              <a:rPr dirty="0"/>
              <a:t>faux</a:t>
            </a:r>
            <a:r>
              <a:rPr spc="-120" dirty="0"/>
              <a:t> </a:t>
            </a:r>
            <a:r>
              <a:rPr spc="-25" dirty="0"/>
              <a:t>pas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Visualizing</a:t>
            </a:r>
            <a:r>
              <a:rPr spc="-140" dirty="0"/>
              <a:t> </a:t>
            </a:r>
            <a:r>
              <a:rPr spc="114" dirty="0"/>
              <a:t>the</a:t>
            </a:r>
            <a:r>
              <a:rPr spc="-160" dirty="0"/>
              <a:t> </a:t>
            </a:r>
            <a:r>
              <a:rPr spc="65" dirty="0"/>
              <a:t>data</a:t>
            </a:r>
            <a:r>
              <a:rPr spc="-14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67093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distribution: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which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lives.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spc="-10" dirty="0">
                <a:latin typeface="Arial"/>
                <a:cs typeface="Arial"/>
              </a:rPr>
              <a:t>Shape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2187321"/>
            <a:ext cx="2988310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normally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distributed?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15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Is it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multi-modal?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15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tails?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tails?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95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skewed?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3158490"/>
            <a:ext cx="591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Modes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758" y="3554984"/>
            <a:ext cx="354711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distribution?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95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occur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frequently?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1978" y="2759202"/>
            <a:ext cx="10642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Comparison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2186" y="3155696"/>
            <a:ext cx="3635375" cy="62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same?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Different?</a:t>
            </a:r>
            <a:endParaRPr sz="1400">
              <a:latin typeface="Arial MT"/>
              <a:cs typeface="Arial MT"/>
            </a:endParaRPr>
          </a:p>
          <a:p>
            <a:pPr marL="329565" marR="47625" indent="-317500">
              <a:lnSpc>
                <a:spcPts val="1510"/>
              </a:lnSpc>
              <a:spcBef>
                <a:spcPts val="11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Does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affect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distribution?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1978" y="3934155"/>
            <a:ext cx="376936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Outliers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obvious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outliers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removed/imputed?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6571" y="1125698"/>
            <a:ext cx="3262508" cy="15433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23183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800475" cy="268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histogram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graphical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</a:t>
            </a:r>
            <a:r>
              <a:rPr sz="1400" spc="-2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numerical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Histograms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shape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single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quantitative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</a:t>
            </a:r>
            <a:endParaRPr sz="1400">
              <a:latin typeface="Arial MT"/>
              <a:cs typeface="Arial MT"/>
            </a:endParaRPr>
          </a:p>
          <a:p>
            <a:pPr marL="12700" marR="64769">
              <a:lnSpc>
                <a:spcPct val="90100"/>
              </a:lnSpc>
              <a:spcBef>
                <a:spcPts val="1575"/>
              </a:spcBef>
            </a:pPr>
            <a:r>
              <a:rPr sz="1400" b="1" dirty="0">
                <a:latin typeface="Arial"/>
                <a:cs typeface="Arial"/>
              </a:rPr>
              <a:t>Construction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divide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0" dirty="0">
                <a:latin typeface="Arial MT"/>
                <a:cs typeface="Arial MT"/>
              </a:rPr>
              <a:t> into </a:t>
            </a:r>
            <a:r>
              <a:rPr sz="1400" dirty="0">
                <a:latin typeface="Arial MT"/>
                <a:cs typeface="Arial MT"/>
              </a:rPr>
              <a:t>intervals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b="1" dirty="0">
                <a:latin typeface="Arial"/>
                <a:cs typeface="Arial"/>
              </a:rPr>
              <a:t>bins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0" dirty="0">
                <a:latin typeface="Arial MT"/>
                <a:cs typeface="Arial MT"/>
              </a:rPr>
              <a:t> fall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25"/>
              </a:lnSpc>
              <a:spcBef>
                <a:spcPts val="1430"/>
              </a:spcBef>
            </a:pPr>
            <a:r>
              <a:rPr sz="1400" b="1" spc="-10" dirty="0">
                <a:latin typeface="Arial"/>
                <a:cs typeface="Arial"/>
              </a:rPr>
              <a:t>Matplotlib: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969"/>
              </a:lnSpc>
            </a:pPr>
            <a:r>
              <a:rPr sz="900" dirty="0">
                <a:latin typeface="Consolas"/>
                <a:cs typeface="Consolas"/>
              </a:rPr>
              <a:t>ages</a:t>
            </a:r>
            <a:r>
              <a:rPr sz="900" spc="-20" dirty="0"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9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df</a:t>
            </a:r>
            <a:r>
              <a:rPr sz="900" spc="-10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900" spc="-10" dirty="0">
                <a:solidFill>
                  <a:srgbClr val="008700"/>
                </a:solidFill>
                <a:latin typeface="Consolas"/>
                <a:cs typeface="Consolas"/>
              </a:rPr>
              <a:t>'age'</a:t>
            </a:r>
            <a:r>
              <a:rPr sz="900" spc="-10" dirty="0">
                <a:solidFill>
                  <a:srgbClr val="666600"/>
                </a:solidFill>
                <a:latin typeface="Consolas"/>
                <a:cs typeface="Consolas"/>
              </a:rPr>
              <a:t>].</a:t>
            </a:r>
            <a:r>
              <a:rPr sz="900" spc="-10" dirty="0">
                <a:latin typeface="Consolas"/>
                <a:cs typeface="Consolas"/>
              </a:rPr>
              <a:t>dropna</a:t>
            </a:r>
            <a:r>
              <a:rPr sz="900" spc="-1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900">
              <a:latin typeface="Consolas"/>
              <a:cs typeface="Consolas"/>
            </a:endParaRPr>
          </a:p>
          <a:p>
            <a:pPr marL="12700">
              <a:lnSpc>
                <a:spcPts val="975"/>
              </a:lnSpc>
            </a:pPr>
            <a:r>
              <a:rPr sz="900" b="1" dirty="0">
                <a:latin typeface="Consolas"/>
                <a:cs typeface="Consolas"/>
              </a:rPr>
              <a:t>hist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dirty="0">
                <a:latin typeface="Consolas"/>
                <a:cs typeface="Consolas"/>
              </a:rPr>
              <a:t>ages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900" spc="-3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bins</a:t>
            </a:r>
            <a:r>
              <a:rPr sz="9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900" spc="-10" dirty="0">
                <a:solidFill>
                  <a:srgbClr val="006666"/>
                </a:solidFill>
                <a:latin typeface="Consolas"/>
                <a:cs typeface="Consolas"/>
              </a:rPr>
              <a:t>20)</a:t>
            </a:r>
            <a:endParaRPr sz="900">
              <a:latin typeface="Consolas"/>
              <a:cs typeface="Consolas"/>
            </a:endParaRPr>
          </a:p>
          <a:p>
            <a:pPr marL="12700" marR="925830">
              <a:lnSpc>
                <a:spcPts val="969"/>
              </a:lnSpc>
              <a:spcBef>
                <a:spcPts val="70"/>
              </a:spcBef>
            </a:pPr>
            <a:r>
              <a:rPr sz="900" dirty="0">
                <a:latin typeface="Consolas"/>
                <a:cs typeface="Consolas"/>
              </a:rPr>
              <a:t>xlabel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'Age</a:t>
            </a:r>
            <a:r>
              <a:rPr sz="900" spc="-7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(years)'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r>
              <a:rPr sz="900" spc="-7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ylabel</a:t>
            </a:r>
            <a:r>
              <a:rPr sz="9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spc="-10" dirty="0">
                <a:solidFill>
                  <a:srgbClr val="008700"/>
                </a:solidFill>
                <a:latin typeface="Consolas"/>
                <a:cs typeface="Consolas"/>
              </a:rPr>
              <a:t>'count'</a:t>
            </a:r>
            <a:r>
              <a:rPr sz="900" spc="-10" dirty="0">
                <a:solidFill>
                  <a:srgbClr val="666600"/>
                </a:solidFill>
                <a:latin typeface="Consolas"/>
                <a:cs typeface="Consolas"/>
              </a:rPr>
              <a:t>) </a:t>
            </a:r>
            <a:r>
              <a:rPr sz="900" dirty="0">
                <a:latin typeface="Consolas"/>
                <a:cs typeface="Consolas"/>
              </a:rPr>
              <a:t>title</a:t>
            </a:r>
            <a:r>
              <a:rPr sz="9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'Age</a:t>
            </a:r>
            <a:r>
              <a:rPr sz="900" spc="-5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of</a:t>
            </a:r>
            <a:r>
              <a:rPr sz="900" spc="-4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passengers</a:t>
            </a:r>
            <a:r>
              <a:rPr sz="900" spc="-4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aboard</a:t>
            </a:r>
            <a:r>
              <a:rPr sz="900" spc="-4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008700"/>
                </a:solidFill>
                <a:latin typeface="Consolas"/>
                <a:cs typeface="Consolas"/>
              </a:rPr>
              <a:t>the</a:t>
            </a:r>
            <a:r>
              <a:rPr sz="900" spc="-3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900" spc="-10" dirty="0">
                <a:solidFill>
                  <a:srgbClr val="008700"/>
                </a:solidFill>
                <a:latin typeface="Consolas"/>
                <a:cs typeface="Consolas"/>
              </a:rPr>
              <a:t>Titanic')</a:t>
            </a:r>
            <a:endParaRPr sz="9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6396" y="1253679"/>
            <a:ext cx="3743611" cy="264324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2248" y="2465832"/>
            <a:ext cx="3386328" cy="2302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268985"/>
            <a:ext cx="23183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000455"/>
            <a:ext cx="3737610" cy="120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Uses: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Get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shape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distribution</a:t>
            </a:r>
            <a:endParaRPr sz="1400">
              <a:latin typeface="Arial MT"/>
              <a:cs typeface="Arial MT"/>
            </a:endParaRPr>
          </a:p>
          <a:p>
            <a:pPr marL="469900" marR="461645" indent="-317500">
              <a:lnSpc>
                <a:spcPts val="1510"/>
              </a:lnSpc>
              <a:spcBef>
                <a:spcPts val="110"/>
              </a:spcBef>
              <a:buChar char="●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Determine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attribute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unimodal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or </a:t>
            </a:r>
            <a:r>
              <a:rPr sz="1400" spc="-10" dirty="0">
                <a:latin typeface="Arial MT"/>
                <a:cs typeface="Arial MT"/>
              </a:rPr>
              <a:t>multimodal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4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maximums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minimums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Spot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outliers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2357755"/>
            <a:ext cx="3578225" cy="8159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57834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Choosing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right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number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bins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is </a:t>
            </a:r>
            <a:r>
              <a:rPr sz="1400" b="1" spc="-10" dirty="0">
                <a:latin typeface="Arial"/>
                <a:cs typeface="Arial"/>
              </a:rPr>
              <a:t>important!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410"/>
              </a:lnSpc>
              <a:buChar char="●"/>
              <a:tabLst>
                <a:tab pos="469265" algn="l"/>
              </a:tabLst>
            </a:pPr>
            <a:r>
              <a:rPr sz="1400" spc="-50" dirty="0">
                <a:latin typeface="Arial MT"/>
                <a:cs typeface="Arial MT"/>
              </a:rPr>
              <a:t>Too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few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fails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capture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shape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50" dirty="0">
                <a:latin typeface="Arial MT"/>
                <a:cs typeface="Arial MT"/>
              </a:rPr>
              <a:t>Too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many: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empty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3328797"/>
            <a:ext cx="301307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Usually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fixed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width,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not </a:t>
            </a:r>
            <a:r>
              <a:rPr sz="1400" spc="-10" dirty="0">
                <a:latin typeface="Arial MT"/>
                <a:cs typeface="Arial MT"/>
              </a:rPr>
              <a:t>necessarily.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9309" y="67519"/>
            <a:ext cx="3318501" cy="23416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17968" y="374980"/>
            <a:ext cx="5010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5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1371" y="2863088"/>
            <a:ext cx="697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100</a:t>
            </a:r>
            <a:r>
              <a:rPr sz="1400" spc="-20" dirty="0">
                <a:latin typeface="Arial MT"/>
                <a:cs typeface="Arial MT"/>
              </a:rPr>
              <a:t> bins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Kernel</a:t>
            </a:r>
            <a:r>
              <a:rPr spc="20" dirty="0"/>
              <a:t> </a:t>
            </a:r>
            <a:r>
              <a:rPr dirty="0"/>
              <a:t>density</a:t>
            </a:r>
            <a:r>
              <a:rPr spc="-5" dirty="0"/>
              <a:t> </a:t>
            </a:r>
            <a:r>
              <a:rPr spc="-10"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8841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Basic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idea: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estimate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point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counting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local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neighbourhood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5716" y="1620874"/>
            <a:ext cx="4341686" cy="28759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736" y="1946148"/>
            <a:ext cx="2752343" cy="703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0550" y="2790825"/>
            <a:ext cx="3768725" cy="12915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K(.)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kernel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bandwidth parameter.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values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integrates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1.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  <a:spcBef>
                <a:spcPts val="1425"/>
              </a:spcBef>
            </a:pPr>
            <a:r>
              <a:rPr sz="1400" b="1" spc="-10" dirty="0">
                <a:latin typeface="Arial"/>
                <a:cs typeface="Arial"/>
              </a:rPr>
              <a:t>Seaborn</a:t>
            </a:r>
            <a:endParaRPr sz="1400">
              <a:latin typeface="Arial"/>
              <a:cs typeface="Arial"/>
            </a:endParaRPr>
          </a:p>
          <a:p>
            <a:pPr marL="12700" marR="1582420">
              <a:lnSpc>
                <a:spcPts val="1080"/>
              </a:lnSpc>
              <a:spcBef>
                <a:spcPts val="65"/>
              </a:spcBef>
            </a:pPr>
            <a:r>
              <a:rPr sz="1000" dirty="0">
                <a:latin typeface="Consolas"/>
                <a:cs typeface="Consolas"/>
              </a:rPr>
              <a:t>sns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dirty="0">
                <a:latin typeface="Consolas"/>
                <a:cs typeface="Consolas"/>
              </a:rPr>
              <a:t>distplot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dirty="0">
                <a:latin typeface="Consolas"/>
                <a:cs typeface="Consolas"/>
              </a:rPr>
              <a:t>ages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000" spc="-9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hist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solidFill>
                  <a:srgbClr val="000087"/>
                </a:solidFill>
                <a:latin typeface="Consolas"/>
                <a:cs typeface="Consolas"/>
              </a:rPr>
              <a:t>False) </a:t>
            </a:r>
            <a:r>
              <a:rPr sz="1000" dirty="0">
                <a:latin typeface="Consolas"/>
                <a:cs typeface="Consolas"/>
              </a:rPr>
              <a:t>xlabel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dirty="0">
                <a:solidFill>
                  <a:srgbClr val="008700"/>
                </a:solidFill>
                <a:latin typeface="Consolas"/>
                <a:cs typeface="Consolas"/>
              </a:rPr>
              <a:t>'age'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r>
              <a:rPr sz="1000" spc="-9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ylabel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spc="-10" dirty="0">
                <a:solidFill>
                  <a:srgbClr val="008700"/>
                </a:solidFill>
                <a:latin typeface="Consolas"/>
                <a:cs typeface="Consolas"/>
              </a:rPr>
              <a:t>'P(age)')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164840" cy="1799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distributions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  <a:spcBef>
                <a:spcPts val="1440"/>
              </a:spcBef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centrality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Mean,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median,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mode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population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mean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30"/>
              </a:spcBef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variation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15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Variance,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standard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deviation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Range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Interquartile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range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978" y="1203782"/>
            <a:ext cx="2039620" cy="2014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Sufficient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statistics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15"/>
              </a:spcBef>
            </a:pPr>
            <a:r>
              <a:rPr sz="1400" dirty="0">
                <a:latin typeface="Arial MT"/>
                <a:cs typeface="Arial MT"/>
              </a:rPr>
              <a:t>Skewness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kurtosis Conditioning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attributes </a:t>
            </a: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association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40"/>
              </a:spcBef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Pearson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Spearman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Kernel</a:t>
            </a:r>
            <a:r>
              <a:rPr spc="20" dirty="0"/>
              <a:t> </a:t>
            </a:r>
            <a:r>
              <a:rPr dirty="0"/>
              <a:t>density</a:t>
            </a:r>
            <a:r>
              <a:rPr spc="-5" dirty="0"/>
              <a:t> </a:t>
            </a:r>
            <a:r>
              <a:rPr spc="-10"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14566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Gaussian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kernel: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558" y="1685544"/>
            <a:ext cx="2385773" cy="4968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0550" y="2337003"/>
            <a:ext cx="2442845" cy="80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Produces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smooth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Uniform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kernel: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1292" y="3485388"/>
            <a:ext cx="2047875" cy="495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90550" y="4231335"/>
            <a:ext cx="17449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Produces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histograms!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5291" y="1228042"/>
            <a:ext cx="2070320" cy="13661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5760" y="2988262"/>
            <a:ext cx="2009380" cy="13661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88772"/>
            <a:ext cx="5206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Kernel</a:t>
            </a:r>
            <a:r>
              <a:rPr spc="20" dirty="0"/>
              <a:t> </a:t>
            </a:r>
            <a:r>
              <a:rPr dirty="0"/>
              <a:t>density</a:t>
            </a:r>
            <a:r>
              <a:rPr spc="-5" dirty="0"/>
              <a:t> </a:t>
            </a:r>
            <a:r>
              <a:rPr spc="-10" dirty="0"/>
              <a:t>estimators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513454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Histograms: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choose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bins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appropriately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1792605"/>
            <a:ext cx="3665220" cy="1018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Density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plots: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important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choose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bandwidth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(</a:t>
            </a:r>
            <a:r>
              <a:rPr sz="1400" i="1" dirty="0">
                <a:latin typeface="Arial"/>
                <a:cs typeface="Arial"/>
              </a:rPr>
              <a:t>h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properly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25"/>
              </a:spcBef>
              <a:buChar char="●"/>
              <a:tabLst>
                <a:tab pos="469265" algn="l"/>
              </a:tabLst>
            </a:pPr>
            <a:r>
              <a:rPr sz="1400" spc="-45" dirty="0">
                <a:latin typeface="Arial MT"/>
                <a:cs typeface="Arial MT"/>
              </a:rPr>
              <a:t>Too </a:t>
            </a:r>
            <a:r>
              <a:rPr sz="1400" dirty="0">
                <a:latin typeface="Arial MT"/>
                <a:cs typeface="Arial MT"/>
              </a:rPr>
              <a:t>large: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smoothing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50" dirty="0">
                <a:latin typeface="Arial MT"/>
                <a:cs typeface="Arial MT"/>
              </a:rPr>
              <a:t>Too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enough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smoothing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2961894"/>
            <a:ext cx="2484120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Consolas"/>
                <a:cs typeface="Consolas"/>
              </a:rPr>
              <a:t>sns.kdeplot(ages,</a:t>
            </a:r>
            <a:r>
              <a:rPr sz="1400" spc="-10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bw=10) </a:t>
            </a:r>
            <a:r>
              <a:rPr sz="1400" dirty="0">
                <a:latin typeface="Consolas"/>
                <a:cs typeface="Consolas"/>
              </a:rPr>
              <a:t>sns.kdeplot(ages,</a:t>
            </a:r>
            <a:r>
              <a:rPr sz="1400" spc="-10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bw=0.1)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1267" y="569976"/>
            <a:ext cx="3936491" cy="40995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38313" y="1279397"/>
            <a:ext cx="5245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8020" y="3157220"/>
            <a:ext cx="5746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0.1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90320"/>
            <a:ext cx="9144000" cy="4353560"/>
            <a:chOff x="0" y="790320"/>
            <a:chExt cx="9144000" cy="4353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3063" y="842771"/>
              <a:ext cx="3816095" cy="38526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056119" y="790320"/>
              <a:ext cx="331470" cy="445770"/>
            </a:xfrm>
            <a:custGeom>
              <a:avLst/>
              <a:gdLst/>
              <a:ahLst/>
              <a:cxnLst/>
              <a:rect l="l" t="t" r="r" b="b"/>
              <a:pathLst>
                <a:path w="331470" h="445769">
                  <a:moveTo>
                    <a:pt x="53339" y="376174"/>
                  </a:moveTo>
                  <a:lnTo>
                    <a:pt x="0" y="442594"/>
                  </a:lnTo>
                  <a:lnTo>
                    <a:pt x="85089" y="445515"/>
                  </a:lnTo>
                  <a:lnTo>
                    <a:pt x="74215" y="421766"/>
                  </a:lnTo>
                  <a:lnTo>
                    <a:pt x="60578" y="421766"/>
                  </a:lnTo>
                  <a:lnTo>
                    <a:pt x="54863" y="410463"/>
                  </a:lnTo>
                  <a:lnTo>
                    <a:pt x="66331" y="404547"/>
                  </a:lnTo>
                  <a:lnTo>
                    <a:pt x="53339" y="376174"/>
                  </a:lnTo>
                  <a:close/>
                </a:path>
                <a:path w="331470" h="445769">
                  <a:moveTo>
                    <a:pt x="66331" y="404547"/>
                  </a:moveTo>
                  <a:lnTo>
                    <a:pt x="54863" y="410463"/>
                  </a:lnTo>
                  <a:lnTo>
                    <a:pt x="60578" y="421766"/>
                  </a:lnTo>
                  <a:lnTo>
                    <a:pt x="71601" y="416056"/>
                  </a:lnTo>
                  <a:lnTo>
                    <a:pt x="66331" y="404547"/>
                  </a:lnTo>
                  <a:close/>
                </a:path>
                <a:path w="331470" h="445769">
                  <a:moveTo>
                    <a:pt x="71601" y="416056"/>
                  </a:moveTo>
                  <a:lnTo>
                    <a:pt x="60578" y="421766"/>
                  </a:lnTo>
                  <a:lnTo>
                    <a:pt x="74215" y="421766"/>
                  </a:lnTo>
                  <a:lnTo>
                    <a:pt x="71601" y="416056"/>
                  </a:lnTo>
                  <a:close/>
                </a:path>
                <a:path w="331470" h="445769">
                  <a:moveTo>
                    <a:pt x="318261" y="0"/>
                  </a:moveTo>
                  <a:lnTo>
                    <a:pt x="311023" y="51180"/>
                  </a:lnTo>
                  <a:lnTo>
                    <a:pt x="297814" y="102362"/>
                  </a:lnTo>
                  <a:lnTo>
                    <a:pt x="279146" y="153034"/>
                  </a:lnTo>
                  <a:lnTo>
                    <a:pt x="255270" y="202437"/>
                  </a:lnTo>
                  <a:lnTo>
                    <a:pt x="216407" y="264794"/>
                  </a:lnTo>
                  <a:lnTo>
                    <a:pt x="170052" y="321309"/>
                  </a:lnTo>
                  <a:lnTo>
                    <a:pt x="131318" y="358520"/>
                  </a:lnTo>
                  <a:lnTo>
                    <a:pt x="89407" y="390778"/>
                  </a:lnTo>
                  <a:lnTo>
                    <a:pt x="66331" y="404547"/>
                  </a:lnTo>
                  <a:lnTo>
                    <a:pt x="71601" y="416056"/>
                  </a:lnTo>
                  <a:lnTo>
                    <a:pt x="111378" y="390651"/>
                  </a:lnTo>
                  <a:lnTo>
                    <a:pt x="153543" y="355600"/>
                  </a:lnTo>
                  <a:lnTo>
                    <a:pt x="204215" y="301625"/>
                  </a:lnTo>
                  <a:lnTo>
                    <a:pt x="247776" y="240664"/>
                  </a:lnTo>
                  <a:lnTo>
                    <a:pt x="283336" y="174878"/>
                  </a:lnTo>
                  <a:lnTo>
                    <a:pt x="304291" y="123316"/>
                  </a:lnTo>
                  <a:lnTo>
                    <a:pt x="319658" y="70992"/>
                  </a:lnTo>
                  <a:lnTo>
                    <a:pt x="329056" y="18414"/>
                  </a:lnTo>
                  <a:lnTo>
                    <a:pt x="330961" y="1269"/>
                  </a:lnTo>
                  <a:lnTo>
                    <a:pt x="31826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37249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Joint</a:t>
            </a:r>
            <a:r>
              <a:rPr spc="45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550" y="1203782"/>
            <a:ext cx="3681729" cy="2527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Standard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histograms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fine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single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76073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What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visualize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spc="-20" dirty="0">
                <a:latin typeface="Arial"/>
                <a:cs typeface="Arial"/>
              </a:rPr>
              <a:t>joint </a:t>
            </a:r>
            <a:r>
              <a:rPr sz="1400" b="1" spc="-10" dirty="0">
                <a:latin typeface="Arial"/>
                <a:cs typeface="Arial"/>
              </a:rPr>
              <a:t>distribution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P(x,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y)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400" b="1" dirty="0">
                <a:latin typeface="Arial"/>
                <a:cs typeface="Arial"/>
              </a:rPr>
              <a:t>Hex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plots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analogies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histograms.</a:t>
            </a:r>
            <a:endParaRPr sz="1400">
              <a:latin typeface="Arial MT"/>
              <a:cs typeface="Arial MT"/>
            </a:endParaRPr>
          </a:p>
          <a:p>
            <a:pPr marL="12700" marR="1052830">
              <a:lnSpc>
                <a:spcPct val="170000"/>
              </a:lnSpc>
              <a:spcBef>
                <a:spcPts val="985"/>
              </a:spcBef>
            </a:pP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tips</a:t>
            </a:r>
            <a:r>
              <a:rPr sz="1200" spc="-20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load_dataset(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"tips"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) 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b="1" spc="-10" dirty="0">
                <a:solidFill>
                  <a:srgbClr val="7A898A"/>
                </a:solidFill>
                <a:latin typeface="Consolas"/>
                <a:cs typeface="Consolas"/>
              </a:rPr>
              <a:t>jointplot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406F9F"/>
                </a:solidFill>
                <a:latin typeface="Consolas"/>
                <a:cs typeface="Consolas"/>
              </a:rPr>
              <a:t>"total_bill"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,</a:t>
            </a:r>
            <a:r>
              <a:rPr sz="1200" spc="-45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"tip"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data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tips,</a:t>
            </a:r>
            <a:r>
              <a:rPr sz="1200" spc="-75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kind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"hex"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8171" y="351282"/>
            <a:ext cx="168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C0000"/>
                </a:solidFill>
                <a:latin typeface="Microsoft Sans Serif"/>
                <a:cs typeface="Microsoft Sans Serif"/>
              </a:rPr>
              <a:t>Histogram</a:t>
            </a:r>
            <a:r>
              <a:rPr sz="1200" spc="4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1200" spc="6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marginal </a:t>
            </a:r>
            <a:r>
              <a:rPr sz="1200" spc="20" dirty="0">
                <a:solidFill>
                  <a:srgbClr val="CC0000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25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P(total_bill)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90320"/>
            <a:ext cx="9144000" cy="4353560"/>
            <a:chOff x="0" y="790320"/>
            <a:chExt cx="9144000" cy="4353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019" y="882395"/>
              <a:ext cx="3707891" cy="37932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63162" y="790320"/>
              <a:ext cx="3423920" cy="3143885"/>
            </a:xfrm>
            <a:custGeom>
              <a:avLst/>
              <a:gdLst/>
              <a:ahLst/>
              <a:cxnLst/>
              <a:rect l="l" t="t" r="r" b="b"/>
              <a:pathLst>
                <a:path w="3423920" h="3143885">
                  <a:moveTo>
                    <a:pt x="1873758" y="2439162"/>
                  </a:moveTo>
                  <a:lnTo>
                    <a:pt x="1799336" y="2397633"/>
                  </a:lnTo>
                  <a:lnTo>
                    <a:pt x="1797900" y="2429332"/>
                  </a:lnTo>
                  <a:lnTo>
                    <a:pt x="1747139" y="2427097"/>
                  </a:lnTo>
                  <a:lnTo>
                    <a:pt x="1616456" y="2426589"/>
                  </a:lnTo>
                  <a:lnTo>
                    <a:pt x="1483106" y="2431796"/>
                  </a:lnTo>
                  <a:lnTo>
                    <a:pt x="1415923" y="2436495"/>
                  </a:lnTo>
                  <a:lnTo>
                    <a:pt x="1348359" y="2442845"/>
                  </a:lnTo>
                  <a:lnTo>
                    <a:pt x="1280541" y="2450592"/>
                  </a:lnTo>
                  <a:lnTo>
                    <a:pt x="1212850" y="2459990"/>
                  </a:lnTo>
                  <a:lnTo>
                    <a:pt x="1145286" y="2471039"/>
                  </a:lnTo>
                  <a:lnTo>
                    <a:pt x="1078103" y="2483739"/>
                  </a:lnTo>
                  <a:lnTo>
                    <a:pt x="1011047" y="2497963"/>
                  </a:lnTo>
                  <a:lnTo>
                    <a:pt x="944880" y="2514092"/>
                  </a:lnTo>
                  <a:lnTo>
                    <a:pt x="879221" y="2531872"/>
                  </a:lnTo>
                  <a:lnTo>
                    <a:pt x="814324" y="2551430"/>
                  </a:lnTo>
                  <a:lnTo>
                    <a:pt x="750570" y="2572766"/>
                  </a:lnTo>
                  <a:lnTo>
                    <a:pt x="687832" y="2596134"/>
                  </a:lnTo>
                  <a:lnTo>
                    <a:pt x="626237" y="2621280"/>
                  </a:lnTo>
                  <a:lnTo>
                    <a:pt x="566039" y="2648331"/>
                  </a:lnTo>
                  <a:lnTo>
                    <a:pt x="507365" y="2677414"/>
                  </a:lnTo>
                  <a:lnTo>
                    <a:pt x="450342" y="2708529"/>
                  </a:lnTo>
                  <a:lnTo>
                    <a:pt x="395097" y="2741549"/>
                  </a:lnTo>
                  <a:lnTo>
                    <a:pt x="341630" y="2776728"/>
                  </a:lnTo>
                  <a:lnTo>
                    <a:pt x="290195" y="2814066"/>
                  </a:lnTo>
                  <a:lnTo>
                    <a:pt x="241173" y="2853436"/>
                  </a:lnTo>
                  <a:lnTo>
                    <a:pt x="194310" y="2895092"/>
                  </a:lnTo>
                  <a:lnTo>
                    <a:pt x="149860" y="2938780"/>
                  </a:lnTo>
                  <a:lnTo>
                    <a:pt x="108077" y="2984881"/>
                  </a:lnTo>
                  <a:lnTo>
                    <a:pt x="69088" y="3033268"/>
                  </a:lnTo>
                  <a:lnTo>
                    <a:pt x="32893" y="3084030"/>
                  </a:lnTo>
                  <a:lnTo>
                    <a:pt x="0" y="3136709"/>
                  </a:lnTo>
                  <a:lnTo>
                    <a:pt x="10668" y="3143440"/>
                  </a:lnTo>
                  <a:lnTo>
                    <a:pt x="43688" y="3090773"/>
                  </a:lnTo>
                  <a:lnTo>
                    <a:pt x="79502" y="3040761"/>
                  </a:lnTo>
                  <a:lnTo>
                    <a:pt x="117983" y="2992882"/>
                  </a:lnTo>
                  <a:lnTo>
                    <a:pt x="159258" y="2947416"/>
                  </a:lnTo>
                  <a:lnTo>
                    <a:pt x="203200" y="2904109"/>
                  </a:lnTo>
                  <a:lnTo>
                    <a:pt x="249555" y="2862834"/>
                  </a:lnTo>
                  <a:lnTo>
                    <a:pt x="298196" y="2823972"/>
                  </a:lnTo>
                  <a:lnTo>
                    <a:pt x="349123" y="2787015"/>
                  </a:lnTo>
                  <a:lnTo>
                    <a:pt x="401955" y="2752217"/>
                  </a:lnTo>
                  <a:lnTo>
                    <a:pt x="456819" y="2719324"/>
                  </a:lnTo>
                  <a:lnTo>
                    <a:pt x="513334" y="2688590"/>
                  </a:lnTo>
                  <a:lnTo>
                    <a:pt x="571627" y="2659761"/>
                  </a:lnTo>
                  <a:lnTo>
                    <a:pt x="631444" y="2632837"/>
                  </a:lnTo>
                  <a:lnTo>
                    <a:pt x="692531" y="2607945"/>
                  </a:lnTo>
                  <a:lnTo>
                    <a:pt x="755015" y="2584704"/>
                  </a:lnTo>
                  <a:lnTo>
                    <a:pt x="818388" y="2563495"/>
                  </a:lnTo>
                  <a:lnTo>
                    <a:pt x="882904" y="2543937"/>
                  </a:lnTo>
                  <a:lnTo>
                    <a:pt x="948182" y="2526284"/>
                  </a:lnTo>
                  <a:lnTo>
                    <a:pt x="1014095" y="2510409"/>
                  </a:lnTo>
                  <a:lnTo>
                    <a:pt x="1080643" y="2496058"/>
                  </a:lnTo>
                  <a:lnTo>
                    <a:pt x="1147572" y="2483612"/>
                  </a:lnTo>
                  <a:lnTo>
                    <a:pt x="1214882" y="2472563"/>
                  </a:lnTo>
                  <a:lnTo>
                    <a:pt x="1282319" y="2463292"/>
                  </a:lnTo>
                  <a:lnTo>
                    <a:pt x="1349756" y="2455418"/>
                  </a:lnTo>
                  <a:lnTo>
                    <a:pt x="1417066" y="2449195"/>
                  </a:lnTo>
                  <a:lnTo>
                    <a:pt x="1484122" y="2444369"/>
                  </a:lnTo>
                  <a:lnTo>
                    <a:pt x="1616964" y="2439289"/>
                  </a:lnTo>
                  <a:lnTo>
                    <a:pt x="1747012" y="2439797"/>
                  </a:lnTo>
                  <a:lnTo>
                    <a:pt x="1797329" y="2442032"/>
                  </a:lnTo>
                  <a:lnTo>
                    <a:pt x="1795907" y="2473706"/>
                  </a:lnTo>
                  <a:lnTo>
                    <a:pt x="1866023" y="2442591"/>
                  </a:lnTo>
                  <a:lnTo>
                    <a:pt x="1873758" y="2439162"/>
                  </a:lnTo>
                  <a:close/>
                </a:path>
                <a:path w="3423920" h="3143885">
                  <a:moveTo>
                    <a:pt x="3423920" y="1270"/>
                  </a:moveTo>
                  <a:lnTo>
                    <a:pt x="3411220" y="0"/>
                  </a:lnTo>
                  <a:lnTo>
                    <a:pt x="3409442" y="17145"/>
                  </a:lnTo>
                  <a:lnTo>
                    <a:pt x="3407029" y="34163"/>
                  </a:lnTo>
                  <a:lnTo>
                    <a:pt x="3395853" y="85344"/>
                  </a:lnTo>
                  <a:lnTo>
                    <a:pt x="3378835" y="136271"/>
                  </a:lnTo>
                  <a:lnTo>
                    <a:pt x="3348228" y="202438"/>
                  </a:lnTo>
                  <a:lnTo>
                    <a:pt x="3309366" y="264795"/>
                  </a:lnTo>
                  <a:lnTo>
                    <a:pt x="3263011" y="321310"/>
                  </a:lnTo>
                  <a:lnTo>
                    <a:pt x="3224276" y="358521"/>
                  </a:lnTo>
                  <a:lnTo>
                    <a:pt x="3182366" y="390779"/>
                  </a:lnTo>
                  <a:lnTo>
                    <a:pt x="3159277" y="404558"/>
                  </a:lnTo>
                  <a:lnTo>
                    <a:pt x="3146298" y="376174"/>
                  </a:lnTo>
                  <a:lnTo>
                    <a:pt x="3092958" y="442595"/>
                  </a:lnTo>
                  <a:lnTo>
                    <a:pt x="3178048" y="445516"/>
                  </a:lnTo>
                  <a:lnTo>
                    <a:pt x="3167164" y="421767"/>
                  </a:lnTo>
                  <a:lnTo>
                    <a:pt x="3164548" y="416064"/>
                  </a:lnTo>
                  <a:lnTo>
                    <a:pt x="3174619" y="410845"/>
                  </a:lnTo>
                  <a:lnTo>
                    <a:pt x="3218815" y="379603"/>
                  </a:lnTo>
                  <a:lnTo>
                    <a:pt x="3272663" y="329565"/>
                  </a:lnTo>
                  <a:lnTo>
                    <a:pt x="3319907" y="271780"/>
                  </a:lnTo>
                  <a:lnTo>
                    <a:pt x="3359658" y="208153"/>
                  </a:lnTo>
                  <a:lnTo>
                    <a:pt x="3383788" y="157734"/>
                  </a:lnTo>
                  <a:lnTo>
                    <a:pt x="3402838" y="106045"/>
                  </a:lnTo>
                  <a:lnTo>
                    <a:pt x="3416427" y="53340"/>
                  </a:lnTo>
                  <a:lnTo>
                    <a:pt x="3422015" y="18415"/>
                  </a:lnTo>
                  <a:lnTo>
                    <a:pt x="3423920" y="127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37249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Joint</a:t>
            </a:r>
            <a:r>
              <a:rPr spc="45" dirty="0"/>
              <a:t> </a:t>
            </a:r>
            <a:r>
              <a:rPr spc="-10" dirty="0"/>
              <a:t>distributions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550" y="1203782"/>
            <a:ext cx="3556000" cy="163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Kernel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estimators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2D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iris</a:t>
            </a:r>
            <a:r>
              <a:rPr sz="1200" spc="-20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load_dataset(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"iris"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b="1" spc="-10" dirty="0">
                <a:solidFill>
                  <a:srgbClr val="7A898A"/>
                </a:solidFill>
                <a:latin typeface="Consolas"/>
                <a:cs typeface="Consolas"/>
              </a:rPr>
              <a:t>jointplot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 marR="675640">
              <a:lnSpc>
                <a:spcPct val="100000"/>
              </a:lnSpc>
            </a:pPr>
            <a:r>
              <a:rPr sz="1200" dirty="0">
                <a:solidFill>
                  <a:srgbClr val="406F9F"/>
                </a:solidFill>
                <a:latin typeface="Consolas"/>
                <a:cs typeface="Consolas"/>
              </a:rPr>
              <a:t>"sepal_width"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,</a:t>
            </a:r>
            <a:r>
              <a:rPr sz="1200" spc="-50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"petal_length"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data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iris,</a:t>
            </a:r>
            <a:r>
              <a:rPr sz="1200" spc="-75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kind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"kde"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space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1F8050"/>
                </a:solidFill>
                <a:latin typeface="Consolas"/>
                <a:cs typeface="Consolas"/>
              </a:rPr>
              <a:t>0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,</a:t>
            </a:r>
            <a:r>
              <a:rPr sz="1200" spc="-35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color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"g"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48171" y="351282"/>
            <a:ext cx="1896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65" dirty="0">
                <a:solidFill>
                  <a:srgbClr val="CC0000"/>
                </a:solidFill>
                <a:latin typeface="Microsoft Sans Serif"/>
                <a:cs typeface="Microsoft Sans Serif"/>
              </a:rPr>
              <a:t>KDE</a:t>
            </a:r>
            <a:r>
              <a:rPr sz="1200" spc="3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CC0000"/>
                </a:solidFill>
                <a:latin typeface="Microsoft Sans Serif"/>
                <a:cs typeface="Microsoft Sans Serif"/>
              </a:rPr>
              <a:t>estimate</a:t>
            </a:r>
            <a:r>
              <a:rPr sz="1200" spc="5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1200" spc="3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marginal </a:t>
            </a:r>
            <a:r>
              <a:rPr sz="1200" spc="20" dirty="0">
                <a:solidFill>
                  <a:srgbClr val="CC0000"/>
                </a:solidFill>
                <a:latin typeface="Microsoft Sans Serif"/>
                <a:cs typeface="Microsoft Sans Serif"/>
              </a:rPr>
              <a:t>distribution</a:t>
            </a:r>
            <a:r>
              <a:rPr sz="1200" spc="25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P(sepal_width)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8788" y="4145991"/>
            <a:ext cx="149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This</a:t>
            </a:r>
            <a:r>
              <a:rPr sz="1200" spc="-5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50" dirty="0">
                <a:solidFill>
                  <a:srgbClr val="CC0000"/>
                </a:solidFill>
                <a:latin typeface="Microsoft Sans Serif"/>
                <a:cs typeface="Microsoft Sans Serif"/>
              </a:rPr>
              <a:t>part</a:t>
            </a:r>
            <a:r>
              <a:rPr sz="12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 is</a:t>
            </a:r>
            <a:r>
              <a:rPr sz="1200" spc="-4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CC0000"/>
                </a:solidFill>
                <a:latin typeface="Microsoft Sans Serif"/>
                <a:cs typeface="Microsoft Sans Serif"/>
              </a:rPr>
              <a:t>called</a:t>
            </a:r>
            <a:r>
              <a:rPr sz="1200" spc="-1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-50" dirty="0">
                <a:solidFill>
                  <a:srgbClr val="CC0000"/>
                </a:solidFill>
                <a:latin typeface="Microsoft Sans Serif"/>
                <a:cs typeface="Microsoft Sans Serif"/>
              </a:rPr>
              <a:t>a </a:t>
            </a:r>
            <a:r>
              <a:rPr sz="1200" dirty="0">
                <a:solidFill>
                  <a:srgbClr val="CC0000"/>
                </a:solidFill>
                <a:latin typeface="Microsoft Sans Serif"/>
                <a:cs typeface="Microsoft Sans Serif"/>
              </a:rPr>
              <a:t>contour</a:t>
            </a:r>
            <a:r>
              <a:rPr sz="1200" spc="7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65" dirty="0">
                <a:solidFill>
                  <a:srgbClr val="CC0000"/>
                </a:solidFill>
                <a:latin typeface="Microsoft Sans Serif"/>
                <a:cs typeface="Microsoft Sans Serif"/>
              </a:rPr>
              <a:t>plot</a:t>
            </a:r>
            <a:r>
              <a:rPr sz="1200" spc="7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85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1200" spc="4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CC0000"/>
                </a:solidFill>
                <a:latin typeface="Microsoft Sans Serif"/>
                <a:cs typeface="Microsoft Sans Serif"/>
              </a:rPr>
              <a:t>P(x,y)</a:t>
            </a:r>
            <a:endParaRPr sz="1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859" y="1991867"/>
            <a:ext cx="688848" cy="26852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356996"/>
            <a:ext cx="2789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Contour</a:t>
            </a:r>
            <a:r>
              <a:rPr spc="-155" dirty="0"/>
              <a:t> </a:t>
            </a:r>
            <a:r>
              <a:rPr spc="-10" dirty="0"/>
              <a:t>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088593"/>
            <a:ext cx="3246120" cy="102044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70"/>
              </a:spcBef>
            </a:pPr>
            <a:r>
              <a:rPr sz="1400" spc="-10" dirty="0">
                <a:latin typeface="Arial MT"/>
                <a:cs typeface="Arial MT"/>
              </a:rPr>
              <a:t>Incidentally,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contour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densities,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25" dirty="0">
                <a:latin typeface="Arial MT"/>
                <a:cs typeface="Arial MT"/>
              </a:rPr>
              <a:t> to </a:t>
            </a:r>
            <a:r>
              <a:rPr sz="1400" dirty="0">
                <a:latin typeface="Arial MT"/>
                <a:cs typeface="Arial MT"/>
              </a:rPr>
              <a:t>visualize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f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i="1" dirty="0">
                <a:latin typeface="Arial"/>
                <a:cs typeface="Arial"/>
              </a:rPr>
              <a:t>x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y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→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spc="-20" dirty="0">
                <a:latin typeface="Arial MT"/>
                <a:cs typeface="Arial MT"/>
              </a:rPr>
              <a:t>E.g.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" y="2374392"/>
            <a:ext cx="3999229" cy="2226945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90805" marR="1614170">
              <a:lnSpc>
                <a:spcPct val="100000"/>
              </a:lnSpc>
              <a:spcBef>
                <a:spcPts val="660"/>
              </a:spcBef>
            </a:pP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#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create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a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grid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of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x,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y</a:t>
            </a:r>
            <a:r>
              <a:rPr sz="1100" spc="-1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70000"/>
                </a:solidFill>
                <a:latin typeface="Consolas"/>
                <a:cs typeface="Consolas"/>
              </a:rPr>
              <a:t>values </a:t>
            </a:r>
            <a:r>
              <a:rPr sz="1100" dirty="0">
                <a:latin typeface="Consolas"/>
                <a:cs typeface="Consolas"/>
              </a:rPr>
              <a:t>xs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linspace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(-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006666"/>
                </a:solidFill>
                <a:latin typeface="Consolas"/>
                <a:cs typeface="Consolas"/>
              </a:rPr>
              <a:t>100)</a:t>
            </a:r>
            <a:endParaRPr sz="11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ys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linspace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(-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006666"/>
                </a:solidFill>
                <a:latin typeface="Consolas"/>
                <a:cs typeface="Consolas"/>
              </a:rPr>
              <a:t>100)</a:t>
            </a:r>
            <a:endParaRPr sz="11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meshgrid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xs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ys)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90805" marR="1005205" algn="just">
              <a:lnSpc>
                <a:spcPct val="100000"/>
              </a:lnSpc>
            </a:pP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#</a:t>
            </a:r>
            <a:r>
              <a:rPr sz="110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define</a:t>
            </a:r>
            <a:r>
              <a:rPr sz="110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function</a:t>
            </a:r>
            <a:r>
              <a:rPr sz="110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and</a:t>
            </a:r>
            <a:r>
              <a:rPr sz="1100" spc="-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evaluate</a:t>
            </a:r>
            <a:r>
              <a:rPr sz="110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on</a:t>
            </a:r>
            <a:r>
              <a:rPr sz="1100" spc="-25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spc="-20" dirty="0">
                <a:solidFill>
                  <a:srgbClr val="870000"/>
                </a:solidFill>
                <a:latin typeface="Consolas"/>
                <a:cs typeface="Consolas"/>
              </a:rPr>
              <a:t>grid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0087"/>
                </a:solidFill>
                <a:latin typeface="Consolas"/>
                <a:cs typeface="Consolas"/>
              </a:rPr>
              <a:t>lambda</a:t>
            </a:r>
            <a:r>
              <a:rPr sz="1100" spc="-20" dirty="0">
                <a:solidFill>
                  <a:srgbClr val="000087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: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np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sin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r>
              <a:rPr sz="1100" spc="-2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*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np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cos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y)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f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Y)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#</a:t>
            </a:r>
            <a:r>
              <a:rPr sz="1100" spc="-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plot</a:t>
            </a:r>
            <a:r>
              <a:rPr sz="1100" spc="-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870000"/>
                </a:solidFill>
                <a:latin typeface="Consolas"/>
                <a:cs typeface="Consolas"/>
              </a:rPr>
              <a:t>filled</a:t>
            </a:r>
            <a:r>
              <a:rPr sz="1100" spc="-20" dirty="0">
                <a:solidFill>
                  <a:srgbClr val="8700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870000"/>
                </a:solidFill>
                <a:latin typeface="Consolas"/>
                <a:cs typeface="Consolas"/>
              </a:rPr>
              <a:t>contours</a:t>
            </a:r>
            <a:endParaRPr sz="1100">
              <a:latin typeface="Consolas"/>
              <a:cs typeface="Consolas"/>
            </a:endParaRPr>
          </a:p>
          <a:p>
            <a:pPr marL="776605" marR="470534" indent="-685800">
              <a:lnSpc>
                <a:spcPts val="1330"/>
              </a:lnSpc>
              <a:spcBef>
                <a:spcPts val="35"/>
              </a:spcBef>
            </a:pPr>
            <a:r>
              <a:rPr sz="1100" dirty="0">
                <a:latin typeface="Consolas"/>
                <a:cs typeface="Consolas"/>
              </a:rPr>
              <a:t>contourf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X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100" dirty="0">
                <a:latin typeface="Consolas"/>
                <a:cs typeface="Consolas"/>
              </a:rPr>
              <a:t>Y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100" dirty="0">
                <a:latin typeface="Consolas"/>
                <a:cs typeface="Consolas"/>
              </a:rPr>
              <a:t>Z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levels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latin typeface="Consolas"/>
                <a:cs typeface="Consolas"/>
              </a:rPr>
              <a:t>linspace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(-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100" dirty="0">
                <a:solidFill>
                  <a:srgbClr val="006666"/>
                </a:solidFill>
                <a:latin typeface="Consolas"/>
                <a:cs typeface="Consolas"/>
              </a:rPr>
              <a:t>1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 </a:t>
            </a:r>
            <a:r>
              <a:rPr sz="1100" spc="-20" dirty="0">
                <a:solidFill>
                  <a:srgbClr val="006666"/>
                </a:solidFill>
                <a:latin typeface="Consolas"/>
                <a:cs typeface="Consolas"/>
              </a:rPr>
              <a:t>20</a:t>
            </a:r>
            <a:r>
              <a:rPr sz="1100" spc="-20" dirty="0">
                <a:solidFill>
                  <a:srgbClr val="666600"/>
                </a:solidFill>
                <a:latin typeface="Consolas"/>
                <a:cs typeface="Consolas"/>
              </a:rPr>
              <a:t>), </a:t>
            </a:r>
            <a:r>
              <a:rPr sz="1100" spc="-10" dirty="0">
                <a:latin typeface="Consolas"/>
                <a:cs typeface="Consolas"/>
              </a:rPr>
              <a:t>cmap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latin typeface="Consolas"/>
                <a:cs typeface="Consolas"/>
              </a:rPr>
              <a:t>cm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coolwarm)</a:t>
            </a:r>
            <a:endParaRPr sz="11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15055" y="15240"/>
            <a:ext cx="3504565" cy="4347845"/>
            <a:chOff x="4815055" y="15240"/>
            <a:chExt cx="3504565" cy="43478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5055" y="15240"/>
              <a:ext cx="3496367" cy="22005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9336" y="2240550"/>
              <a:ext cx="3480180" cy="2122467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936" y="2058923"/>
            <a:ext cx="2295143" cy="23774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20724"/>
            <a:ext cx="9144000" cy="3923029"/>
            <a:chOff x="0" y="1220724"/>
            <a:chExt cx="9144000" cy="39230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772" y="1296924"/>
              <a:ext cx="2906267" cy="29215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04671" y="1258824"/>
              <a:ext cx="2982595" cy="2997835"/>
            </a:xfrm>
            <a:custGeom>
              <a:avLst/>
              <a:gdLst/>
              <a:ahLst/>
              <a:cxnLst/>
              <a:rect l="l" t="t" r="r" b="b"/>
              <a:pathLst>
                <a:path w="2982595" h="2997835">
                  <a:moveTo>
                    <a:pt x="0" y="2997708"/>
                  </a:moveTo>
                  <a:lnTo>
                    <a:pt x="2982467" y="2997708"/>
                  </a:lnTo>
                  <a:lnTo>
                    <a:pt x="2982467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ln w="76200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771" y="1296924"/>
              <a:ext cx="2904744" cy="2921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14671" y="1258824"/>
              <a:ext cx="2981325" cy="2997835"/>
            </a:xfrm>
            <a:custGeom>
              <a:avLst/>
              <a:gdLst/>
              <a:ahLst/>
              <a:cxnLst/>
              <a:rect l="l" t="t" r="r" b="b"/>
              <a:pathLst>
                <a:path w="2981325" h="2997835">
                  <a:moveTo>
                    <a:pt x="0" y="2997708"/>
                  </a:moveTo>
                  <a:lnTo>
                    <a:pt x="2980944" y="2997708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2997708"/>
                  </a:lnTo>
                  <a:close/>
                </a:path>
              </a:pathLst>
            </a:custGeom>
            <a:ln w="76200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5311" y="3744468"/>
              <a:ext cx="2178050" cy="902335"/>
            </a:xfrm>
            <a:custGeom>
              <a:avLst/>
              <a:gdLst/>
              <a:ahLst/>
              <a:cxnLst/>
              <a:rect l="l" t="t" r="r" b="b"/>
              <a:pathLst>
                <a:path w="2178050" h="902335">
                  <a:moveTo>
                    <a:pt x="2177795" y="0"/>
                  </a:moveTo>
                  <a:lnTo>
                    <a:pt x="0" y="0"/>
                  </a:lnTo>
                  <a:lnTo>
                    <a:pt x="0" y="902207"/>
                  </a:lnTo>
                  <a:lnTo>
                    <a:pt x="2177795" y="902207"/>
                  </a:lnTo>
                  <a:lnTo>
                    <a:pt x="2177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15311" y="3744468"/>
              <a:ext cx="2178050" cy="902335"/>
            </a:xfrm>
            <a:custGeom>
              <a:avLst/>
              <a:gdLst/>
              <a:ahLst/>
              <a:cxnLst/>
              <a:rect l="l" t="t" r="r" b="b"/>
              <a:pathLst>
                <a:path w="2178050" h="902335">
                  <a:moveTo>
                    <a:pt x="0" y="902207"/>
                  </a:moveTo>
                  <a:lnTo>
                    <a:pt x="2177795" y="902207"/>
                  </a:lnTo>
                  <a:lnTo>
                    <a:pt x="2177795" y="0"/>
                  </a:lnTo>
                  <a:lnTo>
                    <a:pt x="0" y="0"/>
                  </a:lnTo>
                  <a:lnTo>
                    <a:pt x="0" y="902207"/>
                  </a:lnTo>
                  <a:close/>
                </a:path>
              </a:pathLst>
            </a:custGeom>
            <a:ln w="76200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4375" y="176529"/>
            <a:ext cx="84709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5" dirty="0"/>
              <a:t>Using</a:t>
            </a:r>
            <a:r>
              <a:rPr sz="2700" spc="-114" dirty="0"/>
              <a:t> </a:t>
            </a:r>
            <a:r>
              <a:rPr sz="2700" spc="-45" dirty="0"/>
              <a:t>images</a:t>
            </a:r>
            <a:r>
              <a:rPr sz="2700" spc="-110" dirty="0"/>
              <a:t> </a:t>
            </a:r>
            <a:r>
              <a:rPr sz="2700" spc="140" dirty="0"/>
              <a:t>to</a:t>
            </a:r>
            <a:r>
              <a:rPr sz="2700" spc="-114" dirty="0"/>
              <a:t> </a:t>
            </a:r>
            <a:r>
              <a:rPr sz="2700" spc="-10" dirty="0"/>
              <a:t>visualize</a:t>
            </a:r>
            <a:r>
              <a:rPr sz="2700" spc="-130" dirty="0"/>
              <a:t> </a:t>
            </a:r>
            <a:r>
              <a:rPr sz="2700" dirty="0"/>
              <a:t>functions</a:t>
            </a:r>
            <a:r>
              <a:rPr sz="2700" spc="-155" dirty="0"/>
              <a:t> </a:t>
            </a:r>
            <a:r>
              <a:rPr sz="2700" spc="100" dirty="0"/>
              <a:t>of</a:t>
            </a:r>
            <a:r>
              <a:rPr sz="2700" spc="-114" dirty="0"/>
              <a:t> </a:t>
            </a:r>
            <a:r>
              <a:rPr sz="2700" spc="90" dirty="0"/>
              <a:t>two</a:t>
            </a:r>
            <a:r>
              <a:rPr sz="2700" spc="-110" dirty="0"/>
              <a:t> </a:t>
            </a:r>
            <a:r>
              <a:rPr sz="2700" spc="-10" dirty="0"/>
              <a:t>variables</a:t>
            </a:r>
            <a:endParaRPr sz="2700"/>
          </a:p>
        </p:txBody>
      </p:sp>
      <p:sp>
        <p:nvSpPr>
          <p:cNvPr id="10" name="object 10"/>
          <p:cNvSpPr txBox="1"/>
          <p:nvPr/>
        </p:nvSpPr>
        <p:spPr>
          <a:xfrm>
            <a:off x="2193798" y="3796690"/>
            <a:ext cx="196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imshow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Z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5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cmap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cm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latin typeface="Consolas"/>
                <a:cs typeface="Consolas"/>
              </a:rPr>
              <a:t>gray)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3798" y="3960977"/>
            <a:ext cx="1202055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-10" dirty="0">
                <a:latin typeface="Consolas"/>
                <a:cs typeface="Consolas"/>
              </a:rPr>
              <a:t>axis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'off')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Consolas"/>
                <a:cs typeface="Consolas"/>
              </a:rPr>
              <a:t>tight_layout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42659" y="3706367"/>
            <a:ext cx="2254250" cy="978535"/>
            <a:chOff x="6042659" y="3706367"/>
            <a:chExt cx="2254250" cy="978535"/>
          </a:xfrm>
        </p:grpSpPr>
        <p:sp>
          <p:nvSpPr>
            <p:cNvPr id="13" name="object 13"/>
            <p:cNvSpPr/>
            <p:nvPr/>
          </p:nvSpPr>
          <p:spPr>
            <a:xfrm>
              <a:off x="6080759" y="3744467"/>
              <a:ext cx="2178050" cy="902335"/>
            </a:xfrm>
            <a:custGeom>
              <a:avLst/>
              <a:gdLst/>
              <a:ahLst/>
              <a:cxnLst/>
              <a:rect l="l" t="t" r="r" b="b"/>
              <a:pathLst>
                <a:path w="2178050" h="902335">
                  <a:moveTo>
                    <a:pt x="2177795" y="0"/>
                  </a:moveTo>
                  <a:lnTo>
                    <a:pt x="0" y="0"/>
                  </a:lnTo>
                  <a:lnTo>
                    <a:pt x="0" y="902207"/>
                  </a:lnTo>
                  <a:lnTo>
                    <a:pt x="2177795" y="902207"/>
                  </a:lnTo>
                  <a:lnTo>
                    <a:pt x="21777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0759" y="3744467"/>
              <a:ext cx="2178050" cy="902335"/>
            </a:xfrm>
            <a:custGeom>
              <a:avLst/>
              <a:gdLst/>
              <a:ahLst/>
              <a:cxnLst/>
              <a:rect l="l" t="t" r="r" b="b"/>
              <a:pathLst>
                <a:path w="2178050" h="902335">
                  <a:moveTo>
                    <a:pt x="0" y="902207"/>
                  </a:moveTo>
                  <a:lnTo>
                    <a:pt x="2177795" y="902207"/>
                  </a:lnTo>
                  <a:lnTo>
                    <a:pt x="2177795" y="0"/>
                  </a:lnTo>
                  <a:lnTo>
                    <a:pt x="0" y="0"/>
                  </a:lnTo>
                  <a:lnTo>
                    <a:pt x="0" y="902207"/>
                  </a:lnTo>
                  <a:close/>
                </a:path>
              </a:pathLst>
            </a:custGeom>
            <a:ln w="76200">
              <a:solidFill>
                <a:srgbClr val="D0DF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9753" y="3796690"/>
            <a:ext cx="1960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nsolas"/>
                <a:cs typeface="Consolas"/>
              </a:rPr>
              <a:t>imshow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Z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5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cmap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cm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latin typeface="Consolas"/>
                <a:cs typeface="Consolas"/>
              </a:rPr>
              <a:t>BrBG)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9753" y="3960977"/>
            <a:ext cx="1202690" cy="37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-10" dirty="0">
                <a:latin typeface="Consolas"/>
                <a:cs typeface="Consolas"/>
              </a:rPr>
              <a:t>axis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'off')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Consolas"/>
                <a:cs typeface="Consolas"/>
              </a:rPr>
              <a:t>tight_layout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5339" y="91439"/>
            <a:ext cx="4311396" cy="47015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Boxplots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203782"/>
            <a:ext cx="3680460" cy="23863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7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boxplot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box-and-</a:t>
            </a:r>
            <a:r>
              <a:rPr sz="1400" dirty="0">
                <a:latin typeface="Arial MT"/>
                <a:cs typeface="Arial MT"/>
              </a:rPr>
              <a:t>whisker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quantitative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way </a:t>
            </a:r>
            <a:r>
              <a:rPr sz="1400" spc="-20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facilitates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comparisons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box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quartiles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dataset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24130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whiskers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extend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the </a:t>
            </a:r>
            <a:r>
              <a:rPr sz="1400" dirty="0">
                <a:latin typeface="Arial MT"/>
                <a:cs typeface="Arial MT"/>
              </a:rPr>
              <a:t>distribution,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except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determined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outliers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box.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Boxplots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35070" cy="2317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Especially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useful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40"/>
              </a:spcBef>
              <a:buAutoNum type="arabicPeriod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detecting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outliers</a:t>
            </a:r>
            <a:endParaRPr sz="1400">
              <a:latin typeface="Arial"/>
              <a:cs typeface="Arial"/>
            </a:endParaRPr>
          </a:p>
          <a:p>
            <a:pPr marL="469900" marR="5080" indent="-317500">
              <a:lnSpc>
                <a:spcPts val="1510"/>
              </a:lnSpc>
              <a:spcBef>
                <a:spcPts val="110"/>
              </a:spcBef>
              <a:buAutoNum type="arabicPeriod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comparing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distributions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conditioned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(nominal)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tips</a:t>
            </a:r>
            <a:r>
              <a:rPr sz="1200" spc="-30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5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b="1" spc="-10" dirty="0">
                <a:solidFill>
                  <a:srgbClr val="7A898A"/>
                </a:solidFill>
                <a:latin typeface="Consolas"/>
                <a:cs typeface="Consolas"/>
              </a:rPr>
              <a:t>load_dataset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"tips"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b="1" spc="-10" dirty="0">
                <a:solidFill>
                  <a:srgbClr val="7A898A"/>
                </a:solidFill>
                <a:latin typeface="Consolas"/>
                <a:cs typeface="Consolas"/>
              </a:rPr>
              <a:t>boxplot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 marR="2115185">
              <a:lnSpc>
                <a:spcPct val="100000"/>
              </a:lnSpc>
            </a:pP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x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"day"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, y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"total_bill"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, data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tips)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506" y="1046834"/>
            <a:ext cx="4362853" cy="305834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30419"/>
            <a:ext cx="9144000" cy="4213225"/>
            <a:chOff x="0" y="930419"/>
            <a:chExt cx="9144000" cy="4213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653" y="930419"/>
              <a:ext cx="4219208" cy="19434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0936" y="2578608"/>
              <a:ext cx="4390644" cy="21244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255523"/>
            <a:ext cx="52247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Strip</a:t>
            </a:r>
            <a:r>
              <a:rPr spc="-85" dirty="0"/>
              <a:t> </a:t>
            </a:r>
            <a:r>
              <a:rPr dirty="0"/>
              <a:t>plots</a:t>
            </a:r>
            <a:r>
              <a:rPr spc="-80" dirty="0"/>
              <a:t> </a:t>
            </a:r>
            <a:r>
              <a:rPr spc="-20" dirty="0"/>
              <a:t>and</a:t>
            </a:r>
            <a:r>
              <a:rPr spc="-75" dirty="0"/>
              <a:t> </a:t>
            </a:r>
            <a:r>
              <a:rPr spc="160" dirty="0"/>
              <a:t>jitter</a:t>
            </a:r>
            <a:r>
              <a:rPr spc="-85" dirty="0"/>
              <a:t> </a:t>
            </a:r>
            <a:r>
              <a:rPr spc="-10" dirty="0"/>
              <a:t>plots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550" y="987297"/>
            <a:ext cx="3839845" cy="29311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34290">
              <a:lnSpc>
                <a:spcPct val="90100"/>
              </a:lnSpc>
              <a:spcBef>
                <a:spcPts val="270"/>
              </a:spcBef>
            </a:pPr>
            <a:r>
              <a:rPr sz="1400" dirty="0">
                <a:latin typeface="Arial MT"/>
                <a:cs typeface="Arial MT"/>
              </a:rPr>
              <a:t>It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often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good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raw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ensure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mislead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factors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kernel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density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estimator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skewed distributions.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Plotting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often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results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overplotting.</a:t>
            </a:r>
            <a:endParaRPr sz="1400">
              <a:latin typeface="Arial"/>
              <a:cs typeface="Arial"/>
            </a:endParaRPr>
          </a:p>
          <a:p>
            <a:pPr marL="12700" marR="83820">
              <a:lnSpc>
                <a:spcPct val="90100"/>
              </a:lnSpc>
              <a:spcBef>
                <a:spcPts val="1575"/>
              </a:spcBef>
            </a:pP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technique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alleviate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overplotting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add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x-</a:t>
            </a:r>
            <a:r>
              <a:rPr sz="1400" dirty="0">
                <a:latin typeface="Arial MT"/>
                <a:cs typeface="Arial MT"/>
              </a:rPr>
              <a:t>coordinate.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called </a:t>
            </a:r>
            <a:r>
              <a:rPr sz="1400" b="1" spc="-10" dirty="0">
                <a:latin typeface="Arial"/>
                <a:cs typeface="Arial"/>
              </a:rPr>
              <a:t>jitter</a:t>
            </a:r>
            <a:r>
              <a:rPr sz="1400" spc="-1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.</a:t>
            </a:r>
            <a:r>
              <a:rPr sz="1200" b="1" spc="-10" dirty="0">
                <a:solidFill>
                  <a:srgbClr val="7A898A"/>
                </a:solidFill>
                <a:latin typeface="Consolas"/>
                <a:cs typeface="Consolas"/>
              </a:rPr>
              <a:t>stripplot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x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406F9F"/>
                </a:solidFill>
                <a:latin typeface="Consolas"/>
                <a:cs typeface="Consolas"/>
              </a:rPr>
              <a:t>"day"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,</a:t>
            </a:r>
            <a:r>
              <a:rPr sz="1200" spc="-60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y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406F9F"/>
                </a:solidFill>
                <a:latin typeface="Consolas"/>
                <a:cs typeface="Consolas"/>
              </a:rPr>
              <a:t>"total_bill"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data</a:t>
            </a:r>
            <a:r>
              <a:rPr sz="1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7A898A"/>
                </a:solidFill>
                <a:latin typeface="Consolas"/>
                <a:cs typeface="Consolas"/>
              </a:rPr>
              <a:t>tips,</a:t>
            </a:r>
            <a:r>
              <a:rPr sz="1200" spc="-50" dirty="0">
                <a:solidFill>
                  <a:srgbClr val="7A898A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jitter</a:t>
            </a:r>
            <a:r>
              <a:rPr sz="1200" spc="-1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6F1F"/>
                </a:solidFill>
                <a:latin typeface="Consolas"/>
                <a:cs typeface="Consolas"/>
              </a:rPr>
              <a:t>True</a:t>
            </a:r>
            <a:r>
              <a:rPr sz="1200" spc="-10" dirty="0">
                <a:solidFill>
                  <a:srgbClr val="7A898A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323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Topics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810"/>
              </a:spcBef>
              <a:buChar char="●"/>
              <a:tabLst>
                <a:tab pos="393065" algn="l"/>
              </a:tabLst>
            </a:pPr>
            <a:r>
              <a:rPr spc="-10" dirty="0"/>
              <a:t>Visualizing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shape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distribution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0" dirty="0"/>
              <a:t>data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>
                <a:solidFill>
                  <a:srgbClr val="5B9BD4"/>
                </a:solidFill>
              </a:rPr>
              <a:t>Visualizing</a:t>
            </a:r>
            <a:r>
              <a:rPr spc="-13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relationships</a:t>
            </a:r>
            <a:r>
              <a:rPr spc="-14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between</a:t>
            </a:r>
            <a:r>
              <a:rPr spc="-150" dirty="0">
                <a:solidFill>
                  <a:srgbClr val="5B9BD4"/>
                </a:solidFill>
              </a:rPr>
              <a:t> </a:t>
            </a:r>
            <a:r>
              <a:rPr spc="-10" dirty="0">
                <a:solidFill>
                  <a:srgbClr val="5B9BD4"/>
                </a:solidFill>
              </a:rPr>
              <a:t>attributes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Comparing</a:t>
            </a:r>
            <a:r>
              <a:rPr spc="-150" dirty="0"/>
              <a:t> </a:t>
            </a:r>
            <a:r>
              <a:rPr spc="-10" dirty="0"/>
              <a:t>quantities</a:t>
            </a:r>
          </a:p>
          <a:p>
            <a:pPr marL="393065" indent="-380365">
              <a:lnSpc>
                <a:spcPct val="100000"/>
              </a:lnSpc>
              <a:spcBef>
                <a:spcPts val="72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90" dirty="0"/>
              <a:t> </a:t>
            </a:r>
            <a:r>
              <a:rPr dirty="0"/>
              <a:t>composition</a:t>
            </a:r>
            <a:r>
              <a:rPr spc="-10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part-</a:t>
            </a:r>
            <a:r>
              <a:rPr dirty="0"/>
              <a:t>whole</a:t>
            </a:r>
            <a:r>
              <a:rPr spc="-105" dirty="0"/>
              <a:t> </a:t>
            </a:r>
            <a:r>
              <a:rPr spc="-10" dirty="0"/>
              <a:t>relationships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Design</a:t>
            </a:r>
            <a:r>
              <a:rPr spc="-95" dirty="0"/>
              <a:t> </a:t>
            </a:r>
            <a:r>
              <a:rPr dirty="0"/>
              <a:t>principles</a:t>
            </a:r>
            <a:r>
              <a:rPr spc="-8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visualization</a:t>
            </a:r>
            <a:r>
              <a:rPr spc="-75" dirty="0"/>
              <a:t> </a:t>
            </a:r>
            <a:r>
              <a:rPr dirty="0"/>
              <a:t>faux</a:t>
            </a:r>
            <a:r>
              <a:rPr spc="-120" dirty="0"/>
              <a:t> </a:t>
            </a:r>
            <a:r>
              <a:rPr spc="-25" dirty="0"/>
              <a:t>pas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43661"/>
            <a:ext cx="26530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75436"/>
            <a:ext cx="3789045" cy="19913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describes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probability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particular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1651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Example: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IQ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follows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Normal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(Gaussian) distribution.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~70%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people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IQ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85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115,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95%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70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130.</a:t>
            </a:r>
            <a:endParaRPr sz="1400">
              <a:latin typeface="Arial MT"/>
              <a:cs typeface="Arial MT"/>
            </a:endParaRPr>
          </a:p>
          <a:p>
            <a:pPr marL="12700" marR="132080">
              <a:lnSpc>
                <a:spcPct val="90100"/>
              </a:lnSpc>
              <a:spcBef>
                <a:spcPts val="157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generator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(np.random.rand) </a:t>
            </a:r>
            <a:r>
              <a:rPr sz="1400" dirty="0">
                <a:latin typeface="Arial MT"/>
                <a:cs typeface="Arial MT"/>
              </a:rPr>
              <a:t>will generate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random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follow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b="1" dirty="0">
                <a:latin typeface="Arial"/>
                <a:cs typeface="Arial"/>
              </a:rPr>
              <a:t>uniform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distribution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[0,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1]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3221863"/>
            <a:ext cx="376618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roll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biased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categorical distribution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(multinomial)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{1,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2, </a:t>
            </a:r>
            <a:r>
              <a:rPr sz="1400" dirty="0">
                <a:latin typeface="Arial MT"/>
                <a:cs typeface="Arial MT"/>
              </a:rPr>
              <a:t>3,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4,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6}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7596" y="182879"/>
            <a:ext cx="2714625" cy="1941830"/>
            <a:chOff x="5367596" y="182879"/>
            <a:chExt cx="2714625" cy="19418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7596" y="490764"/>
              <a:ext cx="2714078" cy="163364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88835" y="182879"/>
              <a:ext cx="76200" cy="1815464"/>
            </a:xfrm>
            <a:custGeom>
              <a:avLst/>
              <a:gdLst/>
              <a:ahLst/>
              <a:cxnLst/>
              <a:rect l="l" t="t" r="r" b="b"/>
              <a:pathLst>
                <a:path w="76200" h="1815464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815338"/>
                  </a:lnTo>
                  <a:lnTo>
                    <a:pt x="44450" y="1815338"/>
                  </a:lnTo>
                  <a:lnTo>
                    <a:pt x="44450" y="63500"/>
                  </a:lnTo>
                  <a:close/>
                </a:path>
                <a:path w="76200" h="1815464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815464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46776" y="2667000"/>
            <a:ext cx="2526030" cy="658495"/>
            <a:chOff x="5446776" y="2667000"/>
            <a:chExt cx="2526030" cy="658495"/>
          </a:xfrm>
        </p:grpSpPr>
        <p:sp>
          <p:nvSpPr>
            <p:cNvPr id="9" name="object 9"/>
            <p:cNvSpPr/>
            <p:nvPr/>
          </p:nvSpPr>
          <p:spPr>
            <a:xfrm>
              <a:off x="5446776" y="3249168"/>
              <a:ext cx="2526030" cy="76200"/>
            </a:xfrm>
            <a:custGeom>
              <a:avLst/>
              <a:gdLst/>
              <a:ahLst/>
              <a:cxnLst/>
              <a:rect l="l" t="t" r="r" b="b"/>
              <a:pathLst>
                <a:path w="25260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5033" y="44450"/>
                  </a:lnTo>
                  <a:lnTo>
                    <a:pt x="50800" y="44450"/>
                  </a:lnTo>
                  <a:lnTo>
                    <a:pt x="50800" y="31750"/>
                  </a:lnTo>
                  <a:lnTo>
                    <a:pt x="55033" y="31750"/>
                  </a:lnTo>
                  <a:lnTo>
                    <a:pt x="76200" y="0"/>
                  </a:lnTo>
                  <a:close/>
                </a:path>
                <a:path w="2526029" h="76200">
                  <a:moveTo>
                    <a:pt x="2474849" y="38100"/>
                  </a:moveTo>
                  <a:lnTo>
                    <a:pt x="2449449" y="76200"/>
                  </a:lnTo>
                  <a:lnTo>
                    <a:pt x="2512949" y="44450"/>
                  </a:lnTo>
                  <a:lnTo>
                    <a:pt x="2474849" y="44450"/>
                  </a:lnTo>
                  <a:lnTo>
                    <a:pt x="2474849" y="38100"/>
                  </a:lnTo>
                  <a:close/>
                </a:path>
                <a:path w="2526029" h="76200">
                  <a:moveTo>
                    <a:pt x="50800" y="38100"/>
                  </a:moveTo>
                  <a:lnTo>
                    <a:pt x="50800" y="44450"/>
                  </a:lnTo>
                  <a:lnTo>
                    <a:pt x="55033" y="44450"/>
                  </a:lnTo>
                  <a:lnTo>
                    <a:pt x="50800" y="38100"/>
                  </a:lnTo>
                  <a:close/>
                </a:path>
                <a:path w="2526029" h="76200">
                  <a:moveTo>
                    <a:pt x="2470615" y="31750"/>
                  </a:moveTo>
                  <a:lnTo>
                    <a:pt x="55033" y="31750"/>
                  </a:lnTo>
                  <a:lnTo>
                    <a:pt x="50800" y="38100"/>
                  </a:lnTo>
                  <a:lnTo>
                    <a:pt x="55033" y="44450"/>
                  </a:lnTo>
                  <a:lnTo>
                    <a:pt x="2470615" y="44450"/>
                  </a:lnTo>
                  <a:lnTo>
                    <a:pt x="2474849" y="38100"/>
                  </a:lnTo>
                  <a:lnTo>
                    <a:pt x="2470615" y="31750"/>
                  </a:lnTo>
                  <a:close/>
                </a:path>
                <a:path w="2526029" h="76200">
                  <a:moveTo>
                    <a:pt x="2512949" y="31750"/>
                  </a:moveTo>
                  <a:lnTo>
                    <a:pt x="2474849" y="31750"/>
                  </a:lnTo>
                  <a:lnTo>
                    <a:pt x="2474849" y="44450"/>
                  </a:lnTo>
                  <a:lnTo>
                    <a:pt x="2512949" y="44450"/>
                  </a:lnTo>
                  <a:lnTo>
                    <a:pt x="2525649" y="38100"/>
                  </a:lnTo>
                  <a:lnTo>
                    <a:pt x="2512949" y="31750"/>
                  </a:lnTo>
                  <a:close/>
                </a:path>
                <a:path w="2526029" h="76200">
                  <a:moveTo>
                    <a:pt x="55033" y="31750"/>
                  </a:moveTo>
                  <a:lnTo>
                    <a:pt x="50800" y="31750"/>
                  </a:lnTo>
                  <a:lnTo>
                    <a:pt x="50800" y="38100"/>
                  </a:lnTo>
                  <a:lnTo>
                    <a:pt x="55033" y="31750"/>
                  </a:lnTo>
                  <a:close/>
                </a:path>
                <a:path w="2526029" h="76200">
                  <a:moveTo>
                    <a:pt x="2449449" y="0"/>
                  </a:moveTo>
                  <a:lnTo>
                    <a:pt x="2474849" y="38100"/>
                  </a:lnTo>
                  <a:lnTo>
                    <a:pt x="2474849" y="31750"/>
                  </a:lnTo>
                  <a:lnTo>
                    <a:pt x="2512949" y="31750"/>
                  </a:lnTo>
                  <a:lnTo>
                    <a:pt x="244944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9984" y="2667000"/>
              <a:ext cx="614680" cy="624840"/>
            </a:xfrm>
            <a:custGeom>
              <a:avLst/>
              <a:gdLst/>
              <a:ahLst/>
              <a:cxnLst/>
              <a:rect l="l" t="t" r="r" b="b"/>
              <a:pathLst>
                <a:path w="614679" h="624839">
                  <a:moveTo>
                    <a:pt x="614172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614172" y="624839"/>
                  </a:lnTo>
                  <a:lnTo>
                    <a:pt x="614172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708393" y="32821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0" y="328218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07200" y="252729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p(IQ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x)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1028" y="2346960"/>
            <a:ext cx="76200" cy="929005"/>
          </a:xfrm>
          <a:custGeom>
            <a:avLst/>
            <a:gdLst/>
            <a:ahLst/>
            <a:cxnLst/>
            <a:rect l="l" t="t" r="r" b="b"/>
            <a:pathLst>
              <a:path w="76200" h="929004">
                <a:moveTo>
                  <a:pt x="38100" y="50800"/>
                </a:moveTo>
                <a:lnTo>
                  <a:pt x="31750" y="55033"/>
                </a:lnTo>
                <a:lnTo>
                  <a:pt x="31750" y="928751"/>
                </a:lnTo>
                <a:lnTo>
                  <a:pt x="44450" y="928751"/>
                </a:lnTo>
                <a:lnTo>
                  <a:pt x="44450" y="55033"/>
                </a:lnTo>
                <a:lnTo>
                  <a:pt x="38100" y="50800"/>
                </a:lnTo>
                <a:close/>
              </a:path>
              <a:path w="76200" h="929004">
                <a:moveTo>
                  <a:pt x="38100" y="0"/>
                </a:moveTo>
                <a:lnTo>
                  <a:pt x="0" y="76200"/>
                </a:lnTo>
                <a:lnTo>
                  <a:pt x="31750" y="55033"/>
                </a:lnTo>
                <a:lnTo>
                  <a:pt x="31750" y="50800"/>
                </a:lnTo>
                <a:lnTo>
                  <a:pt x="63500" y="50800"/>
                </a:lnTo>
                <a:lnTo>
                  <a:pt x="38100" y="0"/>
                </a:lnTo>
                <a:close/>
              </a:path>
              <a:path w="76200" h="929004">
                <a:moveTo>
                  <a:pt x="63500" y="50800"/>
                </a:moveTo>
                <a:lnTo>
                  <a:pt x="44450" y="50800"/>
                </a:lnTo>
                <a:lnTo>
                  <a:pt x="44450" y="55033"/>
                </a:lnTo>
                <a:lnTo>
                  <a:pt x="76200" y="76200"/>
                </a:lnTo>
                <a:lnTo>
                  <a:pt x="63500" y="50800"/>
                </a:lnTo>
                <a:close/>
              </a:path>
              <a:path w="76200" h="929004">
                <a:moveTo>
                  <a:pt x="38100" y="50800"/>
                </a:moveTo>
                <a:lnTo>
                  <a:pt x="31750" y="50800"/>
                </a:lnTo>
                <a:lnTo>
                  <a:pt x="31750" y="55033"/>
                </a:lnTo>
                <a:lnTo>
                  <a:pt x="38100" y="50800"/>
                </a:lnTo>
                <a:close/>
              </a:path>
              <a:path w="76200" h="929004">
                <a:moveTo>
                  <a:pt x="44450" y="50800"/>
                </a:moveTo>
                <a:lnTo>
                  <a:pt x="38100" y="50800"/>
                </a:lnTo>
                <a:lnTo>
                  <a:pt x="44450" y="55033"/>
                </a:lnTo>
                <a:lnTo>
                  <a:pt x="44450" y="508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494020" y="3826764"/>
            <a:ext cx="2526030" cy="661670"/>
            <a:chOff x="5494020" y="3826764"/>
            <a:chExt cx="2526030" cy="661670"/>
          </a:xfrm>
        </p:grpSpPr>
        <p:sp>
          <p:nvSpPr>
            <p:cNvPr id="16" name="object 16"/>
            <p:cNvSpPr/>
            <p:nvPr/>
          </p:nvSpPr>
          <p:spPr>
            <a:xfrm>
              <a:off x="5494020" y="4411980"/>
              <a:ext cx="2526030" cy="76200"/>
            </a:xfrm>
            <a:custGeom>
              <a:avLst/>
              <a:gdLst/>
              <a:ahLst/>
              <a:cxnLst/>
              <a:rect l="l" t="t" r="r" b="b"/>
              <a:pathLst>
                <a:path w="252602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5033" y="44450"/>
                  </a:lnTo>
                  <a:lnTo>
                    <a:pt x="50800" y="44450"/>
                  </a:lnTo>
                  <a:lnTo>
                    <a:pt x="50800" y="31750"/>
                  </a:lnTo>
                  <a:lnTo>
                    <a:pt x="55033" y="31750"/>
                  </a:lnTo>
                  <a:lnTo>
                    <a:pt x="76200" y="0"/>
                  </a:lnTo>
                  <a:close/>
                </a:path>
                <a:path w="2526029" h="76200">
                  <a:moveTo>
                    <a:pt x="2474849" y="38100"/>
                  </a:moveTo>
                  <a:lnTo>
                    <a:pt x="2449449" y="76200"/>
                  </a:lnTo>
                  <a:lnTo>
                    <a:pt x="2512949" y="44450"/>
                  </a:lnTo>
                  <a:lnTo>
                    <a:pt x="2474849" y="44450"/>
                  </a:lnTo>
                  <a:lnTo>
                    <a:pt x="2474849" y="38100"/>
                  </a:lnTo>
                  <a:close/>
                </a:path>
                <a:path w="2526029" h="76200">
                  <a:moveTo>
                    <a:pt x="50800" y="38100"/>
                  </a:moveTo>
                  <a:lnTo>
                    <a:pt x="50800" y="44450"/>
                  </a:lnTo>
                  <a:lnTo>
                    <a:pt x="55033" y="44450"/>
                  </a:lnTo>
                  <a:lnTo>
                    <a:pt x="50800" y="38100"/>
                  </a:lnTo>
                  <a:close/>
                </a:path>
                <a:path w="2526029" h="76200">
                  <a:moveTo>
                    <a:pt x="2470615" y="31750"/>
                  </a:moveTo>
                  <a:lnTo>
                    <a:pt x="55033" y="31750"/>
                  </a:lnTo>
                  <a:lnTo>
                    <a:pt x="50800" y="38100"/>
                  </a:lnTo>
                  <a:lnTo>
                    <a:pt x="55033" y="44450"/>
                  </a:lnTo>
                  <a:lnTo>
                    <a:pt x="2470615" y="44450"/>
                  </a:lnTo>
                  <a:lnTo>
                    <a:pt x="2474849" y="38100"/>
                  </a:lnTo>
                  <a:lnTo>
                    <a:pt x="2470615" y="31750"/>
                  </a:lnTo>
                  <a:close/>
                </a:path>
                <a:path w="2526029" h="76200">
                  <a:moveTo>
                    <a:pt x="2512949" y="31750"/>
                  </a:moveTo>
                  <a:lnTo>
                    <a:pt x="2474849" y="31750"/>
                  </a:lnTo>
                  <a:lnTo>
                    <a:pt x="2474849" y="44450"/>
                  </a:lnTo>
                  <a:lnTo>
                    <a:pt x="2512949" y="44450"/>
                  </a:lnTo>
                  <a:lnTo>
                    <a:pt x="2525649" y="38100"/>
                  </a:lnTo>
                  <a:lnTo>
                    <a:pt x="2512949" y="31750"/>
                  </a:lnTo>
                  <a:close/>
                </a:path>
                <a:path w="2526029" h="76200">
                  <a:moveTo>
                    <a:pt x="55033" y="31750"/>
                  </a:moveTo>
                  <a:lnTo>
                    <a:pt x="50800" y="31750"/>
                  </a:lnTo>
                  <a:lnTo>
                    <a:pt x="50800" y="38100"/>
                  </a:lnTo>
                  <a:lnTo>
                    <a:pt x="55033" y="31750"/>
                  </a:lnTo>
                  <a:close/>
                </a:path>
                <a:path w="2526029" h="76200">
                  <a:moveTo>
                    <a:pt x="2449449" y="0"/>
                  </a:moveTo>
                  <a:lnTo>
                    <a:pt x="2474849" y="38100"/>
                  </a:lnTo>
                  <a:lnTo>
                    <a:pt x="2474849" y="31750"/>
                  </a:lnTo>
                  <a:lnTo>
                    <a:pt x="2512949" y="31750"/>
                  </a:lnTo>
                  <a:lnTo>
                    <a:pt x="244944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5292" y="3826764"/>
              <a:ext cx="257810" cy="623570"/>
            </a:xfrm>
            <a:custGeom>
              <a:avLst/>
              <a:gdLst/>
              <a:ahLst/>
              <a:cxnLst/>
              <a:rect l="l" t="t" r="r" b="b"/>
              <a:pathLst>
                <a:path w="257810" h="623570">
                  <a:moveTo>
                    <a:pt x="257556" y="0"/>
                  </a:moveTo>
                  <a:lnTo>
                    <a:pt x="0" y="0"/>
                  </a:lnTo>
                  <a:lnTo>
                    <a:pt x="0" y="623316"/>
                  </a:lnTo>
                  <a:lnTo>
                    <a:pt x="257556" y="623316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9F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45555" y="44675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20384" y="3628644"/>
            <a:ext cx="1679575" cy="821690"/>
          </a:xfrm>
          <a:custGeom>
            <a:avLst/>
            <a:gdLst/>
            <a:ahLst/>
            <a:cxnLst/>
            <a:rect l="l" t="t" r="r" b="b"/>
            <a:pathLst>
              <a:path w="1679575" h="821689">
                <a:moveTo>
                  <a:pt x="257556" y="541020"/>
                </a:moveTo>
                <a:lnTo>
                  <a:pt x="0" y="541020"/>
                </a:lnTo>
                <a:lnTo>
                  <a:pt x="0" y="821436"/>
                </a:lnTo>
                <a:lnTo>
                  <a:pt x="257556" y="821436"/>
                </a:lnTo>
                <a:lnTo>
                  <a:pt x="257556" y="541020"/>
                </a:lnTo>
                <a:close/>
              </a:path>
              <a:path w="1679575" h="821689">
                <a:moveTo>
                  <a:pt x="612648" y="0"/>
                </a:moveTo>
                <a:lnTo>
                  <a:pt x="355092" y="0"/>
                </a:lnTo>
                <a:lnTo>
                  <a:pt x="355092" y="821436"/>
                </a:lnTo>
                <a:lnTo>
                  <a:pt x="612648" y="821436"/>
                </a:lnTo>
                <a:lnTo>
                  <a:pt x="612648" y="0"/>
                </a:lnTo>
                <a:close/>
              </a:path>
              <a:path w="1679575" h="821689">
                <a:moveTo>
                  <a:pt x="967740" y="495300"/>
                </a:moveTo>
                <a:lnTo>
                  <a:pt x="711708" y="495300"/>
                </a:lnTo>
                <a:lnTo>
                  <a:pt x="711708" y="821436"/>
                </a:lnTo>
                <a:lnTo>
                  <a:pt x="967740" y="821436"/>
                </a:lnTo>
                <a:lnTo>
                  <a:pt x="967740" y="495300"/>
                </a:lnTo>
                <a:close/>
              </a:path>
              <a:path w="1679575" h="821689">
                <a:moveTo>
                  <a:pt x="1324343" y="359664"/>
                </a:moveTo>
                <a:lnTo>
                  <a:pt x="1066800" y="359664"/>
                </a:lnTo>
                <a:lnTo>
                  <a:pt x="1066800" y="821436"/>
                </a:lnTo>
                <a:lnTo>
                  <a:pt x="1324343" y="821436"/>
                </a:lnTo>
                <a:lnTo>
                  <a:pt x="1324343" y="359664"/>
                </a:lnTo>
                <a:close/>
              </a:path>
              <a:path w="1679575" h="821689">
                <a:moveTo>
                  <a:pt x="1679448" y="678180"/>
                </a:moveTo>
                <a:lnTo>
                  <a:pt x="1421892" y="678180"/>
                </a:lnTo>
                <a:lnTo>
                  <a:pt x="1421892" y="821436"/>
                </a:lnTo>
                <a:lnTo>
                  <a:pt x="1679448" y="821436"/>
                </a:lnTo>
                <a:lnTo>
                  <a:pt x="1679448" y="678180"/>
                </a:lnTo>
                <a:close/>
              </a:path>
            </a:pathLst>
          </a:custGeom>
          <a:solidFill>
            <a:srgbClr val="9FC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05220" y="44675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4630" y="44675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23913" y="44675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3322" y="44675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42606" y="446755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73609"/>
            <a:ext cx="86963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Visualizing</a:t>
            </a:r>
            <a:r>
              <a:rPr spc="-145" dirty="0"/>
              <a:t> </a:t>
            </a:r>
            <a:r>
              <a:rPr dirty="0"/>
              <a:t>relationships</a:t>
            </a:r>
            <a:r>
              <a:rPr spc="-175" dirty="0"/>
              <a:t> </a:t>
            </a:r>
            <a:r>
              <a:rPr spc="75" dirty="0"/>
              <a:t>between</a:t>
            </a:r>
            <a:r>
              <a:rPr spc="-15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811904" cy="2783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Pearson's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spearman's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rho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numerically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rank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correlation.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205740">
              <a:lnSpc>
                <a:spcPts val="1510"/>
              </a:lnSpc>
            </a:pPr>
            <a:r>
              <a:rPr sz="1400" spc="-10" dirty="0">
                <a:latin typeface="Arial MT"/>
                <a:cs typeface="Arial MT"/>
              </a:rPr>
              <a:t>Visualization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even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powerful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examine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variables: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10"/>
              </a:spcBef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relationships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rank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order</a:t>
            </a:r>
            <a:r>
              <a:rPr sz="1400" spc="-10" dirty="0">
                <a:latin typeface="Arial MT"/>
                <a:cs typeface="Arial MT"/>
              </a:rPr>
              <a:t> relationships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graphics: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40"/>
              </a:spcBef>
              <a:buAutoNum type="arabicPeriod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Scatter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plots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5"/>
              </a:lnSpc>
              <a:buAutoNum type="arabicPeriod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Regression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AutoNum type="arabicPeriod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219" y="1456440"/>
            <a:ext cx="4194836" cy="297290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Scatter</a:t>
            </a:r>
            <a:r>
              <a:rPr spc="190" dirty="0"/>
              <a:t> </a:t>
            </a:r>
            <a:r>
              <a:rPr spc="-10" dirty="0"/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828415" cy="25787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235585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Scatter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b="1" dirty="0">
                <a:latin typeface="Arial"/>
                <a:cs typeface="Arial"/>
              </a:rPr>
              <a:t>scattergrams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relationship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plotting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against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other.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59690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linearly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correlated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should </a:t>
            </a:r>
            <a:r>
              <a:rPr sz="1400" dirty="0">
                <a:latin typeface="Arial MT"/>
                <a:cs typeface="Arial MT"/>
              </a:rPr>
              <a:t>appear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cluster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around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diagonal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line.</a:t>
            </a:r>
            <a:endParaRPr sz="1400">
              <a:latin typeface="Arial MT"/>
              <a:cs typeface="Arial MT"/>
            </a:endParaRPr>
          </a:p>
          <a:p>
            <a:pPr marL="12700" marR="354965">
              <a:lnSpc>
                <a:spcPts val="1510"/>
              </a:lnSpc>
              <a:spcBef>
                <a:spcPts val="1600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uncorrelated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statistically </a:t>
            </a:r>
            <a:r>
              <a:rPr sz="1400" b="1" spc="-10" dirty="0">
                <a:latin typeface="Arial"/>
                <a:cs typeface="Arial"/>
              </a:rPr>
              <a:t>independent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randomly </a:t>
            </a:r>
            <a:r>
              <a:rPr sz="1400" dirty="0">
                <a:latin typeface="Arial MT"/>
                <a:cs typeface="Arial MT"/>
              </a:rPr>
              <a:t>scattered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10"/>
              </a:spcBef>
            </a:pP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apparent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scatterplot.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7573" y="1166706"/>
            <a:ext cx="4469092" cy="310726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Scatter</a:t>
            </a:r>
            <a:r>
              <a:rPr spc="190" dirty="0"/>
              <a:t> </a:t>
            </a:r>
            <a:r>
              <a:rPr spc="-10" dirty="0"/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85870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Generating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scatter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plots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matplotlib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(and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sz="1400" b="1" dirty="0">
                <a:latin typeface="Arial"/>
                <a:cs typeface="Arial"/>
              </a:rPr>
              <a:t>seaborn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style):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1792604"/>
            <a:ext cx="2969895" cy="1525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spc="-10" dirty="0"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latin typeface="Consolas"/>
                <a:cs typeface="Consolas"/>
              </a:rPr>
              <a:t>set_style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'ticks')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295"/>
              </a:lnSpc>
            </a:pPr>
            <a:r>
              <a:rPr sz="1200" b="1" spc="-10" dirty="0">
                <a:latin typeface="Consolas"/>
                <a:cs typeface="Consolas"/>
              </a:rPr>
              <a:t>scatter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L="264160" marR="762000">
              <a:lnSpc>
                <a:spcPts val="1300"/>
              </a:lnSpc>
              <a:spcBef>
                <a:spcPts val="85"/>
              </a:spcBef>
            </a:pPr>
            <a:r>
              <a:rPr sz="1200" spc="-10" dirty="0">
                <a:latin typeface="Consolas"/>
                <a:cs typeface="Consolas"/>
              </a:rPr>
              <a:t>tips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'total_bill'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], </a:t>
            </a:r>
            <a:r>
              <a:rPr sz="1200" dirty="0">
                <a:latin typeface="Consolas"/>
                <a:cs typeface="Consolas"/>
              </a:rPr>
              <a:t>tips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[</a:t>
            </a:r>
            <a:r>
              <a:rPr sz="1200" dirty="0">
                <a:solidFill>
                  <a:srgbClr val="008700"/>
                </a:solidFill>
                <a:latin typeface="Consolas"/>
                <a:cs typeface="Consolas"/>
              </a:rPr>
              <a:t>'tip'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],</a:t>
            </a:r>
            <a:r>
              <a:rPr sz="1200" spc="-4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alpha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6666"/>
                </a:solidFill>
                <a:latin typeface="Consolas"/>
                <a:cs typeface="Consolas"/>
              </a:rPr>
              <a:t>0.5)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200" dirty="0">
                <a:latin typeface="Consolas"/>
                <a:cs typeface="Consolas"/>
              </a:rPr>
              <a:t>xlabel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8700"/>
                </a:solidFill>
                <a:latin typeface="Consolas"/>
                <a:cs typeface="Consolas"/>
              </a:rPr>
              <a:t>'total_bill'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);</a:t>
            </a:r>
            <a:r>
              <a:rPr sz="1200" spc="-9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ylabel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'tip')</a:t>
            </a:r>
            <a:endParaRPr sz="1200">
              <a:latin typeface="Consolas"/>
              <a:cs typeface="Consolas"/>
            </a:endParaRPr>
          </a:p>
          <a:p>
            <a:pPr marL="12700" marR="1016000">
              <a:lnSpc>
                <a:spcPts val="1300"/>
              </a:lnSpc>
              <a:spcBef>
                <a:spcPts val="1315"/>
              </a:spcBef>
            </a:pP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#</a:t>
            </a:r>
            <a:r>
              <a:rPr sz="12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remove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lines</a:t>
            </a:r>
            <a:r>
              <a:rPr sz="12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from</a:t>
            </a:r>
            <a:r>
              <a:rPr sz="12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Consolas"/>
                <a:cs typeface="Consolas"/>
              </a:rPr>
              <a:t>box </a:t>
            </a:r>
            <a:r>
              <a:rPr sz="1200" spc="-10" dirty="0"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latin typeface="Consolas"/>
                <a:cs typeface="Consolas"/>
              </a:rPr>
              <a:t>despine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7573" y="1166706"/>
            <a:ext cx="4469092" cy="31072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27040" y="1023950"/>
            <a:ext cx="16897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Tip:</a:t>
            </a:r>
            <a:r>
              <a:rPr sz="1400" spc="-8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using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transparency</a:t>
            </a:r>
            <a:r>
              <a:rPr sz="1400" spc="10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helps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reduce</a:t>
            </a:r>
            <a:r>
              <a:rPr sz="1400" spc="5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45" dirty="0">
                <a:solidFill>
                  <a:srgbClr val="CC0000"/>
                </a:solidFill>
                <a:latin typeface="Microsoft Sans Serif"/>
                <a:cs typeface="Microsoft Sans Serif"/>
              </a:rPr>
              <a:t>overplotting!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1155" y="210311"/>
            <a:ext cx="6292596" cy="44424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503" y="157937"/>
            <a:ext cx="314007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3D</a:t>
            </a:r>
            <a:r>
              <a:rPr spc="-45" dirty="0"/>
              <a:t> </a:t>
            </a:r>
            <a:r>
              <a:rPr spc="40" dirty="0"/>
              <a:t>scatterplots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1503" y="1210183"/>
            <a:ext cx="238569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Usually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useful.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800" b="1" spc="-10" dirty="0">
                <a:latin typeface="Arial"/>
                <a:cs typeface="Arial"/>
              </a:rPr>
              <a:t>Avoid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1524" y="0"/>
            <a:ext cx="5332476" cy="46634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532" y="205866"/>
            <a:ext cx="3407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/>
              <a:t>Scatterplot</a:t>
            </a:r>
            <a:r>
              <a:rPr sz="3000" spc="-65" dirty="0"/>
              <a:t> </a:t>
            </a:r>
            <a:r>
              <a:rPr sz="3000" spc="45" dirty="0"/>
              <a:t>matrix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390550" y="933069"/>
            <a:ext cx="3069590" cy="27597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78740">
              <a:lnSpc>
                <a:spcPct val="90100"/>
              </a:lnSpc>
              <a:spcBef>
                <a:spcPts val="270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want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relationships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several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pairs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attributes simultaneously,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scatterplot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matrix.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153035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1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(1,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matrix. </a:t>
            </a:r>
            <a:r>
              <a:rPr sz="1400" dirty="0">
                <a:latin typeface="Arial MT"/>
                <a:cs typeface="Arial MT"/>
              </a:rPr>
              <a:t>It’s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transpose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1).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90000"/>
              </a:lnSpc>
              <a:spcBef>
                <a:spcPts val="1580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itself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always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Plotting </a:t>
            </a:r>
            <a:r>
              <a:rPr sz="1400" dirty="0">
                <a:latin typeface="Arial MT"/>
                <a:cs typeface="Arial MT"/>
              </a:rPr>
              <a:t>packages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often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diagonal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scatterplot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matrix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additional info.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0108" y="0"/>
              <a:ext cx="5669280" cy="50429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91606" y="1227582"/>
              <a:ext cx="2828925" cy="954405"/>
            </a:xfrm>
            <a:custGeom>
              <a:avLst/>
              <a:gdLst/>
              <a:ahLst/>
              <a:cxnLst/>
              <a:rect l="l" t="t" r="r" b="b"/>
              <a:pathLst>
                <a:path w="2828925" h="954405">
                  <a:moveTo>
                    <a:pt x="2351532" y="0"/>
                  </a:moveTo>
                  <a:lnTo>
                    <a:pt x="477012" y="0"/>
                  </a:lnTo>
                  <a:lnTo>
                    <a:pt x="428248" y="2463"/>
                  </a:lnTo>
                  <a:lnTo>
                    <a:pt x="380891" y="9693"/>
                  </a:lnTo>
                  <a:lnTo>
                    <a:pt x="335181" y="21449"/>
                  </a:lnTo>
                  <a:lnTo>
                    <a:pt x="291357" y="37492"/>
                  </a:lnTo>
                  <a:lnTo>
                    <a:pt x="249661" y="57582"/>
                  </a:lnTo>
                  <a:lnTo>
                    <a:pt x="210331" y="81478"/>
                  </a:lnTo>
                  <a:lnTo>
                    <a:pt x="173608" y="108942"/>
                  </a:lnTo>
                  <a:lnTo>
                    <a:pt x="139731" y="139731"/>
                  </a:lnTo>
                  <a:lnTo>
                    <a:pt x="108942" y="173608"/>
                  </a:lnTo>
                  <a:lnTo>
                    <a:pt x="81478" y="210331"/>
                  </a:lnTo>
                  <a:lnTo>
                    <a:pt x="57582" y="249661"/>
                  </a:lnTo>
                  <a:lnTo>
                    <a:pt x="37492" y="291357"/>
                  </a:lnTo>
                  <a:lnTo>
                    <a:pt x="21449" y="335181"/>
                  </a:lnTo>
                  <a:lnTo>
                    <a:pt x="9693" y="380891"/>
                  </a:lnTo>
                  <a:lnTo>
                    <a:pt x="2463" y="428248"/>
                  </a:lnTo>
                  <a:lnTo>
                    <a:pt x="0" y="477012"/>
                  </a:lnTo>
                  <a:lnTo>
                    <a:pt x="2463" y="525775"/>
                  </a:lnTo>
                  <a:lnTo>
                    <a:pt x="9693" y="573132"/>
                  </a:lnTo>
                  <a:lnTo>
                    <a:pt x="21449" y="618842"/>
                  </a:lnTo>
                  <a:lnTo>
                    <a:pt x="37492" y="662666"/>
                  </a:lnTo>
                  <a:lnTo>
                    <a:pt x="57582" y="704362"/>
                  </a:lnTo>
                  <a:lnTo>
                    <a:pt x="81478" y="743692"/>
                  </a:lnTo>
                  <a:lnTo>
                    <a:pt x="108942" y="780415"/>
                  </a:lnTo>
                  <a:lnTo>
                    <a:pt x="139731" y="814292"/>
                  </a:lnTo>
                  <a:lnTo>
                    <a:pt x="173608" y="845081"/>
                  </a:lnTo>
                  <a:lnTo>
                    <a:pt x="210331" y="872545"/>
                  </a:lnTo>
                  <a:lnTo>
                    <a:pt x="249661" y="896441"/>
                  </a:lnTo>
                  <a:lnTo>
                    <a:pt x="291357" y="916531"/>
                  </a:lnTo>
                  <a:lnTo>
                    <a:pt x="335181" y="932574"/>
                  </a:lnTo>
                  <a:lnTo>
                    <a:pt x="380891" y="944330"/>
                  </a:lnTo>
                  <a:lnTo>
                    <a:pt x="428248" y="951560"/>
                  </a:lnTo>
                  <a:lnTo>
                    <a:pt x="477012" y="954023"/>
                  </a:lnTo>
                  <a:lnTo>
                    <a:pt x="2351532" y="954023"/>
                  </a:lnTo>
                  <a:lnTo>
                    <a:pt x="2400295" y="951560"/>
                  </a:lnTo>
                  <a:lnTo>
                    <a:pt x="2447652" y="944330"/>
                  </a:lnTo>
                  <a:lnTo>
                    <a:pt x="2493362" y="932574"/>
                  </a:lnTo>
                  <a:lnTo>
                    <a:pt x="2537186" y="916531"/>
                  </a:lnTo>
                  <a:lnTo>
                    <a:pt x="2578882" y="896441"/>
                  </a:lnTo>
                  <a:lnTo>
                    <a:pt x="2618212" y="872545"/>
                  </a:lnTo>
                  <a:lnTo>
                    <a:pt x="2654935" y="845081"/>
                  </a:lnTo>
                  <a:lnTo>
                    <a:pt x="2688812" y="814292"/>
                  </a:lnTo>
                  <a:lnTo>
                    <a:pt x="2719601" y="780415"/>
                  </a:lnTo>
                  <a:lnTo>
                    <a:pt x="2747065" y="743692"/>
                  </a:lnTo>
                  <a:lnTo>
                    <a:pt x="2770961" y="704362"/>
                  </a:lnTo>
                  <a:lnTo>
                    <a:pt x="2791051" y="662666"/>
                  </a:lnTo>
                  <a:lnTo>
                    <a:pt x="2807094" y="618842"/>
                  </a:lnTo>
                  <a:lnTo>
                    <a:pt x="2818850" y="573132"/>
                  </a:lnTo>
                  <a:lnTo>
                    <a:pt x="2826080" y="525775"/>
                  </a:lnTo>
                  <a:lnTo>
                    <a:pt x="2828544" y="477012"/>
                  </a:lnTo>
                  <a:lnTo>
                    <a:pt x="2826080" y="428248"/>
                  </a:lnTo>
                  <a:lnTo>
                    <a:pt x="2818850" y="380891"/>
                  </a:lnTo>
                  <a:lnTo>
                    <a:pt x="2807094" y="335181"/>
                  </a:lnTo>
                  <a:lnTo>
                    <a:pt x="2791051" y="291357"/>
                  </a:lnTo>
                  <a:lnTo>
                    <a:pt x="2770961" y="249661"/>
                  </a:lnTo>
                  <a:lnTo>
                    <a:pt x="2747065" y="210331"/>
                  </a:lnTo>
                  <a:lnTo>
                    <a:pt x="2719601" y="173608"/>
                  </a:lnTo>
                  <a:lnTo>
                    <a:pt x="2688812" y="139731"/>
                  </a:lnTo>
                  <a:lnTo>
                    <a:pt x="2654935" y="108942"/>
                  </a:lnTo>
                  <a:lnTo>
                    <a:pt x="2618212" y="81478"/>
                  </a:lnTo>
                  <a:lnTo>
                    <a:pt x="2578882" y="57582"/>
                  </a:lnTo>
                  <a:lnTo>
                    <a:pt x="2537186" y="37492"/>
                  </a:lnTo>
                  <a:lnTo>
                    <a:pt x="2493362" y="21449"/>
                  </a:lnTo>
                  <a:lnTo>
                    <a:pt x="2447652" y="9693"/>
                  </a:lnTo>
                  <a:lnTo>
                    <a:pt x="2400295" y="2463"/>
                  </a:lnTo>
                  <a:lnTo>
                    <a:pt x="2351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91606" y="1227582"/>
              <a:ext cx="2828925" cy="954405"/>
            </a:xfrm>
            <a:custGeom>
              <a:avLst/>
              <a:gdLst/>
              <a:ahLst/>
              <a:cxnLst/>
              <a:rect l="l" t="t" r="r" b="b"/>
              <a:pathLst>
                <a:path w="2828925" h="954405">
                  <a:moveTo>
                    <a:pt x="0" y="477012"/>
                  </a:moveTo>
                  <a:lnTo>
                    <a:pt x="2463" y="428248"/>
                  </a:lnTo>
                  <a:lnTo>
                    <a:pt x="9693" y="380891"/>
                  </a:lnTo>
                  <a:lnTo>
                    <a:pt x="21449" y="335181"/>
                  </a:lnTo>
                  <a:lnTo>
                    <a:pt x="37492" y="291357"/>
                  </a:lnTo>
                  <a:lnTo>
                    <a:pt x="57582" y="249661"/>
                  </a:lnTo>
                  <a:lnTo>
                    <a:pt x="81478" y="210331"/>
                  </a:lnTo>
                  <a:lnTo>
                    <a:pt x="108942" y="173608"/>
                  </a:lnTo>
                  <a:lnTo>
                    <a:pt x="139731" y="139731"/>
                  </a:lnTo>
                  <a:lnTo>
                    <a:pt x="173608" y="108942"/>
                  </a:lnTo>
                  <a:lnTo>
                    <a:pt x="210331" y="81478"/>
                  </a:lnTo>
                  <a:lnTo>
                    <a:pt x="249661" y="57582"/>
                  </a:lnTo>
                  <a:lnTo>
                    <a:pt x="291357" y="37492"/>
                  </a:lnTo>
                  <a:lnTo>
                    <a:pt x="335181" y="21449"/>
                  </a:lnTo>
                  <a:lnTo>
                    <a:pt x="380891" y="9693"/>
                  </a:lnTo>
                  <a:lnTo>
                    <a:pt x="428248" y="2463"/>
                  </a:lnTo>
                  <a:lnTo>
                    <a:pt x="477012" y="0"/>
                  </a:lnTo>
                  <a:lnTo>
                    <a:pt x="2351532" y="0"/>
                  </a:lnTo>
                  <a:lnTo>
                    <a:pt x="2400295" y="2463"/>
                  </a:lnTo>
                  <a:lnTo>
                    <a:pt x="2447652" y="9693"/>
                  </a:lnTo>
                  <a:lnTo>
                    <a:pt x="2493362" y="21449"/>
                  </a:lnTo>
                  <a:lnTo>
                    <a:pt x="2537186" y="37492"/>
                  </a:lnTo>
                  <a:lnTo>
                    <a:pt x="2578882" y="57582"/>
                  </a:lnTo>
                  <a:lnTo>
                    <a:pt x="2618212" y="81478"/>
                  </a:lnTo>
                  <a:lnTo>
                    <a:pt x="2654935" y="108942"/>
                  </a:lnTo>
                  <a:lnTo>
                    <a:pt x="2688812" y="139731"/>
                  </a:lnTo>
                  <a:lnTo>
                    <a:pt x="2719601" y="173608"/>
                  </a:lnTo>
                  <a:lnTo>
                    <a:pt x="2747065" y="210331"/>
                  </a:lnTo>
                  <a:lnTo>
                    <a:pt x="2770961" y="249661"/>
                  </a:lnTo>
                  <a:lnTo>
                    <a:pt x="2791051" y="291357"/>
                  </a:lnTo>
                  <a:lnTo>
                    <a:pt x="2807094" y="335181"/>
                  </a:lnTo>
                  <a:lnTo>
                    <a:pt x="2818850" y="380891"/>
                  </a:lnTo>
                  <a:lnTo>
                    <a:pt x="2826080" y="428248"/>
                  </a:lnTo>
                  <a:lnTo>
                    <a:pt x="2828544" y="477012"/>
                  </a:lnTo>
                  <a:lnTo>
                    <a:pt x="2826080" y="525775"/>
                  </a:lnTo>
                  <a:lnTo>
                    <a:pt x="2818850" y="573132"/>
                  </a:lnTo>
                  <a:lnTo>
                    <a:pt x="2807094" y="618842"/>
                  </a:lnTo>
                  <a:lnTo>
                    <a:pt x="2791051" y="662666"/>
                  </a:lnTo>
                  <a:lnTo>
                    <a:pt x="2770961" y="704362"/>
                  </a:lnTo>
                  <a:lnTo>
                    <a:pt x="2747065" y="743692"/>
                  </a:lnTo>
                  <a:lnTo>
                    <a:pt x="2719601" y="780415"/>
                  </a:lnTo>
                  <a:lnTo>
                    <a:pt x="2688812" y="814292"/>
                  </a:lnTo>
                  <a:lnTo>
                    <a:pt x="2654935" y="845081"/>
                  </a:lnTo>
                  <a:lnTo>
                    <a:pt x="2618212" y="872545"/>
                  </a:lnTo>
                  <a:lnTo>
                    <a:pt x="2578882" y="896441"/>
                  </a:lnTo>
                  <a:lnTo>
                    <a:pt x="2537186" y="916531"/>
                  </a:lnTo>
                  <a:lnTo>
                    <a:pt x="2493362" y="932574"/>
                  </a:lnTo>
                  <a:lnTo>
                    <a:pt x="2447652" y="944330"/>
                  </a:lnTo>
                  <a:lnTo>
                    <a:pt x="2400295" y="951560"/>
                  </a:lnTo>
                  <a:lnTo>
                    <a:pt x="2351532" y="954023"/>
                  </a:lnTo>
                  <a:lnTo>
                    <a:pt x="477012" y="954023"/>
                  </a:lnTo>
                  <a:lnTo>
                    <a:pt x="428248" y="951560"/>
                  </a:lnTo>
                  <a:lnTo>
                    <a:pt x="380891" y="944330"/>
                  </a:lnTo>
                  <a:lnTo>
                    <a:pt x="335181" y="932574"/>
                  </a:lnTo>
                  <a:lnTo>
                    <a:pt x="291357" y="916531"/>
                  </a:lnTo>
                  <a:lnTo>
                    <a:pt x="249661" y="896441"/>
                  </a:lnTo>
                  <a:lnTo>
                    <a:pt x="210331" y="872545"/>
                  </a:lnTo>
                  <a:lnTo>
                    <a:pt x="173608" y="845081"/>
                  </a:lnTo>
                  <a:lnTo>
                    <a:pt x="139731" y="814292"/>
                  </a:lnTo>
                  <a:lnTo>
                    <a:pt x="108942" y="780415"/>
                  </a:lnTo>
                  <a:lnTo>
                    <a:pt x="81478" y="743692"/>
                  </a:lnTo>
                  <a:lnTo>
                    <a:pt x="57582" y="704362"/>
                  </a:lnTo>
                  <a:lnTo>
                    <a:pt x="37492" y="662666"/>
                  </a:lnTo>
                  <a:lnTo>
                    <a:pt x="21449" y="618842"/>
                  </a:lnTo>
                  <a:lnTo>
                    <a:pt x="9693" y="573132"/>
                  </a:lnTo>
                  <a:lnTo>
                    <a:pt x="2463" y="525775"/>
                  </a:lnTo>
                  <a:lnTo>
                    <a:pt x="0" y="477012"/>
                  </a:lnTo>
                  <a:close/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43320" y="1477137"/>
            <a:ext cx="23298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60" dirty="0">
                <a:solidFill>
                  <a:srgbClr val="CC0000"/>
                </a:solidFill>
                <a:latin typeface="Microsoft Sans Serif"/>
                <a:cs typeface="Microsoft Sans Serif"/>
              </a:rPr>
              <a:t>Note</a:t>
            </a:r>
            <a:r>
              <a:rPr sz="1400" spc="-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use </a:t>
            </a:r>
            <a:r>
              <a:rPr sz="1400" spc="95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1400" spc="-1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color</a:t>
            </a:r>
            <a:r>
              <a:rPr sz="14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110" dirty="0">
                <a:solidFill>
                  <a:srgbClr val="CC0000"/>
                </a:solidFill>
                <a:latin typeface="Microsoft Sans Serif"/>
                <a:cs typeface="Microsoft Sans Serif"/>
              </a:rPr>
              <a:t>to</a:t>
            </a:r>
            <a:r>
              <a:rPr sz="1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indicate</a:t>
            </a:r>
            <a:endParaRPr sz="1400">
              <a:latin typeface="Microsoft Sans Serif"/>
              <a:cs typeface="Microsoft Sans Serif"/>
            </a:endParaRPr>
          </a:p>
          <a:p>
            <a:pPr marL="107314">
              <a:lnSpc>
                <a:spcPct val="100000"/>
              </a:lnSpc>
            </a:pP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nominal</a:t>
            </a:r>
            <a:r>
              <a:rPr sz="1400" spc="6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variable</a:t>
            </a:r>
            <a:r>
              <a:rPr sz="1400" spc="7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“species”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3550" y="765238"/>
            <a:ext cx="8166734" cy="2110740"/>
            <a:chOff x="213550" y="765238"/>
            <a:chExt cx="8166734" cy="2110740"/>
          </a:xfrm>
        </p:grpSpPr>
        <p:sp>
          <p:nvSpPr>
            <p:cNvPr id="8" name="object 8"/>
            <p:cNvSpPr/>
            <p:nvPr/>
          </p:nvSpPr>
          <p:spPr>
            <a:xfrm>
              <a:off x="5005324" y="779525"/>
              <a:ext cx="3374390" cy="2096770"/>
            </a:xfrm>
            <a:custGeom>
              <a:avLst/>
              <a:gdLst/>
              <a:ahLst/>
              <a:cxnLst/>
              <a:rect l="l" t="t" r="r" b="b"/>
              <a:pathLst>
                <a:path w="3374390" h="2096770">
                  <a:moveTo>
                    <a:pt x="1002030" y="840867"/>
                  </a:moveTo>
                  <a:lnTo>
                    <a:pt x="949833" y="833374"/>
                  </a:lnTo>
                  <a:lnTo>
                    <a:pt x="897382" y="825246"/>
                  </a:lnTo>
                  <a:lnTo>
                    <a:pt x="844804" y="816102"/>
                  </a:lnTo>
                  <a:lnTo>
                    <a:pt x="792226" y="805942"/>
                  </a:lnTo>
                  <a:lnTo>
                    <a:pt x="739775" y="794766"/>
                  </a:lnTo>
                  <a:lnTo>
                    <a:pt x="687705" y="782066"/>
                  </a:lnTo>
                  <a:lnTo>
                    <a:pt x="636016" y="768096"/>
                  </a:lnTo>
                  <a:lnTo>
                    <a:pt x="585089" y="752602"/>
                  </a:lnTo>
                  <a:lnTo>
                    <a:pt x="534797" y="735457"/>
                  </a:lnTo>
                  <a:lnTo>
                    <a:pt x="485521" y="716534"/>
                  </a:lnTo>
                  <a:lnTo>
                    <a:pt x="437388" y="695706"/>
                  </a:lnTo>
                  <a:lnTo>
                    <a:pt x="390525" y="672846"/>
                  </a:lnTo>
                  <a:lnTo>
                    <a:pt x="345186" y="647954"/>
                  </a:lnTo>
                  <a:lnTo>
                    <a:pt x="301244" y="620649"/>
                  </a:lnTo>
                  <a:lnTo>
                    <a:pt x="259080" y="591058"/>
                  </a:lnTo>
                  <a:lnTo>
                    <a:pt x="218821" y="558927"/>
                  </a:lnTo>
                  <a:lnTo>
                    <a:pt x="181356" y="521462"/>
                  </a:lnTo>
                  <a:lnTo>
                    <a:pt x="150241" y="478790"/>
                  </a:lnTo>
                  <a:lnTo>
                    <a:pt x="124333" y="431546"/>
                  </a:lnTo>
                  <a:lnTo>
                    <a:pt x="103632" y="380365"/>
                  </a:lnTo>
                  <a:lnTo>
                    <a:pt x="82931" y="307594"/>
                  </a:lnTo>
                  <a:lnTo>
                    <a:pt x="75057" y="269875"/>
                  </a:lnTo>
                  <a:lnTo>
                    <a:pt x="69088" y="231267"/>
                  </a:lnTo>
                  <a:lnTo>
                    <a:pt x="64262" y="192405"/>
                  </a:lnTo>
                  <a:lnTo>
                    <a:pt x="60833" y="153289"/>
                  </a:lnTo>
                  <a:lnTo>
                    <a:pt x="58293" y="114173"/>
                  </a:lnTo>
                  <a:lnTo>
                    <a:pt x="57353" y="85471"/>
                  </a:lnTo>
                  <a:lnTo>
                    <a:pt x="85725" y="84963"/>
                  </a:lnTo>
                  <a:lnTo>
                    <a:pt x="78435" y="70993"/>
                  </a:lnTo>
                  <a:lnTo>
                    <a:pt x="41402" y="0"/>
                  </a:lnTo>
                  <a:lnTo>
                    <a:pt x="0" y="86487"/>
                  </a:lnTo>
                  <a:lnTo>
                    <a:pt x="28765" y="85979"/>
                  </a:lnTo>
                  <a:lnTo>
                    <a:pt x="29718" y="116078"/>
                  </a:lnTo>
                  <a:lnTo>
                    <a:pt x="32258" y="155829"/>
                  </a:lnTo>
                  <a:lnTo>
                    <a:pt x="35941" y="195834"/>
                  </a:lnTo>
                  <a:lnTo>
                    <a:pt x="40767" y="235839"/>
                  </a:lnTo>
                  <a:lnTo>
                    <a:pt x="47117" y="275590"/>
                  </a:lnTo>
                  <a:lnTo>
                    <a:pt x="55118" y="314706"/>
                  </a:lnTo>
                  <a:lnTo>
                    <a:pt x="65024" y="353187"/>
                  </a:lnTo>
                  <a:lnTo>
                    <a:pt x="76962" y="390652"/>
                  </a:lnTo>
                  <a:lnTo>
                    <a:pt x="90805" y="426720"/>
                  </a:lnTo>
                  <a:lnTo>
                    <a:pt x="107315" y="461391"/>
                  </a:lnTo>
                  <a:lnTo>
                    <a:pt x="126365" y="494665"/>
                  </a:lnTo>
                  <a:lnTo>
                    <a:pt x="160147" y="540639"/>
                  </a:lnTo>
                  <a:lnTo>
                    <a:pt x="186563" y="568198"/>
                  </a:lnTo>
                  <a:lnTo>
                    <a:pt x="221361" y="597916"/>
                  </a:lnTo>
                  <a:lnTo>
                    <a:pt x="263906" y="629793"/>
                  </a:lnTo>
                  <a:lnTo>
                    <a:pt x="308356" y="659130"/>
                  </a:lnTo>
                  <a:lnTo>
                    <a:pt x="354330" y="685927"/>
                  </a:lnTo>
                  <a:lnTo>
                    <a:pt x="426085" y="721995"/>
                  </a:lnTo>
                  <a:lnTo>
                    <a:pt x="475361" y="743204"/>
                  </a:lnTo>
                  <a:lnTo>
                    <a:pt x="525653" y="762508"/>
                  </a:lnTo>
                  <a:lnTo>
                    <a:pt x="576707" y="779907"/>
                  </a:lnTo>
                  <a:lnTo>
                    <a:pt x="628650" y="795655"/>
                  </a:lnTo>
                  <a:lnTo>
                    <a:pt x="680974" y="809879"/>
                  </a:lnTo>
                  <a:lnTo>
                    <a:pt x="733806" y="822579"/>
                  </a:lnTo>
                  <a:lnTo>
                    <a:pt x="786765" y="834009"/>
                  </a:lnTo>
                  <a:lnTo>
                    <a:pt x="839978" y="844296"/>
                  </a:lnTo>
                  <a:lnTo>
                    <a:pt x="892937" y="853440"/>
                  </a:lnTo>
                  <a:lnTo>
                    <a:pt x="945769" y="861695"/>
                  </a:lnTo>
                  <a:lnTo>
                    <a:pt x="997966" y="869061"/>
                  </a:lnTo>
                  <a:lnTo>
                    <a:pt x="1002030" y="840867"/>
                  </a:lnTo>
                  <a:close/>
                </a:path>
                <a:path w="3374390" h="2096770">
                  <a:moveTo>
                    <a:pt x="3374390" y="1919097"/>
                  </a:moveTo>
                  <a:lnTo>
                    <a:pt x="3288792" y="1962150"/>
                  </a:lnTo>
                  <a:lnTo>
                    <a:pt x="3310318" y="1978240"/>
                  </a:lnTo>
                  <a:lnTo>
                    <a:pt x="3299231" y="1990128"/>
                  </a:lnTo>
                  <a:lnTo>
                    <a:pt x="3258693" y="2017522"/>
                  </a:lnTo>
                  <a:lnTo>
                    <a:pt x="3210687" y="2039366"/>
                  </a:lnTo>
                  <a:lnTo>
                    <a:pt x="3157220" y="2054860"/>
                  </a:lnTo>
                  <a:lnTo>
                    <a:pt x="3099562" y="2064258"/>
                  </a:lnTo>
                  <a:lnTo>
                    <a:pt x="3038475" y="2067814"/>
                  </a:lnTo>
                  <a:lnTo>
                    <a:pt x="3007106" y="2067687"/>
                  </a:lnTo>
                  <a:lnTo>
                    <a:pt x="2943225" y="2063242"/>
                  </a:lnTo>
                  <a:lnTo>
                    <a:pt x="2878709" y="2053717"/>
                  </a:lnTo>
                  <a:lnTo>
                    <a:pt x="2814447" y="2039620"/>
                  </a:lnTo>
                  <a:lnTo>
                    <a:pt x="2751836" y="2021205"/>
                  </a:lnTo>
                  <a:lnTo>
                    <a:pt x="2691511" y="1998980"/>
                  </a:lnTo>
                  <a:lnTo>
                    <a:pt x="2634742" y="1973072"/>
                  </a:lnTo>
                  <a:lnTo>
                    <a:pt x="2582418" y="1944116"/>
                  </a:lnTo>
                  <a:lnTo>
                    <a:pt x="2535809" y="1912366"/>
                  </a:lnTo>
                  <a:lnTo>
                    <a:pt x="2489581" y="1872488"/>
                  </a:lnTo>
                  <a:lnTo>
                    <a:pt x="2442845" y="1822069"/>
                  </a:lnTo>
                  <a:lnTo>
                    <a:pt x="2401570" y="1766443"/>
                  </a:lnTo>
                  <a:lnTo>
                    <a:pt x="2364867" y="1706499"/>
                  </a:lnTo>
                  <a:lnTo>
                    <a:pt x="2332609" y="1643126"/>
                  </a:lnTo>
                  <a:lnTo>
                    <a:pt x="2304161" y="1577467"/>
                  </a:lnTo>
                  <a:lnTo>
                    <a:pt x="2279015" y="1510157"/>
                  </a:lnTo>
                  <a:lnTo>
                    <a:pt x="2256790" y="1442593"/>
                  </a:lnTo>
                  <a:lnTo>
                    <a:pt x="2246630" y="1408684"/>
                  </a:lnTo>
                  <a:lnTo>
                    <a:pt x="2219198" y="1416812"/>
                  </a:lnTo>
                  <a:lnTo>
                    <a:pt x="2240407" y="1485138"/>
                  </a:lnTo>
                  <a:lnTo>
                    <a:pt x="2264283" y="1553591"/>
                  </a:lnTo>
                  <a:lnTo>
                    <a:pt x="2291588" y="1621536"/>
                  </a:lnTo>
                  <a:lnTo>
                    <a:pt x="2322576" y="1687703"/>
                  </a:lnTo>
                  <a:lnTo>
                    <a:pt x="2357882" y="1751330"/>
                  </a:lnTo>
                  <a:lnTo>
                    <a:pt x="2398268" y="1811274"/>
                  </a:lnTo>
                  <a:lnTo>
                    <a:pt x="2443988" y="1866773"/>
                  </a:lnTo>
                  <a:lnTo>
                    <a:pt x="2495677" y="1916684"/>
                  </a:lnTo>
                  <a:lnTo>
                    <a:pt x="2541778" y="1951736"/>
                  </a:lnTo>
                  <a:lnTo>
                    <a:pt x="2593594" y="1983613"/>
                  </a:lnTo>
                  <a:lnTo>
                    <a:pt x="2650236" y="2012188"/>
                  </a:lnTo>
                  <a:lnTo>
                    <a:pt x="2710815" y="2037207"/>
                  </a:lnTo>
                  <a:lnTo>
                    <a:pt x="2774315" y="2058289"/>
                  </a:lnTo>
                  <a:lnTo>
                    <a:pt x="2839847" y="2075053"/>
                  </a:lnTo>
                  <a:lnTo>
                    <a:pt x="2906268" y="2087245"/>
                  </a:lnTo>
                  <a:lnTo>
                    <a:pt x="2972816" y="2094611"/>
                  </a:lnTo>
                  <a:lnTo>
                    <a:pt x="3038348" y="2096389"/>
                  </a:lnTo>
                  <a:lnTo>
                    <a:pt x="3070352" y="2095373"/>
                  </a:lnTo>
                  <a:lnTo>
                    <a:pt x="3132582" y="2088642"/>
                  </a:lnTo>
                  <a:lnTo>
                    <a:pt x="3191510" y="2075561"/>
                  </a:lnTo>
                  <a:lnTo>
                    <a:pt x="3215513" y="2067814"/>
                  </a:lnTo>
                  <a:lnTo>
                    <a:pt x="3219450" y="2066544"/>
                  </a:lnTo>
                  <a:lnTo>
                    <a:pt x="3271393" y="2043049"/>
                  </a:lnTo>
                  <a:lnTo>
                    <a:pt x="3317494" y="2012188"/>
                  </a:lnTo>
                  <a:lnTo>
                    <a:pt x="3319399" y="2010410"/>
                  </a:lnTo>
                  <a:lnTo>
                    <a:pt x="3333394" y="1995474"/>
                  </a:lnTo>
                  <a:lnTo>
                    <a:pt x="3357499" y="2013458"/>
                  </a:lnTo>
                  <a:lnTo>
                    <a:pt x="3365881" y="1966595"/>
                  </a:lnTo>
                  <a:lnTo>
                    <a:pt x="3374390" y="1919097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7838" y="779526"/>
              <a:ext cx="2827020" cy="954405"/>
            </a:xfrm>
            <a:custGeom>
              <a:avLst/>
              <a:gdLst/>
              <a:ahLst/>
              <a:cxnLst/>
              <a:rect l="l" t="t" r="r" b="b"/>
              <a:pathLst>
                <a:path w="2827020" h="954405">
                  <a:moveTo>
                    <a:pt x="2350008" y="0"/>
                  </a:moveTo>
                  <a:lnTo>
                    <a:pt x="477012" y="0"/>
                  </a:lnTo>
                  <a:lnTo>
                    <a:pt x="428239" y="2463"/>
                  </a:lnTo>
                  <a:lnTo>
                    <a:pt x="380876" y="9693"/>
                  </a:lnTo>
                  <a:lnTo>
                    <a:pt x="335162" y="21449"/>
                  </a:lnTo>
                  <a:lnTo>
                    <a:pt x="291336" y="37492"/>
                  </a:lnTo>
                  <a:lnTo>
                    <a:pt x="249638" y="57582"/>
                  </a:lnTo>
                  <a:lnTo>
                    <a:pt x="210309" y="81478"/>
                  </a:lnTo>
                  <a:lnTo>
                    <a:pt x="173587" y="108942"/>
                  </a:lnTo>
                  <a:lnTo>
                    <a:pt x="139712" y="139731"/>
                  </a:lnTo>
                  <a:lnTo>
                    <a:pt x="108925" y="173608"/>
                  </a:lnTo>
                  <a:lnTo>
                    <a:pt x="81465" y="210331"/>
                  </a:lnTo>
                  <a:lnTo>
                    <a:pt x="57572" y="249661"/>
                  </a:lnTo>
                  <a:lnTo>
                    <a:pt x="37485" y="291357"/>
                  </a:lnTo>
                  <a:lnTo>
                    <a:pt x="21445" y="335181"/>
                  </a:lnTo>
                  <a:lnTo>
                    <a:pt x="9691" y="380891"/>
                  </a:lnTo>
                  <a:lnTo>
                    <a:pt x="2462" y="428248"/>
                  </a:lnTo>
                  <a:lnTo>
                    <a:pt x="0" y="477012"/>
                  </a:lnTo>
                  <a:lnTo>
                    <a:pt x="2462" y="525775"/>
                  </a:lnTo>
                  <a:lnTo>
                    <a:pt x="9691" y="573132"/>
                  </a:lnTo>
                  <a:lnTo>
                    <a:pt x="21445" y="618842"/>
                  </a:lnTo>
                  <a:lnTo>
                    <a:pt x="37485" y="662666"/>
                  </a:lnTo>
                  <a:lnTo>
                    <a:pt x="57572" y="704362"/>
                  </a:lnTo>
                  <a:lnTo>
                    <a:pt x="81465" y="743692"/>
                  </a:lnTo>
                  <a:lnTo>
                    <a:pt x="108925" y="780415"/>
                  </a:lnTo>
                  <a:lnTo>
                    <a:pt x="139712" y="814292"/>
                  </a:lnTo>
                  <a:lnTo>
                    <a:pt x="173587" y="845081"/>
                  </a:lnTo>
                  <a:lnTo>
                    <a:pt x="210309" y="872545"/>
                  </a:lnTo>
                  <a:lnTo>
                    <a:pt x="249638" y="896441"/>
                  </a:lnTo>
                  <a:lnTo>
                    <a:pt x="291336" y="916531"/>
                  </a:lnTo>
                  <a:lnTo>
                    <a:pt x="335162" y="932574"/>
                  </a:lnTo>
                  <a:lnTo>
                    <a:pt x="380876" y="944330"/>
                  </a:lnTo>
                  <a:lnTo>
                    <a:pt x="428239" y="951560"/>
                  </a:lnTo>
                  <a:lnTo>
                    <a:pt x="477012" y="954024"/>
                  </a:lnTo>
                  <a:lnTo>
                    <a:pt x="2350008" y="954024"/>
                  </a:lnTo>
                  <a:lnTo>
                    <a:pt x="2398771" y="951560"/>
                  </a:lnTo>
                  <a:lnTo>
                    <a:pt x="2446128" y="944330"/>
                  </a:lnTo>
                  <a:lnTo>
                    <a:pt x="2491838" y="932574"/>
                  </a:lnTo>
                  <a:lnTo>
                    <a:pt x="2535662" y="916531"/>
                  </a:lnTo>
                  <a:lnTo>
                    <a:pt x="2577358" y="896441"/>
                  </a:lnTo>
                  <a:lnTo>
                    <a:pt x="2616688" y="872545"/>
                  </a:lnTo>
                  <a:lnTo>
                    <a:pt x="2653411" y="845081"/>
                  </a:lnTo>
                  <a:lnTo>
                    <a:pt x="2687288" y="814292"/>
                  </a:lnTo>
                  <a:lnTo>
                    <a:pt x="2718077" y="780415"/>
                  </a:lnTo>
                  <a:lnTo>
                    <a:pt x="2745541" y="743692"/>
                  </a:lnTo>
                  <a:lnTo>
                    <a:pt x="2769437" y="704362"/>
                  </a:lnTo>
                  <a:lnTo>
                    <a:pt x="2789527" y="662666"/>
                  </a:lnTo>
                  <a:lnTo>
                    <a:pt x="2805570" y="618842"/>
                  </a:lnTo>
                  <a:lnTo>
                    <a:pt x="2817326" y="573132"/>
                  </a:lnTo>
                  <a:lnTo>
                    <a:pt x="2824556" y="525775"/>
                  </a:lnTo>
                  <a:lnTo>
                    <a:pt x="2827020" y="477012"/>
                  </a:lnTo>
                  <a:lnTo>
                    <a:pt x="2824556" y="428248"/>
                  </a:lnTo>
                  <a:lnTo>
                    <a:pt x="2817326" y="380891"/>
                  </a:lnTo>
                  <a:lnTo>
                    <a:pt x="2805570" y="335181"/>
                  </a:lnTo>
                  <a:lnTo>
                    <a:pt x="2789527" y="291357"/>
                  </a:lnTo>
                  <a:lnTo>
                    <a:pt x="2769437" y="249661"/>
                  </a:lnTo>
                  <a:lnTo>
                    <a:pt x="2745541" y="210331"/>
                  </a:lnTo>
                  <a:lnTo>
                    <a:pt x="2718077" y="173608"/>
                  </a:lnTo>
                  <a:lnTo>
                    <a:pt x="2687288" y="139731"/>
                  </a:lnTo>
                  <a:lnTo>
                    <a:pt x="2653411" y="108942"/>
                  </a:lnTo>
                  <a:lnTo>
                    <a:pt x="2616688" y="81478"/>
                  </a:lnTo>
                  <a:lnTo>
                    <a:pt x="2577358" y="57582"/>
                  </a:lnTo>
                  <a:lnTo>
                    <a:pt x="2535662" y="37492"/>
                  </a:lnTo>
                  <a:lnTo>
                    <a:pt x="2491838" y="21449"/>
                  </a:lnTo>
                  <a:lnTo>
                    <a:pt x="2446128" y="9693"/>
                  </a:lnTo>
                  <a:lnTo>
                    <a:pt x="2398771" y="2463"/>
                  </a:lnTo>
                  <a:lnTo>
                    <a:pt x="235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838" y="779526"/>
              <a:ext cx="2827020" cy="954405"/>
            </a:xfrm>
            <a:custGeom>
              <a:avLst/>
              <a:gdLst/>
              <a:ahLst/>
              <a:cxnLst/>
              <a:rect l="l" t="t" r="r" b="b"/>
              <a:pathLst>
                <a:path w="2827020" h="954405">
                  <a:moveTo>
                    <a:pt x="0" y="477012"/>
                  </a:moveTo>
                  <a:lnTo>
                    <a:pt x="2462" y="428248"/>
                  </a:lnTo>
                  <a:lnTo>
                    <a:pt x="9691" y="380891"/>
                  </a:lnTo>
                  <a:lnTo>
                    <a:pt x="21445" y="335181"/>
                  </a:lnTo>
                  <a:lnTo>
                    <a:pt x="37485" y="291357"/>
                  </a:lnTo>
                  <a:lnTo>
                    <a:pt x="57572" y="249661"/>
                  </a:lnTo>
                  <a:lnTo>
                    <a:pt x="81465" y="210331"/>
                  </a:lnTo>
                  <a:lnTo>
                    <a:pt x="108925" y="173608"/>
                  </a:lnTo>
                  <a:lnTo>
                    <a:pt x="139712" y="139731"/>
                  </a:lnTo>
                  <a:lnTo>
                    <a:pt x="173587" y="108942"/>
                  </a:lnTo>
                  <a:lnTo>
                    <a:pt x="210309" y="81478"/>
                  </a:lnTo>
                  <a:lnTo>
                    <a:pt x="249638" y="57582"/>
                  </a:lnTo>
                  <a:lnTo>
                    <a:pt x="291336" y="37492"/>
                  </a:lnTo>
                  <a:lnTo>
                    <a:pt x="335162" y="21449"/>
                  </a:lnTo>
                  <a:lnTo>
                    <a:pt x="380876" y="9693"/>
                  </a:lnTo>
                  <a:lnTo>
                    <a:pt x="428239" y="2463"/>
                  </a:lnTo>
                  <a:lnTo>
                    <a:pt x="477012" y="0"/>
                  </a:lnTo>
                  <a:lnTo>
                    <a:pt x="2350008" y="0"/>
                  </a:lnTo>
                  <a:lnTo>
                    <a:pt x="2398771" y="2463"/>
                  </a:lnTo>
                  <a:lnTo>
                    <a:pt x="2446128" y="9693"/>
                  </a:lnTo>
                  <a:lnTo>
                    <a:pt x="2491838" y="21449"/>
                  </a:lnTo>
                  <a:lnTo>
                    <a:pt x="2535662" y="37492"/>
                  </a:lnTo>
                  <a:lnTo>
                    <a:pt x="2577358" y="57582"/>
                  </a:lnTo>
                  <a:lnTo>
                    <a:pt x="2616688" y="81478"/>
                  </a:lnTo>
                  <a:lnTo>
                    <a:pt x="2653411" y="108942"/>
                  </a:lnTo>
                  <a:lnTo>
                    <a:pt x="2687288" y="139731"/>
                  </a:lnTo>
                  <a:lnTo>
                    <a:pt x="2718077" y="173608"/>
                  </a:lnTo>
                  <a:lnTo>
                    <a:pt x="2745541" y="210331"/>
                  </a:lnTo>
                  <a:lnTo>
                    <a:pt x="2769437" y="249661"/>
                  </a:lnTo>
                  <a:lnTo>
                    <a:pt x="2789527" y="291357"/>
                  </a:lnTo>
                  <a:lnTo>
                    <a:pt x="2805570" y="335181"/>
                  </a:lnTo>
                  <a:lnTo>
                    <a:pt x="2817326" y="380891"/>
                  </a:lnTo>
                  <a:lnTo>
                    <a:pt x="2824556" y="428248"/>
                  </a:lnTo>
                  <a:lnTo>
                    <a:pt x="2827020" y="477012"/>
                  </a:lnTo>
                  <a:lnTo>
                    <a:pt x="2824556" y="525775"/>
                  </a:lnTo>
                  <a:lnTo>
                    <a:pt x="2817326" y="573132"/>
                  </a:lnTo>
                  <a:lnTo>
                    <a:pt x="2805570" y="618842"/>
                  </a:lnTo>
                  <a:lnTo>
                    <a:pt x="2789527" y="662666"/>
                  </a:lnTo>
                  <a:lnTo>
                    <a:pt x="2769437" y="704362"/>
                  </a:lnTo>
                  <a:lnTo>
                    <a:pt x="2745541" y="743692"/>
                  </a:lnTo>
                  <a:lnTo>
                    <a:pt x="2718077" y="780415"/>
                  </a:lnTo>
                  <a:lnTo>
                    <a:pt x="2687288" y="814292"/>
                  </a:lnTo>
                  <a:lnTo>
                    <a:pt x="2653411" y="845081"/>
                  </a:lnTo>
                  <a:lnTo>
                    <a:pt x="2616688" y="872545"/>
                  </a:lnTo>
                  <a:lnTo>
                    <a:pt x="2577358" y="896441"/>
                  </a:lnTo>
                  <a:lnTo>
                    <a:pt x="2535662" y="916531"/>
                  </a:lnTo>
                  <a:lnTo>
                    <a:pt x="2491838" y="932574"/>
                  </a:lnTo>
                  <a:lnTo>
                    <a:pt x="2446128" y="944330"/>
                  </a:lnTo>
                  <a:lnTo>
                    <a:pt x="2398771" y="951560"/>
                  </a:lnTo>
                  <a:lnTo>
                    <a:pt x="2350008" y="954024"/>
                  </a:lnTo>
                  <a:lnTo>
                    <a:pt x="477012" y="954024"/>
                  </a:lnTo>
                  <a:lnTo>
                    <a:pt x="428239" y="951560"/>
                  </a:lnTo>
                  <a:lnTo>
                    <a:pt x="380876" y="944330"/>
                  </a:lnTo>
                  <a:lnTo>
                    <a:pt x="335162" y="932574"/>
                  </a:lnTo>
                  <a:lnTo>
                    <a:pt x="291336" y="916531"/>
                  </a:lnTo>
                  <a:lnTo>
                    <a:pt x="249638" y="896441"/>
                  </a:lnTo>
                  <a:lnTo>
                    <a:pt x="210309" y="872545"/>
                  </a:lnTo>
                  <a:lnTo>
                    <a:pt x="173587" y="845081"/>
                  </a:lnTo>
                  <a:lnTo>
                    <a:pt x="139712" y="814292"/>
                  </a:lnTo>
                  <a:lnTo>
                    <a:pt x="108925" y="780415"/>
                  </a:lnTo>
                  <a:lnTo>
                    <a:pt x="81465" y="743692"/>
                  </a:lnTo>
                  <a:lnTo>
                    <a:pt x="57572" y="704362"/>
                  </a:lnTo>
                  <a:lnTo>
                    <a:pt x="37485" y="662666"/>
                  </a:lnTo>
                  <a:lnTo>
                    <a:pt x="21445" y="618842"/>
                  </a:lnTo>
                  <a:lnTo>
                    <a:pt x="9691" y="573132"/>
                  </a:lnTo>
                  <a:lnTo>
                    <a:pt x="2462" y="525775"/>
                  </a:lnTo>
                  <a:lnTo>
                    <a:pt x="0" y="477012"/>
                  </a:lnTo>
                  <a:close/>
                </a:path>
              </a:pathLst>
            </a:custGeom>
            <a:ln w="285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2795" y="2436876"/>
            <a:ext cx="2735580" cy="1065530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805" marR="619125">
              <a:lnSpc>
                <a:spcPct val="115100"/>
              </a:lnSpc>
              <a:spcBef>
                <a:spcPts val="555"/>
              </a:spcBef>
            </a:pPr>
            <a:r>
              <a:rPr sz="1200" dirty="0">
                <a:latin typeface="Consolas"/>
                <a:cs typeface="Consolas"/>
              </a:rPr>
              <a:t>iris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50" dirty="0">
                <a:solidFill>
                  <a:srgbClr val="666600"/>
                </a:solidFill>
                <a:latin typeface="Consolas"/>
                <a:cs typeface="Consolas"/>
              </a:rPr>
              <a:t>= </a:t>
            </a:r>
            <a:r>
              <a:rPr sz="1200" spc="-10" dirty="0"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latin typeface="Consolas"/>
                <a:cs typeface="Consolas"/>
              </a:rPr>
              <a:t>load_dataset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'iris') </a:t>
            </a:r>
            <a:r>
              <a:rPr sz="1200" spc="-10" dirty="0"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latin typeface="Consolas"/>
                <a:cs typeface="Consolas"/>
              </a:rPr>
              <a:t>pairplot(</a:t>
            </a:r>
            <a:endParaRPr sz="1200">
              <a:latin typeface="Consolas"/>
              <a:cs typeface="Consolas"/>
            </a:endParaRPr>
          </a:p>
          <a:p>
            <a:pPr marL="426084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Consolas"/>
                <a:cs typeface="Consolas"/>
              </a:rPr>
              <a:t>iris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2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hue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'species'</a:t>
            </a:r>
            <a:r>
              <a:rPr sz="1200" spc="-10" dirty="0">
                <a:solidFill>
                  <a:srgbClr val="000087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67944" y="921765"/>
            <a:ext cx="214566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Seaborn</a:t>
            </a:r>
            <a:r>
              <a:rPr sz="1400" b="0" spc="-7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shows</a:t>
            </a:r>
            <a:r>
              <a:rPr sz="1400" b="0" spc="-8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univariate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histograms</a:t>
            </a:r>
            <a:r>
              <a:rPr sz="1400" b="0" spc="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95" dirty="0">
                <a:solidFill>
                  <a:srgbClr val="CC0000"/>
                </a:solidFill>
                <a:latin typeface="Microsoft Sans Serif"/>
                <a:cs typeface="Microsoft Sans Serif"/>
              </a:rPr>
              <a:t>of</a:t>
            </a:r>
            <a:r>
              <a:rPr sz="1400" b="0" spc="2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variables </a:t>
            </a:r>
            <a:r>
              <a:rPr sz="1400" b="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on </a:t>
            </a:r>
            <a:r>
              <a:rPr sz="1400" b="0" spc="70" dirty="0">
                <a:solidFill>
                  <a:srgbClr val="CC0000"/>
                </a:solidFill>
                <a:latin typeface="Microsoft Sans Serif"/>
                <a:cs typeface="Microsoft Sans Serif"/>
              </a:rPr>
              <a:t>the</a:t>
            </a:r>
            <a:r>
              <a:rPr sz="1400" b="0" spc="1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diagonal</a:t>
            </a:r>
            <a:r>
              <a:rPr sz="1400" b="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by</a:t>
            </a:r>
            <a:r>
              <a:rPr sz="1400" b="0" spc="3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45" dirty="0">
                <a:solidFill>
                  <a:srgbClr val="CC0000"/>
                </a:solidFill>
                <a:latin typeface="Microsoft Sans Serif"/>
                <a:cs typeface="Microsoft Sans Serif"/>
              </a:rPr>
              <a:t>default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99182" y="438658"/>
            <a:ext cx="1150620" cy="351790"/>
          </a:xfrm>
          <a:custGeom>
            <a:avLst/>
            <a:gdLst/>
            <a:ahLst/>
            <a:cxnLst/>
            <a:rect l="l" t="t" r="r" b="b"/>
            <a:pathLst>
              <a:path w="1150620" h="351790">
                <a:moveTo>
                  <a:pt x="1064769" y="28744"/>
                </a:moveTo>
                <a:lnTo>
                  <a:pt x="1000252" y="30099"/>
                </a:lnTo>
                <a:lnTo>
                  <a:pt x="923670" y="33274"/>
                </a:lnTo>
                <a:lnTo>
                  <a:pt x="846708" y="38100"/>
                </a:lnTo>
                <a:lnTo>
                  <a:pt x="769619" y="44957"/>
                </a:lnTo>
                <a:lnTo>
                  <a:pt x="731012" y="49275"/>
                </a:lnTo>
                <a:lnTo>
                  <a:pt x="692657" y="54228"/>
                </a:lnTo>
                <a:lnTo>
                  <a:pt x="654304" y="59689"/>
                </a:lnTo>
                <a:lnTo>
                  <a:pt x="616076" y="65786"/>
                </a:lnTo>
                <a:lnTo>
                  <a:pt x="578104" y="72770"/>
                </a:lnTo>
                <a:lnTo>
                  <a:pt x="540257" y="80390"/>
                </a:lnTo>
                <a:lnTo>
                  <a:pt x="502793" y="88772"/>
                </a:lnTo>
                <a:lnTo>
                  <a:pt x="465581" y="97916"/>
                </a:lnTo>
                <a:lnTo>
                  <a:pt x="428751" y="107950"/>
                </a:lnTo>
                <a:lnTo>
                  <a:pt x="356235" y="130682"/>
                </a:lnTo>
                <a:lnTo>
                  <a:pt x="285623" y="157099"/>
                </a:lnTo>
                <a:lnTo>
                  <a:pt x="217043" y="187578"/>
                </a:lnTo>
                <a:lnTo>
                  <a:pt x="151130" y="222503"/>
                </a:lnTo>
                <a:lnTo>
                  <a:pt x="88011" y="262000"/>
                </a:lnTo>
                <a:lnTo>
                  <a:pt x="28193" y="306324"/>
                </a:lnTo>
                <a:lnTo>
                  <a:pt x="0" y="329945"/>
                </a:lnTo>
                <a:lnTo>
                  <a:pt x="18287" y="351789"/>
                </a:lnTo>
                <a:lnTo>
                  <a:pt x="46481" y="328167"/>
                </a:lnTo>
                <a:lnTo>
                  <a:pt x="75184" y="306069"/>
                </a:lnTo>
                <a:lnTo>
                  <a:pt x="134874" y="265556"/>
                </a:lnTo>
                <a:lnTo>
                  <a:pt x="197612" y="229615"/>
                </a:lnTo>
                <a:lnTo>
                  <a:pt x="263144" y="197865"/>
                </a:lnTo>
                <a:lnTo>
                  <a:pt x="331088" y="169925"/>
                </a:lnTo>
                <a:lnTo>
                  <a:pt x="401193" y="146050"/>
                </a:lnTo>
                <a:lnTo>
                  <a:pt x="473075" y="125475"/>
                </a:lnTo>
                <a:lnTo>
                  <a:pt x="546607" y="108203"/>
                </a:lnTo>
                <a:lnTo>
                  <a:pt x="621157" y="93979"/>
                </a:lnTo>
                <a:lnTo>
                  <a:pt x="658876" y="87883"/>
                </a:lnTo>
                <a:lnTo>
                  <a:pt x="696721" y="82550"/>
                </a:lnTo>
                <a:lnTo>
                  <a:pt x="734694" y="77724"/>
                </a:lnTo>
                <a:lnTo>
                  <a:pt x="772794" y="73405"/>
                </a:lnTo>
                <a:lnTo>
                  <a:pt x="849248" y="66547"/>
                </a:lnTo>
                <a:lnTo>
                  <a:pt x="925448" y="61721"/>
                </a:lnTo>
                <a:lnTo>
                  <a:pt x="1001394" y="58674"/>
                </a:lnTo>
                <a:lnTo>
                  <a:pt x="1065023" y="57329"/>
                </a:lnTo>
                <a:lnTo>
                  <a:pt x="1064769" y="28744"/>
                </a:lnTo>
                <a:close/>
              </a:path>
              <a:path w="1150620" h="351790">
                <a:moveTo>
                  <a:pt x="1122609" y="28447"/>
                </a:moveTo>
                <a:lnTo>
                  <a:pt x="1078865" y="28447"/>
                </a:lnTo>
                <a:lnTo>
                  <a:pt x="1079500" y="57022"/>
                </a:lnTo>
                <a:lnTo>
                  <a:pt x="1065023" y="57329"/>
                </a:lnTo>
                <a:lnTo>
                  <a:pt x="1065276" y="85725"/>
                </a:lnTo>
                <a:lnTo>
                  <a:pt x="1150620" y="42163"/>
                </a:lnTo>
                <a:lnTo>
                  <a:pt x="1122609" y="28447"/>
                </a:lnTo>
                <a:close/>
              </a:path>
              <a:path w="1150620" h="351790">
                <a:moveTo>
                  <a:pt x="1078865" y="28447"/>
                </a:moveTo>
                <a:lnTo>
                  <a:pt x="1064769" y="28744"/>
                </a:lnTo>
                <a:lnTo>
                  <a:pt x="1065023" y="57329"/>
                </a:lnTo>
                <a:lnTo>
                  <a:pt x="1079500" y="57022"/>
                </a:lnTo>
                <a:lnTo>
                  <a:pt x="1078865" y="28447"/>
                </a:lnTo>
                <a:close/>
              </a:path>
              <a:path w="1150620" h="351790">
                <a:moveTo>
                  <a:pt x="1064514" y="0"/>
                </a:moveTo>
                <a:lnTo>
                  <a:pt x="1064769" y="28744"/>
                </a:lnTo>
                <a:lnTo>
                  <a:pt x="1078865" y="28447"/>
                </a:lnTo>
                <a:lnTo>
                  <a:pt x="1122609" y="28447"/>
                </a:lnTo>
                <a:lnTo>
                  <a:pt x="1064514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" y="242315"/>
            <a:ext cx="4657344" cy="44272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75503" y="3645408"/>
            <a:ext cx="3644265" cy="1024255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91440" marR="1379855">
              <a:lnSpc>
                <a:spcPct val="114999"/>
              </a:lnSpc>
              <a:spcBef>
                <a:spcPts val="575"/>
              </a:spcBef>
            </a:pPr>
            <a:r>
              <a:rPr sz="1000" dirty="0">
                <a:latin typeface="Consolas"/>
                <a:cs typeface="Consolas"/>
              </a:rPr>
              <a:t>iris</a:t>
            </a:r>
            <a:r>
              <a:rPr sz="1000" spc="-10" dirty="0"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sns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spc="-10" dirty="0">
                <a:latin typeface="Consolas"/>
                <a:cs typeface="Consolas"/>
              </a:rPr>
              <a:t>load_dataset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spc="-10" dirty="0">
                <a:solidFill>
                  <a:srgbClr val="008700"/>
                </a:solidFill>
                <a:latin typeface="Consolas"/>
                <a:cs typeface="Consolas"/>
              </a:rPr>
              <a:t>'iris') </a:t>
            </a:r>
            <a:r>
              <a:rPr sz="1000" spc="-10" dirty="0">
                <a:latin typeface="Consolas"/>
                <a:cs typeface="Consolas"/>
              </a:rPr>
              <a:t>sns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000" b="1" spc="-10" dirty="0">
                <a:latin typeface="Consolas"/>
                <a:cs typeface="Consolas"/>
              </a:rPr>
              <a:t>lmplot</a:t>
            </a:r>
            <a:r>
              <a:rPr sz="1000" spc="-10" dirty="0">
                <a:latin typeface="Consolas"/>
                <a:cs typeface="Consolas"/>
              </a:rPr>
              <a:t>(</a:t>
            </a:r>
            <a:endParaRPr sz="1000">
              <a:latin typeface="Consolas"/>
              <a:cs typeface="Consolas"/>
            </a:endParaRPr>
          </a:p>
          <a:p>
            <a:pPr marL="37211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solidFill>
                  <a:srgbClr val="008700"/>
                </a:solidFill>
                <a:latin typeface="Consolas"/>
                <a:cs typeface="Consolas"/>
              </a:rPr>
              <a:t>"petal_width"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000" spc="-9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008700"/>
                </a:solidFill>
                <a:latin typeface="Consolas"/>
                <a:cs typeface="Consolas"/>
              </a:rPr>
              <a:t>"petal_length"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000" spc="-9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data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latin typeface="Consolas"/>
                <a:cs typeface="Consolas"/>
              </a:rPr>
              <a:t>iris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endParaRPr sz="1000">
              <a:latin typeface="Consolas"/>
              <a:cs typeface="Consolas"/>
            </a:endParaRPr>
          </a:p>
          <a:p>
            <a:pPr marL="91440" marR="262255" indent="280035">
              <a:lnSpc>
                <a:spcPct val="114999"/>
              </a:lnSpc>
              <a:spcBef>
                <a:spcPts val="5"/>
              </a:spcBef>
            </a:pPr>
            <a:r>
              <a:rPr sz="1000" dirty="0">
                <a:latin typeface="Consolas"/>
                <a:cs typeface="Consolas"/>
              </a:rPr>
              <a:t>hue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dirty="0">
                <a:solidFill>
                  <a:srgbClr val="008700"/>
                </a:solidFill>
                <a:latin typeface="Consolas"/>
                <a:cs typeface="Consolas"/>
              </a:rPr>
              <a:t>'species'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000" spc="-8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fit_reg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dirty="0">
                <a:solidFill>
                  <a:srgbClr val="000087"/>
                </a:solidFill>
                <a:latin typeface="Consolas"/>
                <a:cs typeface="Consolas"/>
              </a:rPr>
              <a:t>False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000" spc="-8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legend</a:t>
            </a:r>
            <a:r>
              <a:rPr sz="10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spc="-10" dirty="0">
                <a:solidFill>
                  <a:srgbClr val="000087"/>
                </a:solidFill>
                <a:latin typeface="Consolas"/>
                <a:cs typeface="Consolas"/>
              </a:rPr>
              <a:t>False) </a:t>
            </a:r>
            <a:r>
              <a:rPr sz="1000" dirty="0">
                <a:latin typeface="Consolas"/>
                <a:cs typeface="Consolas"/>
              </a:rPr>
              <a:t>legend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000" dirty="0">
                <a:latin typeface="Consolas"/>
                <a:cs typeface="Consolas"/>
              </a:rPr>
              <a:t>loc</a:t>
            </a:r>
            <a:r>
              <a:rPr sz="10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000" dirty="0">
                <a:solidFill>
                  <a:srgbClr val="008700"/>
                </a:solidFill>
                <a:latin typeface="Consolas"/>
                <a:cs typeface="Consolas"/>
              </a:rPr>
              <a:t>'lower</a:t>
            </a:r>
            <a:r>
              <a:rPr sz="1000" spc="-10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008700"/>
                </a:solidFill>
                <a:latin typeface="Consolas"/>
                <a:cs typeface="Consolas"/>
              </a:rPr>
              <a:t>right')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47765" y="1037336"/>
            <a:ext cx="248094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Notice</a:t>
            </a:r>
            <a:r>
              <a:rPr sz="1400" b="0" spc="16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anything</a:t>
            </a:r>
            <a:r>
              <a:rPr sz="1400" b="0" spc="13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strange</a:t>
            </a:r>
            <a:r>
              <a:rPr sz="1400" b="0" spc="16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about </a:t>
            </a:r>
            <a:r>
              <a:rPr sz="1400" b="0" spc="70" dirty="0">
                <a:solidFill>
                  <a:srgbClr val="CC0000"/>
                </a:solidFill>
                <a:latin typeface="Microsoft Sans Serif"/>
                <a:cs typeface="Microsoft Sans Serif"/>
              </a:rPr>
              <a:t>the</a:t>
            </a:r>
            <a:r>
              <a:rPr sz="1400" b="0" spc="4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data</a:t>
            </a:r>
            <a:r>
              <a:rPr sz="1400" b="0" spc="2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in</a:t>
            </a:r>
            <a:r>
              <a:rPr sz="1400" b="0" spc="1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dirty="0">
                <a:solidFill>
                  <a:srgbClr val="CC0000"/>
                </a:solidFill>
                <a:latin typeface="Microsoft Sans Serif"/>
                <a:cs typeface="Microsoft Sans Serif"/>
              </a:rPr>
              <a:t>this</a:t>
            </a:r>
            <a:r>
              <a:rPr sz="1400" b="0" spc="1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b="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graph?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7005" y="1603628"/>
            <a:ext cx="2381250" cy="988060"/>
          </a:xfrm>
          <a:custGeom>
            <a:avLst/>
            <a:gdLst/>
            <a:ahLst/>
            <a:cxnLst/>
            <a:rect l="l" t="t" r="r" b="b"/>
            <a:pathLst>
              <a:path w="2381250" h="988060">
                <a:moveTo>
                  <a:pt x="63124" y="723505"/>
                </a:moveTo>
                <a:lnTo>
                  <a:pt x="112776" y="785876"/>
                </a:lnTo>
                <a:lnTo>
                  <a:pt x="156464" y="814324"/>
                </a:lnTo>
                <a:lnTo>
                  <a:pt x="201803" y="840359"/>
                </a:lnTo>
                <a:lnTo>
                  <a:pt x="248666" y="864362"/>
                </a:lnTo>
                <a:lnTo>
                  <a:pt x="297180" y="885952"/>
                </a:lnTo>
                <a:lnTo>
                  <a:pt x="346964" y="905383"/>
                </a:lnTo>
                <a:lnTo>
                  <a:pt x="397891" y="922655"/>
                </a:lnTo>
                <a:lnTo>
                  <a:pt x="450088" y="937895"/>
                </a:lnTo>
                <a:lnTo>
                  <a:pt x="503174" y="951103"/>
                </a:lnTo>
                <a:lnTo>
                  <a:pt x="557276" y="962152"/>
                </a:lnTo>
                <a:lnTo>
                  <a:pt x="612013" y="971296"/>
                </a:lnTo>
                <a:lnTo>
                  <a:pt x="667385" y="978408"/>
                </a:lnTo>
                <a:lnTo>
                  <a:pt x="723392" y="983488"/>
                </a:lnTo>
                <a:lnTo>
                  <a:pt x="779653" y="986790"/>
                </a:lnTo>
                <a:lnTo>
                  <a:pt x="836295" y="988060"/>
                </a:lnTo>
                <a:lnTo>
                  <a:pt x="892937" y="987679"/>
                </a:lnTo>
                <a:lnTo>
                  <a:pt x="949833" y="985393"/>
                </a:lnTo>
                <a:lnTo>
                  <a:pt x="1006475" y="981329"/>
                </a:lnTo>
                <a:lnTo>
                  <a:pt x="1063117" y="975614"/>
                </a:lnTo>
                <a:lnTo>
                  <a:pt x="1111766" y="969010"/>
                </a:lnTo>
                <a:lnTo>
                  <a:pt x="836168" y="969010"/>
                </a:lnTo>
                <a:lnTo>
                  <a:pt x="780161" y="967740"/>
                </a:lnTo>
                <a:lnTo>
                  <a:pt x="724408" y="964565"/>
                </a:lnTo>
                <a:lnTo>
                  <a:pt x="669163" y="959358"/>
                </a:lnTo>
                <a:lnTo>
                  <a:pt x="614426" y="952373"/>
                </a:lnTo>
                <a:lnTo>
                  <a:pt x="560451" y="943356"/>
                </a:lnTo>
                <a:lnTo>
                  <a:pt x="506984" y="932434"/>
                </a:lnTo>
                <a:lnTo>
                  <a:pt x="454660" y="919480"/>
                </a:lnTo>
                <a:lnTo>
                  <a:pt x="403352" y="904367"/>
                </a:lnTo>
                <a:lnTo>
                  <a:pt x="353060" y="887349"/>
                </a:lnTo>
                <a:lnTo>
                  <a:pt x="304038" y="868172"/>
                </a:lnTo>
                <a:lnTo>
                  <a:pt x="256540" y="846963"/>
                </a:lnTo>
                <a:lnTo>
                  <a:pt x="210439" y="823468"/>
                </a:lnTo>
                <a:lnTo>
                  <a:pt x="165862" y="797814"/>
                </a:lnTo>
                <a:lnTo>
                  <a:pt x="123190" y="769874"/>
                </a:lnTo>
                <a:lnTo>
                  <a:pt x="82296" y="739902"/>
                </a:lnTo>
                <a:lnTo>
                  <a:pt x="63124" y="723505"/>
                </a:lnTo>
                <a:close/>
              </a:path>
              <a:path w="2381250" h="988060">
                <a:moveTo>
                  <a:pt x="2364740" y="0"/>
                </a:moveTo>
                <a:lnTo>
                  <a:pt x="2329688" y="58293"/>
                </a:lnTo>
                <a:lnTo>
                  <a:pt x="2293493" y="116459"/>
                </a:lnTo>
                <a:lnTo>
                  <a:pt x="2256028" y="174117"/>
                </a:lnTo>
                <a:lnTo>
                  <a:pt x="2217166" y="231140"/>
                </a:lnTo>
                <a:lnTo>
                  <a:pt x="2176907" y="287400"/>
                </a:lnTo>
                <a:lnTo>
                  <a:pt x="2135251" y="342646"/>
                </a:lnTo>
                <a:lnTo>
                  <a:pt x="2092198" y="396621"/>
                </a:lnTo>
                <a:lnTo>
                  <a:pt x="2047494" y="449072"/>
                </a:lnTo>
                <a:lnTo>
                  <a:pt x="2001266" y="499745"/>
                </a:lnTo>
                <a:lnTo>
                  <a:pt x="1953387" y="548513"/>
                </a:lnTo>
                <a:lnTo>
                  <a:pt x="1903857" y="595122"/>
                </a:lnTo>
                <a:lnTo>
                  <a:pt x="1852549" y="639318"/>
                </a:lnTo>
                <a:lnTo>
                  <a:pt x="1799463" y="681101"/>
                </a:lnTo>
                <a:lnTo>
                  <a:pt x="1744599" y="719963"/>
                </a:lnTo>
                <a:lnTo>
                  <a:pt x="1687957" y="755650"/>
                </a:lnTo>
                <a:lnTo>
                  <a:pt x="1629283" y="788289"/>
                </a:lnTo>
                <a:lnTo>
                  <a:pt x="1583309" y="811022"/>
                </a:lnTo>
                <a:lnTo>
                  <a:pt x="1535938" y="832231"/>
                </a:lnTo>
                <a:lnTo>
                  <a:pt x="1436878" y="870712"/>
                </a:lnTo>
                <a:lnTo>
                  <a:pt x="1385697" y="887603"/>
                </a:lnTo>
                <a:lnTo>
                  <a:pt x="1333373" y="903097"/>
                </a:lnTo>
                <a:lnTo>
                  <a:pt x="1280160" y="916940"/>
                </a:lnTo>
                <a:lnTo>
                  <a:pt x="1226185" y="929259"/>
                </a:lnTo>
                <a:lnTo>
                  <a:pt x="1171448" y="940054"/>
                </a:lnTo>
                <a:lnTo>
                  <a:pt x="1116203" y="949198"/>
                </a:lnTo>
                <a:lnTo>
                  <a:pt x="1060577" y="956691"/>
                </a:lnTo>
                <a:lnTo>
                  <a:pt x="1004570" y="962406"/>
                </a:lnTo>
                <a:lnTo>
                  <a:pt x="948436" y="966470"/>
                </a:lnTo>
                <a:lnTo>
                  <a:pt x="892175" y="968756"/>
                </a:lnTo>
                <a:lnTo>
                  <a:pt x="836168" y="969010"/>
                </a:lnTo>
                <a:lnTo>
                  <a:pt x="1111766" y="969010"/>
                </a:lnTo>
                <a:lnTo>
                  <a:pt x="1175131" y="958850"/>
                </a:lnTo>
                <a:lnTo>
                  <a:pt x="1230376" y="947928"/>
                </a:lnTo>
                <a:lnTo>
                  <a:pt x="1284986" y="935482"/>
                </a:lnTo>
                <a:lnTo>
                  <a:pt x="1338707" y="921385"/>
                </a:lnTo>
                <a:lnTo>
                  <a:pt x="1391666" y="905764"/>
                </a:lnTo>
                <a:lnTo>
                  <a:pt x="1443736" y="888365"/>
                </a:lnTo>
                <a:lnTo>
                  <a:pt x="1543685" y="849630"/>
                </a:lnTo>
                <a:lnTo>
                  <a:pt x="1591691" y="828040"/>
                </a:lnTo>
                <a:lnTo>
                  <a:pt x="1638300" y="805053"/>
                </a:lnTo>
                <a:lnTo>
                  <a:pt x="1697863" y="771906"/>
                </a:lnTo>
                <a:lnTo>
                  <a:pt x="1755394" y="735584"/>
                </a:lnTo>
                <a:lnTo>
                  <a:pt x="1811020" y="696214"/>
                </a:lnTo>
                <a:lnTo>
                  <a:pt x="1864868" y="653923"/>
                </a:lnTo>
                <a:lnTo>
                  <a:pt x="1916811" y="609219"/>
                </a:lnTo>
                <a:lnTo>
                  <a:pt x="1966976" y="561848"/>
                </a:lnTo>
                <a:lnTo>
                  <a:pt x="2015236" y="512572"/>
                </a:lnTo>
                <a:lnTo>
                  <a:pt x="2061972" y="461391"/>
                </a:lnTo>
                <a:lnTo>
                  <a:pt x="2107057" y="408432"/>
                </a:lnTo>
                <a:lnTo>
                  <a:pt x="2150491" y="354076"/>
                </a:lnTo>
                <a:lnTo>
                  <a:pt x="2192401" y="298577"/>
                </a:lnTo>
                <a:lnTo>
                  <a:pt x="2232914" y="241808"/>
                </a:lnTo>
                <a:lnTo>
                  <a:pt x="2272030" y="184404"/>
                </a:lnTo>
                <a:lnTo>
                  <a:pt x="2309622" y="126492"/>
                </a:lnTo>
                <a:lnTo>
                  <a:pt x="2345944" y="68199"/>
                </a:lnTo>
                <a:lnTo>
                  <a:pt x="2380996" y="9906"/>
                </a:lnTo>
                <a:lnTo>
                  <a:pt x="2364740" y="0"/>
                </a:lnTo>
                <a:close/>
              </a:path>
              <a:path w="2381250" h="988060">
                <a:moveTo>
                  <a:pt x="0" y="679831"/>
                </a:moveTo>
                <a:lnTo>
                  <a:pt x="30988" y="759079"/>
                </a:lnTo>
                <a:lnTo>
                  <a:pt x="50393" y="737597"/>
                </a:lnTo>
                <a:lnTo>
                  <a:pt x="41021" y="729615"/>
                </a:lnTo>
                <a:lnTo>
                  <a:pt x="53340" y="715137"/>
                </a:lnTo>
                <a:lnTo>
                  <a:pt x="70683" y="715137"/>
                </a:lnTo>
                <a:lnTo>
                  <a:pt x="82042" y="702564"/>
                </a:lnTo>
                <a:lnTo>
                  <a:pt x="0" y="679831"/>
                </a:lnTo>
                <a:close/>
              </a:path>
              <a:path w="2381250" h="988060">
                <a:moveTo>
                  <a:pt x="53340" y="715137"/>
                </a:moveTo>
                <a:lnTo>
                  <a:pt x="41021" y="729615"/>
                </a:lnTo>
                <a:lnTo>
                  <a:pt x="50393" y="737597"/>
                </a:lnTo>
                <a:lnTo>
                  <a:pt x="63124" y="723505"/>
                </a:lnTo>
                <a:lnTo>
                  <a:pt x="53340" y="715137"/>
                </a:lnTo>
                <a:close/>
              </a:path>
              <a:path w="2381250" h="988060">
                <a:moveTo>
                  <a:pt x="70683" y="715137"/>
                </a:moveTo>
                <a:lnTo>
                  <a:pt x="53340" y="715137"/>
                </a:lnTo>
                <a:lnTo>
                  <a:pt x="63124" y="723505"/>
                </a:lnTo>
                <a:lnTo>
                  <a:pt x="70683" y="715137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47765" y="2182749"/>
            <a:ext cx="17646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Values</a:t>
            </a:r>
            <a:r>
              <a:rPr sz="1400" spc="-6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are</a:t>
            </a:r>
            <a:r>
              <a:rPr sz="1400" spc="-4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quantized!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3108"/>
            <a:ext cx="9144000" cy="5060950"/>
            <a:chOff x="0" y="83108"/>
            <a:chExt cx="9144000" cy="5060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7228" y="83108"/>
              <a:ext cx="2571394" cy="22356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3224" y="2333244"/>
              <a:ext cx="2752344" cy="23134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On</a:t>
            </a:r>
            <a:r>
              <a:rPr spc="-140" dirty="0"/>
              <a:t> </a:t>
            </a:r>
            <a:r>
              <a:rPr spc="114" dirty="0"/>
              <a:t>the</a:t>
            </a:r>
            <a:r>
              <a:rPr spc="-160" dirty="0"/>
              <a:t> </a:t>
            </a:r>
            <a:r>
              <a:rPr spc="-75" dirty="0"/>
              <a:t>use</a:t>
            </a:r>
            <a:r>
              <a:rPr spc="-145" dirty="0"/>
              <a:t> </a:t>
            </a:r>
            <a:r>
              <a:rPr spc="140" dirty="0"/>
              <a:t>of</a:t>
            </a:r>
            <a:r>
              <a:rPr spc="-155" dirty="0"/>
              <a:t> </a:t>
            </a:r>
            <a:r>
              <a:rPr spc="-10" dirty="0"/>
              <a:t>color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0550" y="1203782"/>
            <a:ext cx="4392295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Color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incredibly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useful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tool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more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dimensions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2D</a:t>
            </a:r>
            <a:r>
              <a:rPr sz="1400" spc="-10" dirty="0">
                <a:latin typeface="Arial MT"/>
                <a:cs typeface="Arial MT"/>
              </a:rPr>
              <a:t> plot.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" y="1716023"/>
            <a:ext cx="5070475" cy="685800"/>
          </a:xfrm>
          <a:prstGeom prst="rect">
            <a:avLst/>
          </a:prstGeom>
          <a:solidFill>
            <a:srgbClr val="E7E6E6"/>
          </a:solidFill>
          <a:ln w="9525">
            <a:solidFill>
              <a:srgbClr val="44536A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0805" marR="257175">
              <a:lnSpc>
                <a:spcPts val="1510"/>
              </a:lnSpc>
              <a:spcBef>
                <a:spcPts val="900"/>
              </a:spcBef>
            </a:pPr>
            <a:r>
              <a:rPr sz="1400" b="1" spc="-20" dirty="0">
                <a:latin typeface="Arial"/>
                <a:cs typeface="Arial"/>
              </a:rPr>
              <a:t>Tufte</a:t>
            </a:r>
            <a:r>
              <a:rPr sz="1400" spc="-2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greatest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enemy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used </a:t>
            </a:r>
            <a:r>
              <a:rPr sz="1400" spc="-10" dirty="0">
                <a:latin typeface="Arial MT"/>
                <a:cs typeface="Arial MT"/>
              </a:rPr>
              <a:t>improperly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0550" y="2379040"/>
            <a:ext cx="5003165" cy="1910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Example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right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colors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overlay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nominal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species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scatter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choice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palette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important,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reflect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type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indicated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show.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  <a:spcBef>
                <a:spcPts val="1420"/>
              </a:spcBef>
            </a:pPr>
            <a:r>
              <a:rPr sz="1400" dirty="0">
                <a:latin typeface="Arial MT"/>
                <a:cs typeface="Arial MT"/>
              </a:rPr>
              <a:t>Recall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Stephen’s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scales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measurement:</a:t>
            </a:r>
            <a:endParaRPr sz="1400">
              <a:latin typeface="Arial MT"/>
              <a:cs typeface="Arial MT"/>
            </a:endParaRPr>
          </a:p>
          <a:p>
            <a:pPr marL="469265" indent="-304165">
              <a:lnSpc>
                <a:spcPts val="1300"/>
              </a:lnSpc>
              <a:buAutoNum type="arabicPeriod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Nominal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(categorical)</a:t>
            </a:r>
            <a:endParaRPr sz="1200">
              <a:latin typeface="Arial MT"/>
              <a:cs typeface="Arial MT"/>
            </a:endParaRPr>
          </a:p>
          <a:p>
            <a:pPr marL="469265" indent="-304165">
              <a:lnSpc>
                <a:spcPts val="1295"/>
              </a:lnSpc>
              <a:buAutoNum type="arabicPeriod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Ordinal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(ordered)</a:t>
            </a:r>
            <a:endParaRPr sz="1200">
              <a:latin typeface="Arial MT"/>
              <a:cs typeface="Arial MT"/>
            </a:endParaRPr>
          </a:p>
          <a:p>
            <a:pPr marL="469265" indent="-304165">
              <a:lnSpc>
                <a:spcPts val="1370"/>
              </a:lnSpc>
              <a:buAutoNum type="arabicPeriod"/>
              <a:tabLst>
                <a:tab pos="469265" algn="l"/>
              </a:tabLst>
            </a:pPr>
            <a:r>
              <a:rPr sz="1200" dirty="0">
                <a:latin typeface="Arial MT"/>
                <a:cs typeface="Arial MT"/>
              </a:rPr>
              <a:t>Quantitative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(ratio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interval)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Choosing</a:t>
            </a:r>
            <a:r>
              <a:rPr spc="-13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color</a:t>
            </a:r>
            <a:r>
              <a:rPr spc="-135" dirty="0"/>
              <a:t> </a:t>
            </a:r>
            <a:r>
              <a:rPr spc="125" dirty="0"/>
              <a:t>palette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0382" y="1377441"/>
            <a:ext cx="5304790" cy="234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1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Qualitative</a:t>
            </a:r>
            <a:r>
              <a:rPr sz="1400" b="1" spc="-9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palettes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300"/>
              </a:lnSpc>
            </a:pPr>
            <a:r>
              <a:rPr sz="1200" dirty="0">
                <a:latin typeface="Arial MT"/>
                <a:cs typeface="Arial MT"/>
              </a:rPr>
              <a:t>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imply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inherent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ordering.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Suitable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nominal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variables.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E.g.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species,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70"/>
              </a:lnSpc>
            </a:pPr>
            <a:r>
              <a:rPr sz="1200" spc="-10" dirty="0">
                <a:latin typeface="Arial MT"/>
                <a:cs typeface="Arial MT"/>
              </a:rPr>
              <a:t>gender,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category,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Sequential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palettes</a:t>
            </a:r>
            <a:endParaRPr sz="1400">
              <a:latin typeface="Arial"/>
              <a:cs typeface="Arial"/>
            </a:endParaRPr>
          </a:p>
          <a:p>
            <a:pPr marL="12700" marR="304165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Arial MT"/>
                <a:cs typeface="Arial MT"/>
              </a:rPr>
              <a:t>Imply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ordering.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Appropriate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range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relatively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or </a:t>
            </a:r>
            <a:r>
              <a:rPr sz="1200" b="1" dirty="0">
                <a:latin typeface="Arial"/>
                <a:cs typeface="Arial"/>
              </a:rPr>
              <a:t>uninteresting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values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relatively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or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interesting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values.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Suitable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for </a:t>
            </a:r>
            <a:r>
              <a:rPr sz="1200" dirty="0">
                <a:latin typeface="Arial MT"/>
                <a:cs typeface="Arial MT"/>
              </a:rPr>
              <a:t>ordinal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quantitative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variables.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E.g.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risk,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crime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rate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ts val="1610"/>
              </a:lnSpc>
            </a:pPr>
            <a:r>
              <a:rPr sz="1400" b="1" dirty="0">
                <a:latin typeface="Arial"/>
                <a:cs typeface="Arial"/>
              </a:rPr>
              <a:t>Diverging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palettes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ts val="1300"/>
              </a:lnSpc>
              <a:spcBef>
                <a:spcPts val="90"/>
              </a:spcBef>
            </a:pP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imply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ordering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suitable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ordinal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quantitative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variables.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Used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both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</a:t>
            </a:r>
            <a:r>
              <a:rPr sz="1200" b="1" dirty="0">
                <a:latin typeface="Arial"/>
                <a:cs typeface="Arial"/>
              </a:rPr>
              <a:t>arge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low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high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values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interesting</a:t>
            </a:r>
            <a:r>
              <a:rPr sz="1200" spc="-10" dirty="0">
                <a:latin typeface="Arial MT"/>
                <a:cs typeface="Arial MT"/>
              </a:rPr>
              <a:t>. Interpretable </a:t>
            </a:r>
            <a:r>
              <a:rPr sz="1200" b="1" dirty="0">
                <a:latin typeface="Arial"/>
                <a:cs typeface="Arial"/>
              </a:rPr>
              <a:t>midpoint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data.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E.g.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temperature,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rainfall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59" y="1325880"/>
            <a:ext cx="1679448" cy="6736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055" y="2305811"/>
            <a:ext cx="1679448" cy="6720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119" y="3302508"/>
            <a:ext cx="1950720" cy="673608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</a:t>
            </a:r>
            <a:r>
              <a:rPr spc="-125" dirty="0"/>
              <a:t> </a:t>
            </a:r>
            <a:r>
              <a:rPr dirty="0"/>
              <a:t>“jet”</a:t>
            </a:r>
            <a:r>
              <a:rPr spc="-114" dirty="0"/>
              <a:t> </a:t>
            </a:r>
            <a:r>
              <a:rPr spc="-20" dirty="0"/>
              <a:t>and</a:t>
            </a:r>
            <a:r>
              <a:rPr spc="-120" dirty="0"/>
              <a:t> </a:t>
            </a:r>
            <a:r>
              <a:rPr spc="-20" dirty="0"/>
              <a:t>“rainbow”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802449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Jet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was)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originally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MATLAB.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Complex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luminance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profile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tends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introduce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artifacts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there!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Highlights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features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that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exist.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283" y="2634640"/>
            <a:ext cx="6409577" cy="18580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6973" y="574732"/>
            <a:ext cx="2665065" cy="6244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69764" y="704087"/>
            <a:ext cx="3759200" cy="1122045"/>
            <a:chOff x="4969764" y="704087"/>
            <a:chExt cx="3759200" cy="1122045"/>
          </a:xfrm>
        </p:grpSpPr>
        <p:sp>
          <p:nvSpPr>
            <p:cNvPr id="3" name="object 3"/>
            <p:cNvSpPr/>
            <p:nvPr/>
          </p:nvSpPr>
          <p:spPr>
            <a:xfrm>
              <a:off x="6790944" y="704087"/>
              <a:ext cx="152400" cy="1083945"/>
            </a:xfrm>
            <a:custGeom>
              <a:avLst/>
              <a:gdLst/>
              <a:ahLst/>
              <a:cxnLst/>
              <a:rect l="l" t="t" r="r" b="b"/>
              <a:pathLst>
                <a:path w="152400" h="1083945">
                  <a:moveTo>
                    <a:pt x="0" y="1083945"/>
                  </a:moveTo>
                  <a:lnTo>
                    <a:pt x="152400" y="1083945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083945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69764" y="1749551"/>
              <a:ext cx="3759200" cy="76200"/>
            </a:xfrm>
            <a:custGeom>
              <a:avLst/>
              <a:gdLst/>
              <a:ahLst/>
              <a:cxnLst/>
              <a:rect l="l" t="t" r="r" b="b"/>
              <a:pathLst>
                <a:path w="3759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55033" y="44450"/>
                  </a:lnTo>
                  <a:lnTo>
                    <a:pt x="50800" y="44450"/>
                  </a:lnTo>
                  <a:lnTo>
                    <a:pt x="50800" y="31750"/>
                  </a:lnTo>
                  <a:lnTo>
                    <a:pt x="55033" y="31750"/>
                  </a:lnTo>
                  <a:lnTo>
                    <a:pt x="76200" y="0"/>
                  </a:lnTo>
                  <a:close/>
                </a:path>
                <a:path w="3759200" h="76200">
                  <a:moveTo>
                    <a:pt x="3708145" y="38100"/>
                  </a:moveTo>
                  <a:lnTo>
                    <a:pt x="3682745" y="76200"/>
                  </a:lnTo>
                  <a:lnTo>
                    <a:pt x="3746245" y="44450"/>
                  </a:lnTo>
                  <a:lnTo>
                    <a:pt x="3708145" y="44450"/>
                  </a:lnTo>
                  <a:lnTo>
                    <a:pt x="3708145" y="38100"/>
                  </a:lnTo>
                  <a:close/>
                </a:path>
                <a:path w="3759200" h="76200">
                  <a:moveTo>
                    <a:pt x="50800" y="38100"/>
                  </a:moveTo>
                  <a:lnTo>
                    <a:pt x="50800" y="44450"/>
                  </a:lnTo>
                  <a:lnTo>
                    <a:pt x="55033" y="44450"/>
                  </a:lnTo>
                  <a:lnTo>
                    <a:pt x="50800" y="38100"/>
                  </a:lnTo>
                  <a:close/>
                </a:path>
                <a:path w="3759200" h="76200">
                  <a:moveTo>
                    <a:pt x="3703912" y="31750"/>
                  </a:moveTo>
                  <a:lnTo>
                    <a:pt x="55033" y="31750"/>
                  </a:lnTo>
                  <a:lnTo>
                    <a:pt x="50800" y="38100"/>
                  </a:lnTo>
                  <a:lnTo>
                    <a:pt x="55033" y="44450"/>
                  </a:lnTo>
                  <a:lnTo>
                    <a:pt x="3703912" y="44450"/>
                  </a:lnTo>
                  <a:lnTo>
                    <a:pt x="3708145" y="38100"/>
                  </a:lnTo>
                  <a:lnTo>
                    <a:pt x="3703912" y="31750"/>
                  </a:lnTo>
                  <a:close/>
                </a:path>
                <a:path w="3759200" h="76200">
                  <a:moveTo>
                    <a:pt x="3746245" y="31750"/>
                  </a:moveTo>
                  <a:lnTo>
                    <a:pt x="3708145" y="31750"/>
                  </a:lnTo>
                  <a:lnTo>
                    <a:pt x="3708145" y="44450"/>
                  </a:lnTo>
                  <a:lnTo>
                    <a:pt x="3746245" y="44450"/>
                  </a:lnTo>
                  <a:lnTo>
                    <a:pt x="3758945" y="38100"/>
                  </a:lnTo>
                  <a:lnTo>
                    <a:pt x="3746245" y="31750"/>
                  </a:lnTo>
                  <a:close/>
                </a:path>
                <a:path w="3759200" h="76200">
                  <a:moveTo>
                    <a:pt x="55033" y="31750"/>
                  </a:moveTo>
                  <a:lnTo>
                    <a:pt x="50800" y="31750"/>
                  </a:lnTo>
                  <a:lnTo>
                    <a:pt x="50800" y="38100"/>
                  </a:lnTo>
                  <a:lnTo>
                    <a:pt x="55033" y="31750"/>
                  </a:lnTo>
                  <a:close/>
                </a:path>
                <a:path w="3759200" h="76200">
                  <a:moveTo>
                    <a:pt x="3682745" y="0"/>
                  </a:moveTo>
                  <a:lnTo>
                    <a:pt x="3708145" y="38100"/>
                  </a:lnTo>
                  <a:lnTo>
                    <a:pt x="3708145" y="31750"/>
                  </a:lnTo>
                  <a:lnTo>
                    <a:pt x="3746245" y="31750"/>
                  </a:lnTo>
                  <a:lnTo>
                    <a:pt x="368274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98542" y="986458"/>
              <a:ext cx="3529965" cy="720090"/>
            </a:xfrm>
            <a:custGeom>
              <a:avLst/>
              <a:gdLst/>
              <a:ahLst/>
              <a:cxnLst/>
              <a:rect l="l" t="t" r="r" b="b"/>
              <a:pathLst>
                <a:path w="3529965" h="720089">
                  <a:moveTo>
                    <a:pt x="0" y="719659"/>
                  </a:moveTo>
                  <a:lnTo>
                    <a:pt x="51177" y="718917"/>
                  </a:lnTo>
                  <a:lnTo>
                    <a:pt x="102368" y="716718"/>
                  </a:lnTo>
                  <a:lnTo>
                    <a:pt x="153542" y="713106"/>
                  </a:lnTo>
                  <a:lnTo>
                    <a:pt x="204670" y="708121"/>
                  </a:lnTo>
                  <a:lnTo>
                    <a:pt x="255720" y="701806"/>
                  </a:lnTo>
                  <a:lnTo>
                    <a:pt x="306662" y="694202"/>
                  </a:lnTo>
                  <a:lnTo>
                    <a:pt x="357465" y="685352"/>
                  </a:lnTo>
                  <a:lnTo>
                    <a:pt x="408099" y="675298"/>
                  </a:lnTo>
                  <a:lnTo>
                    <a:pt x="458533" y="664080"/>
                  </a:lnTo>
                  <a:lnTo>
                    <a:pt x="508736" y="651742"/>
                  </a:lnTo>
                  <a:lnTo>
                    <a:pt x="558679" y="638326"/>
                  </a:lnTo>
                  <a:lnTo>
                    <a:pt x="608329" y="623872"/>
                  </a:lnTo>
                  <a:lnTo>
                    <a:pt x="657658" y="608424"/>
                  </a:lnTo>
                  <a:lnTo>
                    <a:pt x="706634" y="592023"/>
                  </a:lnTo>
                  <a:lnTo>
                    <a:pt x="755226" y="574711"/>
                  </a:lnTo>
                  <a:lnTo>
                    <a:pt x="803405" y="556530"/>
                  </a:lnTo>
                  <a:lnTo>
                    <a:pt x="851139" y="537522"/>
                  </a:lnTo>
                  <a:lnTo>
                    <a:pt x="898398" y="517729"/>
                  </a:lnTo>
                  <a:lnTo>
                    <a:pt x="944401" y="492472"/>
                  </a:lnTo>
                  <a:lnTo>
                    <a:pt x="985882" y="460075"/>
                  </a:lnTo>
                  <a:lnTo>
                    <a:pt x="1024350" y="422923"/>
                  </a:lnTo>
                  <a:lnTo>
                    <a:pt x="1061315" y="383400"/>
                  </a:lnTo>
                  <a:lnTo>
                    <a:pt x="1098287" y="343892"/>
                  </a:lnTo>
                  <a:lnTo>
                    <a:pt x="1136777" y="306782"/>
                  </a:lnTo>
                  <a:lnTo>
                    <a:pt x="1175532" y="273547"/>
                  </a:lnTo>
                  <a:lnTo>
                    <a:pt x="1215610" y="241263"/>
                  </a:lnTo>
                  <a:lnTo>
                    <a:pt x="1256940" y="210121"/>
                  </a:lnTo>
                  <a:lnTo>
                    <a:pt x="1299450" y="180314"/>
                  </a:lnTo>
                  <a:lnTo>
                    <a:pt x="1343071" y="152034"/>
                  </a:lnTo>
                  <a:lnTo>
                    <a:pt x="1387732" y="125475"/>
                  </a:lnTo>
                  <a:lnTo>
                    <a:pt x="1433361" y="100828"/>
                  </a:lnTo>
                  <a:lnTo>
                    <a:pt x="1479888" y="78286"/>
                  </a:lnTo>
                  <a:lnTo>
                    <a:pt x="1527242" y="58041"/>
                  </a:lnTo>
                  <a:lnTo>
                    <a:pt x="1575353" y="40286"/>
                  </a:lnTo>
                  <a:lnTo>
                    <a:pt x="1624150" y="25214"/>
                  </a:lnTo>
                  <a:lnTo>
                    <a:pt x="1673561" y="13017"/>
                  </a:lnTo>
                  <a:lnTo>
                    <a:pt x="1723516" y="3887"/>
                  </a:lnTo>
                  <a:lnTo>
                    <a:pt x="1768465" y="0"/>
                  </a:lnTo>
                  <a:lnTo>
                    <a:pt x="1812675" y="1579"/>
                  </a:lnTo>
                  <a:lnTo>
                    <a:pt x="1856207" y="8116"/>
                  </a:lnTo>
                  <a:lnTo>
                    <a:pt x="1899125" y="19098"/>
                  </a:lnTo>
                  <a:lnTo>
                    <a:pt x="1941491" y="34016"/>
                  </a:lnTo>
                  <a:lnTo>
                    <a:pt x="1983367" y="52359"/>
                  </a:lnTo>
                  <a:lnTo>
                    <a:pt x="2024816" y="73617"/>
                  </a:lnTo>
                  <a:lnTo>
                    <a:pt x="2065899" y="97279"/>
                  </a:lnTo>
                  <a:lnTo>
                    <a:pt x="2106680" y="122835"/>
                  </a:lnTo>
                  <a:lnTo>
                    <a:pt x="2147221" y="149775"/>
                  </a:lnTo>
                  <a:lnTo>
                    <a:pt x="2187583" y="177588"/>
                  </a:lnTo>
                  <a:lnTo>
                    <a:pt x="2227830" y="205763"/>
                  </a:lnTo>
                  <a:lnTo>
                    <a:pt x="2268023" y="233790"/>
                  </a:lnTo>
                  <a:lnTo>
                    <a:pt x="2308225" y="261160"/>
                  </a:lnTo>
                  <a:lnTo>
                    <a:pt x="2348499" y="287360"/>
                  </a:lnTo>
                  <a:lnTo>
                    <a:pt x="2388906" y="311882"/>
                  </a:lnTo>
                  <a:lnTo>
                    <a:pt x="2429510" y="334214"/>
                  </a:lnTo>
                  <a:lnTo>
                    <a:pt x="2473733" y="356670"/>
                  </a:lnTo>
                  <a:lnTo>
                    <a:pt x="2518459" y="378465"/>
                  </a:lnTo>
                  <a:lnTo>
                    <a:pt x="2563662" y="399565"/>
                  </a:lnTo>
                  <a:lnTo>
                    <a:pt x="2609318" y="419942"/>
                  </a:lnTo>
                  <a:lnTo>
                    <a:pt x="2655401" y="439562"/>
                  </a:lnTo>
                  <a:lnTo>
                    <a:pt x="2701886" y="458395"/>
                  </a:lnTo>
                  <a:lnTo>
                    <a:pt x="2748750" y="476410"/>
                  </a:lnTo>
                  <a:lnTo>
                    <a:pt x="2795966" y="493575"/>
                  </a:lnTo>
                  <a:lnTo>
                    <a:pt x="2843510" y="509859"/>
                  </a:lnTo>
                  <a:lnTo>
                    <a:pt x="2891356" y="525231"/>
                  </a:lnTo>
                  <a:lnTo>
                    <a:pt x="2939481" y="539659"/>
                  </a:lnTo>
                  <a:lnTo>
                    <a:pt x="2987859" y="553113"/>
                  </a:lnTo>
                  <a:lnTo>
                    <a:pt x="3036464" y="565561"/>
                  </a:lnTo>
                  <a:lnTo>
                    <a:pt x="3085273" y="576972"/>
                  </a:lnTo>
                  <a:lnTo>
                    <a:pt x="3134261" y="587314"/>
                  </a:lnTo>
                  <a:lnTo>
                    <a:pt x="3183401" y="596556"/>
                  </a:lnTo>
                  <a:lnTo>
                    <a:pt x="3232670" y="604668"/>
                  </a:lnTo>
                  <a:lnTo>
                    <a:pt x="3282042" y="611617"/>
                  </a:lnTo>
                  <a:lnTo>
                    <a:pt x="3331493" y="617373"/>
                  </a:lnTo>
                  <a:lnTo>
                    <a:pt x="3380998" y="621905"/>
                  </a:lnTo>
                  <a:lnTo>
                    <a:pt x="3430531" y="625180"/>
                  </a:lnTo>
                  <a:lnTo>
                    <a:pt x="3480068" y="627168"/>
                  </a:lnTo>
                  <a:lnTo>
                    <a:pt x="3529584" y="627838"/>
                  </a:lnTo>
                </a:path>
              </a:pathLst>
            </a:custGeom>
            <a:ln w="285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9044" y="807719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38100" y="50800"/>
                  </a:moveTo>
                  <a:lnTo>
                    <a:pt x="31750" y="55033"/>
                  </a:lnTo>
                  <a:lnTo>
                    <a:pt x="31750" y="980947"/>
                  </a:lnTo>
                  <a:lnTo>
                    <a:pt x="44450" y="980947"/>
                  </a:lnTo>
                  <a:lnTo>
                    <a:pt x="44450" y="55033"/>
                  </a:lnTo>
                  <a:lnTo>
                    <a:pt x="38100" y="50800"/>
                  </a:lnTo>
                  <a:close/>
                </a:path>
                <a:path w="76200" h="981075">
                  <a:moveTo>
                    <a:pt x="38100" y="0"/>
                  </a:moveTo>
                  <a:lnTo>
                    <a:pt x="0" y="76200"/>
                  </a:lnTo>
                  <a:lnTo>
                    <a:pt x="31750" y="55033"/>
                  </a:lnTo>
                  <a:lnTo>
                    <a:pt x="3175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981075">
                  <a:moveTo>
                    <a:pt x="63500" y="50800"/>
                  </a:moveTo>
                  <a:lnTo>
                    <a:pt x="44450" y="50800"/>
                  </a:lnTo>
                  <a:lnTo>
                    <a:pt x="44450" y="55033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981075">
                  <a:moveTo>
                    <a:pt x="38100" y="50800"/>
                  </a:moveTo>
                  <a:lnTo>
                    <a:pt x="31750" y="50800"/>
                  </a:lnTo>
                  <a:lnTo>
                    <a:pt x="31750" y="55033"/>
                  </a:lnTo>
                  <a:lnTo>
                    <a:pt x="38100" y="50800"/>
                  </a:lnTo>
                  <a:close/>
                </a:path>
                <a:path w="76200" h="981075">
                  <a:moveTo>
                    <a:pt x="44450" y="50800"/>
                  </a:moveTo>
                  <a:lnTo>
                    <a:pt x="38100" y="50800"/>
                  </a:lnTo>
                  <a:lnTo>
                    <a:pt x="44450" y="55033"/>
                  </a:lnTo>
                  <a:lnTo>
                    <a:pt x="44450" y="5080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160096"/>
            <a:ext cx="59696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Measures</a:t>
            </a:r>
            <a:r>
              <a:rPr spc="-150" dirty="0"/>
              <a:t> </a:t>
            </a:r>
            <a:r>
              <a:rPr spc="140" dirty="0"/>
              <a:t>of</a:t>
            </a:r>
            <a:r>
              <a:rPr spc="-125" dirty="0"/>
              <a:t> </a:t>
            </a:r>
            <a:r>
              <a:rPr spc="55" dirty="0"/>
              <a:t>central</a:t>
            </a:r>
            <a:r>
              <a:rPr spc="-140" dirty="0"/>
              <a:t> </a:t>
            </a:r>
            <a:r>
              <a:rPr spc="-10" dirty="0"/>
              <a:t>tendency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550" y="892556"/>
            <a:ext cx="336486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sample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statistic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measurement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calculated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by </a:t>
            </a:r>
            <a:r>
              <a:rPr sz="1400" dirty="0">
                <a:latin typeface="Arial MT"/>
                <a:cs typeface="Arial MT"/>
              </a:rPr>
              <a:t>applying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sample.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1673098"/>
            <a:ext cx="3384550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algn="just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Measures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central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tendency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sample </a:t>
            </a:r>
            <a:r>
              <a:rPr sz="1400" dirty="0">
                <a:latin typeface="Arial MT"/>
                <a:cs typeface="Arial MT"/>
              </a:rPr>
              <a:t>statistics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attempt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capture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middle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distribution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550" y="2451862"/>
            <a:ext cx="3373754" cy="1210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ways of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tendency.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Three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ones: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35"/>
              </a:spcBef>
              <a:buChar char="●"/>
              <a:tabLst>
                <a:tab pos="469265" algn="l"/>
              </a:tabLst>
            </a:pPr>
            <a:r>
              <a:rPr sz="1400" spc="-20" dirty="0">
                <a:latin typeface="Arial MT"/>
                <a:cs typeface="Arial MT"/>
              </a:rPr>
              <a:t>Mean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Median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20" dirty="0">
                <a:latin typeface="Arial MT"/>
                <a:cs typeface="Arial MT"/>
              </a:rPr>
              <a:t>Mode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69764" y="3066288"/>
            <a:ext cx="3759200" cy="76200"/>
          </a:xfrm>
          <a:custGeom>
            <a:avLst/>
            <a:gdLst/>
            <a:ahLst/>
            <a:cxnLst/>
            <a:rect l="l" t="t" r="r" b="b"/>
            <a:pathLst>
              <a:path w="375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55033" y="44450"/>
                </a:lnTo>
                <a:lnTo>
                  <a:pt x="50800" y="44450"/>
                </a:lnTo>
                <a:lnTo>
                  <a:pt x="50800" y="31750"/>
                </a:lnTo>
                <a:lnTo>
                  <a:pt x="55033" y="31750"/>
                </a:lnTo>
                <a:lnTo>
                  <a:pt x="76200" y="0"/>
                </a:lnTo>
                <a:close/>
              </a:path>
              <a:path w="3759200" h="76200">
                <a:moveTo>
                  <a:pt x="3708145" y="38100"/>
                </a:moveTo>
                <a:lnTo>
                  <a:pt x="3682745" y="76200"/>
                </a:lnTo>
                <a:lnTo>
                  <a:pt x="3746245" y="44450"/>
                </a:lnTo>
                <a:lnTo>
                  <a:pt x="3708145" y="44450"/>
                </a:lnTo>
                <a:lnTo>
                  <a:pt x="3708145" y="38100"/>
                </a:lnTo>
                <a:close/>
              </a:path>
              <a:path w="3759200" h="76200">
                <a:moveTo>
                  <a:pt x="50800" y="38100"/>
                </a:moveTo>
                <a:lnTo>
                  <a:pt x="50800" y="44450"/>
                </a:lnTo>
                <a:lnTo>
                  <a:pt x="55033" y="44450"/>
                </a:lnTo>
                <a:lnTo>
                  <a:pt x="50800" y="38100"/>
                </a:lnTo>
                <a:close/>
              </a:path>
              <a:path w="3759200" h="76200">
                <a:moveTo>
                  <a:pt x="3703912" y="31750"/>
                </a:moveTo>
                <a:lnTo>
                  <a:pt x="55033" y="31750"/>
                </a:lnTo>
                <a:lnTo>
                  <a:pt x="50800" y="38100"/>
                </a:lnTo>
                <a:lnTo>
                  <a:pt x="55033" y="44450"/>
                </a:lnTo>
                <a:lnTo>
                  <a:pt x="3703912" y="44450"/>
                </a:lnTo>
                <a:lnTo>
                  <a:pt x="3708145" y="38100"/>
                </a:lnTo>
                <a:lnTo>
                  <a:pt x="3703912" y="31750"/>
                </a:lnTo>
                <a:close/>
              </a:path>
              <a:path w="3759200" h="76200">
                <a:moveTo>
                  <a:pt x="3746245" y="31750"/>
                </a:moveTo>
                <a:lnTo>
                  <a:pt x="3708145" y="31750"/>
                </a:lnTo>
                <a:lnTo>
                  <a:pt x="3708145" y="44450"/>
                </a:lnTo>
                <a:lnTo>
                  <a:pt x="3746245" y="44450"/>
                </a:lnTo>
                <a:lnTo>
                  <a:pt x="3758945" y="38100"/>
                </a:lnTo>
                <a:lnTo>
                  <a:pt x="3746245" y="31750"/>
                </a:lnTo>
                <a:close/>
              </a:path>
              <a:path w="3759200" h="76200">
                <a:moveTo>
                  <a:pt x="55033" y="31750"/>
                </a:moveTo>
                <a:lnTo>
                  <a:pt x="50800" y="31750"/>
                </a:lnTo>
                <a:lnTo>
                  <a:pt x="50800" y="38100"/>
                </a:lnTo>
                <a:lnTo>
                  <a:pt x="55033" y="31750"/>
                </a:lnTo>
                <a:close/>
              </a:path>
              <a:path w="3759200" h="76200">
                <a:moveTo>
                  <a:pt x="3682745" y="0"/>
                </a:moveTo>
                <a:lnTo>
                  <a:pt x="3708145" y="38100"/>
                </a:lnTo>
                <a:lnTo>
                  <a:pt x="3708145" y="31750"/>
                </a:lnTo>
                <a:lnTo>
                  <a:pt x="3746245" y="31750"/>
                </a:lnTo>
                <a:lnTo>
                  <a:pt x="3682745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969764" y="3337559"/>
            <a:ext cx="3759200" cy="1122045"/>
            <a:chOff x="4969764" y="3337559"/>
            <a:chExt cx="3759200" cy="1122045"/>
          </a:xfrm>
        </p:grpSpPr>
        <p:sp>
          <p:nvSpPr>
            <p:cNvPr id="13" name="object 13"/>
            <p:cNvSpPr/>
            <p:nvPr/>
          </p:nvSpPr>
          <p:spPr>
            <a:xfrm>
              <a:off x="4969764" y="4383023"/>
              <a:ext cx="3759200" cy="76200"/>
            </a:xfrm>
            <a:custGeom>
              <a:avLst/>
              <a:gdLst/>
              <a:ahLst/>
              <a:cxnLst/>
              <a:rect l="l" t="t" r="r" b="b"/>
              <a:pathLst>
                <a:path w="375920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55033" y="44449"/>
                  </a:lnTo>
                  <a:lnTo>
                    <a:pt x="50800" y="44449"/>
                  </a:lnTo>
                  <a:lnTo>
                    <a:pt x="50800" y="31749"/>
                  </a:lnTo>
                  <a:lnTo>
                    <a:pt x="55033" y="31749"/>
                  </a:lnTo>
                  <a:lnTo>
                    <a:pt x="76200" y="0"/>
                  </a:lnTo>
                  <a:close/>
                </a:path>
                <a:path w="3759200" h="76200">
                  <a:moveTo>
                    <a:pt x="3708145" y="38099"/>
                  </a:moveTo>
                  <a:lnTo>
                    <a:pt x="3682745" y="76199"/>
                  </a:lnTo>
                  <a:lnTo>
                    <a:pt x="3746245" y="44449"/>
                  </a:lnTo>
                  <a:lnTo>
                    <a:pt x="3708145" y="44449"/>
                  </a:lnTo>
                  <a:lnTo>
                    <a:pt x="3708145" y="38099"/>
                  </a:lnTo>
                  <a:close/>
                </a:path>
                <a:path w="3759200" h="76200">
                  <a:moveTo>
                    <a:pt x="50800" y="38099"/>
                  </a:moveTo>
                  <a:lnTo>
                    <a:pt x="50800" y="44449"/>
                  </a:lnTo>
                  <a:lnTo>
                    <a:pt x="55033" y="44449"/>
                  </a:lnTo>
                  <a:lnTo>
                    <a:pt x="50800" y="38099"/>
                  </a:lnTo>
                  <a:close/>
                </a:path>
                <a:path w="3759200" h="76200">
                  <a:moveTo>
                    <a:pt x="3703912" y="31749"/>
                  </a:moveTo>
                  <a:lnTo>
                    <a:pt x="55033" y="31749"/>
                  </a:lnTo>
                  <a:lnTo>
                    <a:pt x="50800" y="38099"/>
                  </a:lnTo>
                  <a:lnTo>
                    <a:pt x="55033" y="44449"/>
                  </a:lnTo>
                  <a:lnTo>
                    <a:pt x="3703912" y="44449"/>
                  </a:lnTo>
                  <a:lnTo>
                    <a:pt x="3708145" y="38099"/>
                  </a:lnTo>
                  <a:lnTo>
                    <a:pt x="3703912" y="31749"/>
                  </a:lnTo>
                  <a:close/>
                </a:path>
                <a:path w="3759200" h="76200">
                  <a:moveTo>
                    <a:pt x="3746245" y="31749"/>
                  </a:moveTo>
                  <a:lnTo>
                    <a:pt x="3708145" y="31749"/>
                  </a:lnTo>
                  <a:lnTo>
                    <a:pt x="3708145" y="44449"/>
                  </a:lnTo>
                  <a:lnTo>
                    <a:pt x="3746245" y="44449"/>
                  </a:lnTo>
                  <a:lnTo>
                    <a:pt x="3758945" y="38099"/>
                  </a:lnTo>
                  <a:lnTo>
                    <a:pt x="3746245" y="31749"/>
                  </a:lnTo>
                  <a:close/>
                </a:path>
                <a:path w="3759200" h="76200">
                  <a:moveTo>
                    <a:pt x="55033" y="31749"/>
                  </a:moveTo>
                  <a:lnTo>
                    <a:pt x="50800" y="31749"/>
                  </a:lnTo>
                  <a:lnTo>
                    <a:pt x="50800" y="38099"/>
                  </a:lnTo>
                  <a:lnTo>
                    <a:pt x="55033" y="31749"/>
                  </a:lnTo>
                  <a:close/>
                </a:path>
                <a:path w="3759200" h="76200">
                  <a:moveTo>
                    <a:pt x="3682745" y="0"/>
                  </a:moveTo>
                  <a:lnTo>
                    <a:pt x="3708145" y="38099"/>
                  </a:lnTo>
                  <a:lnTo>
                    <a:pt x="3708145" y="31749"/>
                  </a:lnTo>
                  <a:lnTo>
                    <a:pt x="3746245" y="31749"/>
                  </a:lnTo>
                  <a:lnTo>
                    <a:pt x="3682745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29044" y="3441191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38100" y="50799"/>
                  </a:moveTo>
                  <a:lnTo>
                    <a:pt x="31750" y="55033"/>
                  </a:lnTo>
                  <a:lnTo>
                    <a:pt x="31750" y="980998"/>
                  </a:lnTo>
                  <a:lnTo>
                    <a:pt x="44450" y="980998"/>
                  </a:lnTo>
                  <a:lnTo>
                    <a:pt x="44450" y="55033"/>
                  </a:lnTo>
                  <a:lnTo>
                    <a:pt x="38100" y="50799"/>
                  </a:lnTo>
                  <a:close/>
                </a:path>
                <a:path w="76200" h="981075">
                  <a:moveTo>
                    <a:pt x="38100" y="0"/>
                  </a:moveTo>
                  <a:lnTo>
                    <a:pt x="0" y="76199"/>
                  </a:lnTo>
                  <a:lnTo>
                    <a:pt x="31750" y="55033"/>
                  </a:lnTo>
                  <a:lnTo>
                    <a:pt x="31750" y="50799"/>
                  </a:lnTo>
                  <a:lnTo>
                    <a:pt x="63500" y="50799"/>
                  </a:lnTo>
                  <a:lnTo>
                    <a:pt x="38100" y="0"/>
                  </a:lnTo>
                  <a:close/>
                </a:path>
                <a:path w="76200" h="981075">
                  <a:moveTo>
                    <a:pt x="63500" y="50799"/>
                  </a:moveTo>
                  <a:lnTo>
                    <a:pt x="44450" y="50799"/>
                  </a:lnTo>
                  <a:lnTo>
                    <a:pt x="44450" y="55033"/>
                  </a:lnTo>
                  <a:lnTo>
                    <a:pt x="76200" y="76199"/>
                  </a:lnTo>
                  <a:lnTo>
                    <a:pt x="63500" y="50799"/>
                  </a:lnTo>
                  <a:close/>
                </a:path>
                <a:path w="76200" h="981075">
                  <a:moveTo>
                    <a:pt x="38100" y="50799"/>
                  </a:moveTo>
                  <a:lnTo>
                    <a:pt x="31750" y="50799"/>
                  </a:lnTo>
                  <a:lnTo>
                    <a:pt x="31750" y="55033"/>
                  </a:lnTo>
                  <a:lnTo>
                    <a:pt x="38100" y="50799"/>
                  </a:lnTo>
                  <a:close/>
                </a:path>
                <a:path w="76200" h="981075">
                  <a:moveTo>
                    <a:pt x="44450" y="50799"/>
                  </a:moveTo>
                  <a:lnTo>
                    <a:pt x="38100" y="50799"/>
                  </a:lnTo>
                  <a:lnTo>
                    <a:pt x="44450" y="55033"/>
                  </a:lnTo>
                  <a:lnTo>
                    <a:pt x="44450" y="50799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30240" y="3337559"/>
              <a:ext cx="2455545" cy="1083945"/>
            </a:xfrm>
            <a:custGeom>
              <a:avLst/>
              <a:gdLst/>
              <a:ahLst/>
              <a:cxnLst/>
              <a:rect l="l" t="t" r="r" b="b"/>
              <a:pathLst>
                <a:path w="2455545" h="1083945">
                  <a:moveTo>
                    <a:pt x="152400" y="0"/>
                  </a:moveTo>
                  <a:lnTo>
                    <a:pt x="0" y="0"/>
                  </a:lnTo>
                  <a:lnTo>
                    <a:pt x="0" y="1083894"/>
                  </a:lnTo>
                  <a:lnTo>
                    <a:pt x="152400" y="1083894"/>
                  </a:lnTo>
                  <a:lnTo>
                    <a:pt x="152400" y="0"/>
                  </a:lnTo>
                  <a:close/>
                </a:path>
                <a:path w="2455545" h="1083945">
                  <a:moveTo>
                    <a:pt x="1350264" y="0"/>
                  </a:moveTo>
                  <a:lnTo>
                    <a:pt x="1197864" y="0"/>
                  </a:lnTo>
                  <a:lnTo>
                    <a:pt x="1197864" y="1083894"/>
                  </a:lnTo>
                  <a:lnTo>
                    <a:pt x="1350264" y="1083894"/>
                  </a:lnTo>
                  <a:lnTo>
                    <a:pt x="1350264" y="0"/>
                  </a:lnTo>
                  <a:close/>
                </a:path>
                <a:path w="2455545" h="1083945">
                  <a:moveTo>
                    <a:pt x="2455164" y="0"/>
                  </a:moveTo>
                  <a:lnTo>
                    <a:pt x="2302764" y="0"/>
                  </a:lnTo>
                  <a:lnTo>
                    <a:pt x="2302764" y="1083894"/>
                  </a:lnTo>
                  <a:lnTo>
                    <a:pt x="2455164" y="1083894"/>
                  </a:lnTo>
                  <a:lnTo>
                    <a:pt x="2455164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61966" y="3563393"/>
              <a:ext cx="3602990" cy="756920"/>
            </a:xfrm>
            <a:custGeom>
              <a:avLst/>
              <a:gdLst/>
              <a:ahLst/>
              <a:cxnLst/>
              <a:rect l="l" t="t" r="r" b="b"/>
              <a:pathLst>
                <a:path w="3602990" h="756920">
                  <a:moveTo>
                    <a:pt x="0" y="756384"/>
                  </a:moveTo>
                  <a:lnTo>
                    <a:pt x="35900" y="728798"/>
                  </a:lnTo>
                  <a:lnTo>
                    <a:pt x="71174" y="698911"/>
                  </a:lnTo>
                  <a:lnTo>
                    <a:pt x="105917" y="667070"/>
                  </a:lnTo>
                  <a:lnTo>
                    <a:pt x="140222" y="633619"/>
                  </a:lnTo>
                  <a:lnTo>
                    <a:pt x="174184" y="598904"/>
                  </a:lnTo>
                  <a:lnTo>
                    <a:pt x="207897" y="563272"/>
                  </a:lnTo>
                  <a:lnTo>
                    <a:pt x="241455" y="527068"/>
                  </a:lnTo>
                  <a:lnTo>
                    <a:pt x="274953" y="490638"/>
                  </a:lnTo>
                  <a:lnTo>
                    <a:pt x="308485" y="454327"/>
                  </a:lnTo>
                  <a:lnTo>
                    <a:pt x="342144" y="418481"/>
                  </a:lnTo>
                  <a:lnTo>
                    <a:pt x="376027" y="383446"/>
                  </a:lnTo>
                  <a:lnTo>
                    <a:pt x="410225" y="349567"/>
                  </a:lnTo>
                  <a:lnTo>
                    <a:pt x="444835" y="317191"/>
                  </a:lnTo>
                  <a:lnTo>
                    <a:pt x="479949" y="286663"/>
                  </a:lnTo>
                  <a:lnTo>
                    <a:pt x="515663" y="258329"/>
                  </a:lnTo>
                  <a:lnTo>
                    <a:pt x="552071" y="232534"/>
                  </a:lnTo>
                  <a:lnTo>
                    <a:pt x="589266" y="209624"/>
                  </a:lnTo>
                  <a:lnTo>
                    <a:pt x="627344" y="189946"/>
                  </a:lnTo>
                  <a:lnTo>
                    <a:pt x="666398" y="173844"/>
                  </a:lnTo>
                  <a:lnTo>
                    <a:pt x="706522" y="161665"/>
                  </a:lnTo>
                  <a:lnTo>
                    <a:pt x="747812" y="153753"/>
                  </a:lnTo>
                  <a:lnTo>
                    <a:pt x="790360" y="150456"/>
                  </a:lnTo>
                  <a:lnTo>
                    <a:pt x="834263" y="152118"/>
                  </a:lnTo>
                  <a:lnTo>
                    <a:pt x="878881" y="160212"/>
                  </a:lnTo>
                  <a:lnTo>
                    <a:pt x="920521" y="175108"/>
                  </a:lnTo>
                  <a:lnTo>
                    <a:pt x="959571" y="195951"/>
                  </a:lnTo>
                  <a:lnTo>
                    <a:pt x="996420" y="221886"/>
                  </a:lnTo>
                  <a:lnTo>
                    <a:pt x="1031457" y="252058"/>
                  </a:lnTo>
                  <a:lnTo>
                    <a:pt x="1065069" y="285612"/>
                  </a:lnTo>
                  <a:lnTo>
                    <a:pt x="1097645" y="321695"/>
                  </a:lnTo>
                  <a:lnTo>
                    <a:pt x="1129573" y="359451"/>
                  </a:lnTo>
                  <a:lnTo>
                    <a:pt x="1161243" y="398025"/>
                  </a:lnTo>
                  <a:lnTo>
                    <a:pt x="1193043" y="436564"/>
                  </a:lnTo>
                  <a:lnTo>
                    <a:pt x="1225361" y="474212"/>
                  </a:lnTo>
                  <a:lnTo>
                    <a:pt x="1258585" y="510114"/>
                  </a:lnTo>
                  <a:lnTo>
                    <a:pt x="1293105" y="543416"/>
                  </a:lnTo>
                  <a:lnTo>
                    <a:pt x="1329309" y="573263"/>
                  </a:lnTo>
                  <a:lnTo>
                    <a:pt x="1367905" y="600279"/>
                  </a:lnTo>
                  <a:lnTo>
                    <a:pt x="1408240" y="624899"/>
                  </a:lnTo>
                  <a:lnTo>
                    <a:pt x="1450148" y="647174"/>
                  </a:lnTo>
                  <a:lnTo>
                    <a:pt x="1493464" y="667157"/>
                  </a:lnTo>
                  <a:lnTo>
                    <a:pt x="1538021" y="684900"/>
                  </a:lnTo>
                  <a:lnTo>
                    <a:pt x="1583653" y="700456"/>
                  </a:lnTo>
                  <a:lnTo>
                    <a:pt x="1630194" y="713877"/>
                  </a:lnTo>
                  <a:lnTo>
                    <a:pt x="1677479" y="725215"/>
                  </a:lnTo>
                  <a:lnTo>
                    <a:pt x="1725341" y="734523"/>
                  </a:lnTo>
                  <a:lnTo>
                    <a:pt x="1773615" y="741853"/>
                  </a:lnTo>
                  <a:lnTo>
                    <a:pt x="1822134" y="747258"/>
                  </a:lnTo>
                  <a:lnTo>
                    <a:pt x="1870733" y="750789"/>
                  </a:lnTo>
                  <a:lnTo>
                    <a:pt x="1919246" y="752499"/>
                  </a:lnTo>
                  <a:lnTo>
                    <a:pt x="1967506" y="752440"/>
                  </a:lnTo>
                  <a:lnTo>
                    <a:pt x="2015348" y="750666"/>
                  </a:lnTo>
                  <a:lnTo>
                    <a:pt x="2062607" y="747227"/>
                  </a:lnTo>
                  <a:lnTo>
                    <a:pt x="2104429" y="741210"/>
                  </a:lnTo>
                  <a:lnTo>
                    <a:pt x="2144531" y="731110"/>
                  </a:lnTo>
                  <a:lnTo>
                    <a:pt x="2183040" y="717222"/>
                  </a:lnTo>
                  <a:lnTo>
                    <a:pt x="2220088" y="699843"/>
                  </a:lnTo>
                  <a:lnTo>
                    <a:pt x="2255802" y="679269"/>
                  </a:lnTo>
                  <a:lnTo>
                    <a:pt x="2290312" y="655797"/>
                  </a:lnTo>
                  <a:lnTo>
                    <a:pt x="2323748" y="629722"/>
                  </a:lnTo>
                  <a:lnTo>
                    <a:pt x="2356239" y="601341"/>
                  </a:lnTo>
                  <a:lnTo>
                    <a:pt x="2387915" y="570950"/>
                  </a:lnTo>
                  <a:lnTo>
                    <a:pt x="2418904" y="538845"/>
                  </a:lnTo>
                  <a:lnTo>
                    <a:pt x="2449337" y="505322"/>
                  </a:lnTo>
                  <a:lnTo>
                    <a:pt x="2479342" y="470678"/>
                  </a:lnTo>
                  <a:lnTo>
                    <a:pt x="2509048" y="435209"/>
                  </a:lnTo>
                  <a:lnTo>
                    <a:pt x="2538587" y="399211"/>
                  </a:lnTo>
                  <a:lnTo>
                    <a:pt x="2568085" y="362980"/>
                  </a:lnTo>
                  <a:lnTo>
                    <a:pt x="2597674" y="326812"/>
                  </a:lnTo>
                  <a:lnTo>
                    <a:pt x="2627482" y="291004"/>
                  </a:lnTo>
                  <a:lnTo>
                    <a:pt x="2657639" y="255852"/>
                  </a:lnTo>
                  <a:lnTo>
                    <a:pt x="2688274" y="221651"/>
                  </a:lnTo>
                  <a:lnTo>
                    <a:pt x="2719517" y="188699"/>
                  </a:lnTo>
                  <a:lnTo>
                    <a:pt x="2751496" y="157291"/>
                  </a:lnTo>
                  <a:lnTo>
                    <a:pt x="2784342" y="127724"/>
                  </a:lnTo>
                  <a:lnTo>
                    <a:pt x="2818183" y="100294"/>
                  </a:lnTo>
                  <a:lnTo>
                    <a:pt x="2853149" y="75296"/>
                  </a:lnTo>
                  <a:lnTo>
                    <a:pt x="2889370" y="53028"/>
                  </a:lnTo>
                  <a:lnTo>
                    <a:pt x="2926974" y="33785"/>
                  </a:lnTo>
                  <a:lnTo>
                    <a:pt x="2966092" y="17864"/>
                  </a:lnTo>
                  <a:lnTo>
                    <a:pt x="3006852" y="5560"/>
                  </a:lnTo>
                  <a:lnTo>
                    <a:pt x="3040822" y="0"/>
                  </a:lnTo>
                  <a:lnTo>
                    <a:pt x="3072350" y="613"/>
                  </a:lnTo>
                  <a:lnTo>
                    <a:pt x="3128857" y="18622"/>
                  </a:lnTo>
                  <a:lnTo>
                    <a:pt x="3177930" y="56114"/>
                  </a:lnTo>
                  <a:lnTo>
                    <a:pt x="3221129" y="109614"/>
                  </a:lnTo>
                  <a:lnTo>
                    <a:pt x="3260011" y="175645"/>
                  </a:lnTo>
                  <a:lnTo>
                    <a:pt x="3278321" y="212275"/>
                  </a:lnTo>
                  <a:lnTo>
                    <a:pt x="3296136" y="250734"/>
                  </a:lnTo>
                  <a:lnTo>
                    <a:pt x="3313652" y="290589"/>
                  </a:lnTo>
                  <a:lnTo>
                    <a:pt x="3331063" y="331406"/>
                  </a:lnTo>
                  <a:lnTo>
                    <a:pt x="3348563" y="372749"/>
                  </a:lnTo>
                  <a:lnTo>
                    <a:pt x="3366349" y="414184"/>
                  </a:lnTo>
                  <a:lnTo>
                    <a:pt x="3384614" y="455277"/>
                  </a:lnTo>
                  <a:lnTo>
                    <a:pt x="3403554" y="495595"/>
                  </a:lnTo>
                  <a:lnTo>
                    <a:pt x="3423363" y="534701"/>
                  </a:lnTo>
                  <a:lnTo>
                    <a:pt x="3444237" y="572162"/>
                  </a:lnTo>
                  <a:lnTo>
                    <a:pt x="3466369" y="607544"/>
                  </a:lnTo>
                  <a:lnTo>
                    <a:pt x="3489955" y="640412"/>
                  </a:lnTo>
                  <a:lnTo>
                    <a:pt x="3515190" y="670332"/>
                  </a:lnTo>
                  <a:lnTo>
                    <a:pt x="3571386" y="719589"/>
                  </a:lnTo>
                  <a:lnTo>
                    <a:pt x="3602736" y="738058"/>
                  </a:lnTo>
                </a:path>
              </a:pathLst>
            </a:custGeom>
            <a:ln w="2857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22185" y="4492548"/>
            <a:ext cx="9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1078" y="2054732"/>
            <a:ext cx="263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p(x)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39118" y="2022348"/>
            <a:ext cx="3402965" cy="1083945"/>
            <a:chOff x="5139118" y="2022348"/>
            <a:chExt cx="3402965" cy="1083945"/>
          </a:xfrm>
        </p:grpSpPr>
        <p:sp>
          <p:nvSpPr>
            <p:cNvPr id="20" name="object 20"/>
            <p:cNvSpPr/>
            <p:nvPr/>
          </p:nvSpPr>
          <p:spPr>
            <a:xfrm>
              <a:off x="5730240" y="2022347"/>
              <a:ext cx="2026920" cy="1083945"/>
            </a:xfrm>
            <a:custGeom>
              <a:avLst/>
              <a:gdLst/>
              <a:ahLst/>
              <a:cxnLst/>
              <a:rect l="l" t="t" r="r" b="b"/>
              <a:pathLst>
                <a:path w="2026920" h="1083945">
                  <a:moveTo>
                    <a:pt x="152400" y="0"/>
                  </a:moveTo>
                  <a:lnTo>
                    <a:pt x="0" y="0"/>
                  </a:lnTo>
                  <a:lnTo>
                    <a:pt x="0" y="1083945"/>
                  </a:lnTo>
                  <a:lnTo>
                    <a:pt x="152400" y="1083945"/>
                  </a:lnTo>
                  <a:lnTo>
                    <a:pt x="152400" y="0"/>
                  </a:lnTo>
                  <a:close/>
                </a:path>
                <a:path w="2026920" h="1083945">
                  <a:moveTo>
                    <a:pt x="1213104" y="0"/>
                  </a:moveTo>
                  <a:lnTo>
                    <a:pt x="1060704" y="0"/>
                  </a:lnTo>
                  <a:lnTo>
                    <a:pt x="1060704" y="1083945"/>
                  </a:lnTo>
                  <a:lnTo>
                    <a:pt x="1213104" y="1083945"/>
                  </a:lnTo>
                  <a:lnTo>
                    <a:pt x="1213104" y="0"/>
                  </a:lnTo>
                  <a:close/>
                </a:path>
                <a:path w="2026920" h="1083945">
                  <a:moveTo>
                    <a:pt x="2026920" y="0"/>
                  </a:moveTo>
                  <a:lnTo>
                    <a:pt x="1874520" y="0"/>
                  </a:lnTo>
                  <a:lnTo>
                    <a:pt x="1874520" y="1083945"/>
                  </a:lnTo>
                  <a:lnTo>
                    <a:pt x="2026920" y="1083945"/>
                  </a:lnTo>
                  <a:lnTo>
                    <a:pt x="2026920" y="0"/>
                  </a:lnTo>
                  <a:close/>
                </a:path>
              </a:pathLst>
            </a:custGeom>
            <a:solidFill>
              <a:srgbClr val="C8DA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3405" y="2241904"/>
              <a:ext cx="3374390" cy="784225"/>
            </a:xfrm>
            <a:custGeom>
              <a:avLst/>
              <a:gdLst/>
              <a:ahLst/>
              <a:cxnLst/>
              <a:rect l="l" t="t" r="r" b="b"/>
              <a:pathLst>
                <a:path w="3374390" h="784225">
                  <a:moveTo>
                    <a:pt x="0" y="783997"/>
                  </a:moveTo>
                  <a:lnTo>
                    <a:pt x="24518" y="744139"/>
                  </a:lnTo>
                  <a:lnTo>
                    <a:pt x="48396" y="702970"/>
                  </a:lnTo>
                  <a:lnTo>
                    <a:pt x="71797" y="660747"/>
                  </a:lnTo>
                  <a:lnTo>
                    <a:pt x="94882" y="617727"/>
                  </a:lnTo>
                  <a:lnTo>
                    <a:pt x="117813" y="574167"/>
                  </a:lnTo>
                  <a:lnTo>
                    <a:pt x="140753" y="530326"/>
                  </a:lnTo>
                  <a:lnTo>
                    <a:pt x="163862" y="486459"/>
                  </a:lnTo>
                  <a:lnTo>
                    <a:pt x="187305" y="442826"/>
                  </a:lnTo>
                  <a:lnTo>
                    <a:pt x="211241" y="399682"/>
                  </a:lnTo>
                  <a:lnTo>
                    <a:pt x="235834" y="357286"/>
                  </a:lnTo>
                  <a:lnTo>
                    <a:pt x="261245" y="315895"/>
                  </a:lnTo>
                  <a:lnTo>
                    <a:pt x="287637" y="275766"/>
                  </a:lnTo>
                  <a:lnTo>
                    <a:pt x="315171" y="237156"/>
                  </a:lnTo>
                  <a:lnTo>
                    <a:pt x="344010" y="200324"/>
                  </a:lnTo>
                  <a:lnTo>
                    <a:pt x="374314" y="165525"/>
                  </a:lnTo>
                  <a:lnTo>
                    <a:pt x="406248" y="133019"/>
                  </a:lnTo>
                  <a:lnTo>
                    <a:pt x="439971" y="103061"/>
                  </a:lnTo>
                  <a:lnTo>
                    <a:pt x="475647" y="75910"/>
                  </a:lnTo>
                  <a:lnTo>
                    <a:pt x="513438" y="51823"/>
                  </a:lnTo>
                  <a:lnTo>
                    <a:pt x="553505" y="31057"/>
                  </a:lnTo>
                  <a:lnTo>
                    <a:pt x="596011" y="13869"/>
                  </a:lnTo>
                  <a:lnTo>
                    <a:pt x="638263" y="3196"/>
                  </a:lnTo>
                  <a:lnTo>
                    <a:pt x="681027" y="0"/>
                  </a:lnTo>
                  <a:lnTo>
                    <a:pt x="724136" y="3409"/>
                  </a:lnTo>
                  <a:lnTo>
                    <a:pt x="767423" y="12557"/>
                  </a:lnTo>
                  <a:lnTo>
                    <a:pt x="810722" y="26572"/>
                  </a:lnTo>
                  <a:lnTo>
                    <a:pt x="853868" y="44587"/>
                  </a:lnTo>
                  <a:lnTo>
                    <a:pt x="896694" y="65732"/>
                  </a:lnTo>
                  <a:lnTo>
                    <a:pt x="939033" y="89138"/>
                  </a:lnTo>
                  <a:lnTo>
                    <a:pt x="980719" y="113935"/>
                  </a:lnTo>
                  <a:lnTo>
                    <a:pt x="1021587" y="139255"/>
                  </a:lnTo>
                  <a:lnTo>
                    <a:pt x="1061469" y="164228"/>
                  </a:lnTo>
                  <a:lnTo>
                    <a:pt x="1100201" y="187986"/>
                  </a:lnTo>
                  <a:lnTo>
                    <a:pt x="1143818" y="213443"/>
                  </a:lnTo>
                  <a:lnTo>
                    <a:pt x="1188047" y="237860"/>
                  </a:lnTo>
                  <a:lnTo>
                    <a:pt x="1232845" y="261274"/>
                  </a:lnTo>
                  <a:lnTo>
                    <a:pt x="1278170" y="283720"/>
                  </a:lnTo>
                  <a:lnTo>
                    <a:pt x="1323981" y="305236"/>
                  </a:lnTo>
                  <a:lnTo>
                    <a:pt x="1370235" y="325859"/>
                  </a:lnTo>
                  <a:lnTo>
                    <a:pt x="1416891" y="345625"/>
                  </a:lnTo>
                  <a:lnTo>
                    <a:pt x="1463906" y="364570"/>
                  </a:lnTo>
                  <a:lnTo>
                    <a:pt x="1511239" y="382732"/>
                  </a:lnTo>
                  <a:lnTo>
                    <a:pt x="1558848" y="400146"/>
                  </a:lnTo>
                  <a:lnTo>
                    <a:pt x="1606691" y="416851"/>
                  </a:lnTo>
                  <a:lnTo>
                    <a:pt x="1654725" y="432881"/>
                  </a:lnTo>
                  <a:lnTo>
                    <a:pt x="1702910" y="448275"/>
                  </a:lnTo>
                  <a:lnTo>
                    <a:pt x="1751202" y="463068"/>
                  </a:lnTo>
                  <a:lnTo>
                    <a:pt x="1799754" y="477346"/>
                  </a:lnTo>
                  <a:lnTo>
                    <a:pt x="1848455" y="491097"/>
                  </a:lnTo>
                  <a:lnTo>
                    <a:pt x="1897298" y="504339"/>
                  </a:lnTo>
                  <a:lnTo>
                    <a:pt x="1946276" y="517091"/>
                  </a:lnTo>
                  <a:lnTo>
                    <a:pt x="1995382" y="529369"/>
                  </a:lnTo>
                  <a:lnTo>
                    <a:pt x="2044607" y="541193"/>
                  </a:lnTo>
                  <a:lnTo>
                    <a:pt x="2093945" y="552580"/>
                  </a:lnTo>
                  <a:lnTo>
                    <a:pt x="2143388" y="563547"/>
                  </a:lnTo>
                  <a:lnTo>
                    <a:pt x="2192928" y="574114"/>
                  </a:lnTo>
                  <a:lnTo>
                    <a:pt x="2242558" y="584298"/>
                  </a:lnTo>
                  <a:lnTo>
                    <a:pt x="2292270" y="594116"/>
                  </a:lnTo>
                  <a:lnTo>
                    <a:pt x="2342057" y="603587"/>
                  </a:lnTo>
                  <a:lnTo>
                    <a:pt x="2391911" y="612730"/>
                  </a:lnTo>
                  <a:lnTo>
                    <a:pt x="2441825" y="621560"/>
                  </a:lnTo>
                  <a:lnTo>
                    <a:pt x="2491791" y="630098"/>
                  </a:lnTo>
                  <a:lnTo>
                    <a:pt x="2541802" y="638360"/>
                  </a:lnTo>
                  <a:lnTo>
                    <a:pt x="2591851" y="646365"/>
                  </a:lnTo>
                  <a:lnTo>
                    <a:pt x="2641928" y="654131"/>
                  </a:lnTo>
                  <a:lnTo>
                    <a:pt x="2692028" y="661675"/>
                  </a:lnTo>
                  <a:lnTo>
                    <a:pt x="2742143" y="669016"/>
                  </a:lnTo>
                  <a:lnTo>
                    <a:pt x="2792265" y="676171"/>
                  </a:lnTo>
                  <a:lnTo>
                    <a:pt x="2842387" y="683159"/>
                  </a:lnTo>
                  <a:lnTo>
                    <a:pt x="2890865" y="687686"/>
                  </a:lnTo>
                  <a:lnTo>
                    <a:pt x="2940111" y="688754"/>
                  </a:lnTo>
                  <a:lnTo>
                    <a:pt x="2989859" y="687435"/>
                  </a:lnTo>
                  <a:lnTo>
                    <a:pt x="3039845" y="684804"/>
                  </a:lnTo>
                  <a:lnTo>
                    <a:pt x="3089804" y="681934"/>
                  </a:lnTo>
                  <a:lnTo>
                    <a:pt x="3139470" y="679901"/>
                  </a:lnTo>
                  <a:lnTo>
                    <a:pt x="3188579" y="679777"/>
                  </a:lnTo>
                  <a:lnTo>
                    <a:pt x="3236865" y="682638"/>
                  </a:lnTo>
                  <a:lnTo>
                    <a:pt x="3284063" y="689556"/>
                  </a:lnTo>
                  <a:lnTo>
                    <a:pt x="3329908" y="701606"/>
                  </a:lnTo>
                  <a:lnTo>
                    <a:pt x="3374136" y="719862"/>
                  </a:lnTo>
                </a:path>
              </a:pathLst>
            </a:custGeom>
            <a:ln w="28575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29044" y="2124456"/>
              <a:ext cx="76200" cy="981075"/>
            </a:xfrm>
            <a:custGeom>
              <a:avLst/>
              <a:gdLst/>
              <a:ahLst/>
              <a:cxnLst/>
              <a:rect l="l" t="t" r="r" b="b"/>
              <a:pathLst>
                <a:path w="76200" h="981075">
                  <a:moveTo>
                    <a:pt x="38100" y="50800"/>
                  </a:moveTo>
                  <a:lnTo>
                    <a:pt x="31750" y="55033"/>
                  </a:lnTo>
                  <a:lnTo>
                    <a:pt x="31750" y="980948"/>
                  </a:lnTo>
                  <a:lnTo>
                    <a:pt x="44450" y="980948"/>
                  </a:lnTo>
                  <a:lnTo>
                    <a:pt x="44450" y="55033"/>
                  </a:lnTo>
                  <a:lnTo>
                    <a:pt x="38100" y="50800"/>
                  </a:lnTo>
                  <a:close/>
                </a:path>
                <a:path w="76200" h="981075">
                  <a:moveTo>
                    <a:pt x="38100" y="0"/>
                  </a:moveTo>
                  <a:lnTo>
                    <a:pt x="0" y="76200"/>
                  </a:lnTo>
                  <a:lnTo>
                    <a:pt x="31750" y="55033"/>
                  </a:lnTo>
                  <a:lnTo>
                    <a:pt x="3175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981075">
                  <a:moveTo>
                    <a:pt x="63500" y="50800"/>
                  </a:moveTo>
                  <a:lnTo>
                    <a:pt x="44450" y="50800"/>
                  </a:lnTo>
                  <a:lnTo>
                    <a:pt x="44450" y="55033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981075">
                  <a:moveTo>
                    <a:pt x="38100" y="50800"/>
                  </a:moveTo>
                  <a:lnTo>
                    <a:pt x="31750" y="50800"/>
                  </a:lnTo>
                  <a:lnTo>
                    <a:pt x="31750" y="55033"/>
                  </a:lnTo>
                  <a:lnTo>
                    <a:pt x="38100" y="50800"/>
                  </a:lnTo>
                  <a:close/>
                </a:path>
                <a:path w="76200" h="981075">
                  <a:moveTo>
                    <a:pt x="44450" y="50800"/>
                  </a:moveTo>
                  <a:lnTo>
                    <a:pt x="38100" y="50800"/>
                  </a:lnTo>
                  <a:lnTo>
                    <a:pt x="44450" y="55033"/>
                  </a:lnTo>
                  <a:lnTo>
                    <a:pt x="44450" y="5080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98483"/>
            <a:ext cx="9144000" cy="3645535"/>
            <a:chOff x="0" y="1498483"/>
            <a:chExt cx="9144000" cy="3645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1381" y="1498483"/>
              <a:ext cx="6629400" cy="28864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86177" y="4111815"/>
              <a:ext cx="765175" cy="549910"/>
            </a:xfrm>
            <a:custGeom>
              <a:avLst/>
              <a:gdLst/>
              <a:ahLst/>
              <a:cxnLst/>
              <a:rect l="l" t="t" r="r" b="b"/>
              <a:pathLst>
                <a:path w="765175" h="549910">
                  <a:moveTo>
                    <a:pt x="764921" y="220433"/>
                  </a:moveTo>
                  <a:lnTo>
                    <a:pt x="726667" y="192467"/>
                  </a:lnTo>
                  <a:lnTo>
                    <a:pt x="687558" y="164441"/>
                  </a:lnTo>
                  <a:lnTo>
                    <a:pt x="647600" y="136904"/>
                  </a:lnTo>
                  <a:lnTo>
                    <a:pt x="606800" y="110404"/>
                  </a:lnTo>
                  <a:lnTo>
                    <a:pt x="565165" y="85489"/>
                  </a:lnTo>
                  <a:lnTo>
                    <a:pt x="522701" y="62708"/>
                  </a:lnTo>
                  <a:lnTo>
                    <a:pt x="479415" y="42609"/>
                  </a:lnTo>
                  <a:lnTo>
                    <a:pt x="435315" y="25741"/>
                  </a:lnTo>
                  <a:lnTo>
                    <a:pt x="390407" y="12651"/>
                  </a:lnTo>
                  <a:lnTo>
                    <a:pt x="344698" y="3888"/>
                  </a:lnTo>
                  <a:lnTo>
                    <a:pt x="298196" y="0"/>
                  </a:lnTo>
                  <a:lnTo>
                    <a:pt x="255871" y="2271"/>
                  </a:lnTo>
                  <a:lnTo>
                    <a:pt x="210977" y="10928"/>
                  </a:lnTo>
                  <a:lnTo>
                    <a:pt x="165598" y="25461"/>
                  </a:lnTo>
                  <a:lnTo>
                    <a:pt x="121822" y="45359"/>
                  </a:lnTo>
                  <a:lnTo>
                    <a:pt x="81735" y="70112"/>
                  </a:lnTo>
                  <a:lnTo>
                    <a:pt x="47422" y="99210"/>
                  </a:lnTo>
                  <a:lnTo>
                    <a:pt x="20971" y="132142"/>
                  </a:lnTo>
                  <a:lnTo>
                    <a:pt x="4468" y="168398"/>
                  </a:lnTo>
                  <a:lnTo>
                    <a:pt x="0" y="207467"/>
                  </a:lnTo>
                  <a:lnTo>
                    <a:pt x="6254" y="250187"/>
                  </a:lnTo>
                  <a:lnTo>
                    <a:pt x="19776" y="293633"/>
                  </a:lnTo>
                  <a:lnTo>
                    <a:pt x="39754" y="336791"/>
                  </a:lnTo>
                  <a:lnTo>
                    <a:pt x="65376" y="378643"/>
                  </a:lnTo>
                  <a:lnTo>
                    <a:pt x="95829" y="418175"/>
                  </a:lnTo>
                  <a:lnTo>
                    <a:pt x="130301" y="454371"/>
                  </a:lnTo>
                  <a:lnTo>
                    <a:pt x="167980" y="486213"/>
                  </a:lnTo>
                  <a:lnTo>
                    <a:pt x="208054" y="512688"/>
                  </a:lnTo>
                  <a:lnTo>
                    <a:pt x="249709" y="532779"/>
                  </a:lnTo>
                  <a:lnTo>
                    <a:pt x="292135" y="545470"/>
                  </a:lnTo>
                  <a:lnTo>
                    <a:pt x="334518" y="549745"/>
                  </a:lnTo>
                  <a:lnTo>
                    <a:pt x="376047" y="544588"/>
                  </a:lnTo>
                  <a:lnTo>
                    <a:pt x="418612" y="529944"/>
                  </a:lnTo>
                  <a:lnTo>
                    <a:pt x="459093" y="508332"/>
                  </a:lnTo>
                  <a:lnTo>
                    <a:pt x="497075" y="480615"/>
                  </a:lnTo>
                  <a:lnTo>
                    <a:pt x="532143" y="447655"/>
                  </a:lnTo>
                  <a:lnTo>
                    <a:pt x="563882" y="410316"/>
                  </a:lnTo>
                  <a:lnTo>
                    <a:pt x="591877" y="369460"/>
                  </a:lnTo>
                  <a:lnTo>
                    <a:pt x="615712" y="325951"/>
                  </a:lnTo>
                  <a:lnTo>
                    <a:pt x="634974" y="280650"/>
                  </a:lnTo>
                  <a:lnTo>
                    <a:pt x="649246" y="234422"/>
                  </a:lnTo>
                  <a:lnTo>
                    <a:pt x="658113" y="188129"/>
                  </a:lnTo>
                  <a:lnTo>
                    <a:pt x="661162" y="142633"/>
                  </a:lnTo>
                </a:path>
              </a:pathLst>
            </a:custGeom>
            <a:ln w="381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</a:t>
            </a:r>
            <a:r>
              <a:rPr spc="-75" dirty="0"/>
              <a:t> </a:t>
            </a:r>
            <a:r>
              <a:rPr dirty="0"/>
              <a:t>“jet”</a:t>
            </a:r>
            <a:r>
              <a:rPr spc="-6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“rainbow”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Regression</a:t>
            </a:r>
            <a:r>
              <a:rPr spc="-155" dirty="0"/>
              <a:t> </a:t>
            </a:r>
            <a:r>
              <a:rPr spc="-10" dirty="0"/>
              <a:t>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554095" cy="6242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think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relationship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(x,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y),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want</a:t>
            </a:r>
            <a:r>
              <a:rPr sz="1400" spc="-25" dirty="0">
                <a:latin typeface="Arial MT"/>
                <a:cs typeface="Arial MT"/>
              </a:rPr>
              <a:t> to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illustrate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978" y="1203782"/>
            <a:ext cx="3778885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spc="-75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b)</a:t>
            </a:r>
            <a:r>
              <a:rPr sz="1400" spc="-20" dirty="0">
                <a:latin typeface="Arial MT"/>
                <a:cs typeface="Arial MT"/>
              </a:rPr>
              <a:t> that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minimize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squared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errors: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016" y="2322576"/>
            <a:ext cx="1685544" cy="2392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0758" y="2952369"/>
            <a:ext cx="3458845" cy="15811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29565" marR="13970" indent="-317500">
              <a:lnSpc>
                <a:spcPts val="1510"/>
              </a:lnSpc>
              <a:spcBef>
                <a:spcPts val="295"/>
              </a:spcBef>
              <a:buFont typeface="Arial MT"/>
              <a:buChar char="●"/>
              <a:tabLst>
                <a:tab pos="329565" algn="l"/>
              </a:tabLst>
            </a:pPr>
            <a:r>
              <a:rPr sz="1400" i="1" dirty="0">
                <a:latin typeface="Arial"/>
                <a:cs typeface="Arial"/>
              </a:rPr>
              <a:t>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target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(aka.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dependant variable)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600"/>
              </a:lnSpc>
              <a:spcBef>
                <a:spcPts val="819"/>
              </a:spcBef>
              <a:buFont typeface="Arial MT"/>
              <a:buChar char="●"/>
              <a:tabLst>
                <a:tab pos="329565" algn="l"/>
              </a:tabLst>
            </a:pPr>
            <a:r>
              <a:rPr sz="1400" i="1" dirty="0">
                <a:latin typeface="Arial"/>
                <a:cs typeface="Arial"/>
              </a:rPr>
              <a:t>x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predictor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(feature,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independent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ts val="1600"/>
              </a:lnSpc>
            </a:pPr>
            <a:r>
              <a:rPr sz="1400" spc="-10" dirty="0">
                <a:latin typeface="Arial MT"/>
                <a:cs typeface="Arial MT"/>
              </a:rPr>
              <a:t>variable)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ct val="100000"/>
              </a:lnSpc>
              <a:spcBef>
                <a:spcPts val="825"/>
              </a:spcBef>
              <a:buFont typeface="Arial MT"/>
              <a:buChar char="●"/>
              <a:tabLst>
                <a:tab pos="329565" algn="l"/>
              </a:tabLst>
            </a:pPr>
            <a:r>
              <a:rPr sz="1400" i="1" dirty="0">
                <a:latin typeface="Arial"/>
                <a:cs typeface="Arial"/>
              </a:rPr>
              <a:t>a,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  <a:p>
            <a:pPr marL="329565" indent="-316865">
              <a:lnSpc>
                <a:spcPct val="100000"/>
              </a:lnSpc>
              <a:spcBef>
                <a:spcPts val="830"/>
              </a:spcBef>
              <a:buFont typeface="Arial MT"/>
              <a:buChar char="●"/>
              <a:tabLst>
                <a:tab pos="329565" algn="l"/>
              </a:tabLst>
            </a:pPr>
            <a:r>
              <a:rPr sz="1400" i="1" dirty="0">
                <a:latin typeface="Arial"/>
                <a:cs typeface="Arial"/>
              </a:rPr>
              <a:t>epsilon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noise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(assume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iid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Gaussian)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1978" y="3001467"/>
            <a:ext cx="3746500" cy="12128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1435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parameters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found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little </a:t>
            </a:r>
            <a:r>
              <a:rPr sz="1400" dirty="0">
                <a:latin typeface="Arial MT"/>
                <a:cs typeface="Arial MT"/>
              </a:rPr>
              <a:t>calculus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algebra.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deriv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wrt.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b)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zero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solve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25"/>
              </a:spcBef>
            </a:pPr>
            <a:r>
              <a:rPr sz="1400" dirty="0">
                <a:latin typeface="Arial MT"/>
                <a:cs typeface="Arial MT"/>
              </a:rPr>
              <a:t>We’ll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detail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we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study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supervised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learning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later...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7755" y="1972055"/>
            <a:ext cx="2028444" cy="70372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Regression</a:t>
            </a:r>
            <a:r>
              <a:rPr spc="-155" dirty="0"/>
              <a:t> </a:t>
            </a:r>
            <a:r>
              <a:rPr spc="-10" dirty="0"/>
              <a:t>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73170" cy="1119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Seaborn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lines.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dirty="0">
                <a:latin typeface="Consolas"/>
                <a:cs typeface="Consolas"/>
              </a:rPr>
              <a:t>sns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latin typeface="Consolas"/>
                <a:cs typeface="Consolas"/>
              </a:rPr>
              <a:t>regplot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solidFill>
                  <a:srgbClr val="008700"/>
                </a:solidFill>
                <a:latin typeface="Consolas"/>
                <a:cs typeface="Consolas"/>
              </a:rPr>
              <a:t>'total_bill'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7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700"/>
                </a:solidFill>
                <a:latin typeface="Consolas"/>
                <a:cs typeface="Consolas"/>
              </a:rPr>
              <a:t>'tip'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7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data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tips)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595"/>
              </a:lnSpc>
              <a:spcBef>
                <a:spcPts val="855"/>
              </a:spcBef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default,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confidence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intervals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too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(estimated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bootstrap)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6145" y="1101085"/>
            <a:ext cx="4318868" cy="2981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0708" y="2936748"/>
            <a:ext cx="3910965" cy="1504315"/>
          </a:xfrm>
          <a:prstGeom prst="rect">
            <a:avLst/>
          </a:prstGeom>
          <a:solidFill>
            <a:srgbClr val="E7E6E6"/>
          </a:solidFill>
          <a:ln w="9525">
            <a:solidFill>
              <a:srgbClr val="44536A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91440" marR="502920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bootstrap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 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non-parametric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way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estimating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confidence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intervals.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91440" marR="8509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Idea: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sample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replacement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100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times.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variation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fits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830323"/>
            <a:ext cx="9144000" cy="3313429"/>
            <a:chOff x="0" y="1830323"/>
            <a:chExt cx="9144000" cy="33134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1" y="1830323"/>
              <a:ext cx="4421124" cy="28666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6571" y="1830323"/>
              <a:ext cx="4410456" cy="28666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01668" y="1947671"/>
              <a:ext cx="1051560" cy="868680"/>
            </a:xfrm>
            <a:custGeom>
              <a:avLst/>
              <a:gdLst/>
              <a:ahLst/>
              <a:cxnLst/>
              <a:rect l="l" t="t" r="r" b="b"/>
              <a:pathLst>
                <a:path w="1051560" h="868680">
                  <a:moveTo>
                    <a:pt x="617220" y="0"/>
                  </a:moveTo>
                  <a:lnTo>
                    <a:pt x="617220" y="217169"/>
                  </a:lnTo>
                  <a:lnTo>
                    <a:pt x="0" y="217169"/>
                  </a:lnTo>
                  <a:lnTo>
                    <a:pt x="0" y="651509"/>
                  </a:lnTo>
                  <a:lnTo>
                    <a:pt x="617220" y="651509"/>
                  </a:lnTo>
                  <a:lnTo>
                    <a:pt x="617220" y="868679"/>
                  </a:lnTo>
                  <a:lnTo>
                    <a:pt x="1051560" y="434339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D0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1668" y="1947671"/>
              <a:ext cx="1051560" cy="868680"/>
            </a:xfrm>
            <a:custGeom>
              <a:avLst/>
              <a:gdLst/>
              <a:ahLst/>
              <a:cxnLst/>
              <a:rect l="l" t="t" r="r" b="b"/>
              <a:pathLst>
                <a:path w="1051560" h="868680">
                  <a:moveTo>
                    <a:pt x="0" y="217169"/>
                  </a:moveTo>
                  <a:lnTo>
                    <a:pt x="617220" y="217169"/>
                  </a:lnTo>
                  <a:lnTo>
                    <a:pt x="617220" y="0"/>
                  </a:lnTo>
                  <a:lnTo>
                    <a:pt x="1051560" y="434339"/>
                  </a:lnTo>
                  <a:lnTo>
                    <a:pt x="617220" y="868679"/>
                  </a:lnTo>
                  <a:lnTo>
                    <a:pt x="617220" y="651509"/>
                  </a:lnTo>
                  <a:lnTo>
                    <a:pt x="0" y="651509"/>
                  </a:lnTo>
                  <a:lnTo>
                    <a:pt x="0" y="217169"/>
                  </a:lnTo>
                  <a:close/>
                </a:path>
              </a:pathLst>
            </a:custGeom>
            <a:ln w="9525">
              <a:solidFill>
                <a:srgbClr val="A1C4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113157"/>
            <a:ext cx="23298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Axes</a:t>
            </a:r>
            <a:r>
              <a:rPr spc="-165" dirty="0"/>
              <a:t> </a:t>
            </a:r>
            <a:r>
              <a:rPr spc="-65" dirty="0"/>
              <a:t>scales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0550" y="845057"/>
            <a:ext cx="8053705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Sometimes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appears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correlated,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linearly.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y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exp(</a:t>
            </a:r>
            <a:r>
              <a:rPr sz="1400" i="1" dirty="0">
                <a:latin typeface="Arial"/>
                <a:cs typeface="Arial"/>
              </a:rPr>
              <a:t>ax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dirty="0">
                <a:latin typeface="Arial MT"/>
                <a:cs typeface="Arial MT"/>
              </a:rPr>
              <a:t>)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axes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scale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logarithmic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allows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fit.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4675" y="2257425"/>
            <a:ext cx="469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</a:rPr>
              <a:t>log(y)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90627"/>
            <a:ext cx="76612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Inappropriate</a:t>
            </a:r>
            <a:r>
              <a:rPr spc="-40" dirty="0"/>
              <a:t> </a:t>
            </a:r>
            <a:r>
              <a:rPr dirty="0"/>
              <a:t>uses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regression</a:t>
            </a:r>
            <a:r>
              <a:rPr spc="-35" dirty="0"/>
              <a:t> </a:t>
            </a:r>
            <a:r>
              <a:rPr spc="-10" dirty="0"/>
              <a:t>plots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9865" y="1203570"/>
            <a:ext cx="7779384" cy="3268345"/>
            <a:chOff x="619865" y="1203570"/>
            <a:chExt cx="7779384" cy="3268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865" y="1203570"/>
              <a:ext cx="3437424" cy="28380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0246" y="1203570"/>
              <a:ext cx="3438891" cy="28380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6367" y="3595116"/>
              <a:ext cx="1731645" cy="876300"/>
            </a:xfrm>
            <a:custGeom>
              <a:avLst/>
              <a:gdLst/>
              <a:ahLst/>
              <a:cxnLst/>
              <a:rect l="l" t="t" r="r" b="b"/>
              <a:pathLst>
                <a:path w="1731645" h="876300">
                  <a:moveTo>
                    <a:pt x="1731264" y="0"/>
                  </a:moveTo>
                  <a:lnTo>
                    <a:pt x="0" y="0"/>
                  </a:lnTo>
                  <a:lnTo>
                    <a:pt x="0" y="876300"/>
                  </a:lnTo>
                  <a:lnTo>
                    <a:pt x="1731264" y="876300"/>
                  </a:lnTo>
                  <a:lnTo>
                    <a:pt x="1731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06367" y="3595115"/>
            <a:ext cx="1731645" cy="876300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91440" marR="255270">
              <a:lnSpc>
                <a:spcPct val="100000"/>
              </a:lnSpc>
              <a:spcBef>
                <a:spcPts val="645"/>
              </a:spcBef>
            </a:pPr>
            <a:r>
              <a:rPr sz="1400" spc="-10" dirty="0">
                <a:latin typeface="Consolas"/>
                <a:cs typeface="Consolas"/>
              </a:rPr>
              <a:t>random.seed(7) </a:t>
            </a:r>
            <a:r>
              <a:rPr sz="1400" dirty="0">
                <a:latin typeface="Consolas"/>
                <a:cs typeface="Consolas"/>
              </a:rPr>
              <a:t>xs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rand(20) </a:t>
            </a:r>
            <a:r>
              <a:rPr sz="1400" dirty="0">
                <a:latin typeface="Consolas"/>
                <a:cs typeface="Consolas"/>
              </a:rPr>
              <a:t>ys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rand(20)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8951"/>
            <a:ext cx="9144000" cy="4384675"/>
            <a:chOff x="0" y="758951"/>
            <a:chExt cx="9144000" cy="4384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5088" y="758951"/>
              <a:ext cx="3936491" cy="3938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87" y="758951"/>
              <a:ext cx="3936491" cy="39380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87901" y="2148077"/>
              <a:ext cx="396240" cy="2369820"/>
            </a:xfrm>
            <a:custGeom>
              <a:avLst/>
              <a:gdLst/>
              <a:ahLst/>
              <a:cxnLst/>
              <a:rect l="l" t="t" r="r" b="b"/>
              <a:pathLst>
                <a:path w="396239" h="2369820">
                  <a:moveTo>
                    <a:pt x="51815" y="38100"/>
                  </a:moveTo>
                  <a:lnTo>
                    <a:pt x="75614" y="82137"/>
                  </a:lnTo>
                  <a:lnTo>
                    <a:pt x="100219" y="125804"/>
                  </a:lnTo>
                  <a:lnTo>
                    <a:pt x="125673" y="169022"/>
                  </a:lnTo>
                  <a:lnTo>
                    <a:pt x="152021" y="211714"/>
                  </a:lnTo>
                  <a:lnTo>
                    <a:pt x="179307" y="253801"/>
                  </a:lnTo>
                  <a:lnTo>
                    <a:pt x="207574" y="295204"/>
                  </a:lnTo>
                  <a:lnTo>
                    <a:pt x="236867" y="335845"/>
                  </a:lnTo>
                  <a:lnTo>
                    <a:pt x="267228" y="375646"/>
                  </a:lnTo>
                  <a:lnTo>
                    <a:pt x="298703" y="414528"/>
                  </a:lnTo>
                </a:path>
                <a:path w="396239" h="2369820">
                  <a:moveTo>
                    <a:pt x="259080" y="0"/>
                  </a:moveTo>
                  <a:lnTo>
                    <a:pt x="240038" y="46937"/>
                  </a:lnTo>
                  <a:lnTo>
                    <a:pt x="220393" y="93746"/>
                  </a:lnTo>
                  <a:lnTo>
                    <a:pt x="200045" y="140323"/>
                  </a:lnTo>
                  <a:lnTo>
                    <a:pt x="178895" y="186566"/>
                  </a:lnTo>
                  <a:lnTo>
                    <a:pt x="156842" y="232372"/>
                  </a:lnTo>
                  <a:lnTo>
                    <a:pt x="133787" y="277638"/>
                  </a:lnTo>
                  <a:lnTo>
                    <a:pt x="109631" y="322260"/>
                  </a:lnTo>
                  <a:lnTo>
                    <a:pt x="84274" y="366135"/>
                  </a:lnTo>
                  <a:lnTo>
                    <a:pt x="57616" y="409161"/>
                  </a:lnTo>
                  <a:lnTo>
                    <a:pt x="29558" y="451234"/>
                  </a:lnTo>
                  <a:lnTo>
                    <a:pt x="0" y="492252"/>
                  </a:lnTo>
                </a:path>
                <a:path w="396239" h="2369820">
                  <a:moveTo>
                    <a:pt x="150875" y="1915668"/>
                  </a:moveTo>
                  <a:lnTo>
                    <a:pt x="174542" y="1959700"/>
                  </a:lnTo>
                  <a:lnTo>
                    <a:pt x="199006" y="2003361"/>
                  </a:lnTo>
                  <a:lnTo>
                    <a:pt x="224310" y="2046573"/>
                  </a:lnTo>
                  <a:lnTo>
                    <a:pt x="250498" y="2089260"/>
                  </a:lnTo>
                  <a:lnTo>
                    <a:pt x="277614" y="2131344"/>
                  </a:lnTo>
                  <a:lnTo>
                    <a:pt x="305703" y="2172747"/>
                  </a:lnTo>
                  <a:lnTo>
                    <a:pt x="334807" y="2213391"/>
                  </a:lnTo>
                  <a:lnTo>
                    <a:pt x="364971" y="2253200"/>
                  </a:lnTo>
                  <a:lnTo>
                    <a:pt x="396239" y="2292096"/>
                  </a:lnTo>
                </a:path>
                <a:path w="396239" h="2369820">
                  <a:moveTo>
                    <a:pt x="358139" y="1877568"/>
                  </a:moveTo>
                  <a:lnTo>
                    <a:pt x="339098" y="1924493"/>
                  </a:lnTo>
                  <a:lnTo>
                    <a:pt x="319453" y="1971294"/>
                  </a:lnTo>
                  <a:lnTo>
                    <a:pt x="299105" y="2017867"/>
                  </a:lnTo>
                  <a:lnTo>
                    <a:pt x="277955" y="2064109"/>
                  </a:lnTo>
                  <a:lnTo>
                    <a:pt x="255902" y="2109915"/>
                  </a:lnTo>
                  <a:lnTo>
                    <a:pt x="232847" y="2155183"/>
                  </a:lnTo>
                  <a:lnTo>
                    <a:pt x="208691" y="2199809"/>
                  </a:lnTo>
                  <a:lnTo>
                    <a:pt x="183334" y="2243689"/>
                  </a:lnTo>
                  <a:lnTo>
                    <a:pt x="156676" y="2286720"/>
                  </a:lnTo>
                  <a:lnTo>
                    <a:pt x="128618" y="2328798"/>
                  </a:lnTo>
                  <a:lnTo>
                    <a:pt x="99060" y="236982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14478"/>
            <a:ext cx="40386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Anscombe's</a:t>
            </a:r>
            <a:r>
              <a:rPr spc="-130" dirty="0"/>
              <a:t> </a:t>
            </a:r>
            <a:r>
              <a:rPr spc="-10" dirty="0"/>
              <a:t>quartet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403" y="2075688"/>
            <a:ext cx="3998976" cy="26380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33045"/>
            <a:ext cx="233362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Line</a:t>
            </a:r>
            <a:r>
              <a:rPr spc="-204" dirty="0"/>
              <a:t> </a:t>
            </a:r>
            <a:r>
              <a:rPr spc="-40" dirty="0"/>
              <a:t>graphs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865377"/>
            <a:ext cx="4356100" cy="160718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32384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appropriate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plotting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as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function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 another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continuous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ordered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20"/>
              </a:spcBef>
            </a:pPr>
            <a:r>
              <a:rPr sz="1400" dirty="0">
                <a:latin typeface="Arial MT"/>
                <a:cs typeface="Arial MT"/>
              </a:rPr>
              <a:t>Often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x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i="1" dirty="0">
                <a:latin typeface="Arial"/>
                <a:cs typeface="Arial"/>
              </a:rPr>
              <a:t>y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wish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study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over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time.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called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time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series</a:t>
            </a:r>
            <a:r>
              <a:rPr sz="1400" spc="-1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17780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lines.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It’s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good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practice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markers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points.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32097" y="66185"/>
            <a:ext cx="4095826" cy="1629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659" y="3008376"/>
            <a:ext cx="4488180" cy="1438910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91440" marR="1111885">
              <a:lnSpc>
                <a:spcPct val="114500"/>
              </a:lnSpc>
              <a:spcBef>
                <a:spcPts val="570"/>
              </a:spcBef>
            </a:pPr>
            <a:r>
              <a:rPr sz="1100" dirty="0">
                <a:latin typeface="Consolas"/>
                <a:cs typeface="Consolas"/>
              </a:rPr>
              <a:t>air</a:t>
            </a:r>
            <a:r>
              <a:rPr sz="1100" spc="-15" dirty="0"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1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pd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read_csv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8700"/>
                </a:solidFill>
                <a:latin typeface="Consolas"/>
                <a:cs typeface="Consolas"/>
              </a:rPr>
              <a:t>'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nsolas"/>
                <a:cs typeface="Consolas"/>
                <a:hlinkClick r:id="rId4"/>
              </a:rPr>
              <a:t>data/AirPassengers.csv</a:t>
            </a:r>
            <a:r>
              <a:rPr sz="1100" spc="-10" dirty="0">
                <a:solidFill>
                  <a:srgbClr val="008700"/>
                </a:solidFill>
                <a:latin typeface="Consolas"/>
                <a:cs typeface="Consolas"/>
              </a:rPr>
              <a:t>') </a:t>
            </a:r>
            <a:r>
              <a:rPr sz="1100" spc="-10" dirty="0">
                <a:latin typeface="Consolas"/>
                <a:cs typeface="Consolas"/>
              </a:rPr>
              <a:t>figure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latin typeface="Consolas"/>
                <a:cs typeface="Consolas"/>
              </a:rPr>
              <a:t>figsize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=(</a:t>
            </a:r>
            <a:r>
              <a:rPr sz="1100" spc="-10" dirty="0">
                <a:solidFill>
                  <a:srgbClr val="006666"/>
                </a:solidFill>
                <a:latin typeface="Consolas"/>
                <a:cs typeface="Consolas"/>
              </a:rPr>
              <a:t>5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10" dirty="0">
                <a:solidFill>
                  <a:srgbClr val="006666"/>
                </a:solidFill>
                <a:latin typeface="Consolas"/>
                <a:cs typeface="Consolas"/>
              </a:rPr>
              <a:t>3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))</a:t>
            </a:r>
            <a:endParaRPr sz="1100">
              <a:latin typeface="Consolas"/>
              <a:cs typeface="Consolas"/>
            </a:endParaRPr>
          </a:p>
          <a:p>
            <a:pPr marL="91440" marR="959485">
              <a:lnSpc>
                <a:spcPct val="114500"/>
              </a:lnSpc>
              <a:spcBef>
                <a:spcPts val="10"/>
              </a:spcBef>
            </a:pPr>
            <a:r>
              <a:rPr sz="1100" b="1" dirty="0">
                <a:latin typeface="Consolas"/>
                <a:cs typeface="Consolas"/>
              </a:rPr>
              <a:t>plot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dirty="0">
                <a:latin typeface="Consolas"/>
                <a:cs typeface="Consolas"/>
              </a:rPr>
              <a:t>air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time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6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air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dirty="0">
                <a:latin typeface="Consolas"/>
                <a:cs typeface="Consolas"/>
              </a:rPr>
              <a:t>AirPassengers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100" spc="-70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latin typeface="Consolas"/>
                <a:cs typeface="Consolas"/>
              </a:rPr>
              <a:t>marker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100" spc="-10" dirty="0">
                <a:solidFill>
                  <a:srgbClr val="008700"/>
                </a:solidFill>
                <a:latin typeface="Consolas"/>
                <a:cs typeface="Consolas"/>
              </a:rPr>
              <a:t>'.') </a:t>
            </a:r>
            <a:r>
              <a:rPr sz="1100" spc="-10" dirty="0">
                <a:latin typeface="Consolas"/>
                <a:cs typeface="Consolas"/>
              </a:rPr>
              <a:t>sns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100" spc="-10" dirty="0">
                <a:latin typeface="Consolas"/>
                <a:cs typeface="Consolas"/>
              </a:rPr>
              <a:t>despine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()</a:t>
            </a:r>
            <a:endParaRPr sz="11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100" spc="-10" dirty="0">
                <a:latin typeface="Consolas"/>
                <a:cs typeface="Consolas"/>
              </a:rPr>
              <a:t>xlabel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8700"/>
                </a:solidFill>
                <a:latin typeface="Consolas"/>
                <a:cs typeface="Consolas"/>
              </a:rPr>
              <a:t>'year')</a:t>
            </a:r>
            <a:endParaRPr sz="11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100" spc="-10" dirty="0">
                <a:latin typeface="Consolas"/>
                <a:cs typeface="Consolas"/>
              </a:rPr>
              <a:t>ylabel</a:t>
            </a:r>
            <a:r>
              <a:rPr sz="11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spc="-10" dirty="0">
                <a:solidFill>
                  <a:srgbClr val="008700"/>
                </a:solidFill>
                <a:latin typeface="Consolas"/>
                <a:cs typeface="Consolas"/>
              </a:rPr>
              <a:t>'passengers')</a:t>
            </a:r>
            <a:endParaRPr sz="11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1100" dirty="0">
                <a:latin typeface="Consolas"/>
                <a:cs typeface="Consolas"/>
              </a:rPr>
              <a:t>title</a:t>
            </a:r>
            <a:r>
              <a:rPr sz="11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100" dirty="0">
                <a:solidFill>
                  <a:srgbClr val="008700"/>
                </a:solidFill>
                <a:latin typeface="Consolas"/>
                <a:cs typeface="Consolas"/>
              </a:rPr>
              <a:t>'Monthly</a:t>
            </a:r>
            <a:r>
              <a:rPr sz="1100" spc="-5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700"/>
                </a:solidFill>
                <a:latin typeface="Consolas"/>
                <a:cs typeface="Consolas"/>
              </a:rPr>
              <a:t>Airline</a:t>
            </a:r>
            <a:r>
              <a:rPr sz="1100" spc="-4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100" dirty="0">
                <a:solidFill>
                  <a:srgbClr val="008700"/>
                </a:solidFill>
                <a:latin typeface="Consolas"/>
                <a:cs typeface="Consolas"/>
              </a:rPr>
              <a:t>Passenger</a:t>
            </a:r>
            <a:r>
              <a:rPr sz="1100" spc="-45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1100" spc="-10" dirty="0">
                <a:solidFill>
                  <a:srgbClr val="008700"/>
                </a:solidFill>
                <a:latin typeface="Consolas"/>
                <a:cs typeface="Consolas"/>
              </a:rPr>
              <a:t>Numbers')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703" y="198120"/>
            <a:ext cx="4433315" cy="44759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326" y="129031"/>
            <a:ext cx="4316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Facet</a:t>
            </a:r>
            <a:r>
              <a:rPr sz="2800" spc="-105" dirty="0"/>
              <a:t> </a:t>
            </a:r>
            <a:r>
              <a:rPr sz="2800" spc="-25" dirty="0"/>
              <a:t>grids</a:t>
            </a:r>
            <a:r>
              <a:rPr sz="2800" spc="-75" dirty="0"/>
              <a:t> </a:t>
            </a:r>
            <a:r>
              <a:rPr sz="2800" spc="75" dirty="0"/>
              <a:t>(lattice</a:t>
            </a:r>
            <a:r>
              <a:rPr sz="2800" spc="-95" dirty="0"/>
              <a:t> </a:t>
            </a:r>
            <a:r>
              <a:rPr sz="2800" spc="-10" dirty="0"/>
              <a:t>plots)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90550" y="919733"/>
            <a:ext cx="3817620" cy="19913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57834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Visualize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multivariate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relationships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 MT"/>
                <a:cs typeface="Arial MT"/>
              </a:rPr>
              <a:t>by </a:t>
            </a:r>
            <a:r>
              <a:rPr sz="1400" dirty="0">
                <a:latin typeface="Arial MT"/>
                <a:cs typeface="Arial MT"/>
              </a:rPr>
              <a:t>displaying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relationship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two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Arial"/>
                <a:cs typeface="Arial"/>
              </a:rPr>
              <a:t>conditioned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other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nominal variables</a:t>
            </a:r>
            <a:r>
              <a:rPr sz="1400" spc="-1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I.e.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facets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(nominal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variables)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plot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groups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grid.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05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not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nominal,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quantized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intervals.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668" y="3515867"/>
            <a:ext cx="3839210" cy="856615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R="2133600" algn="ctr">
              <a:lnSpc>
                <a:spcPct val="100000"/>
              </a:lnSpc>
              <a:spcBef>
                <a:spcPts val="775"/>
              </a:spcBef>
            </a:pPr>
            <a:r>
              <a:rPr sz="1200" dirty="0">
                <a:latin typeface="Consolas"/>
                <a:cs typeface="Consolas"/>
              </a:rPr>
              <a:t>g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sns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spc="-10" dirty="0">
                <a:solidFill>
                  <a:srgbClr val="660066"/>
                </a:solidFill>
                <a:latin typeface="Consolas"/>
                <a:cs typeface="Consolas"/>
              </a:rPr>
              <a:t>FacetGrid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  <a:p>
            <a:pPr marR="283210" algn="ctr">
              <a:lnSpc>
                <a:spcPct val="100000"/>
              </a:lnSpc>
              <a:spcBef>
                <a:spcPts val="215"/>
              </a:spcBef>
              <a:tabLst>
                <a:tab pos="1598295" algn="l"/>
              </a:tabLst>
            </a:pPr>
            <a:r>
              <a:rPr sz="1200" dirty="0">
                <a:latin typeface="Consolas"/>
                <a:cs typeface="Consolas"/>
              </a:rPr>
              <a:t>tips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2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col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"time"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	</a:t>
            </a:r>
            <a:r>
              <a:rPr sz="1200" spc="-10" dirty="0">
                <a:latin typeface="Consolas"/>
                <a:cs typeface="Consolas"/>
              </a:rPr>
              <a:t>row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"smoker"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R="281305" algn="ctr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latin typeface="Consolas"/>
                <a:cs typeface="Consolas"/>
              </a:rPr>
              <a:t>g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b="1" dirty="0">
                <a:latin typeface="Consolas"/>
                <a:cs typeface="Consolas"/>
              </a:rPr>
              <a:t>map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(</a:t>
            </a:r>
            <a:r>
              <a:rPr sz="1200" dirty="0">
                <a:latin typeface="Consolas"/>
                <a:cs typeface="Consolas"/>
              </a:rPr>
              <a:t>plt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.</a:t>
            </a:r>
            <a:r>
              <a:rPr sz="1200" dirty="0">
                <a:latin typeface="Consolas"/>
                <a:cs typeface="Consolas"/>
              </a:rPr>
              <a:t>hist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10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700"/>
                </a:solidFill>
                <a:latin typeface="Consolas"/>
                <a:cs typeface="Consolas"/>
              </a:rPr>
              <a:t>"total_bill"</a:t>
            </a:r>
            <a:r>
              <a:rPr sz="1200" dirty="0">
                <a:solidFill>
                  <a:srgbClr val="666600"/>
                </a:solidFill>
                <a:latin typeface="Consolas"/>
                <a:cs typeface="Consolas"/>
              </a:rPr>
              <a:t>,</a:t>
            </a:r>
            <a:r>
              <a:rPr sz="1200" spc="-105" dirty="0">
                <a:solidFill>
                  <a:srgbClr val="6666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bins</a:t>
            </a:r>
            <a:r>
              <a:rPr sz="1200" spc="-10" dirty="0">
                <a:solidFill>
                  <a:srgbClr val="666600"/>
                </a:solidFill>
                <a:latin typeface="Consolas"/>
                <a:cs typeface="Consolas"/>
              </a:rPr>
              <a:t>=</a:t>
            </a:r>
            <a:r>
              <a:rPr sz="1200" spc="-10" dirty="0">
                <a:latin typeface="Consolas"/>
                <a:cs typeface="Consolas"/>
              </a:rPr>
              <a:t>bins</a:t>
            </a:r>
            <a:r>
              <a:rPr sz="1200" spc="-10" dirty="0">
                <a:solidFill>
                  <a:srgbClr val="008700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7408" y="1177095"/>
            <a:ext cx="167005" cy="3352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count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323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Topics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810"/>
              </a:spcBef>
              <a:buChar char="●"/>
              <a:tabLst>
                <a:tab pos="393065" algn="l"/>
              </a:tabLst>
            </a:pPr>
            <a:r>
              <a:rPr spc="-10" dirty="0"/>
              <a:t>Visualizing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shape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distribution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0" dirty="0"/>
              <a:t>data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135" dirty="0"/>
              <a:t> </a:t>
            </a:r>
            <a:r>
              <a:rPr dirty="0"/>
              <a:t>relationships</a:t>
            </a:r>
            <a:r>
              <a:rPr spc="-145" dirty="0"/>
              <a:t> </a:t>
            </a:r>
            <a:r>
              <a:rPr dirty="0"/>
              <a:t>between</a:t>
            </a:r>
            <a:r>
              <a:rPr spc="-150" dirty="0"/>
              <a:t> </a:t>
            </a:r>
            <a:r>
              <a:rPr spc="-10" dirty="0"/>
              <a:t>attributes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>
                <a:solidFill>
                  <a:srgbClr val="5B9BD4"/>
                </a:solidFill>
              </a:rPr>
              <a:t>Comparing</a:t>
            </a:r>
            <a:r>
              <a:rPr spc="-150" dirty="0">
                <a:solidFill>
                  <a:srgbClr val="5B9BD4"/>
                </a:solidFill>
              </a:rPr>
              <a:t> </a:t>
            </a:r>
            <a:r>
              <a:rPr spc="-10" dirty="0">
                <a:solidFill>
                  <a:srgbClr val="5B9BD4"/>
                </a:solidFill>
              </a:rPr>
              <a:t>quantities</a:t>
            </a:r>
          </a:p>
          <a:p>
            <a:pPr marL="393065" indent="-380365">
              <a:lnSpc>
                <a:spcPct val="100000"/>
              </a:lnSpc>
              <a:spcBef>
                <a:spcPts val="72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90" dirty="0"/>
              <a:t> </a:t>
            </a:r>
            <a:r>
              <a:rPr dirty="0"/>
              <a:t>composition</a:t>
            </a:r>
            <a:r>
              <a:rPr spc="-10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part-</a:t>
            </a:r>
            <a:r>
              <a:rPr dirty="0"/>
              <a:t>whole</a:t>
            </a:r>
            <a:r>
              <a:rPr spc="-105" dirty="0"/>
              <a:t> </a:t>
            </a:r>
            <a:r>
              <a:rPr spc="-10" dirty="0"/>
              <a:t>relationships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Design</a:t>
            </a:r>
            <a:r>
              <a:rPr spc="-95" dirty="0"/>
              <a:t> </a:t>
            </a:r>
            <a:r>
              <a:rPr dirty="0"/>
              <a:t>principles</a:t>
            </a:r>
            <a:r>
              <a:rPr spc="-8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visualization</a:t>
            </a:r>
            <a:r>
              <a:rPr spc="-75" dirty="0"/>
              <a:t> </a:t>
            </a:r>
            <a:r>
              <a:rPr dirty="0"/>
              <a:t>faux</a:t>
            </a:r>
            <a:r>
              <a:rPr spc="-120" dirty="0"/>
              <a:t> </a:t>
            </a:r>
            <a:r>
              <a:rPr spc="-25" dirty="0"/>
              <a:t>pas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Mean,</a:t>
            </a:r>
            <a:r>
              <a:rPr spc="-114" dirty="0"/>
              <a:t> </a:t>
            </a:r>
            <a:r>
              <a:rPr spc="-30" dirty="0"/>
              <a:t>median,</a:t>
            </a:r>
            <a:r>
              <a:rPr spc="-110" dirty="0"/>
              <a:t> </a:t>
            </a:r>
            <a:r>
              <a:rPr spc="-2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713479" cy="432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Arithmetic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mean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observations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divided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by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observations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1978" y="1203782"/>
            <a:ext cx="3770629" cy="2386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median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robust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statistic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(less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sensitive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outliers)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170815">
              <a:lnSpc>
                <a:spcPts val="1510"/>
              </a:lnSpc>
            </a:pPr>
            <a:r>
              <a:rPr sz="1400" b="1" dirty="0">
                <a:latin typeface="Arial"/>
                <a:cs typeface="Arial"/>
              </a:rPr>
              <a:t>Mode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frequent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dataset. </a:t>
            </a:r>
            <a:r>
              <a:rPr sz="1400" dirty="0">
                <a:latin typeface="Arial MT"/>
                <a:cs typeface="Arial MT"/>
              </a:rPr>
              <a:t>Suitable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measure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central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tendency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for </a:t>
            </a:r>
            <a:r>
              <a:rPr sz="1400" dirty="0">
                <a:latin typeface="Arial MT"/>
                <a:cs typeface="Arial MT"/>
              </a:rPr>
              <a:t>nominal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 marL="12700" marR="458470">
              <a:lnSpc>
                <a:spcPts val="1510"/>
              </a:lnSpc>
              <a:spcBef>
                <a:spcPts val="1605"/>
              </a:spcBef>
            </a:pPr>
            <a:r>
              <a:rPr sz="1400" dirty="0">
                <a:latin typeface="Arial MT"/>
                <a:cs typeface="Arial MT"/>
              </a:rPr>
              <a:t>Easy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compute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discrete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values:</a:t>
            </a:r>
            <a:r>
              <a:rPr sz="1400" spc="-20" dirty="0">
                <a:latin typeface="Arial MT"/>
                <a:cs typeface="Arial MT"/>
              </a:rPr>
              <a:t> most </a:t>
            </a:r>
            <a:r>
              <a:rPr sz="1400" dirty="0">
                <a:latin typeface="Arial MT"/>
                <a:cs typeface="Arial MT"/>
              </a:rPr>
              <a:t>frequent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10"/>
              </a:spcBef>
            </a:pPr>
            <a:r>
              <a:rPr sz="1400" dirty="0">
                <a:latin typeface="Arial MT"/>
                <a:cs typeface="Arial MT"/>
              </a:rPr>
              <a:t>Not</a:t>
            </a:r>
            <a:r>
              <a:rPr sz="1400" spc="-10" dirty="0">
                <a:latin typeface="Arial MT"/>
                <a:cs typeface="Arial MT"/>
              </a:rPr>
              <a:t> straightforward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continuous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distributions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(some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well-</a:t>
            </a:r>
            <a:r>
              <a:rPr sz="1400" dirty="0">
                <a:latin typeface="Arial MT"/>
                <a:cs typeface="Arial MT"/>
              </a:rPr>
              <a:t>defined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mode).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550" y="2918587"/>
            <a:ext cx="3585845" cy="14147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8419">
              <a:lnSpc>
                <a:spcPts val="1510"/>
              </a:lnSpc>
              <a:spcBef>
                <a:spcPts val="295"/>
              </a:spcBef>
            </a:pPr>
            <a:r>
              <a:rPr sz="1400" b="1" dirty="0">
                <a:latin typeface="Arial"/>
                <a:cs typeface="Arial"/>
              </a:rPr>
              <a:t>Median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middle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separates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half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lower half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set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latin typeface="Arial MT"/>
                <a:cs typeface="Arial MT"/>
              </a:rPr>
              <a:t>Sort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middle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Even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observations: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take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arithmetic </a:t>
            </a:r>
            <a:r>
              <a:rPr sz="1400" dirty="0">
                <a:latin typeface="Arial MT"/>
                <a:cs typeface="Arial MT"/>
              </a:rPr>
              <a:t>mean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middle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two</a:t>
            </a:r>
            <a:r>
              <a:rPr sz="1400" spc="-10" dirty="0">
                <a:latin typeface="Arial MT"/>
                <a:cs typeface="Arial MT"/>
              </a:rPr>
              <a:t> values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837" y="1866900"/>
            <a:ext cx="1414140" cy="70707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Comparing</a:t>
            </a:r>
            <a:r>
              <a:rPr spc="-180" dirty="0"/>
              <a:t> </a:t>
            </a:r>
            <a:r>
              <a:rPr spc="-10" dirty="0"/>
              <a:t>quantities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418840" cy="239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Compare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quantities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another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variable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spc="-10" dirty="0">
                <a:latin typeface="Arial MT"/>
                <a:cs typeface="Arial MT"/>
              </a:rPr>
              <a:t>Typical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quantities: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30"/>
              </a:spcBef>
              <a:buChar char="●"/>
              <a:tabLst>
                <a:tab pos="469265" algn="l"/>
              </a:tabLst>
            </a:pPr>
            <a:r>
              <a:rPr sz="1400" spc="-20" dirty="0">
                <a:latin typeface="Arial MT"/>
                <a:cs typeface="Arial MT"/>
              </a:rPr>
              <a:t>Mean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Arial MT"/>
                <a:cs typeface="Arial MT"/>
              </a:rPr>
              <a:t>Variance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177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E.g.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accuracy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algorithm,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height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given </a:t>
            </a:r>
            <a:r>
              <a:rPr sz="1400" spc="-10" dirty="0">
                <a:latin typeface="Arial MT"/>
                <a:cs typeface="Arial MT"/>
              </a:rPr>
              <a:t>gender,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series: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quantity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given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time.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22164" y="1399032"/>
            <a:ext cx="3215005" cy="2555875"/>
            <a:chOff x="5122164" y="1399032"/>
            <a:chExt cx="3215005" cy="2555875"/>
          </a:xfrm>
        </p:grpSpPr>
        <p:sp>
          <p:nvSpPr>
            <p:cNvPr id="5" name="object 5"/>
            <p:cNvSpPr/>
            <p:nvPr/>
          </p:nvSpPr>
          <p:spPr>
            <a:xfrm>
              <a:off x="5122164" y="3916680"/>
              <a:ext cx="3215005" cy="0"/>
            </a:xfrm>
            <a:custGeom>
              <a:avLst/>
              <a:gdLst/>
              <a:ahLst/>
              <a:cxnLst/>
              <a:rect l="l" t="t" r="r" b="b"/>
              <a:pathLst>
                <a:path w="3215004">
                  <a:moveTo>
                    <a:pt x="0" y="0"/>
                  </a:moveTo>
                  <a:lnTo>
                    <a:pt x="3214751" y="0"/>
                  </a:lnTo>
                </a:path>
              </a:pathLst>
            </a:custGeom>
            <a:ln w="76200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56732" y="1399031"/>
              <a:ext cx="1696720" cy="2527300"/>
            </a:xfrm>
            <a:custGeom>
              <a:avLst/>
              <a:gdLst/>
              <a:ahLst/>
              <a:cxnLst/>
              <a:rect l="l" t="t" r="r" b="b"/>
              <a:pathLst>
                <a:path w="1696720" h="2527300">
                  <a:moveTo>
                    <a:pt x="624840" y="0"/>
                  </a:moveTo>
                  <a:lnTo>
                    <a:pt x="0" y="0"/>
                  </a:lnTo>
                  <a:lnTo>
                    <a:pt x="0" y="2526792"/>
                  </a:lnTo>
                  <a:lnTo>
                    <a:pt x="624840" y="2526792"/>
                  </a:lnTo>
                  <a:lnTo>
                    <a:pt x="624840" y="0"/>
                  </a:lnTo>
                  <a:close/>
                </a:path>
                <a:path w="1696720" h="2527300">
                  <a:moveTo>
                    <a:pt x="1696212" y="1306068"/>
                  </a:moveTo>
                  <a:lnTo>
                    <a:pt x="1071372" y="1306068"/>
                  </a:lnTo>
                  <a:lnTo>
                    <a:pt x="1071372" y="2526792"/>
                  </a:lnTo>
                  <a:lnTo>
                    <a:pt x="1696212" y="2526792"/>
                  </a:lnTo>
                  <a:lnTo>
                    <a:pt x="1696212" y="1306068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206946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Bar</a:t>
            </a:r>
            <a:r>
              <a:rPr spc="-220" dirty="0"/>
              <a:t> </a:t>
            </a:r>
            <a:r>
              <a:rPr spc="-10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641090" cy="275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comparing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quantities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conditioned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variable.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 MT"/>
              <a:cs typeface="Arial MT"/>
            </a:endParaRPr>
          </a:p>
          <a:p>
            <a:pPr marL="12700" marR="21717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quantities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averages, </a:t>
            </a:r>
            <a:r>
              <a:rPr sz="1400" dirty="0">
                <a:latin typeface="Arial MT"/>
                <a:cs typeface="Arial MT"/>
              </a:rPr>
              <a:t>confidence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intervals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plotted.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  <a:spcBef>
                <a:spcPts val="1410"/>
              </a:spcBef>
            </a:pPr>
            <a:r>
              <a:rPr sz="1400" dirty="0">
                <a:latin typeface="Arial MT"/>
                <a:cs typeface="Arial MT"/>
              </a:rPr>
              <a:t>Seaborn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uses</a:t>
            </a:r>
            <a:r>
              <a:rPr sz="1400" spc="-10" dirty="0">
                <a:latin typeface="Arial MT"/>
                <a:cs typeface="Arial MT"/>
              </a:rPr>
              <a:t> bootstrapping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estimate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confidence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intervals.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212725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Bars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plotted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horizontally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0" dirty="0">
                <a:latin typeface="Arial MT"/>
                <a:cs typeface="Arial MT"/>
              </a:rPr>
              <a:t> vertically. </a:t>
            </a:r>
            <a:r>
              <a:rPr sz="1400" dirty="0">
                <a:latin typeface="Arial MT"/>
                <a:cs typeface="Arial MT"/>
              </a:rPr>
              <a:t>Horizontal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better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many </a:t>
            </a:r>
            <a:r>
              <a:rPr sz="1400" spc="-10" dirty="0">
                <a:latin typeface="Arial MT"/>
                <a:cs typeface="Arial MT"/>
              </a:rPr>
              <a:t>categories.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200" dirty="0">
                <a:latin typeface="Consolas"/>
                <a:cs typeface="Consolas"/>
              </a:rPr>
              <a:t>sns.</a:t>
            </a:r>
            <a:r>
              <a:rPr sz="1200" b="1" dirty="0">
                <a:latin typeface="Consolas"/>
                <a:cs typeface="Consolas"/>
              </a:rPr>
              <a:t>barplot</a:t>
            </a:r>
            <a:r>
              <a:rPr sz="1200" dirty="0">
                <a:latin typeface="Consolas"/>
                <a:cs typeface="Consolas"/>
              </a:rPr>
              <a:t>('feed',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'weight',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data=chicken)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5761" y="1084390"/>
            <a:ext cx="4473329" cy="31321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4401" y="856564"/>
            <a:ext cx="248856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Chicken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Weights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Type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Bars</a:t>
            </a:r>
            <a:r>
              <a:rPr spc="-60" dirty="0"/>
              <a:t> </a:t>
            </a:r>
            <a:r>
              <a:rPr dirty="0"/>
              <a:t>chart</a:t>
            </a:r>
            <a:r>
              <a:rPr spc="-60" dirty="0"/>
              <a:t> </a:t>
            </a:r>
            <a:r>
              <a:rPr spc="-2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0758" y="1203782"/>
            <a:ext cx="5561965" cy="196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makes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interpolate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between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(quantitative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variables),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chart.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chart.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95"/>
              </a:lnSpc>
              <a:spcBef>
                <a:spcPts val="84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Since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categorical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inherent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order,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b="1" spc="-20" dirty="0">
                <a:latin typeface="Arial"/>
                <a:cs typeface="Arial"/>
              </a:rPr>
              <a:t>sort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categories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height.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95"/>
              </a:lnSpc>
              <a:spcBef>
                <a:spcPts val="83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there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few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confidence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intervals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don’t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matter,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prefer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chart.</a:t>
            </a:r>
            <a:endParaRPr sz="1400">
              <a:latin typeface="Arial MT"/>
              <a:cs typeface="Arial MT"/>
            </a:endParaRPr>
          </a:p>
          <a:p>
            <a:pPr marL="329565" marR="356870" indent="-317500">
              <a:lnSpc>
                <a:spcPts val="1510"/>
              </a:lnSpc>
              <a:spcBef>
                <a:spcPts val="1019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another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variable,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color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bars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grouped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7971" y="2709837"/>
            <a:ext cx="2257280" cy="1658476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43661"/>
            <a:ext cx="31457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Dot/point</a:t>
            </a:r>
            <a:r>
              <a:rPr spc="-125" dirty="0"/>
              <a:t> </a:t>
            </a:r>
            <a:r>
              <a:rPr spc="-10" dirty="0"/>
              <a:t>plots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69340"/>
            <a:ext cx="3667125" cy="218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Similar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charts.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ink!</a:t>
            </a:r>
            <a:endParaRPr sz="1800">
              <a:latin typeface="Arial MT"/>
              <a:cs typeface="Arial MT"/>
            </a:endParaRPr>
          </a:p>
          <a:p>
            <a:pPr marL="12700" marR="167005">
              <a:lnSpc>
                <a:spcPts val="1939"/>
              </a:lnSpc>
              <a:spcBef>
                <a:spcPts val="1625"/>
              </a:spcBef>
            </a:pP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appropriate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 there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no </a:t>
            </a:r>
            <a:r>
              <a:rPr sz="1800" dirty="0">
                <a:latin typeface="Arial MT"/>
                <a:cs typeface="Arial MT"/>
              </a:rPr>
              <a:t>meaningful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zero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(interval measurements)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90100"/>
              </a:lnSpc>
              <a:spcBef>
                <a:spcPts val="1590"/>
              </a:spcBef>
            </a:pP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makes </a:t>
            </a:r>
            <a:r>
              <a:rPr sz="1800" dirty="0">
                <a:latin typeface="Arial MT"/>
                <a:cs typeface="Arial MT"/>
              </a:rPr>
              <a:t>sense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interpolate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 </a:t>
            </a:r>
            <a:r>
              <a:rPr sz="1800" spc="-10" dirty="0">
                <a:latin typeface="Arial MT"/>
                <a:cs typeface="Arial MT"/>
              </a:rPr>
              <a:t>values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x-axis.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550" y="3432175"/>
            <a:ext cx="2717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1183005" indent="-3352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onsolas"/>
                <a:cs typeface="Consolas"/>
              </a:rPr>
              <a:t>sns.</a:t>
            </a:r>
            <a:r>
              <a:rPr sz="1200" b="1" spc="-10" dirty="0">
                <a:latin typeface="Consolas"/>
                <a:cs typeface="Consolas"/>
              </a:rPr>
              <a:t>pointplot</a:t>
            </a:r>
            <a:r>
              <a:rPr sz="1200" spc="-10" dirty="0">
                <a:latin typeface="Consolas"/>
                <a:cs typeface="Consolas"/>
              </a:rPr>
              <a:t>( </a:t>
            </a:r>
            <a:r>
              <a:rPr sz="1200" dirty="0">
                <a:latin typeface="Consolas"/>
                <a:cs typeface="Consolas"/>
              </a:rPr>
              <a:t>'size',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'tip',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ct val="100000"/>
              </a:lnSpc>
            </a:pPr>
            <a:r>
              <a:rPr sz="1200" dirty="0">
                <a:latin typeface="Consolas"/>
                <a:cs typeface="Consolas"/>
              </a:rPr>
              <a:t>data=tips,</a:t>
            </a:r>
            <a:r>
              <a:rPr sz="1200" spc="-7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order=range(1,6))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6193" y="79708"/>
            <a:ext cx="4192872" cy="20888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8090" y="2419048"/>
            <a:ext cx="4062946" cy="208880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323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Topics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810"/>
              </a:spcBef>
              <a:buChar char="●"/>
              <a:tabLst>
                <a:tab pos="393065" algn="l"/>
              </a:tabLst>
            </a:pPr>
            <a:r>
              <a:rPr spc="-10" dirty="0"/>
              <a:t>Visualizing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shape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distribution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0" dirty="0"/>
              <a:t>data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135" dirty="0"/>
              <a:t> </a:t>
            </a:r>
            <a:r>
              <a:rPr dirty="0"/>
              <a:t>relationships</a:t>
            </a:r>
            <a:r>
              <a:rPr spc="-145" dirty="0"/>
              <a:t> </a:t>
            </a:r>
            <a:r>
              <a:rPr dirty="0"/>
              <a:t>between</a:t>
            </a:r>
            <a:r>
              <a:rPr spc="-150" dirty="0"/>
              <a:t> </a:t>
            </a:r>
            <a:r>
              <a:rPr spc="-10" dirty="0"/>
              <a:t>attributes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Comparing</a:t>
            </a:r>
            <a:r>
              <a:rPr spc="-150" dirty="0"/>
              <a:t> </a:t>
            </a:r>
            <a:r>
              <a:rPr spc="-10" dirty="0"/>
              <a:t>quantities</a:t>
            </a:r>
          </a:p>
          <a:p>
            <a:pPr marL="393065" indent="-380365">
              <a:lnSpc>
                <a:spcPct val="100000"/>
              </a:lnSpc>
              <a:spcBef>
                <a:spcPts val="720"/>
              </a:spcBef>
              <a:buChar char="●"/>
              <a:tabLst>
                <a:tab pos="393065" algn="l"/>
              </a:tabLst>
            </a:pPr>
            <a:r>
              <a:rPr dirty="0">
                <a:solidFill>
                  <a:srgbClr val="5B9BD4"/>
                </a:solidFill>
              </a:rPr>
              <a:t>Visualizing</a:t>
            </a:r>
            <a:r>
              <a:rPr spc="-90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composition</a:t>
            </a:r>
            <a:r>
              <a:rPr spc="-10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and</a:t>
            </a:r>
            <a:r>
              <a:rPr spc="-135" dirty="0">
                <a:solidFill>
                  <a:srgbClr val="5B9BD4"/>
                </a:solidFill>
              </a:rPr>
              <a:t> </a:t>
            </a:r>
            <a:r>
              <a:rPr spc="-10" dirty="0">
                <a:solidFill>
                  <a:srgbClr val="5B9BD4"/>
                </a:solidFill>
              </a:rPr>
              <a:t>part-</a:t>
            </a:r>
            <a:r>
              <a:rPr dirty="0">
                <a:solidFill>
                  <a:srgbClr val="5B9BD4"/>
                </a:solidFill>
              </a:rPr>
              <a:t>whole</a:t>
            </a:r>
            <a:r>
              <a:rPr spc="-105" dirty="0">
                <a:solidFill>
                  <a:srgbClr val="5B9BD4"/>
                </a:solidFill>
              </a:rPr>
              <a:t> </a:t>
            </a:r>
            <a:r>
              <a:rPr spc="-10" dirty="0">
                <a:solidFill>
                  <a:srgbClr val="5B9BD4"/>
                </a:solidFill>
              </a:rPr>
              <a:t>relationships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Design</a:t>
            </a:r>
            <a:r>
              <a:rPr spc="-95" dirty="0"/>
              <a:t> </a:t>
            </a:r>
            <a:r>
              <a:rPr dirty="0"/>
              <a:t>principles</a:t>
            </a:r>
            <a:r>
              <a:rPr spc="-8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dirty="0"/>
              <a:t>visualization</a:t>
            </a:r>
            <a:r>
              <a:rPr spc="-75" dirty="0"/>
              <a:t> </a:t>
            </a:r>
            <a:r>
              <a:rPr dirty="0"/>
              <a:t>faux</a:t>
            </a:r>
            <a:r>
              <a:rPr spc="-120" dirty="0"/>
              <a:t> </a:t>
            </a:r>
            <a:r>
              <a:rPr spc="-25" dirty="0"/>
              <a:t>pas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Visualizing</a:t>
            </a:r>
            <a:r>
              <a:rPr spc="-180" dirty="0"/>
              <a:t> </a:t>
            </a:r>
            <a:r>
              <a:rPr spc="-10" dirty="0"/>
              <a:t>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18988"/>
            <a:ext cx="8338820" cy="1790064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100" dirty="0">
                <a:latin typeface="Arial MT"/>
                <a:cs typeface="Arial MT"/>
              </a:rPr>
              <a:t>Visualizing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composition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some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"whole"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set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parts.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100" dirty="0">
                <a:latin typeface="Arial MT"/>
                <a:cs typeface="Arial MT"/>
              </a:rPr>
              <a:t>Very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often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b="1" spc="-10" dirty="0">
                <a:latin typeface="Arial"/>
                <a:cs typeface="Arial"/>
              </a:rPr>
              <a:t>percentages.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  <a:spcBef>
                <a:spcPts val="1340"/>
              </a:spcBef>
            </a:pPr>
            <a:r>
              <a:rPr sz="2100" dirty="0">
                <a:latin typeface="Arial MT"/>
                <a:cs typeface="Arial MT"/>
              </a:rPr>
              <a:t>Several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widely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used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types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plots,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but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often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it's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better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just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use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bar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</a:pPr>
            <a:r>
              <a:rPr sz="2100" spc="-10" dirty="0">
                <a:latin typeface="Arial MT"/>
                <a:cs typeface="Arial MT"/>
              </a:rPr>
              <a:t>plot!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Pie</a:t>
            </a:r>
            <a:r>
              <a:rPr spc="-95" dirty="0"/>
              <a:t> </a:t>
            </a:r>
            <a:r>
              <a:rPr spc="-10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818254" cy="278320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graphic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illustrates </a:t>
            </a:r>
            <a:r>
              <a:rPr sz="1400" dirty="0">
                <a:latin typeface="Arial MT"/>
                <a:cs typeface="Arial MT"/>
              </a:rPr>
              <a:t>numerical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proportion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arc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the </a:t>
            </a:r>
            <a:r>
              <a:rPr sz="1400" spc="-10" dirty="0">
                <a:latin typeface="Arial MT"/>
                <a:cs typeface="Arial MT"/>
              </a:rPr>
              <a:t>slices.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400" dirty="0">
                <a:latin typeface="Arial MT"/>
                <a:cs typeface="Arial MT"/>
              </a:rPr>
              <a:t>Widely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business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world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media.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400" b="1" spc="-10" dirty="0">
                <a:latin typeface="Arial"/>
                <a:cs typeface="Arial"/>
              </a:rPr>
              <a:t>Disadvantages</a:t>
            </a:r>
            <a:r>
              <a:rPr sz="1400" spc="-1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spcBef>
                <a:spcPts val="143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values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Char char="●"/>
              <a:tabLst>
                <a:tab pos="469265" algn="l"/>
              </a:tabLst>
            </a:pPr>
            <a:r>
              <a:rPr sz="1400" spc="-30" dirty="0">
                <a:latin typeface="Arial MT"/>
                <a:cs typeface="Arial MT"/>
              </a:rPr>
              <a:t>Take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charts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10"/>
              </a:lnSpc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Humans</a:t>
            </a:r>
            <a:r>
              <a:rPr sz="1400" b="1" spc="-3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are</a:t>
            </a:r>
            <a:r>
              <a:rPr sz="1400" b="1" spc="-40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poor</a:t>
            </a:r>
            <a:r>
              <a:rPr sz="1400" b="1" spc="-2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at</a:t>
            </a:r>
            <a:r>
              <a:rPr sz="1400" b="1" spc="-4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comparing</a:t>
            </a:r>
            <a:r>
              <a:rPr sz="1400" b="1" spc="-5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EC6A43"/>
                </a:solidFill>
                <a:latin typeface="Arial"/>
                <a:cs typeface="Arial"/>
              </a:rPr>
              <a:t>arc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ts val="1595"/>
              </a:lnSpc>
            </a:pP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lengths</a:t>
            </a:r>
            <a:r>
              <a:rPr sz="1400" b="1" spc="-30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and</a:t>
            </a:r>
            <a:r>
              <a:rPr sz="1400" b="1" spc="-15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EC6A43"/>
                </a:solidFill>
                <a:latin typeface="Arial"/>
                <a:cs typeface="Arial"/>
              </a:rPr>
              <a:t>slice</a:t>
            </a:r>
            <a:r>
              <a:rPr sz="1400" b="1" spc="-30" dirty="0">
                <a:solidFill>
                  <a:srgbClr val="EC6A4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EC6A43"/>
                </a:solidFill>
                <a:latin typeface="Arial"/>
                <a:cs typeface="Arial"/>
              </a:rPr>
              <a:t>areas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dirty="0">
                <a:latin typeface="Arial MT"/>
                <a:cs typeface="Arial MT"/>
              </a:rPr>
              <a:t>Prefer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sorted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charts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pie</a:t>
            </a:r>
            <a:r>
              <a:rPr sz="1400" spc="-10" dirty="0">
                <a:latin typeface="Arial MT"/>
                <a:cs typeface="Arial MT"/>
              </a:rPr>
              <a:t> charts!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983" y="142899"/>
            <a:ext cx="1835235" cy="19910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0120" y="2200655"/>
            <a:ext cx="3878579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048" y="3150107"/>
            <a:ext cx="6647688" cy="15529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237566"/>
            <a:ext cx="32683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</a:t>
            </a:r>
            <a:r>
              <a:rPr spc="-105" dirty="0"/>
              <a:t> </a:t>
            </a:r>
            <a:r>
              <a:rPr dirty="0"/>
              <a:t>pie</a:t>
            </a:r>
            <a:r>
              <a:rPr spc="-90" dirty="0"/>
              <a:t> </a:t>
            </a:r>
            <a:r>
              <a:rPr spc="-10" dirty="0"/>
              <a:t>charts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8086" y="1238630"/>
            <a:ext cx="6267449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834" y="48259"/>
            <a:ext cx="32696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</a:t>
            </a:r>
            <a:r>
              <a:rPr spc="-95" dirty="0"/>
              <a:t> </a:t>
            </a:r>
            <a:r>
              <a:rPr dirty="0"/>
              <a:t>pie</a:t>
            </a:r>
            <a:r>
              <a:rPr spc="-75" dirty="0"/>
              <a:t> </a:t>
            </a:r>
            <a:r>
              <a:rPr spc="-10" dirty="0"/>
              <a:t>charts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44" y="895586"/>
            <a:ext cx="4636953" cy="3578898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083" y="934211"/>
            <a:ext cx="4562856" cy="3738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40379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What</a:t>
            </a:r>
            <a:r>
              <a:rPr spc="-60" dirty="0"/>
              <a:t> </a:t>
            </a:r>
            <a:r>
              <a:rPr dirty="0"/>
              <a:t>about</a:t>
            </a:r>
            <a:r>
              <a:rPr spc="-50" dirty="0"/>
              <a:t> </a:t>
            </a:r>
            <a:r>
              <a:rPr spc="-55" dirty="0"/>
              <a:t>donuts?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203782"/>
            <a:ext cx="3788410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Look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cooler,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problems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pie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charts.</a:t>
            </a:r>
            <a:r>
              <a:rPr sz="1400" spc="-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Avoid.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b="1" dirty="0">
                <a:latin typeface="Arial"/>
                <a:cs typeface="Arial"/>
              </a:rPr>
              <a:t>Prefer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bar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charts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pies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donuts!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Mean,</a:t>
            </a:r>
            <a:r>
              <a:rPr spc="-10" dirty="0"/>
              <a:t> </a:t>
            </a:r>
            <a:r>
              <a:rPr dirty="0"/>
              <a:t>median,</a:t>
            </a:r>
            <a:r>
              <a:rPr spc="-15" dirty="0"/>
              <a:t> </a:t>
            </a:r>
            <a:r>
              <a:rPr spc="-2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9335" y="1566672"/>
            <a:ext cx="2802890" cy="669290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710"/>
              </a:spcBef>
            </a:pPr>
            <a:r>
              <a:rPr sz="3000" dirty="0">
                <a:latin typeface="Microsoft Sans Serif"/>
                <a:cs typeface="Microsoft Sans Serif"/>
              </a:rPr>
              <a:t>1,</a:t>
            </a:r>
            <a:r>
              <a:rPr sz="3000" spc="-19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2,</a:t>
            </a:r>
            <a:r>
              <a:rPr sz="3000" spc="-18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2,</a:t>
            </a:r>
            <a:r>
              <a:rPr sz="3000" spc="-18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3,</a:t>
            </a:r>
            <a:r>
              <a:rPr sz="3000" spc="-185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4,</a:t>
            </a:r>
            <a:r>
              <a:rPr sz="3000" spc="-190" dirty="0">
                <a:latin typeface="Microsoft Sans Serif"/>
                <a:cs typeface="Microsoft Sans Serif"/>
              </a:rPr>
              <a:t> </a:t>
            </a:r>
            <a:r>
              <a:rPr sz="3000" dirty="0">
                <a:latin typeface="Microsoft Sans Serif"/>
                <a:cs typeface="Microsoft Sans Serif"/>
              </a:rPr>
              <a:t>7,</a:t>
            </a:r>
            <a:r>
              <a:rPr sz="3000" spc="-185" dirty="0">
                <a:latin typeface="Microsoft Sans Serif"/>
                <a:cs typeface="Microsoft Sans Serif"/>
              </a:rPr>
              <a:t> </a:t>
            </a:r>
            <a:r>
              <a:rPr sz="3000" spc="-50" dirty="0">
                <a:latin typeface="Microsoft Sans Serif"/>
                <a:cs typeface="Microsoft Sans Serif"/>
              </a:rPr>
              <a:t>9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3192272"/>
            <a:ext cx="2219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(1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+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+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+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3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+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4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+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7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84772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9)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190" dirty="0">
                <a:latin typeface="Microsoft Sans Serif"/>
                <a:cs typeface="Microsoft Sans Serif"/>
              </a:rPr>
              <a:t>/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7</a:t>
            </a:r>
            <a:endParaRPr sz="1800">
              <a:latin typeface="Microsoft Sans Serif"/>
              <a:cs typeface="Microsoft Sans Serif"/>
            </a:endParaRPr>
          </a:p>
          <a:p>
            <a:pPr marL="954405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853" y="3344671"/>
            <a:ext cx="157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1,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2,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2,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3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4,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7,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8450" y="3344671"/>
            <a:ext cx="157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1,</a:t>
            </a:r>
            <a:r>
              <a:rPr sz="1800" spc="-120" dirty="0">
                <a:latin typeface="Microsoft Sans Serif"/>
                <a:cs typeface="Microsoft Sans Serif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r>
              <a:rPr sz="1800" b="1" dirty="0">
                <a:latin typeface="Arial"/>
                <a:cs typeface="Arial"/>
              </a:rPr>
              <a:t>,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C0000"/>
                </a:solidFill>
                <a:latin typeface="Arial"/>
                <a:cs typeface="Arial"/>
              </a:rPr>
              <a:t>2</a:t>
            </a:r>
            <a:r>
              <a:rPr sz="1800" dirty="0">
                <a:latin typeface="Microsoft Sans Serif"/>
                <a:cs typeface="Microsoft Sans Serif"/>
              </a:rPr>
              <a:t>,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3,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4,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7,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9</a:t>
            </a:r>
            <a:endParaRPr sz="1800">
              <a:latin typeface="Microsoft Sans Serif"/>
              <a:cs typeface="Microsoft Sans Serif"/>
            </a:endParaRPr>
          </a:p>
          <a:p>
            <a:pPr marL="1270" algn="ctr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=</a:t>
            </a:r>
            <a:r>
              <a:rPr sz="1800" spc="-11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6830" y="2763774"/>
            <a:ext cx="493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Mean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5990" y="2763774"/>
            <a:ext cx="6515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Median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6041" y="2763774"/>
            <a:ext cx="506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Mode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43661"/>
            <a:ext cx="39751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Stacked</a:t>
            </a:r>
            <a:r>
              <a:rPr spc="-90" dirty="0"/>
              <a:t> </a:t>
            </a:r>
            <a:r>
              <a:rPr dirty="0"/>
              <a:t>area</a:t>
            </a:r>
            <a:r>
              <a:rPr spc="-85" dirty="0"/>
              <a:t> </a:t>
            </a:r>
            <a:r>
              <a:rPr spc="-10" dirty="0"/>
              <a:t>charts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01247" y="1287383"/>
            <a:ext cx="5020945" cy="3199765"/>
            <a:chOff x="3801247" y="1287383"/>
            <a:chExt cx="5020945" cy="3199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1247" y="1287383"/>
              <a:ext cx="5020805" cy="31996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5244" y="3066287"/>
              <a:ext cx="1616963" cy="11475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0550" y="1075436"/>
            <a:ext cx="2621915" cy="6235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Useful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composition </a:t>
            </a:r>
            <a:r>
              <a:rPr sz="1400" dirty="0">
                <a:latin typeface="Arial MT"/>
                <a:cs typeface="Arial MT"/>
              </a:rPr>
              <a:t>conditioned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(time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series composition)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" y="2020823"/>
            <a:ext cx="3119755" cy="2533015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65"/>
              </a:spcBef>
            </a:pPr>
            <a:r>
              <a:rPr sz="1000" spc="-10" dirty="0">
                <a:latin typeface="Consolas"/>
                <a:cs typeface="Consolas"/>
              </a:rPr>
              <a:t>sns.</a:t>
            </a:r>
            <a:r>
              <a:rPr sz="1000" b="1" spc="-10" dirty="0">
                <a:latin typeface="Consolas"/>
                <a:cs typeface="Consolas"/>
              </a:rPr>
              <a:t>set_style</a:t>
            </a:r>
            <a:r>
              <a:rPr sz="1000" spc="-10" dirty="0">
                <a:latin typeface="Consolas"/>
                <a:cs typeface="Consolas"/>
              </a:rPr>
              <a:t>(</a:t>
            </a:r>
            <a:r>
              <a:rPr sz="1000" spc="-10" dirty="0">
                <a:solidFill>
                  <a:srgbClr val="6AA84F"/>
                </a:solidFill>
                <a:latin typeface="Consolas"/>
                <a:cs typeface="Consolas"/>
              </a:rPr>
              <a:t>'white'</a:t>
            </a:r>
            <a:r>
              <a:rPr sz="1000" spc="-10" dirty="0">
                <a:latin typeface="Consolas"/>
                <a:cs typeface="Consolas"/>
              </a:rPr>
              <a:t>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nsolas"/>
              <a:cs typeface="Consolas"/>
            </a:endParaRPr>
          </a:p>
          <a:p>
            <a:pPr marL="90805" marR="715010">
              <a:lnSpc>
                <a:spcPct val="100000"/>
              </a:lnSpc>
            </a:pP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#</a:t>
            </a:r>
            <a:r>
              <a:rPr sz="1000" spc="-20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trick</a:t>
            </a:r>
            <a:r>
              <a:rPr sz="1000" spc="-30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to</a:t>
            </a:r>
            <a:r>
              <a:rPr sz="1000" spc="-15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get</a:t>
            </a:r>
            <a:r>
              <a:rPr sz="1000" spc="-30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the</a:t>
            </a:r>
            <a:r>
              <a:rPr sz="1000" spc="-15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legend</a:t>
            </a:r>
            <a:r>
              <a:rPr sz="1000" spc="-15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4985E8"/>
                </a:solidFill>
                <a:latin typeface="Consolas"/>
                <a:cs typeface="Consolas"/>
              </a:rPr>
              <a:t>to</a:t>
            </a:r>
            <a:r>
              <a:rPr sz="1000" spc="-15" dirty="0">
                <a:solidFill>
                  <a:srgbClr val="4985E8"/>
                </a:solidFill>
                <a:latin typeface="Consolas"/>
                <a:cs typeface="Consolas"/>
              </a:rPr>
              <a:t> </a:t>
            </a:r>
            <a:r>
              <a:rPr sz="1000" spc="-20" dirty="0">
                <a:solidFill>
                  <a:srgbClr val="4985E8"/>
                </a:solidFill>
                <a:latin typeface="Consolas"/>
                <a:cs typeface="Consolas"/>
              </a:rPr>
              <a:t>work </a:t>
            </a:r>
            <a:r>
              <a:rPr sz="1000" dirty="0">
                <a:latin typeface="Consolas"/>
                <a:cs typeface="Consolas"/>
              </a:rPr>
              <a:t>colors</a:t>
            </a:r>
            <a:r>
              <a:rPr sz="1000" spc="-1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=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sns.</a:t>
            </a:r>
            <a:r>
              <a:rPr sz="1000" b="1" spc="-10" dirty="0">
                <a:latin typeface="Consolas"/>
                <a:cs typeface="Consolas"/>
              </a:rPr>
              <a:t>color_palette</a:t>
            </a:r>
            <a:r>
              <a:rPr sz="1000" spc="-10" dirty="0">
                <a:latin typeface="Consolas"/>
                <a:cs typeface="Consolas"/>
              </a:rPr>
              <a:t>(</a:t>
            </a:r>
            <a:endParaRPr sz="100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</a:pPr>
            <a:r>
              <a:rPr sz="1000" dirty="0">
                <a:solidFill>
                  <a:srgbClr val="6AA84F"/>
                </a:solidFill>
                <a:latin typeface="Consolas"/>
                <a:cs typeface="Consolas"/>
              </a:rPr>
              <a:t>"Paired"</a:t>
            </a:r>
            <a:r>
              <a:rPr sz="1000" dirty="0">
                <a:latin typeface="Consolas"/>
                <a:cs typeface="Consolas"/>
              </a:rPr>
              <a:t>,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len(fields))</a:t>
            </a:r>
            <a:endParaRPr sz="1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for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field,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color</a:t>
            </a:r>
            <a:r>
              <a:rPr sz="1000" spc="-3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in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b="1" dirty="0">
                <a:latin typeface="Consolas"/>
                <a:cs typeface="Consolas"/>
              </a:rPr>
              <a:t>zip</a:t>
            </a:r>
            <a:r>
              <a:rPr sz="1000" dirty="0">
                <a:latin typeface="Consolas"/>
                <a:cs typeface="Consolas"/>
              </a:rPr>
              <a:t>(fields,</a:t>
            </a:r>
            <a:r>
              <a:rPr sz="1000" spc="-3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colors):</a:t>
            </a:r>
            <a:endParaRPr sz="1000">
              <a:latin typeface="Consolas"/>
              <a:cs typeface="Consolas"/>
            </a:endParaRPr>
          </a:p>
          <a:p>
            <a:pPr marL="37084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latin typeface="Consolas"/>
                <a:cs typeface="Consolas"/>
              </a:rPr>
              <a:t>plot</a:t>
            </a:r>
            <a:r>
              <a:rPr sz="1000" dirty="0">
                <a:latin typeface="Consolas"/>
                <a:cs typeface="Consolas"/>
              </a:rPr>
              <a:t>([],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[],</a:t>
            </a:r>
            <a:r>
              <a:rPr sz="1000" spc="-5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label=field,</a:t>
            </a:r>
            <a:r>
              <a:rPr sz="1000" spc="-6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color=color)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000" b="1" spc="-10" dirty="0">
                <a:latin typeface="Consolas"/>
                <a:cs typeface="Consolas"/>
              </a:rPr>
              <a:t>stackplot</a:t>
            </a:r>
            <a:r>
              <a:rPr sz="1000" spc="-10" dirty="0">
                <a:latin typeface="Consolas"/>
                <a:cs typeface="Consolas"/>
              </a:rPr>
              <a:t>(range(10),</a:t>
            </a:r>
            <a:r>
              <a:rPr sz="1000" spc="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data,</a:t>
            </a:r>
            <a:r>
              <a:rPr sz="1000" spc="1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colors=colors)</a:t>
            </a:r>
            <a:endParaRPr sz="1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000" b="1" spc="-10" dirty="0">
                <a:latin typeface="Consolas"/>
                <a:cs typeface="Consolas"/>
              </a:rPr>
              <a:t>legend</a:t>
            </a:r>
            <a:r>
              <a:rPr sz="1000" spc="-10" dirty="0">
                <a:latin typeface="Consolas"/>
                <a:cs typeface="Consolas"/>
              </a:rPr>
              <a:t>()</a:t>
            </a:r>
            <a:endParaRPr sz="1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onsolas"/>
              <a:cs typeface="Consolas"/>
            </a:endParaRPr>
          </a:p>
          <a:p>
            <a:pPr marL="90805" marR="436245" algn="just">
              <a:lnSpc>
                <a:spcPct val="100000"/>
              </a:lnSpc>
            </a:pPr>
            <a:r>
              <a:rPr sz="1000" b="1" dirty="0">
                <a:latin typeface="Consolas"/>
                <a:cs typeface="Consolas"/>
              </a:rPr>
              <a:t>title</a:t>
            </a:r>
            <a:r>
              <a:rPr sz="1000" dirty="0">
                <a:latin typeface="Consolas"/>
                <a:cs typeface="Consolas"/>
              </a:rPr>
              <a:t>('</a:t>
            </a:r>
            <a:r>
              <a:rPr sz="1000" dirty="0">
                <a:solidFill>
                  <a:srgbClr val="6AA84F"/>
                </a:solidFill>
                <a:latin typeface="Consolas"/>
                <a:cs typeface="Consolas"/>
              </a:rPr>
              <a:t>US</a:t>
            </a:r>
            <a:r>
              <a:rPr sz="1000" spc="-6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A84F"/>
                </a:solidFill>
                <a:latin typeface="Consolas"/>
                <a:cs typeface="Consolas"/>
              </a:rPr>
              <a:t>foreign</a:t>
            </a:r>
            <a:r>
              <a:rPr sz="1000" spc="-55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000" dirty="0">
                <a:solidFill>
                  <a:srgbClr val="6AA84F"/>
                </a:solidFill>
                <a:latin typeface="Consolas"/>
                <a:cs typeface="Consolas"/>
              </a:rPr>
              <a:t>exchange</a:t>
            </a:r>
            <a:r>
              <a:rPr sz="1000" spc="-60" dirty="0">
                <a:solidFill>
                  <a:srgbClr val="6AA84F"/>
                </a:solidFill>
                <a:latin typeface="Consolas"/>
                <a:cs typeface="Consolas"/>
              </a:rPr>
              <a:t> </a:t>
            </a:r>
            <a:r>
              <a:rPr sz="1000" spc="-10" dirty="0">
                <a:solidFill>
                  <a:srgbClr val="6AA84F"/>
                </a:solidFill>
                <a:latin typeface="Consolas"/>
                <a:cs typeface="Consolas"/>
              </a:rPr>
              <a:t>reserves'</a:t>
            </a:r>
            <a:r>
              <a:rPr sz="1000" spc="-10" dirty="0">
                <a:latin typeface="Consolas"/>
                <a:cs typeface="Consolas"/>
              </a:rPr>
              <a:t>) </a:t>
            </a:r>
            <a:r>
              <a:rPr sz="1000" b="1" dirty="0">
                <a:latin typeface="Consolas"/>
                <a:cs typeface="Consolas"/>
              </a:rPr>
              <a:t>xticks</a:t>
            </a:r>
            <a:r>
              <a:rPr sz="1000" dirty="0">
                <a:latin typeface="Consolas"/>
                <a:cs typeface="Consolas"/>
              </a:rPr>
              <a:t>(range(10),</a:t>
            </a:r>
            <a:r>
              <a:rPr sz="1000" spc="-100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currency.index[1:]) </a:t>
            </a:r>
            <a:r>
              <a:rPr sz="1000" b="1" dirty="0">
                <a:latin typeface="Consolas"/>
                <a:cs typeface="Consolas"/>
              </a:rPr>
              <a:t>ylabel</a:t>
            </a:r>
            <a:r>
              <a:rPr sz="1000" dirty="0">
                <a:latin typeface="Consolas"/>
                <a:cs typeface="Consolas"/>
              </a:rPr>
              <a:t>('USD</a:t>
            </a:r>
            <a:r>
              <a:rPr sz="1000" spc="-75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$')</a:t>
            </a:r>
            <a:endParaRPr sz="1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latin typeface="Consolas"/>
                <a:cs typeface="Consolas"/>
              </a:rPr>
              <a:t>sns.</a:t>
            </a:r>
            <a:r>
              <a:rPr sz="1000" b="1" spc="-10" dirty="0">
                <a:latin typeface="Consolas"/>
                <a:cs typeface="Consolas"/>
              </a:rPr>
              <a:t>despine</a:t>
            </a:r>
            <a:r>
              <a:rPr sz="1000" spc="-10" dirty="0">
                <a:latin typeface="Consolas"/>
                <a:cs typeface="Consolas"/>
              </a:rPr>
              <a:t>()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Stacked</a:t>
            </a:r>
            <a:r>
              <a:rPr spc="-90" dirty="0"/>
              <a:t> </a:t>
            </a:r>
            <a:r>
              <a:rPr dirty="0"/>
              <a:t>area</a:t>
            </a:r>
            <a:r>
              <a:rPr spc="-85" dirty="0"/>
              <a:t> </a:t>
            </a:r>
            <a:r>
              <a:rPr spc="-10" dirty="0"/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208020" cy="195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spc="-75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display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percentages,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simply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convert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absolute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values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percentages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100" dirty="0">
                <a:latin typeface="Consolas"/>
                <a:cs typeface="Consolas"/>
              </a:rPr>
              <a:t>percent</a:t>
            </a:r>
            <a:r>
              <a:rPr sz="1100" spc="-3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=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data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/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data.</a:t>
            </a:r>
            <a:r>
              <a:rPr sz="1100" b="1" dirty="0">
                <a:latin typeface="Consolas"/>
                <a:cs typeface="Consolas"/>
              </a:rPr>
              <a:t>sum</a:t>
            </a:r>
            <a:r>
              <a:rPr sz="1100" dirty="0">
                <a:latin typeface="Consolas"/>
                <a:cs typeface="Consolas"/>
              </a:rPr>
              <a:t>(axis=0)</a:t>
            </a:r>
            <a:r>
              <a:rPr sz="1100" spc="-25" dirty="0">
                <a:latin typeface="Consolas"/>
                <a:cs typeface="Consolas"/>
              </a:rPr>
              <a:t> </a:t>
            </a:r>
            <a:r>
              <a:rPr sz="1100" dirty="0">
                <a:latin typeface="Consolas"/>
                <a:cs typeface="Consolas"/>
              </a:rPr>
              <a:t>*</a:t>
            </a:r>
            <a:r>
              <a:rPr sz="1100" spc="-20" dirty="0">
                <a:latin typeface="Consolas"/>
                <a:cs typeface="Consolas"/>
              </a:rPr>
              <a:t> </a:t>
            </a:r>
            <a:r>
              <a:rPr sz="1100" spc="-25" dirty="0">
                <a:latin typeface="Consolas"/>
                <a:cs typeface="Consolas"/>
              </a:rPr>
              <a:t>100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100">
              <a:latin typeface="Consolas"/>
              <a:cs typeface="Consolas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Which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version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depends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Arial MT"/>
                <a:cs typeface="Arial MT"/>
              </a:rPr>
              <a:t>what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show.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 MT"/>
              <a:cs typeface="Arial MT"/>
            </a:endParaRPr>
          </a:p>
          <a:p>
            <a:pPr marL="12700" marR="142240">
              <a:lnSpc>
                <a:spcPts val="1490"/>
              </a:lnSpc>
            </a:pPr>
            <a:r>
              <a:rPr sz="1400" dirty="0">
                <a:latin typeface="Arial MT"/>
                <a:cs typeface="Arial MT"/>
              </a:rPr>
              <a:t>Percentages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but </a:t>
            </a:r>
            <a:r>
              <a:rPr sz="1400" dirty="0">
                <a:latin typeface="Arial MT"/>
                <a:cs typeface="Arial MT"/>
              </a:rPr>
              <a:t>highlight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changes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composition.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06932" y="1250455"/>
            <a:ext cx="4824730" cy="3220720"/>
            <a:chOff x="4006932" y="1250455"/>
            <a:chExt cx="4824730" cy="32207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6932" y="1250455"/>
              <a:ext cx="4824647" cy="32201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3907" y="3043427"/>
              <a:ext cx="1616963" cy="1147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26314"/>
            <a:ext cx="7541895" cy="155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Summary</a:t>
            </a:r>
            <a:r>
              <a:rPr spc="-125" dirty="0"/>
              <a:t> </a:t>
            </a:r>
            <a:r>
              <a:rPr spc="140" dirty="0"/>
              <a:t>of</a:t>
            </a:r>
            <a:r>
              <a:rPr spc="-150" dirty="0"/>
              <a:t> </a:t>
            </a:r>
            <a:r>
              <a:rPr spc="-25" dirty="0"/>
              <a:t>visualizing</a:t>
            </a:r>
            <a:r>
              <a:rPr spc="-125" dirty="0"/>
              <a:t> </a:t>
            </a:r>
            <a:r>
              <a:rPr spc="-10" dirty="0"/>
              <a:t>composition</a:t>
            </a:r>
          </a:p>
          <a:p>
            <a:pPr marL="12700" marR="5080">
              <a:lnSpc>
                <a:spcPct val="153800"/>
              </a:lnSpc>
              <a:spcBef>
                <a:spcPts val="355"/>
              </a:spcBef>
            </a:pPr>
            <a:r>
              <a:rPr sz="2100" b="0" dirty="0">
                <a:latin typeface="Arial MT"/>
                <a:cs typeface="Arial MT"/>
              </a:rPr>
              <a:t>Studies</a:t>
            </a:r>
            <a:r>
              <a:rPr sz="2100" b="0" spc="-4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show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human</a:t>
            </a:r>
            <a:r>
              <a:rPr sz="2100" b="0" spc="-3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beings</a:t>
            </a:r>
            <a:r>
              <a:rPr sz="2100" b="0" spc="-4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are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not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very</a:t>
            </a:r>
            <a:r>
              <a:rPr sz="2100" b="0" spc="-1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good</a:t>
            </a:r>
            <a:r>
              <a:rPr sz="2100" b="0" spc="-3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at</a:t>
            </a:r>
            <a:r>
              <a:rPr sz="2100" b="0" spc="-2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judging</a:t>
            </a:r>
            <a:r>
              <a:rPr sz="2100" b="0" spc="-30" dirty="0">
                <a:latin typeface="Arial MT"/>
                <a:cs typeface="Arial MT"/>
              </a:rPr>
              <a:t> </a:t>
            </a:r>
            <a:r>
              <a:rPr sz="2100" b="0" spc="-10" dirty="0">
                <a:latin typeface="Arial MT"/>
                <a:cs typeface="Arial MT"/>
              </a:rPr>
              <a:t>areas. </a:t>
            </a:r>
            <a:r>
              <a:rPr sz="2100" b="0" dirty="0">
                <a:latin typeface="Arial MT"/>
                <a:cs typeface="Arial MT"/>
              </a:rPr>
              <a:t>In</a:t>
            </a:r>
            <a:r>
              <a:rPr sz="2100" b="0" spc="-1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most</a:t>
            </a:r>
            <a:r>
              <a:rPr sz="2100" b="0" spc="-1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cases,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just</a:t>
            </a:r>
            <a:r>
              <a:rPr sz="2100" b="0" spc="-1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use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a</a:t>
            </a:r>
            <a:r>
              <a:rPr sz="2100" b="0" spc="-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bar</a:t>
            </a:r>
            <a:r>
              <a:rPr sz="2100" b="0" spc="-1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or</a:t>
            </a:r>
            <a:r>
              <a:rPr sz="2100" b="0" spc="-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line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chart</a:t>
            </a:r>
            <a:r>
              <a:rPr sz="2100" b="0" spc="-20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to</a:t>
            </a:r>
            <a:r>
              <a:rPr sz="2100" b="0" spc="-5" dirty="0">
                <a:latin typeface="Arial MT"/>
                <a:cs typeface="Arial MT"/>
              </a:rPr>
              <a:t> </a:t>
            </a:r>
            <a:r>
              <a:rPr sz="2100" b="0" dirty="0">
                <a:latin typeface="Arial MT"/>
                <a:cs typeface="Arial MT"/>
              </a:rPr>
              <a:t>show</a:t>
            </a:r>
            <a:r>
              <a:rPr sz="2100" b="0" spc="-5" dirty="0">
                <a:latin typeface="Arial MT"/>
                <a:cs typeface="Arial MT"/>
              </a:rPr>
              <a:t> </a:t>
            </a:r>
            <a:r>
              <a:rPr sz="2100" b="0" spc="-10" dirty="0">
                <a:latin typeface="Arial MT"/>
                <a:cs typeface="Arial MT"/>
              </a:rPr>
              <a:t>composition!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535" y="2305455"/>
            <a:ext cx="1835235" cy="19910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92907" y="3337966"/>
            <a:ext cx="10217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0" dirty="0">
                <a:solidFill>
                  <a:srgbClr val="FF0000"/>
                </a:solidFill>
                <a:latin typeface="Segoe UI Symbol"/>
                <a:cs typeface="Segoe UI Symbol"/>
              </a:rPr>
              <a:t>✗</a:t>
            </a:r>
            <a:endParaRPr sz="9600">
              <a:latin typeface="Segoe UI Symbol"/>
              <a:cs typeface="Segoe UI Symbo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1644" y="2433827"/>
            <a:ext cx="3156204" cy="1789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258304" y="3380028"/>
            <a:ext cx="9391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50" dirty="0">
                <a:solidFill>
                  <a:srgbClr val="6AA84F"/>
                </a:solidFill>
                <a:latin typeface="Segoe UI Symbol"/>
                <a:cs typeface="Segoe UI Symbol"/>
              </a:rPr>
              <a:t>✓</a:t>
            </a:r>
            <a:endParaRPr sz="96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323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Topics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810"/>
              </a:spcBef>
              <a:buChar char="●"/>
              <a:tabLst>
                <a:tab pos="393065" algn="l"/>
              </a:tabLst>
            </a:pPr>
            <a:r>
              <a:rPr spc="-10" dirty="0"/>
              <a:t>Visualizing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shape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distribution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0" dirty="0"/>
              <a:t>data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135" dirty="0"/>
              <a:t> </a:t>
            </a:r>
            <a:r>
              <a:rPr dirty="0"/>
              <a:t>relationships</a:t>
            </a:r>
            <a:r>
              <a:rPr spc="-145" dirty="0"/>
              <a:t> </a:t>
            </a:r>
            <a:r>
              <a:rPr dirty="0"/>
              <a:t>between</a:t>
            </a:r>
            <a:r>
              <a:rPr spc="-150" dirty="0"/>
              <a:t> </a:t>
            </a:r>
            <a:r>
              <a:rPr spc="-10" dirty="0"/>
              <a:t>attributes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/>
              <a:t>Comparing</a:t>
            </a:r>
            <a:r>
              <a:rPr spc="-150" dirty="0"/>
              <a:t> </a:t>
            </a:r>
            <a:r>
              <a:rPr spc="-10" dirty="0"/>
              <a:t>quantities</a:t>
            </a:r>
          </a:p>
          <a:p>
            <a:pPr marL="393065" indent="-380365">
              <a:lnSpc>
                <a:spcPct val="100000"/>
              </a:lnSpc>
              <a:spcBef>
                <a:spcPts val="720"/>
              </a:spcBef>
              <a:buChar char="●"/>
              <a:tabLst>
                <a:tab pos="393065" algn="l"/>
              </a:tabLst>
            </a:pPr>
            <a:r>
              <a:rPr dirty="0"/>
              <a:t>Visualizing</a:t>
            </a:r>
            <a:r>
              <a:rPr spc="-90" dirty="0"/>
              <a:t> </a:t>
            </a:r>
            <a:r>
              <a:rPr dirty="0"/>
              <a:t>composition</a:t>
            </a:r>
            <a:r>
              <a:rPr spc="-10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part-</a:t>
            </a:r>
            <a:r>
              <a:rPr dirty="0"/>
              <a:t>whole</a:t>
            </a:r>
            <a:r>
              <a:rPr spc="-105" dirty="0"/>
              <a:t> </a:t>
            </a:r>
            <a:r>
              <a:rPr spc="-10" dirty="0"/>
              <a:t>relationships</a:t>
            </a:r>
          </a:p>
          <a:p>
            <a:pPr marL="393065" indent="-380365">
              <a:lnSpc>
                <a:spcPct val="100000"/>
              </a:lnSpc>
              <a:spcBef>
                <a:spcPts val="710"/>
              </a:spcBef>
              <a:buChar char="●"/>
              <a:tabLst>
                <a:tab pos="393065" algn="l"/>
              </a:tabLst>
            </a:pPr>
            <a:r>
              <a:rPr dirty="0">
                <a:solidFill>
                  <a:srgbClr val="5B9BD4"/>
                </a:solidFill>
              </a:rPr>
              <a:t>Design</a:t>
            </a:r>
            <a:r>
              <a:rPr spc="-9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principles</a:t>
            </a:r>
            <a:r>
              <a:rPr spc="-80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and</a:t>
            </a:r>
            <a:r>
              <a:rPr spc="-10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visualization</a:t>
            </a:r>
            <a:r>
              <a:rPr spc="-75" dirty="0">
                <a:solidFill>
                  <a:srgbClr val="5B9BD4"/>
                </a:solidFill>
              </a:rPr>
              <a:t> </a:t>
            </a:r>
            <a:r>
              <a:rPr dirty="0">
                <a:solidFill>
                  <a:srgbClr val="5B9BD4"/>
                </a:solidFill>
              </a:rPr>
              <a:t>faux</a:t>
            </a:r>
            <a:r>
              <a:rPr spc="-120" dirty="0">
                <a:solidFill>
                  <a:srgbClr val="5B9BD4"/>
                </a:solidFill>
              </a:rPr>
              <a:t> </a:t>
            </a:r>
            <a:r>
              <a:rPr spc="-25" dirty="0">
                <a:solidFill>
                  <a:srgbClr val="5B9BD4"/>
                </a:solidFill>
              </a:rPr>
              <a:t>pas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Faux</a:t>
            </a:r>
            <a:r>
              <a:rPr spc="-160" dirty="0"/>
              <a:t> </a:t>
            </a:r>
            <a:r>
              <a:rPr spc="-70" dirty="0"/>
              <a:t>pas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019" y="948119"/>
            <a:ext cx="4840918" cy="33898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1471" y="734695"/>
            <a:ext cx="2488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Chicken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Weights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Type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4947" y="2109216"/>
            <a:ext cx="323215" cy="1115695"/>
          </a:xfrm>
          <a:custGeom>
            <a:avLst/>
            <a:gdLst/>
            <a:ahLst/>
            <a:cxnLst/>
            <a:rect l="l" t="t" r="r" b="b"/>
            <a:pathLst>
              <a:path w="323214" h="1115695">
                <a:moveTo>
                  <a:pt x="323088" y="0"/>
                </a:moveTo>
                <a:lnTo>
                  <a:pt x="0" y="0"/>
                </a:lnTo>
                <a:lnTo>
                  <a:pt x="0" y="1115568"/>
                </a:lnTo>
                <a:lnTo>
                  <a:pt x="323088" y="1115568"/>
                </a:lnTo>
                <a:lnTo>
                  <a:pt x="323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32732" y="403859"/>
            <a:ext cx="2672080" cy="573405"/>
          </a:xfrm>
          <a:custGeom>
            <a:avLst/>
            <a:gdLst/>
            <a:ahLst/>
            <a:cxnLst/>
            <a:rect l="l" t="t" r="r" b="b"/>
            <a:pathLst>
              <a:path w="2672079" h="573405">
                <a:moveTo>
                  <a:pt x="2671571" y="0"/>
                </a:moveTo>
                <a:lnTo>
                  <a:pt x="0" y="0"/>
                </a:lnTo>
                <a:lnTo>
                  <a:pt x="0" y="573024"/>
                </a:lnTo>
                <a:lnTo>
                  <a:pt x="2671571" y="573024"/>
                </a:lnTo>
                <a:lnTo>
                  <a:pt x="2671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72085"/>
            <a:ext cx="176530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Faux</a:t>
            </a:r>
            <a:r>
              <a:rPr spc="-160" dirty="0"/>
              <a:t> </a:t>
            </a:r>
            <a:r>
              <a:rPr spc="-70" dirty="0"/>
              <a:t>pas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792226"/>
            <a:ext cx="3054350" cy="6337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270"/>
              </a:lnSpc>
              <a:spcBef>
                <a:spcPts val="380"/>
              </a:spcBef>
            </a:pPr>
            <a:r>
              <a:rPr sz="2100" dirty="0">
                <a:latin typeface="Arial MT"/>
                <a:cs typeface="Arial MT"/>
              </a:rPr>
              <a:t>Forgetting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label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the </a:t>
            </a:r>
            <a:r>
              <a:rPr sz="2100" dirty="0">
                <a:latin typeface="Arial MT"/>
                <a:cs typeface="Arial MT"/>
              </a:rPr>
              <a:t>axes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(when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it’s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important)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019" y="981678"/>
            <a:ext cx="4840918" cy="33913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1471" y="768476"/>
            <a:ext cx="24885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Chicken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Weights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Feed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Type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4947" y="2142744"/>
            <a:ext cx="323215" cy="1115695"/>
          </a:xfrm>
          <a:custGeom>
            <a:avLst/>
            <a:gdLst/>
            <a:ahLst/>
            <a:cxnLst/>
            <a:rect l="l" t="t" r="r" b="b"/>
            <a:pathLst>
              <a:path w="323214" h="1115695">
                <a:moveTo>
                  <a:pt x="323088" y="0"/>
                </a:moveTo>
                <a:lnTo>
                  <a:pt x="0" y="0"/>
                </a:lnTo>
                <a:lnTo>
                  <a:pt x="0" y="1115568"/>
                </a:lnTo>
                <a:lnTo>
                  <a:pt x="323088" y="1115568"/>
                </a:lnTo>
                <a:lnTo>
                  <a:pt x="3230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32732" y="437387"/>
            <a:ext cx="2672080" cy="573405"/>
          </a:xfrm>
          <a:custGeom>
            <a:avLst/>
            <a:gdLst/>
            <a:ahLst/>
            <a:cxnLst/>
            <a:rect l="l" t="t" r="r" b="b"/>
            <a:pathLst>
              <a:path w="2672079" h="573405">
                <a:moveTo>
                  <a:pt x="2671571" y="0"/>
                </a:moveTo>
                <a:lnTo>
                  <a:pt x="0" y="0"/>
                </a:lnTo>
                <a:lnTo>
                  <a:pt x="0" y="573024"/>
                </a:lnTo>
                <a:lnTo>
                  <a:pt x="2671571" y="573024"/>
                </a:lnTo>
                <a:lnTo>
                  <a:pt x="26715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59" y="400811"/>
            <a:ext cx="5125212" cy="4343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7659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Faux</a:t>
            </a:r>
            <a:r>
              <a:rPr spc="-160" dirty="0"/>
              <a:t> </a:t>
            </a:r>
            <a:r>
              <a:rPr spc="-70" dirty="0"/>
              <a:t>pas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00811"/>
            <a:ext cx="9144000" cy="4742815"/>
            <a:chOff x="0" y="400811"/>
            <a:chExt cx="9144000" cy="4742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9" y="400811"/>
              <a:ext cx="5125212" cy="4343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72490" y="2100468"/>
              <a:ext cx="254000" cy="299720"/>
            </a:xfrm>
            <a:custGeom>
              <a:avLst/>
              <a:gdLst/>
              <a:ahLst/>
              <a:cxnLst/>
              <a:rect l="l" t="t" r="r" b="b"/>
              <a:pathLst>
                <a:path w="254000" h="299719">
                  <a:moveTo>
                    <a:pt x="148248" y="1762"/>
                  </a:moveTo>
                  <a:lnTo>
                    <a:pt x="112654" y="2518"/>
                  </a:lnTo>
                  <a:lnTo>
                    <a:pt x="87335" y="0"/>
                  </a:lnTo>
                  <a:lnTo>
                    <a:pt x="63326" y="1601"/>
                  </a:lnTo>
                  <a:lnTo>
                    <a:pt x="31662" y="14716"/>
                  </a:lnTo>
                  <a:lnTo>
                    <a:pt x="8610" y="37788"/>
                  </a:lnTo>
                  <a:lnTo>
                    <a:pt x="0" y="70556"/>
                  </a:lnTo>
                  <a:lnTo>
                    <a:pt x="3806" y="109777"/>
                  </a:lnTo>
                  <a:lnTo>
                    <a:pt x="18008" y="152214"/>
                  </a:lnTo>
                  <a:lnTo>
                    <a:pt x="40583" y="194624"/>
                  </a:lnTo>
                  <a:lnTo>
                    <a:pt x="69508" y="233767"/>
                  </a:lnTo>
                  <a:lnTo>
                    <a:pt x="102760" y="266404"/>
                  </a:lnTo>
                  <a:lnTo>
                    <a:pt x="138317" y="289293"/>
                  </a:lnTo>
                  <a:lnTo>
                    <a:pt x="174156" y="299196"/>
                  </a:lnTo>
                  <a:lnTo>
                    <a:pt x="206160" y="289582"/>
                  </a:lnTo>
                  <a:lnTo>
                    <a:pt x="230590" y="260385"/>
                  </a:lnTo>
                  <a:lnTo>
                    <a:pt x="246701" y="218256"/>
                  </a:lnTo>
                  <a:lnTo>
                    <a:pt x="253746" y="169847"/>
                  </a:lnTo>
                  <a:lnTo>
                    <a:pt x="250978" y="121808"/>
                  </a:lnTo>
                  <a:lnTo>
                    <a:pt x="237651" y="80793"/>
                  </a:lnTo>
                  <a:lnTo>
                    <a:pt x="213018" y="53451"/>
                  </a:lnTo>
                </a:path>
              </a:pathLst>
            </a:custGeom>
            <a:ln w="3810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57037" y="1330706"/>
              <a:ext cx="789940" cy="668020"/>
            </a:xfrm>
            <a:custGeom>
              <a:avLst/>
              <a:gdLst/>
              <a:ahLst/>
              <a:cxnLst/>
              <a:rect l="l" t="t" r="r" b="b"/>
              <a:pathLst>
                <a:path w="789940" h="668019">
                  <a:moveTo>
                    <a:pt x="676528" y="546354"/>
                  </a:moveTo>
                  <a:lnTo>
                    <a:pt x="715517" y="668020"/>
                  </a:lnTo>
                  <a:lnTo>
                    <a:pt x="781803" y="574675"/>
                  </a:lnTo>
                  <a:lnTo>
                    <a:pt x="749172" y="574675"/>
                  </a:lnTo>
                  <a:lnTo>
                    <a:pt x="711073" y="573024"/>
                  </a:lnTo>
                  <a:lnTo>
                    <a:pt x="711960" y="551807"/>
                  </a:lnTo>
                  <a:lnTo>
                    <a:pt x="676528" y="546354"/>
                  </a:lnTo>
                  <a:close/>
                </a:path>
                <a:path w="789940" h="668019">
                  <a:moveTo>
                    <a:pt x="711960" y="551807"/>
                  </a:moveTo>
                  <a:lnTo>
                    <a:pt x="711073" y="573024"/>
                  </a:lnTo>
                  <a:lnTo>
                    <a:pt x="749172" y="574675"/>
                  </a:lnTo>
                  <a:lnTo>
                    <a:pt x="749885" y="557645"/>
                  </a:lnTo>
                  <a:lnTo>
                    <a:pt x="711960" y="551807"/>
                  </a:lnTo>
                  <a:close/>
                </a:path>
                <a:path w="789940" h="668019">
                  <a:moveTo>
                    <a:pt x="749885" y="557645"/>
                  </a:moveTo>
                  <a:lnTo>
                    <a:pt x="749172" y="574675"/>
                  </a:lnTo>
                  <a:lnTo>
                    <a:pt x="781803" y="574675"/>
                  </a:lnTo>
                  <a:lnTo>
                    <a:pt x="789559" y="563753"/>
                  </a:lnTo>
                  <a:lnTo>
                    <a:pt x="749885" y="557645"/>
                  </a:lnTo>
                  <a:close/>
                </a:path>
                <a:path w="789940" h="668019">
                  <a:moveTo>
                    <a:pt x="712539" y="537950"/>
                  </a:moveTo>
                  <a:lnTo>
                    <a:pt x="711960" y="551807"/>
                  </a:lnTo>
                  <a:lnTo>
                    <a:pt x="749885" y="557645"/>
                  </a:lnTo>
                  <a:lnTo>
                    <a:pt x="750617" y="540131"/>
                  </a:lnTo>
                  <a:lnTo>
                    <a:pt x="712851" y="540131"/>
                  </a:lnTo>
                  <a:lnTo>
                    <a:pt x="712539" y="537950"/>
                  </a:lnTo>
                  <a:close/>
                </a:path>
                <a:path w="789940" h="668019">
                  <a:moveTo>
                    <a:pt x="712597" y="536575"/>
                  </a:moveTo>
                  <a:lnTo>
                    <a:pt x="712578" y="538226"/>
                  </a:lnTo>
                  <a:lnTo>
                    <a:pt x="712851" y="540131"/>
                  </a:lnTo>
                  <a:lnTo>
                    <a:pt x="712597" y="536575"/>
                  </a:lnTo>
                  <a:close/>
                </a:path>
                <a:path w="789940" h="668019">
                  <a:moveTo>
                    <a:pt x="750770" y="536575"/>
                  </a:moveTo>
                  <a:lnTo>
                    <a:pt x="712597" y="536575"/>
                  </a:lnTo>
                  <a:lnTo>
                    <a:pt x="712851" y="540131"/>
                  </a:lnTo>
                  <a:lnTo>
                    <a:pt x="750617" y="540131"/>
                  </a:lnTo>
                  <a:lnTo>
                    <a:pt x="750727" y="537950"/>
                  </a:lnTo>
                  <a:lnTo>
                    <a:pt x="750770" y="536575"/>
                  </a:lnTo>
                  <a:close/>
                </a:path>
                <a:path w="789940" h="668019">
                  <a:moveTo>
                    <a:pt x="5841" y="0"/>
                  </a:moveTo>
                  <a:lnTo>
                    <a:pt x="0" y="37592"/>
                  </a:lnTo>
                  <a:lnTo>
                    <a:pt x="14732" y="39878"/>
                  </a:lnTo>
                  <a:lnTo>
                    <a:pt x="42037" y="43815"/>
                  </a:lnTo>
                  <a:lnTo>
                    <a:pt x="54863" y="45212"/>
                  </a:lnTo>
                  <a:lnTo>
                    <a:pt x="66421" y="46609"/>
                  </a:lnTo>
                  <a:lnTo>
                    <a:pt x="88391" y="48768"/>
                  </a:lnTo>
                  <a:lnTo>
                    <a:pt x="117221" y="50927"/>
                  </a:lnTo>
                  <a:lnTo>
                    <a:pt x="150622" y="52959"/>
                  </a:lnTo>
                  <a:lnTo>
                    <a:pt x="181228" y="55372"/>
                  </a:lnTo>
                  <a:lnTo>
                    <a:pt x="229742" y="63119"/>
                  </a:lnTo>
                  <a:lnTo>
                    <a:pt x="270001" y="73152"/>
                  </a:lnTo>
                  <a:lnTo>
                    <a:pt x="320928" y="88900"/>
                  </a:lnTo>
                  <a:lnTo>
                    <a:pt x="361823" y="105029"/>
                  </a:lnTo>
                  <a:lnTo>
                    <a:pt x="402716" y="125730"/>
                  </a:lnTo>
                  <a:lnTo>
                    <a:pt x="443611" y="151003"/>
                  </a:lnTo>
                  <a:lnTo>
                    <a:pt x="483362" y="179959"/>
                  </a:lnTo>
                  <a:lnTo>
                    <a:pt x="521842" y="212471"/>
                  </a:lnTo>
                  <a:lnTo>
                    <a:pt x="558418" y="248031"/>
                  </a:lnTo>
                  <a:lnTo>
                    <a:pt x="592327" y="286131"/>
                  </a:lnTo>
                  <a:lnTo>
                    <a:pt x="623315" y="326263"/>
                  </a:lnTo>
                  <a:lnTo>
                    <a:pt x="650621" y="367919"/>
                  </a:lnTo>
                  <a:lnTo>
                    <a:pt x="673735" y="410591"/>
                  </a:lnTo>
                  <a:lnTo>
                    <a:pt x="692023" y="453898"/>
                  </a:lnTo>
                  <a:lnTo>
                    <a:pt x="705230" y="497205"/>
                  </a:lnTo>
                  <a:lnTo>
                    <a:pt x="712539" y="537950"/>
                  </a:lnTo>
                  <a:lnTo>
                    <a:pt x="712597" y="536575"/>
                  </a:lnTo>
                  <a:lnTo>
                    <a:pt x="750770" y="536575"/>
                  </a:lnTo>
                  <a:lnTo>
                    <a:pt x="750569" y="534670"/>
                  </a:lnTo>
                  <a:lnTo>
                    <a:pt x="741934" y="487172"/>
                  </a:lnTo>
                  <a:lnTo>
                    <a:pt x="727455" y="439801"/>
                  </a:lnTo>
                  <a:lnTo>
                    <a:pt x="707516" y="393192"/>
                  </a:lnTo>
                  <a:lnTo>
                    <a:pt x="682878" y="347599"/>
                  </a:lnTo>
                  <a:lnTo>
                    <a:pt x="653923" y="303403"/>
                  </a:lnTo>
                  <a:lnTo>
                    <a:pt x="621284" y="261239"/>
                  </a:lnTo>
                  <a:lnTo>
                    <a:pt x="585470" y="221234"/>
                  </a:lnTo>
                  <a:lnTo>
                    <a:pt x="546988" y="183769"/>
                  </a:lnTo>
                  <a:lnTo>
                    <a:pt x="506349" y="149606"/>
                  </a:lnTo>
                  <a:lnTo>
                    <a:pt x="464058" y="118872"/>
                  </a:lnTo>
                  <a:lnTo>
                    <a:pt x="420750" y="92202"/>
                  </a:lnTo>
                  <a:lnTo>
                    <a:pt x="376682" y="69977"/>
                  </a:lnTo>
                  <a:lnTo>
                    <a:pt x="332866" y="52705"/>
                  </a:lnTo>
                  <a:lnTo>
                    <a:pt x="279908" y="36322"/>
                  </a:lnTo>
                  <a:lnTo>
                    <a:pt x="237109" y="25781"/>
                  </a:lnTo>
                  <a:lnTo>
                    <a:pt x="184530" y="17399"/>
                  </a:lnTo>
                  <a:lnTo>
                    <a:pt x="101600" y="11684"/>
                  </a:lnTo>
                  <a:lnTo>
                    <a:pt x="81661" y="9906"/>
                  </a:lnTo>
                  <a:lnTo>
                    <a:pt x="70865" y="8763"/>
                  </a:lnTo>
                  <a:lnTo>
                    <a:pt x="47243" y="5969"/>
                  </a:lnTo>
                  <a:lnTo>
                    <a:pt x="20574" y="2286"/>
                  </a:lnTo>
                  <a:lnTo>
                    <a:pt x="5841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7659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Faux</a:t>
            </a:r>
            <a:r>
              <a:rPr spc="-160" dirty="0"/>
              <a:t> </a:t>
            </a:r>
            <a:r>
              <a:rPr spc="-70" dirty="0"/>
              <a:t>pas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0550" y="1191590"/>
            <a:ext cx="255524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Line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plot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where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bar</a:t>
            </a:r>
            <a:r>
              <a:rPr sz="2100" spc="-25" dirty="0">
                <a:latin typeface="Arial MT"/>
                <a:cs typeface="Arial MT"/>
              </a:rPr>
              <a:t> is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</a:pPr>
            <a:r>
              <a:rPr sz="2100" dirty="0">
                <a:latin typeface="Arial MT"/>
                <a:cs typeface="Arial MT"/>
              </a:rPr>
              <a:t>more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appropriate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5103" y="994409"/>
            <a:ext cx="1185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C0000"/>
                </a:solidFill>
                <a:latin typeface="Microsoft Sans Serif"/>
                <a:cs typeface="Microsoft Sans Serif"/>
              </a:rPr>
              <a:t>What’</a:t>
            </a:r>
            <a:r>
              <a:rPr sz="1800" spc="114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CC0000"/>
                </a:solidFill>
                <a:latin typeface="Microsoft Sans Serif"/>
                <a:cs typeface="Microsoft Sans Serif"/>
              </a:rPr>
              <a:t>does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CC0000"/>
                </a:solidFill>
                <a:latin typeface="Microsoft Sans Serif"/>
                <a:cs typeface="Microsoft Sans Serif"/>
              </a:rPr>
              <a:t>this</a:t>
            </a:r>
            <a:r>
              <a:rPr sz="1800" spc="9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mean?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72185"/>
            <a:ext cx="17659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Faux</a:t>
            </a:r>
            <a:r>
              <a:rPr spc="-160" dirty="0"/>
              <a:t> </a:t>
            </a:r>
            <a:r>
              <a:rPr spc="-70" dirty="0"/>
              <a:t>pas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91590"/>
            <a:ext cx="2452370" cy="2567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95"/>
              </a:lnSpc>
              <a:spcBef>
                <a:spcPts val="100"/>
              </a:spcBef>
            </a:pPr>
            <a:r>
              <a:rPr sz="2100" dirty="0">
                <a:latin typeface="Arial MT"/>
                <a:cs typeface="Arial MT"/>
              </a:rPr>
              <a:t>Pie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charts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with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too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</a:pPr>
            <a:r>
              <a:rPr sz="2100" dirty="0">
                <a:latin typeface="Arial MT"/>
                <a:cs typeface="Arial MT"/>
              </a:rPr>
              <a:t>many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sectors</a:t>
            </a:r>
            <a:endParaRPr sz="2100">
              <a:latin typeface="Arial MT"/>
              <a:cs typeface="Arial MT"/>
            </a:endParaRPr>
          </a:p>
          <a:p>
            <a:pPr marL="469900" marR="5080" indent="-342900">
              <a:lnSpc>
                <a:spcPct val="90000"/>
              </a:lnSpc>
              <a:spcBef>
                <a:spcPts val="1610"/>
              </a:spcBef>
              <a:buSzPct val="85714"/>
              <a:buChar char="●"/>
              <a:tabLst>
                <a:tab pos="469900" algn="l"/>
              </a:tabLst>
            </a:pPr>
            <a:r>
              <a:rPr sz="2100" spc="-10" dirty="0">
                <a:latin typeface="Arial MT"/>
                <a:cs typeface="Arial MT"/>
              </a:rPr>
              <a:t>2-</a:t>
            </a:r>
            <a:r>
              <a:rPr sz="2100" dirty="0">
                <a:latin typeface="Arial MT"/>
                <a:cs typeface="Arial MT"/>
              </a:rPr>
              <a:t>4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sectors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max, </a:t>
            </a:r>
            <a:r>
              <a:rPr sz="2100" dirty="0">
                <a:latin typeface="Arial MT"/>
                <a:cs typeface="Arial MT"/>
              </a:rPr>
              <a:t>only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when </a:t>
            </a:r>
            <a:r>
              <a:rPr sz="2100" dirty="0">
                <a:latin typeface="Arial MT"/>
                <a:cs typeface="Arial MT"/>
              </a:rPr>
              <a:t>differences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are </a:t>
            </a:r>
            <a:r>
              <a:rPr sz="2100" spc="-10" dirty="0">
                <a:latin typeface="Arial MT"/>
                <a:cs typeface="Arial MT"/>
              </a:rPr>
              <a:t>large.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140"/>
              </a:lnSpc>
              <a:buSzPct val="85714"/>
              <a:buChar char="●"/>
              <a:tabLst>
                <a:tab pos="469265" algn="l"/>
              </a:tabLst>
            </a:pPr>
            <a:r>
              <a:rPr sz="2100" dirty="0">
                <a:latin typeface="Arial MT"/>
                <a:cs typeface="Arial MT"/>
              </a:rPr>
              <a:t>Or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avoid</a:t>
            </a:r>
            <a:endParaRPr sz="2100">
              <a:latin typeface="Arial MT"/>
              <a:cs typeface="Arial MT"/>
            </a:endParaRPr>
          </a:p>
          <a:p>
            <a:pPr marL="469900">
              <a:lnSpc>
                <a:spcPts val="2395"/>
              </a:lnSpc>
            </a:pPr>
            <a:r>
              <a:rPr sz="2100" spc="-10" dirty="0">
                <a:latin typeface="Arial MT"/>
                <a:cs typeface="Arial MT"/>
              </a:rPr>
              <a:t>altogether!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508" y="891539"/>
            <a:ext cx="5269991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28346"/>
            <a:ext cx="50711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</a:t>
            </a:r>
            <a:r>
              <a:rPr spc="-150" dirty="0"/>
              <a:t> </a:t>
            </a:r>
            <a:r>
              <a:rPr spc="-60" dirty="0"/>
              <a:t>design</a:t>
            </a:r>
            <a:r>
              <a:rPr spc="-135" dirty="0"/>
              <a:t> </a:t>
            </a:r>
            <a:r>
              <a:rPr spc="-1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775588"/>
            <a:ext cx="7860665" cy="384429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100" dirty="0">
                <a:latin typeface="Arial MT"/>
                <a:cs typeface="Arial MT"/>
              </a:rPr>
              <a:t>Seen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lots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statistical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graphics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plots</a:t>
            </a: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ts val="2270"/>
              </a:lnSpc>
              <a:spcBef>
                <a:spcPts val="1645"/>
              </a:spcBef>
            </a:pPr>
            <a:r>
              <a:rPr sz="2100" dirty="0">
                <a:latin typeface="Arial MT"/>
                <a:cs typeface="Arial MT"/>
              </a:rPr>
              <a:t>Easy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design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ugly,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misleading</a:t>
            </a:r>
            <a:r>
              <a:rPr sz="2100" spc="-7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visualizations</a:t>
            </a:r>
            <a:r>
              <a:rPr sz="2100" spc="-7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even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using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standard plots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100" dirty="0">
                <a:latin typeface="Arial MT"/>
                <a:cs typeface="Arial MT"/>
              </a:rPr>
              <a:t>Several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useful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principles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for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designing</a:t>
            </a:r>
            <a:r>
              <a:rPr sz="2100" spc="-5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visualizations: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420"/>
              </a:lnSpc>
              <a:spcBef>
                <a:spcPts val="1350"/>
              </a:spcBef>
              <a:buSzPct val="85714"/>
              <a:buChar char="●"/>
              <a:tabLst>
                <a:tab pos="469265" algn="l"/>
              </a:tabLst>
            </a:pPr>
            <a:r>
              <a:rPr sz="2100" dirty="0">
                <a:latin typeface="Arial MT"/>
                <a:cs typeface="Arial MT"/>
              </a:rPr>
              <a:t>Tufte</a:t>
            </a:r>
            <a:r>
              <a:rPr sz="2100" spc="-114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principles</a:t>
            </a:r>
            <a:endParaRPr sz="2100">
              <a:latin typeface="Arial MT"/>
              <a:cs typeface="Arial MT"/>
            </a:endParaRPr>
          </a:p>
          <a:p>
            <a:pPr marL="926465" lvl="1" indent="-316865">
              <a:lnSpc>
                <a:spcPts val="1950"/>
              </a:lnSpc>
              <a:buSzPct val="77777"/>
              <a:buChar char="○"/>
              <a:tabLst>
                <a:tab pos="926465" algn="l"/>
              </a:tabLst>
            </a:pPr>
            <a:r>
              <a:rPr sz="1800" dirty="0">
                <a:latin typeface="Arial MT"/>
                <a:cs typeface="Arial MT"/>
              </a:rPr>
              <a:t>Graphical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excellence</a:t>
            </a:r>
            <a:endParaRPr sz="1800">
              <a:latin typeface="Arial MT"/>
              <a:cs typeface="Arial MT"/>
            </a:endParaRPr>
          </a:p>
          <a:p>
            <a:pPr marL="926465" lvl="1" indent="-316865">
              <a:lnSpc>
                <a:spcPts val="1945"/>
              </a:lnSpc>
              <a:buSzPct val="77777"/>
              <a:buChar char="○"/>
              <a:tabLst>
                <a:tab pos="926465" algn="l"/>
              </a:tabLst>
            </a:pPr>
            <a:r>
              <a:rPr sz="1800" dirty="0">
                <a:latin typeface="Arial MT"/>
                <a:cs typeface="Arial MT"/>
              </a:rPr>
              <a:t>Graphical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integrity</a:t>
            </a:r>
            <a:endParaRPr sz="1800">
              <a:latin typeface="Arial MT"/>
              <a:cs typeface="Arial MT"/>
            </a:endParaRPr>
          </a:p>
          <a:p>
            <a:pPr marL="926465" lvl="1" indent="-316865">
              <a:lnSpc>
                <a:spcPts val="1945"/>
              </a:lnSpc>
              <a:buSzPct val="77777"/>
              <a:buChar char="○"/>
              <a:tabLst>
                <a:tab pos="926465" algn="l"/>
              </a:tabLst>
            </a:pPr>
            <a:r>
              <a:rPr sz="1800" spc="-10" dirty="0">
                <a:latin typeface="Arial MT"/>
                <a:cs typeface="Arial MT"/>
              </a:rPr>
              <a:t>Data-</a:t>
            </a:r>
            <a:r>
              <a:rPr sz="1800" dirty="0">
                <a:latin typeface="Arial MT"/>
                <a:cs typeface="Arial MT"/>
              </a:rPr>
              <a:t>ink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ratio</a:t>
            </a:r>
            <a:endParaRPr sz="1800">
              <a:latin typeface="Arial MT"/>
              <a:cs typeface="Arial MT"/>
            </a:endParaRPr>
          </a:p>
          <a:p>
            <a:pPr marL="926465" lvl="1" indent="-316865">
              <a:lnSpc>
                <a:spcPts val="1920"/>
              </a:lnSpc>
              <a:buSzPct val="77777"/>
              <a:buChar char="○"/>
              <a:tabLst>
                <a:tab pos="926465" algn="l"/>
              </a:tabLst>
            </a:pPr>
            <a:r>
              <a:rPr sz="1800" spc="-10" dirty="0">
                <a:latin typeface="Arial MT"/>
                <a:cs typeface="Arial MT"/>
              </a:rPr>
              <a:t>Chartjunk</a:t>
            </a:r>
            <a:endParaRPr sz="1800">
              <a:latin typeface="Arial MT"/>
              <a:cs typeface="Arial MT"/>
            </a:endParaRPr>
          </a:p>
          <a:p>
            <a:pPr marL="469265" indent="-342265">
              <a:lnSpc>
                <a:spcPts val="2260"/>
              </a:lnSpc>
              <a:buSzPct val="85714"/>
              <a:buChar char="●"/>
              <a:tabLst>
                <a:tab pos="469265" algn="l"/>
              </a:tabLst>
            </a:pPr>
            <a:r>
              <a:rPr sz="2100" dirty="0">
                <a:latin typeface="Arial MT"/>
                <a:cs typeface="Arial MT"/>
              </a:rPr>
              <a:t>Methods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for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representing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attributes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visually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395"/>
              </a:lnSpc>
              <a:buSzPct val="85714"/>
              <a:buChar char="●"/>
              <a:tabLst>
                <a:tab pos="469265" algn="l"/>
              </a:tabLst>
            </a:pPr>
            <a:r>
              <a:rPr sz="2100" dirty="0">
                <a:latin typeface="Arial MT"/>
                <a:cs typeface="Arial MT"/>
              </a:rPr>
              <a:t>Avoiding</a:t>
            </a:r>
            <a:r>
              <a:rPr sz="2100" spc="-9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overplotting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0552" y="2625851"/>
            <a:ext cx="4882896" cy="20726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Mean,</a:t>
            </a:r>
            <a:r>
              <a:rPr spc="-10" dirty="0"/>
              <a:t> </a:t>
            </a:r>
            <a:r>
              <a:rPr dirty="0"/>
              <a:t>median,</a:t>
            </a:r>
            <a:r>
              <a:rPr spc="-15" dirty="0"/>
              <a:t> </a:t>
            </a:r>
            <a:r>
              <a:rPr spc="-20" dirty="0"/>
              <a:t>mode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99844" y="998347"/>
          <a:ext cx="5506083" cy="15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9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9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Dimension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Type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Calculate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Mean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50" i="1" spc="-50" dirty="0">
                          <a:latin typeface="Arial"/>
                          <a:cs typeface="Arial"/>
                        </a:rPr>
                        <a:t>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Quantitative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08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350" spc="-10" dirty="0">
                          <a:latin typeface="Consolas"/>
                          <a:cs typeface="Consolas"/>
                        </a:rPr>
                        <a:t>np.mean</a:t>
                      </a:r>
                      <a:endParaRPr sz="135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spc="-1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Median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i="1" spc="-50" dirty="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Ordinal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350" spc="-10" dirty="0">
                          <a:latin typeface="Consolas"/>
                          <a:cs typeface="Consolas"/>
                        </a:rPr>
                        <a:t>np.median</a:t>
                      </a:r>
                      <a:endParaRPr sz="135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9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spc="-2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Mode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i="1" spc="-50" dirty="0">
                          <a:latin typeface="Arial"/>
                          <a:cs typeface="Arial"/>
                        </a:rPr>
                        <a:t>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Nominal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350" dirty="0"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350" spc="-10" dirty="0">
                          <a:latin typeface="Microsoft Sans Serif"/>
                          <a:cs typeface="Microsoft Sans Serif"/>
                        </a:rPr>
                        <a:t> histogram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8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Tufte's</a:t>
            </a:r>
            <a:r>
              <a:rPr spc="-145" dirty="0"/>
              <a:t> </a:t>
            </a:r>
            <a:r>
              <a:rPr spc="-1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3456940" cy="10204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Graphical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excellence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</a:pPr>
            <a:r>
              <a:rPr sz="1400" dirty="0">
                <a:latin typeface="Arial MT"/>
                <a:cs typeface="Arial MT"/>
              </a:rPr>
              <a:t>Excellence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graphics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consists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complex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ideas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communicated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clarity, </a:t>
            </a:r>
            <a:r>
              <a:rPr sz="1400" dirty="0">
                <a:latin typeface="Arial MT"/>
                <a:cs typeface="Arial MT"/>
              </a:rPr>
              <a:t>precision,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efficiency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2379040"/>
            <a:ext cx="3449954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5"/>
              </a:spcBef>
              <a:buFont typeface="Arial MT"/>
              <a:buChar char="●"/>
              <a:tabLst>
                <a:tab pos="329565" algn="l"/>
              </a:tabLst>
            </a:pPr>
            <a:r>
              <a:rPr sz="1400" b="1" dirty="0">
                <a:latin typeface="Arial"/>
                <a:cs typeface="Arial"/>
              </a:rPr>
              <a:t>show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329565" marR="5080" indent="-317500">
              <a:lnSpc>
                <a:spcPts val="1510"/>
              </a:lnSpc>
              <a:spcBef>
                <a:spcPts val="11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induce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viewer 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think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about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substance, </a:t>
            </a:r>
            <a:r>
              <a:rPr sz="1400" dirty="0">
                <a:latin typeface="Arial MT"/>
                <a:cs typeface="Arial MT"/>
              </a:rPr>
              <a:t>rather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form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410"/>
              </a:lnSpc>
              <a:buFont typeface="Arial MT"/>
              <a:buChar char="●"/>
              <a:tabLst>
                <a:tab pos="329565" algn="l"/>
              </a:tabLst>
            </a:pPr>
            <a:r>
              <a:rPr sz="1400" b="1" dirty="0">
                <a:latin typeface="Arial"/>
                <a:cs typeface="Arial"/>
              </a:rPr>
              <a:t>avoid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distorting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329565" indent="-316865">
              <a:lnSpc>
                <a:spcPts val="151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present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space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15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make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datasets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coherent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95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reveal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several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levels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detail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4805" y="2633218"/>
            <a:ext cx="15951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Graphical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integrity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4805" y="3029458"/>
            <a:ext cx="3461385" cy="12109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graphics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different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words: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any </a:t>
            </a:r>
            <a:r>
              <a:rPr sz="1400" dirty="0">
                <a:latin typeface="Arial MT"/>
                <a:cs typeface="Arial MT"/>
              </a:rPr>
              <a:t>means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communication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spc="-10" dirty="0">
                <a:latin typeface="Arial MT"/>
                <a:cs typeface="Arial MT"/>
              </a:rPr>
              <a:t>deceive</a:t>
            </a:r>
            <a:endParaRPr sz="1400">
              <a:latin typeface="Arial MT"/>
              <a:cs typeface="Arial MT"/>
            </a:endParaRPr>
          </a:p>
          <a:p>
            <a:pPr marL="469900" marR="529590" indent="-317500">
              <a:lnSpc>
                <a:spcPts val="1510"/>
              </a:lnSpc>
              <a:spcBef>
                <a:spcPts val="1605"/>
              </a:spcBef>
              <a:buChar char="●"/>
              <a:tabLst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representation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be </a:t>
            </a:r>
            <a:r>
              <a:rPr sz="1400" dirty="0">
                <a:latin typeface="Arial MT"/>
                <a:cs typeface="Arial MT"/>
              </a:rPr>
              <a:t>consistent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with</a:t>
            </a:r>
            <a:r>
              <a:rPr sz="1400" spc="-10" dirty="0">
                <a:latin typeface="Arial MT"/>
                <a:cs typeface="Arial MT"/>
              </a:rPr>
              <a:t> numerical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8676" y="181355"/>
            <a:ext cx="3099816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Integrity:</a:t>
            </a:r>
            <a:r>
              <a:rPr spc="-130" dirty="0"/>
              <a:t> </a:t>
            </a:r>
            <a:r>
              <a:rPr spc="-50" dirty="0"/>
              <a:t>scale</a:t>
            </a:r>
            <a:r>
              <a:rPr spc="-110" dirty="0"/>
              <a:t> </a:t>
            </a:r>
            <a:r>
              <a:rPr spc="-10" dirty="0"/>
              <a:t>distortions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56953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33900" algn="l"/>
              </a:tabLst>
            </a:pPr>
            <a:r>
              <a:rPr sz="1400" dirty="0">
                <a:latin typeface="Arial MT"/>
                <a:cs typeface="Arial MT"/>
              </a:rPr>
              <a:t>Amazing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improvement!</a:t>
            </a:r>
            <a:r>
              <a:rPr sz="1400" dirty="0">
                <a:latin typeface="Arial MT"/>
                <a:cs typeface="Arial MT"/>
              </a:rPr>
              <a:t>	Not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much...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677923"/>
            <a:ext cx="3998976" cy="2022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2603" y="1677923"/>
            <a:ext cx="3998976" cy="20223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29585" y="4043578"/>
            <a:ext cx="363664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Many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examples: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4"/>
              </a:rPr>
              <a:t>https://en.wikipedia.org/wiki/Misleading_graph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Chartjunk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569719"/>
            <a:ext cx="3790188" cy="25816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535" y="1569719"/>
            <a:ext cx="3781044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Chartjunk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4" y="2012976"/>
            <a:ext cx="3614194" cy="19354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96155" y="1271016"/>
            <a:ext cx="4431792" cy="3302508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262254"/>
            <a:ext cx="4266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Tufte's</a:t>
            </a:r>
            <a:r>
              <a:rPr spc="-145" dirty="0"/>
              <a:t> </a:t>
            </a:r>
            <a:r>
              <a:rPr spc="55" dirty="0"/>
              <a:t>data-</a:t>
            </a:r>
            <a:r>
              <a:rPr dirty="0"/>
              <a:t>ink</a:t>
            </a:r>
            <a:r>
              <a:rPr spc="-120" dirty="0"/>
              <a:t> </a:t>
            </a:r>
            <a:r>
              <a:rPr spc="75" dirty="0"/>
              <a:t>ratio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994028"/>
            <a:ext cx="3383279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data-</a:t>
            </a:r>
            <a:r>
              <a:rPr sz="1400" b="1" dirty="0">
                <a:latin typeface="Arial"/>
                <a:cs typeface="Arial"/>
              </a:rPr>
              <a:t>ink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erasable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Arial MT"/>
                <a:cs typeface="Arial MT"/>
              </a:rPr>
              <a:t>graphic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336" y="1735835"/>
            <a:ext cx="3903345" cy="739140"/>
          </a:xfrm>
          <a:prstGeom prst="rect">
            <a:avLst/>
          </a:prstGeom>
          <a:ln w="76200">
            <a:solidFill>
              <a:srgbClr val="D0DFE2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endParaRPr sz="14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1400" b="1" dirty="0">
                <a:solidFill>
                  <a:srgbClr val="44536A"/>
                </a:solidFill>
                <a:latin typeface="Arial"/>
                <a:cs typeface="Arial"/>
              </a:rPr>
              <a:t>Maximize</a:t>
            </a:r>
            <a:r>
              <a:rPr sz="1400" b="1" spc="-5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536A"/>
                </a:solidFill>
                <a:latin typeface="Arial"/>
                <a:cs typeface="Arial"/>
              </a:rPr>
              <a:t>the</a:t>
            </a:r>
            <a:r>
              <a:rPr sz="1400" b="1" spc="-20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4536A"/>
                </a:solidFill>
                <a:latin typeface="Arial"/>
                <a:cs typeface="Arial"/>
              </a:rPr>
              <a:t>data-</a:t>
            </a:r>
            <a:r>
              <a:rPr sz="1400" b="1" dirty="0">
                <a:solidFill>
                  <a:srgbClr val="44536A"/>
                </a:solidFill>
                <a:latin typeface="Arial"/>
                <a:cs typeface="Arial"/>
              </a:rPr>
              <a:t>ink</a:t>
            </a:r>
            <a:r>
              <a:rPr sz="1400" b="1" spc="-4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536A"/>
                </a:solidFill>
                <a:latin typeface="Arial"/>
                <a:cs typeface="Arial"/>
              </a:rPr>
              <a:t>ratio</a:t>
            </a:r>
            <a:r>
              <a:rPr sz="1400" b="1" spc="-2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44536A"/>
                </a:solidFill>
                <a:latin typeface="Arial"/>
                <a:cs typeface="Arial"/>
              </a:rPr>
              <a:t>(within</a:t>
            </a:r>
            <a:r>
              <a:rPr sz="1400" b="1" spc="-55" dirty="0">
                <a:solidFill>
                  <a:srgbClr val="44536A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44536A"/>
                </a:solidFill>
                <a:latin typeface="Arial"/>
                <a:cs typeface="Arial"/>
              </a:rPr>
              <a:t>reason).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17" y="2690622"/>
            <a:ext cx="3143250" cy="82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Arial"/>
                <a:cs typeface="Arial"/>
              </a:rPr>
              <a:t>Two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principles:</a:t>
            </a:r>
            <a:endParaRPr sz="1400">
              <a:latin typeface="Arial"/>
              <a:cs typeface="Arial"/>
            </a:endParaRPr>
          </a:p>
          <a:p>
            <a:pPr marL="469265" indent="-316865">
              <a:lnSpc>
                <a:spcPts val="1595"/>
              </a:lnSpc>
              <a:spcBef>
                <a:spcPts val="1445"/>
              </a:spcBef>
              <a:buAutoNum type="arabicPeriod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Increase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(add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data)</a:t>
            </a:r>
            <a:endParaRPr sz="1400">
              <a:latin typeface="Arial MT"/>
              <a:cs typeface="Arial MT"/>
            </a:endParaRPr>
          </a:p>
          <a:p>
            <a:pPr marL="469265" indent="-316865">
              <a:lnSpc>
                <a:spcPts val="1595"/>
              </a:lnSpc>
              <a:buAutoNum type="arabicPeriod"/>
              <a:tabLst>
                <a:tab pos="469265" algn="l"/>
              </a:tabLst>
            </a:pPr>
            <a:r>
              <a:rPr sz="1400" dirty="0">
                <a:latin typeface="Arial MT"/>
                <a:cs typeface="Arial MT"/>
              </a:rPr>
              <a:t>Erase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non-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ink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7731" y="59776"/>
            <a:ext cx="3677885" cy="20316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2477" y="2366868"/>
            <a:ext cx="4192872" cy="2163401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463" y="3872484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52372" y="387248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39" y="387248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953577" y="3750373"/>
            <a:ext cx="531495" cy="243204"/>
            <a:chOff x="1953577" y="3750373"/>
            <a:chExt cx="531495" cy="243204"/>
          </a:xfrm>
        </p:grpSpPr>
        <p:sp>
          <p:nvSpPr>
            <p:cNvPr id="6" name="object 6"/>
            <p:cNvSpPr/>
            <p:nvPr/>
          </p:nvSpPr>
          <p:spPr>
            <a:xfrm>
              <a:off x="2234183" y="3872483"/>
              <a:ext cx="250825" cy="0"/>
            </a:xfrm>
            <a:custGeom>
              <a:avLst/>
              <a:gdLst/>
              <a:ahLst/>
              <a:cxnLst/>
              <a:rect l="l" t="t" r="r" b="b"/>
              <a:pathLst>
                <a:path w="250825">
                  <a:moveTo>
                    <a:pt x="0" y="0"/>
                  </a:moveTo>
                  <a:lnTo>
                    <a:pt x="250698" y="0"/>
                  </a:lnTo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8339" y="3755135"/>
              <a:ext cx="276225" cy="233679"/>
            </a:xfrm>
            <a:custGeom>
              <a:avLst/>
              <a:gdLst/>
              <a:ahLst/>
              <a:cxnLst/>
              <a:rect l="l" t="t" r="r" b="b"/>
              <a:pathLst>
                <a:path w="276225" h="233679">
                  <a:moveTo>
                    <a:pt x="275844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75844" y="233172"/>
                  </a:lnTo>
                  <a:lnTo>
                    <a:pt x="27584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58339" y="3755135"/>
              <a:ext cx="276225" cy="233679"/>
            </a:xfrm>
            <a:custGeom>
              <a:avLst/>
              <a:gdLst/>
              <a:ahLst/>
              <a:cxnLst/>
              <a:rect l="l" t="t" r="r" b="b"/>
              <a:pathLst>
                <a:path w="276225" h="233679">
                  <a:moveTo>
                    <a:pt x="0" y="233172"/>
                  </a:moveTo>
                  <a:lnTo>
                    <a:pt x="275844" y="233172"/>
                  </a:lnTo>
                  <a:lnTo>
                    <a:pt x="275844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90550" y="228346"/>
            <a:ext cx="64763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Representing</a:t>
            </a:r>
            <a:r>
              <a:rPr spc="-170" dirty="0"/>
              <a:t> </a:t>
            </a:r>
            <a:r>
              <a:rPr spc="95" dirty="0"/>
              <a:t>attributes</a:t>
            </a:r>
            <a:r>
              <a:rPr spc="-150" dirty="0"/>
              <a:t> </a:t>
            </a:r>
            <a:r>
              <a:rPr spc="-10" dirty="0"/>
              <a:t>visually</a:t>
            </a:r>
          </a:p>
        </p:txBody>
      </p:sp>
      <p:sp>
        <p:nvSpPr>
          <p:cNvPr id="10" name="object 10"/>
          <p:cNvSpPr/>
          <p:nvPr/>
        </p:nvSpPr>
        <p:spPr>
          <a:xfrm>
            <a:off x="413004" y="2875788"/>
            <a:ext cx="8318500" cy="573405"/>
          </a:xfrm>
          <a:custGeom>
            <a:avLst/>
            <a:gdLst/>
            <a:ahLst/>
            <a:cxnLst/>
            <a:rect l="l" t="t" r="r" b="b"/>
            <a:pathLst>
              <a:path w="8318500" h="573404">
                <a:moveTo>
                  <a:pt x="8031480" y="0"/>
                </a:moveTo>
                <a:lnTo>
                  <a:pt x="8031480" y="143256"/>
                </a:lnTo>
                <a:lnTo>
                  <a:pt x="286511" y="143256"/>
                </a:lnTo>
                <a:lnTo>
                  <a:pt x="286511" y="0"/>
                </a:lnTo>
                <a:lnTo>
                  <a:pt x="0" y="286512"/>
                </a:lnTo>
                <a:lnTo>
                  <a:pt x="286511" y="573024"/>
                </a:lnTo>
                <a:lnTo>
                  <a:pt x="286511" y="429768"/>
                </a:lnTo>
                <a:lnTo>
                  <a:pt x="8031480" y="429768"/>
                </a:lnTo>
                <a:lnTo>
                  <a:pt x="8031480" y="573024"/>
                </a:lnTo>
                <a:lnTo>
                  <a:pt x="8317992" y="286512"/>
                </a:lnTo>
                <a:lnTo>
                  <a:pt x="8031480" y="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9792" y="3025267"/>
            <a:ext cx="12058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Most</a:t>
            </a:r>
            <a:r>
              <a:rPr sz="1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effective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82993" y="3030093"/>
            <a:ext cx="1228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Least</a:t>
            </a:r>
            <a:r>
              <a:rPr sz="1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effective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792" y="1887727"/>
            <a:ext cx="6902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Position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1558" y="2456434"/>
            <a:ext cx="596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Length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2738" y="1742059"/>
            <a:ext cx="499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icrosoft Sans Serif"/>
                <a:cs typeface="Microsoft Sans Serif"/>
              </a:rPr>
              <a:t>Angle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9309" y="2355037"/>
            <a:ext cx="4051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Microsoft Sans Serif"/>
                <a:cs typeface="Microsoft Sans Serif"/>
              </a:rPr>
              <a:t>Area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5636" y="1673098"/>
            <a:ext cx="897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Microsoft Sans Serif"/>
                <a:cs typeface="Microsoft Sans Serif"/>
              </a:rPr>
              <a:t>Luminance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5636" y="2456434"/>
            <a:ext cx="873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Saturation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51041" y="2582418"/>
            <a:ext cx="8305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Curvature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64654" y="2149602"/>
            <a:ext cx="654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Microsoft Sans Serif"/>
                <a:cs typeface="Microsoft Sans Serif"/>
              </a:rPr>
              <a:t>Volume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289" y="1365313"/>
            <a:ext cx="82676" cy="826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689" y="1517713"/>
            <a:ext cx="82676" cy="826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089" y="1670113"/>
            <a:ext cx="82676" cy="8267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664017" y="1517713"/>
            <a:ext cx="83185" cy="866140"/>
            <a:chOff x="1664017" y="1517713"/>
            <a:chExt cx="83185" cy="866140"/>
          </a:xfrm>
        </p:grpSpPr>
        <p:sp>
          <p:nvSpPr>
            <p:cNvPr id="25" name="object 25"/>
            <p:cNvSpPr/>
            <p:nvPr/>
          </p:nvSpPr>
          <p:spPr>
            <a:xfrm>
              <a:off x="1668779" y="1522475"/>
              <a:ext cx="73660" cy="856615"/>
            </a:xfrm>
            <a:custGeom>
              <a:avLst/>
              <a:gdLst/>
              <a:ahLst/>
              <a:cxnLst/>
              <a:rect l="l" t="t" r="r" b="b"/>
              <a:pathLst>
                <a:path w="73660" h="856614">
                  <a:moveTo>
                    <a:pt x="73151" y="0"/>
                  </a:moveTo>
                  <a:lnTo>
                    <a:pt x="0" y="0"/>
                  </a:lnTo>
                  <a:lnTo>
                    <a:pt x="0" y="856488"/>
                  </a:lnTo>
                  <a:lnTo>
                    <a:pt x="73151" y="85648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68779" y="1522475"/>
              <a:ext cx="73660" cy="856615"/>
            </a:xfrm>
            <a:custGeom>
              <a:avLst/>
              <a:gdLst/>
              <a:ahLst/>
              <a:cxnLst/>
              <a:rect l="l" t="t" r="r" b="b"/>
              <a:pathLst>
                <a:path w="73660" h="856614">
                  <a:moveTo>
                    <a:pt x="0" y="856488"/>
                  </a:moveTo>
                  <a:lnTo>
                    <a:pt x="73151" y="85648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952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816417" y="1933765"/>
            <a:ext cx="83185" cy="450215"/>
            <a:chOff x="1816417" y="1933765"/>
            <a:chExt cx="83185" cy="450215"/>
          </a:xfrm>
        </p:grpSpPr>
        <p:sp>
          <p:nvSpPr>
            <p:cNvPr id="28" name="object 28"/>
            <p:cNvSpPr/>
            <p:nvPr/>
          </p:nvSpPr>
          <p:spPr>
            <a:xfrm>
              <a:off x="1821179" y="1938527"/>
              <a:ext cx="73660" cy="440690"/>
            </a:xfrm>
            <a:custGeom>
              <a:avLst/>
              <a:gdLst/>
              <a:ahLst/>
              <a:cxnLst/>
              <a:rect l="l" t="t" r="r" b="b"/>
              <a:pathLst>
                <a:path w="73660" h="440689">
                  <a:moveTo>
                    <a:pt x="73151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73151" y="440436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21179" y="1938527"/>
              <a:ext cx="73660" cy="440690"/>
            </a:xfrm>
            <a:custGeom>
              <a:avLst/>
              <a:gdLst/>
              <a:ahLst/>
              <a:cxnLst/>
              <a:rect l="l" t="t" r="r" b="b"/>
              <a:pathLst>
                <a:path w="73660" h="440689">
                  <a:moveTo>
                    <a:pt x="0" y="440436"/>
                  </a:moveTo>
                  <a:lnTo>
                    <a:pt x="73151" y="440436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94725" y="2069401"/>
            <a:ext cx="83185" cy="314325"/>
            <a:chOff x="1994725" y="2069401"/>
            <a:chExt cx="83185" cy="314325"/>
          </a:xfrm>
        </p:grpSpPr>
        <p:sp>
          <p:nvSpPr>
            <p:cNvPr id="31" name="object 31"/>
            <p:cNvSpPr/>
            <p:nvPr/>
          </p:nvSpPr>
          <p:spPr>
            <a:xfrm>
              <a:off x="1999488" y="2074164"/>
              <a:ext cx="73660" cy="304800"/>
            </a:xfrm>
            <a:custGeom>
              <a:avLst/>
              <a:gdLst/>
              <a:ahLst/>
              <a:cxnLst/>
              <a:rect l="l" t="t" r="r" b="b"/>
              <a:pathLst>
                <a:path w="73660" h="304800">
                  <a:moveTo>
                    <a:pt x="73151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73151" y="30480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99488" y="2074164"/>
              <a:ext cx="73660" cy="304800"/>
            </a:xfrm>
            <a:custGeom>
              <a:avLst/>
              <a:gdLst/>
              <a:ahLst/>
              <a:cxnLst/>
              <a:rect l="l" t="t" r="r" b="b"/>
              <a:pathLst>
                <a:path w="73660" h="304800">
                  <a:moveTo>
                    <a:pt x="0" y="304800"/>
                  </a:moveTo>
                  <a:lnTo>
                    <a:pt x="73151" y="304800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2695955" y="1362455"/>
            <a:ext cx="277495" cy="309245"/>
          </a:xfrm>
          <a:custGeom>
            <a:avLst/>
            <a:gdLst/>
            <a:ahLst/>
            <a:cxnLst/>
            <a:rect l="l" t="t" r="r" b="b"/>
            <a:pathLst>
              <a:path w="277494" h="309244">
                <a:moveTo>
                  <a:pt x="0" y="300228"/>
                </a:moveTo>
                <a:lnTo>
                  <a:pt x="277241" y="301371"/>
                </a:lnTo>
              </a:path>
              <a:path w="277494" h="309244">
                <a:moveTo>
                  <a:pt x="0" y="309245"/>
                </a:moveTo>
                <a:lnTo>
                  <a:pt x="178562" y="0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3505009" y="2049589"/>
            <a:ext cx="187960" cy="217170"/>
            <a:chOff x="3505009" y="2049589"/>
            <a:chExt cx="187960" cy="217170"/>
          </a:xfrm>
        </p:grpSpPr>
        <p:sp>
          <p:nvSpPr>
            <p:cNvPr id="35" name="object 35"/>
            <p:cNvSpPr/>
            <p:nvPr/>
          </p:nvSpPr>
          <p:spPr>
            <a:xfrm>
              <a:off x="3509771" y="2054351"/>
              <a:ext cx="178435" cy="207645"/>
            </a:xfrm>
            <a:custGeom>
              <a:avLst/>
              <a:gdLst/>
              <a:ahLst/>
              <a:cxnLst/>
              <a:rect l="l" t="t" r="r" b="b"/>
              <a:pathLst>
                <a:path w="178435" h="207644">
                  <a:moveTo>
                    <a:pt x="178308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178308" y="207263"/>
                  </a:lnTo>
                  <a:lnTo>
                    <a:pt x="17830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09771" y="2054351"/>
              <a:ext cx="178435" cy="207645"/>
            </a:xfrm>
            <a:custGeom>
              <a:avLst/>
              <a:gdLst/>
              <a:ahLst/>
              <a:cxnLst/>
              <a:rect l="l" t="t" r="r" b="b"/>
              <a:pathLst>
                <a:path w="178435" h="207644">
                  <a:moveTo>
                    <a:pt x="0" y="207263"/>
                  </a:moveTo>
                  <a:lnTo>
                    <a:pt x="178308" y="207263"/>
                  </a:lnTo>
                  <a:lnTo>
                    <a:pt x="178308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450145" y="1680781"/>
            <a:ext cx="285750" cy="244475"/>
            <a:chOff x="3450145" y="1680781"/>
            <a:chExt cx="285750" cy="244475"/>
          </a:xfrm>
        </p:grpSpPr>
        <p:sp>
          <p:nvSpPr>
            <p:cNvPr id="38" name="object 38"/>
            <p:cNvSpPr/>
            <p:nvPr/>
          </p:nvSpPr>
          <p:spPr>
            <a:xfrm>
              <a:off x="3454908" y="1685544"/>
              <a:ext cx="276225" cy="234950"/>
            </a:xfrm>
            <a:custGeom>
              <a:avLst/>
              <a:gdLst/>
              <a:ahLst/>
              <a:cxnLst/>
              <a:rect l="l" t="t" r="r" b="b"/>
              <a:pathLst>
                <a:path w="276225" h="234950">
                  <a:moveTo>
                    <a:pt x="275843" y="0"/>
                  </a:moveTo>
                  <a:lnTo>
                    <a:pt x="0" y="0"/>
                  </a:lnTo>
                  <a:lnTo>
                    <a:pt x="0" y="234696"/>
                  </a:lnTo>
                  <a:lnTo>
                    <a:pt x="275843" y="234696"/>
                  </a:lnTo>
                  <a:lnTo>
                    <a:pt x="275843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54908" y="1685544"/>
              <a:ext cx="276225" cy="234950"/>
            </a:xfrm>
            <a:custGeom>
              <a:avLst/>
              <a:gdLst/>
              <a:ahLst/>
              <a:cxnLst/>
              <a:rect l="l" t="t" r="r" b="b"/>
              <a:pathLst>
                <a:path w="276225" h="234950">
                  <a:moveTo>
                    <a:pt x="0" y="234696"/>
                  </a:moveTo>
                  <a:lnTo>
                    <a:pt x="275843" y="234696"/>
                  </a:lnTo>
                  <a:lnTo>
                    <a:pt x="275843" y="0"/>
                  </a:lnTo>
                  <a:lnTo>
                    <a:pt x="0" y="0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7471" y="2075719"/>
            <a:ext cx="998449" cy="16452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6091" y="1254252"/>
            <a:ext cx="1034796" cy="179832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400800" y="2176272"/>
            <a:ext cx="139065" cy="117475"/>
          </a:xfrm>
          <a:custGeom>
            <a:avLst/>
            <a:gdLst/>
            <a:ahLst/>
            <a:cxnLst/>
            <a:rect l="l" t="t" r="r" b="b"/>
            <a:pathLst>
              <a:path w="139065" h="117475">
                <a:moveTo>
                  <a:pt x="0" y="0"/>
                </a:moveTo>
                <a:lnTo>
                  <a:pt x="53976" y="9227"/>
                </a:lnTo>
                <a:lnTo>
                  <a:pt x="98059" y="34385"/>
                </a:lnTo>
                <a:lnTo>
                  <a:pt x="127783" y="71687"/>
                </a:lnTo>
                <a:lnTo>
                  <a:pt x="138683" y="117347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82511" y="1938527"/>
            <a:ext cx="279400" cy="154940"/>
          </a:xfrm>
          <a:custGeom>
            <a:avLst/>
            <a:gdLst/>
            <a:ahLst/>
            <a:cxnLst/>
            <a:rect l="l" t="t" r="r" b="b"/>
            <a:pathLst>
              <a:path w="279400" h="154939">
                <a:moveTo>
                  <a:pt x="0" y="0"/>
                </a:moveTo>
                <a:lnTo>
                  <a:pt x="56213" y="3141"/>
                </a:lnTo>
                <a:lnTo>
                  <a:pt x="108567" y="12150"/>
                </a:lnTo>
                <a:lnTo>
                  <a:pt x="155941" y="26407"/>
                </a:lnTo>
                <a:lnTo>
                  <a:pt x="197215" y="45291"/>
                </a:lnTo>
                <a:lnTo>
                  <a:pt x="231267" y="68181"/>
                </a:lnTo>
                <a:lnTo>
                  <a:pt x="273226" y="123499"/>
                </a:lnTo>
                <a:lnTo>
                  <a:pt x="278891" y="154686"/>
                </a:lnTo>
              </a:path>
            </a:pathLst>
          </a:custGeom>
          <a:ln w="9525">
            <a:solidFill>
              <a:srgbClr val="4453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7350061" y="1240345"/>
            <a:ext cx="781050" cy="826769"/>
            <a:chOff x="7350061" y="1240345"/>
            <a:chExt cx="781050" cy="826769"/>
          </a:xfrm>
        </p:grpSpPr>
        <p:sp>
          <p:nvSpPr>
            <p:cNvPr id="45" name="object 45"/>
            <p:cNvSpPr/>
            <p:nvPr/>
          </p:nvSpPr>
          <p:spPr>
            <a:xfrm>
              <a:off x="7354823" y="1303782"/>
              <a:ext cx="219075" cy="176530"/>
            </a:xfrm>
            <a:custGeom>
              <a:avLst/>
              <a:gdLst/>
              <a:ahLst/>
              <a:cxnLst/>
              <a:rect l="l" t="t" r="r" b="b"/>
              <a:pathLst>
                <a:path w="219075" h="176530">
                  <a:moveTo>
                    <a:pt x="218694" y="0"/>
                  </a:moveTo>
                  <a:lnTo>
                    <a:pt x="0" y="0"/>
                  </a:lnTo>
                  <a:lnTo>
                    <a:pt x="0" y="176022"/>
                  </a:lnTo>
                  <a:lnTo>
                    <a:pt x="218694" y="176022"/>
                  </a:lnTo>
                  <a:lnTo>
                    <a:pt x="218694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73517" y="1245108"/>
              <a:ext cx="59055" cy="234950"/>
            </a:xfrm>
            <a:custGeom>
              <a:avLst/>
              <a:gdLst/>
              <a:ahLst/>
              <a:cxnLst/>
              <a:rect l="l" t="t" r="r" b="b"/>
              <a:pathLst>
                <a:path w="59054" h="234950">
                  <a:moveTo>
                    <a:pt x="58674" y="0"/>
                  </a:moveTo>
                  <a:lnTo>
                    <a:pt x="0" y="58674"/>
                  </a:lnTo>
                  <a:lnTo>
                    <a:pt x="0" y="234695"/>
                  </a:lnTo>
                  <a:lnTo>
                    <a:pt x="58674" y="176021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B9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54823" y="1245108"/>
              <a:ext cx="277495" cy="59055"/>
            </a:xfrm>
            <a:custGeom>
              <a:avLst/>
              <a:gdLst/>
              <a:ahLst/>
              <a:cxnLst/>
              <a:rect l="l" t="t" r="r" b="b"/>
              <a:pathLst>
                <a:path w="277495" h="59055">
                  <a:moveTo>
                    <a:pt x="277368" y="0"/>
                  </a:moveTo>
                  <a:lnTo>
                    <a:pt x="58674" y="0"/>
                  </a:lnTo>
                  <a:lnTo>
                    <a:pt x="0" y="58674"/>
                  </a:lnTo>
                  <a:lnTo>
                    <a:pt x="218694" y="58674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54823" y="1245108"/>
              <a:ext cx="277495" cy="234950"/>
            </a:xfrm>
            <a:custGeom>
              <a:avLst/>
              <a:gdLst/>
              <a:ahLst/>
              <a:cxnLst/>
              <a:rect l="l" t="t" r="r" b="b"/>
              <a:pathLst>
                <a:path w="277495" h="234950">
                  <a:moveTo>
                    <a:pt x="0" y="58674"/>
                  </a:moveTo>
                  <a:lnTo>
                    <a:pt x="58674" y="0"/>
                  </a:lnTo>
                  <a:lnTo>
                    <a:pt x="277368" y="0"/>
                  </a:lnTo>
                  <a:lnTo>
                    <a:pt x="277368" y="176021"/>
                  </a:lnTo>
                  <a:lnTo>
                    <a:pt x="218694" y="234695"/>
                  </a:lnTo>
                  <a:lnTo>
                    <a:pt x="0" y="234695"/>
                  </a:lnTo>
                  <a:lnTo>
                    <a:pt x="0" y="58674"/>
                  </a:lnTo>
                  <a:close/>
                </a:path>
                <a:path w="277495" h="234950">
                  <a:moveTo>
                    <a:pt x="0" y="58674"/>
                  </a:moveTo>
                  <a:lnTo>
                    <a:pt x="218694" y="58674"/>
                  </a:lnTo>
                  <a:lnTo>
                    <a:pt x="277368" y="0"/>
                  </a:lnTo>
                </a:path>
                <a:path w="277495" h="234950">
                  <a:moveTo>
                    <a:pt x="218694" y="58674"/>
                  </a:moveTo>
                  <a:lnTo>
                    <a:pt x="218694" y="234695"/>
                  </a:lnTo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479791" y="1632204"/>
              <a:ext cx="502920" cy="429895"/>
            </a:xfrm>
            <a:custGeom>
              <a:avLst/>
              <a:gdLst/>
              <a:ahLst/>
              <a:cxnLst/>
              <a:rect l="l" t="t" r="r" b="b"/>
              <a:pathLst>
                <a:path w="502920" h="429894">
                  <a:moveTo>
                    <a:pt x="502920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502920" y="429768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82711" y="1488948"/>
              <a:ext cx="143510" cy="573405"/>
            </a:xfrm>
            <a:custGeom>
              <a:avLst/>
              <a:gdLst/>
              <a:ahLst/>
              <a:cxnLst/>
              <a:rect l="l" t="t" r="r" b="b"/>
              <a:pathLst>
                <a:path w="143509" h="573405">
                  <a:moveTo>
                    <a:pt x="143256" y="0"/>
                  </a:moveTo>
                  <a:lnTo>
                    <a:pt x="0" y="143255"/>
                  </a:lnTo>
                  <a:lnTo>
                    <a:pt x="0" y="573024"/>
                  </a:lnTo>
                  <a:lnTo>
                    <a:pt x="143256" y="429768"/>
                  </a:lnTo>
                  <a:lnTo>
                    <a:pt x="143256" y="0"/>
                  </a:lnTo>
                  <a:close/>
                </a:path>
              </a:pathLst>
            </a:custGeom>
            <a:solidFill>
              <a:srgbClr val="B9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79791" y="1488948"/>
              <a:ext cx="646430" cy="143510"/>
            </a:xfrm>
            <a:custGeom>
              <a:avLst/>
              <a:gdLst/>
              <a:ahLst/>
              <a:cxnLst/>
              <a:rect l="l" t="t" r="r" b="b"/>
              <a:pathLst>
                <a:path w="646429" h="143510">
                  <a:moveTo>
                    <a:pt x="646176" y="0"/>
                  </a:moveTo>
                  <a:lnTo>
                    <a:pt x="143255" y="0"/>
                  </a:lnTo>
                  <a:lnTo>
                    <a:pt x="0" y="143255"/>
                  </a:lnTo>
                  <a:lnTo>
                    <a:pt x="502919" y="14325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79791" y="1488948"/>
              <a:ext cx="646430" cy="573405"/>
            </a:xfrm>
            <a:custGeom>
              <a:avLst/>
              <a:gdLst/>
              <a:ahLst/>
              <a:cxnLst/>
              <a:rect l="l" t="t" r="r" b="b"/>
              <a:pathLst>
                <a:path w="646429" h="573405">
                  <a:moveTo>
                    <a:pt x="0" y="143255"/>
                  </a:moveTo>
                  <a:lnTo>
                    <a:pt x="143255" y="0"/>
                  </a:lnTo>
                  <a:lnTo>
                    <a:pt x="646176" y="0"/>
                  </a:lnTo>
                  <a:lnTo>
                    <a:pt x="646176" y="429768"/>
                  </a:lnTo>
                  <a:lnTo>
                    <a:pt x="502919" y="573024"/>
                  </a:lnTo>
                  <a:lnTo>
                    <a:pt x="0" y="573024"/>
                  </a:lnTo>
                  <a:lnTo>
                    <a:pt x="0" y="143255"/>
                  </a:lnTo>
                  <a:close/>
                </a:path>
                <a:path w="646429" h="573405">
                  <a:moveTo>
                    <a:pt x="0" y="143255"/>
                  </a:moveTo>
                  <a:lnTo>
                    <a:pt x="502919" y="143255"/>
                  </a:lnTo>
                  <a:lnTo>
                    <a:pt x="646176" y="0"/>
                  </a:lnTo>
                </a:path>
                <a:path w="646429" h="573405">
                  <a:moveTo>
                    <a:pt x="502919" y="143255"/>
                  </a:moveTo>
                  <a:lnTo>
                    <a:pt x="502919" y="573024"/>
                  </a:lnTo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95954" y="851407"/>
            <a:ext cx="27533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20" dirty="0">
                <a:solidFill>
                  <a:srgbClr val="5B9BD4"/>
                </a:solidFill>
                <a:latin typeface="Microsoft Sans Serif"/>
                <a:cs typeface="Microsoft Sans Serif"/>
              </a:rPr>
              <a:t>Quantitative</a:t>
            </a:r>
            <a:r>
              <a:rPr sz="1400" spc="40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400" spc="10" dirty="0">
                <a:solidFill>
                  <a:srgbClr val="5B9BD4"/>
                </a:solidFill>
                <a:latin typeface="Microsoft Sans Serif"/>
                <a:cs typeface="Microsoft Sans Serif"/>
              </a:rPr>
              <a:t>and</a:t>
            </a:r>
            <a:r>
              <a:rPr sz="1400" spc="60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5B9BD4"/>
                </a:solidFill>
                <a:latin typeface="Microsoft Sans Serif"/>
                <a:cs typeface="Microsoft Sans Serif"/>
              </a:rPr>
              <a:t>ordinal</a:t>
            </a:r>
            <a:r>
              <a:rPr sz="1400" spc="50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5B9BD4"/>
                </a:solidFill>
                <a:latin typeface="Microsoft Sans Serif"/>
                <a:cs typeface="Microsoft Sans Serif"/>
              </a:rPr>
              <a:t>variables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718686" y="4484319"/>
            <a:ext cx="17068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B9BD4"/>
                </a:solidFill>
                <a:latin typeface="Microsoft Sans Serif"/>
                <a:cs typeface="Microsoft Sans Serif"/>
              </a:rPr>
              <a:t>Categorical</a:t>
            </a:r>
            <a:r>
              <a:rPr sz="1400" spc="15" dirty="0">
                <a:solidFill>
                  <a:srgbClr val="5B9BD4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5B9BD4"/>
                </a:solidFill>
                <a:latin typeface="Microsoft Sans Serif"/>
                <a:cs typeface="Microsoft Sans Serif"/>
              </a:rPr>
              <a:t>variables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170241" y="3750373"/>
            <a:ext cx="287020" cy="243204"/>
            <a:chOff x="1170241" y="3750373"/>
            <a:chExt cx="287020" cy="243204"/>
          </a:xfrm>
        </p:grpSpPr>
        <p:sp>
          <p:nvSpPr>
            <p:cNvPr id="56" name="object 56"/>
            <p:cNvSpPr/>
            <p:nvPr/>
          </p:nvSpPr>
          <p:spPr>
            <a:xfrm>
              <a:off x="1175003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4" h="233679">
                  <a:moveTo>
                    <a:pt x="277368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77368" y="233172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75003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4" h="233679">
                  <a:moveTo>
                    <a:pt x="0" y="233172"/>
                  </a:moveTo>
                  <a:lnTo>
                    <a:pt x="277368" y="233172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561909" y="3750373"/>
            <a:ext cx="287020" cy="243204"/>
            <a:chOff x="1561909" y="3750373"/>
            <a:chExt cx="287020" cy="243204"/>
          </a:xfrm>
        </p:grpSpPr>
        <p:sp>
          <p:nvSpPr>
            <p:cNvPr id="59" name="object 59"/>
            <p:cNvSpPr/>
            <p:nvPr/>
          </p:nvSpPr>
          <p:spPr>
            <a:xfrm>
              <a:off x="1566672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4" h="233679">
                  <a:moveTo>
                    <a:pt x="277367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77367" y="233172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66672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4" h="233679">
                  <a:moveTo>
                    <a:pt x="0" y="233172"/>
                  </a:moveTo>
                  <a:lnTo>
                    <a:pt x="277367" y="233172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145844" y="4089908"/>
            <a:ext cx="11410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Spatial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region (e.g.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x-</a:t>
            </a:r>
            <a:r>
              <a:rPr sz="1400" spc="-10" dirty="0">
                <a:latin typeface="Microsoft Sans Serif"/>
                <a:cs typeface="Microsoft Sans Serif"/>
              </a:rPr>
              <a:t>axis)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869501" y="3750373"/>
            <a:ext cx="287020" cy="243204"/>
            <a:chOff x="2869501" y="3750373"/>
            <a:chExt cx="287020" cy="243204"/>
          </a:xfrm>
        </p:grpSpPr>
        <p:sp>
          <p:nvSpPr>
            <p:cNvPr id="63" name="object 63"/>
            <p:cNvSpPr/>
            <p:nvPr/>
          </p:nvSpPr>
          <p:spPr>
            <a:xfrm>
              <a:off x="2874264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4" h="233679">
                  <a:moveTo>
                    <a:pt x="277368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77368" y="233172"/>
                  </a:lnTo>
                  <a:lnTo>
                    <a:pt x="277368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4264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4" h="233679">
                  <a:moveTo>
                    <a:pt x="0" y="233172"/>
                  </a:moveTo>
                  <a:lnTo>
                    <a:pt x="277368" y="233172"/>
                  </a:lnTo>
                  <a:lnTo>
                    <a:pt x="277368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3259645" y="3750373"/>
            <a:ext cx="287020" cy="243204"/>
            <a:chOff x="3259645" y="3750373"/>
            <a:chExt cx="287020" cy="243204"/>
          </a:xfrm>
        </p:grpSpPr>
        <p:sp>
          <p:nvSpPr>
            <p:cNvPr id="66" name="object 66"/>
            <p:cNvSpPr/>
            <p:nvPr/>
          </p:nvSpPr>
          <p:spPr>
            <a:xfrm>
              <a:off x="3264408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5" h="233679">
                  <a:moveTo>
                    <a:pt x="277367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77367" y="233172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64408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5" h="233679">
                  <a:moveTo>
                    <a:pt x="0" y="233172"/>
                  </a:moveTo>
                  <a:lnTo>
                    <a:pt x="277367" y="233172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3651313" y="3750373"/>
            <a:ext cx="287020" cy="243204"/>
            <a:chOff x="3651313" y="3750373"/>
            <a:chExt cx="287020" cy="243204"/>
          </a:xfrm>
        </p:grpSpPr>
        <p:sp>
          <p:nvSpPr>
            <p:cNvPr id="69" name="object 69"/>
            <p:cNvSpPr/>
            <p:nvPr/>
          </p:nvSpPr>
          <p:spPr>
            <a:xfrm>
              <a:off x="3656076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5" h="233679">
                  <a:moveTo>
                    <a:pt x="277367" y="0"/>
                  </a:moveTo>
                  <a:lnTo>
                    <a:pt x="0" y="0"/>
                  </a:lnTo>
                  <a:lnTo>
                    <a:pt x="0" y="233172"/>
                  </a:lnTo>
                  <a:lnTo>
                    <a:pt x="277367" y="233172"/>
                  </a:lnTo>
                  <a:lnTo>
                    <a:pt x="277367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656076" y="3755135"/>
              <a:ext cx="277495" cy="233679"/>
            </a:xfrm>
            <a:custGeom>
              <a:avLst/>
              <a:gdLst/>
              <a:ahLst/>
              <a:cxnLst/>
              <a:rect l="l" t="t" r="r" b="b"/>
              <a:pathLst>
                <a:path w="277495" h="233679">
                  <a:moveTo>
                    <a:pt x="0" y="233172"/>
                  </a:moveTo>
                  <a:lnTo>
                    <a:pt x="277367" y="233172"/>
                  </a:lnTo>
                  <a:lnTo>
                    <a:pt x="277367" y="0"/>
                  </a:lnTo>
                  <a:lnTo>
                    <a:pt x="0" y="0"/>
                  </a:lnTo>
                  <a:lnTo>
                    <a:pt x="0" y="233172"/>
                  </a:lnTo>
                  <a:close/>
                </a:path>
              </a:pathLst>
            </a:custGeom>
            <a:ln w="9525">
              <a:solidFill>
                <a:srgbClr val="0A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227577" y="4089908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Microsoft Sans Serif"/>
                <a:cs typeface="Microsoft Sans Serif"/>
              </a:rPr>
              <a:t>Hue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626673" y="3587496"/>
            <a:ext cx="252095" cy="412115"/>
            <a:chOff x="4626673" y="3587496"/>
            <a:chExt cx="252095" cy="412115"/>
          </a:xfrm>
        </p:grpSpPr>
        <p:sp>
          <p:nvSpPr>
            <p:cNvPr id="73" name="object 73"/>
            <p:cNvSpPr/>
            <p:nvPr/>
          </p:nvSpPr>
          <p:spPr>
            <a:xfrm>
              <a:off x="4631435" y="36957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36575" y="0"/>
                  </a:moveTo>
                  <a:lnTo>
                    <a:pt x="22342" y="2875"/>
                  </a:lnTo>
                  <a:lnTo>
                    <a:pt x="10715" y="10715"/>
                  </a:lnTo>
                  <a:lnTo>
                    <a:pt x="2875" y="22342"/>
                  </a:lnTo>
                  <a:lnTo>
                    <a:pt x="0" y="36575"/>
                  </a:lnTo>
                  <a:lnTo>
                    <a:pt x="2875" y="50809"/>
                  </a:lnTo>
                  <a:lnTo>
                    <a:pt x="10715" y="62436"/>
                  </a:lnTo>
                  <a:lnTo>
                    <a:pt x="22342" y="70276"/>
                  </a:lnTo>
                  <a:lnTo>
                    <a:pt x="36575" y="73152"/>
                  </a:lnTo>
                  <a:lnTo>
                    <a:pt x="50809" y="70276"/>
                  </a:lnTo>
                  <a:lnTo>
                    <a:pt x="62436" y="62436"/>
                  </a:lnTo>
                  <a:lnTo>
                    <a:pt x="70276" y="50809"/>
                  </a:lnTo>
                  <a:lnTo>
                    <a:pt x="73151" y="36575"/>
                  </a:lnTo>
                  <a:lnTo>
                    <a:pt x="70276" y="22342"/>
                  </a:lnTo>
                  <a:lnTo>
                    <a:pt x="62436" y="10715"/>
                  </a:lnTo>
                  <a:lnTo>
                    <a:pt x="50809" y="28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31435" y="36957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36575"/>
                  </a:moveTo>
                  <a:lnTo>
                    <a:pt x="2875" y="22342"/>
                  </a:lnTo>
                  <a:lnTo>
                    <a:pt x="10715" y="10715"/>
                  </a:lnTo>
                  <a:lnTo>
                    <a:pt x="22342" y="2875"/>
                  </a:lnTo>
                  <a:lnTo>
                    <a:pt x="36575" y="0"/>
                  </a:lnTo>
                  <a:lnTo>
                    <a:pt x="50809" y="2875"/>
                  </a:lnTo>
                  <a:lnTo>
                    <a:pt x="62436" y="10715"/>
                  </a:lnTo>
                  <a:lnTo>
                    <a:pt x="70276" y="22342"/>
                  </a:lnTo>
                  <a:lnTo>
                    <a:pt x="73151" y="36575"/>
                  </a:lnTo>
                  <a:lnTo>
                    <a:pt x="70276" y="50809"/>
                  </a:lnTo>
                  <a:lnTo>
                    <a:pt x="62436" y="62436"/>
                  </a:lnTo>
                  <a:lnTo>
                    <a:pt x="50809" y="70276"/>
                  </a:lnTo>
                  <a:lnTo>
                    <a:pt x="36575" y="73152"/>
                  </a:lnTo>
                  <a:lnTo>
                    <a:pt x="22342" y="70276"/>
                  </a:lnTo>
                  <a:lnTo>
                    <a:pt x="10715" y="62436"/>
                  </a:lnTo>
                  <a:lnTo>
                    <a:pt x="2875" y="50809"/>
                  </a:lnTo>
                  <a:lnTo>
                    <a:pt x="0" y="3657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00599" y="392125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36575" y="0"/>
                  </a:moveTo>
                  <a:lnTo>
                    <a:pt x="22342" y="2873"/>
                  </a:lnTo>
                  <a:lnTo>
                    <a:pt x="10715" y="10710"/>
                  </a:lnTo>
                  <a:lnTo>
                    <a:pt x="2875" y="22336"/>
                  </a:lnTo>
                  <a:lnTo>
                    <a:pt x="0" y="36576"/>
                  </a:lnTo>
                  <a:lnTo>
                    <a:pt x="2875" y="50815"/>
                  </a:lnTo>
                  <a:lnTo>
                    <a:pt x="10715" y="62441"/>
                  </a:lnTo>
                  <a:lnTo>
                    <a:pt x="22342" y="70278"/>
                  </a:lnTo>
                  <a:lnTo>
                    <a:pt x="36575" y="73152"/>
                  </a:lnTo>
                  <a:lnTo>
                    <a:pt x="50809" y="70278"/>
                  </a:lnTo>
                  <a:lnTo>
                    <a:pt x="62436" y="62441"/>
                  </a:lnTo>
                  <a:lnTo>
                    <a:pt x="70276" y="50815"/>
                  </a:lnTo>
                  <a:lnTo>
                    <a:pt x="73151" y="36576"/>
                  </a:lnTo>
                  <a:lnTo>
                    <a:pt x="70276" y="22336"/>
                  </a:lnTo>
                  <a:lnTo>
                    <a:pt x="62436" y="10710"/>
                  </a:lnTo>
                  <a:lnTo>
                    <a:pt x="50809" y="2873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00599" y="392125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36576"/>
                  </a:moveTo>
                  <a:lnTo>
                    <a:pt x="2875" y="22336"/>
                  </a:lnTo>
                  <a:lnTo>
                    <a:pt x="10715" y="10710"/>
                  </a:lnTo>
                  <a:lnTo>
                    <a:pt x="22342" y="2873"/>
                  </a:lnTo>
                  <a:lnTo>
                    <a:pt x="36575" y="0"/>
                  </a:lnTo>
                  <a:lnTo>
                    <a:pt x="50809" y="2873"/>
                  </a:lnTo>
                  <a:lnTo>
                    <a:pt x="62436" y="10710"/>
                  </a:lnTo>
                  <a:lnTo>
                    <a:pt x="70276" y="22336"/>
                  </a:lnTo>
                  <a:lnTo>
                    <a:pt x="73151" y="36576"/>
                  </a:lnTo>
                  <a:lnTo>
                    <a:pt x="70276" y="50815"/>
                  </a:lnTo>
                  <a:lnTo>
                    <a:pt x="62436" y="62441"/>
                  </a:lnTo>
                  <a:lnTo>
                    <a:pt x="50809" y="70278"/>
                  </a:lnTo>
                  <a:lnTo>
                    <a:pt x="36575" y="73152"/>
                  </a:lnTo>
                  <a:lnTo>
                    <a:pt x="22342" y="70278"/>
                  </a:lnTo>
                  <a:lnTo>
                    <a:pt x="10715" y="62441"/>
                  </a:lnTo>
                  <a:lnTo>
                    <a:pt x="2875" y="50815"/>
                  </a:lnTo>
                  <a:lnTo>
                    <a:pt x="0" y="36576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89221" y="3587496"/>
              <a:ext cx="188595" cy="335280"/>
            </a:xfrm>
            <a:custGeom>
              <a:avLst/>
              <a:gdLst/>
              <a:ahLst/>
              <a:cxnLst/>
              <a:rect l="l" t="t" r="r" b="b"/>
              <a:pathLst>
                <a:path w="188595" h="335279">
                  <a:moveTo>
                    <a:pt x="114173" y="0"/>
                  </a:moveTo>
                  <a:lnTo>
                    <a:pt x="34544" y="30226"/>
                  </a:lnTo>
                  <a:lnTo>
                    <a:pt x="57924" y="51765"/>
                  </a:lnTo>
                  <a:lnTo>
                    <a:pt x="0" y="114554"/>
                  </a:lnTo>
                  <a:lnTo>
                    <a:pt x="9398" y="123063"/>
                  </a:lnTo>
                  <a:lnTo>
                    <a:pt x="67246" y="60350"/>
                  </a:lnTo>
                  <a:lnTo>
                    <a:pt x="90551" y="81788"/>
                  </a:lnTo>
                  <a:lnTo>
                    <a:pt x="101917" y="42418"/>
                  </a:lnTo>
                  <a:lnTo>
                    <a:pt x="114173" y="0"/>
                  </a:lnTo>
                  <a:close/>
                </a:path>
                <a:path w="188595" h="335279">
                  <a:moveTo>
                    <a:pt x="188468" y="272415"/>
                  </a:moveTo>
                  <a:lnTo>
                    <a:pt x="182067" y="259969"/>
                  </a:lnTo>
                  <a:lnTo>
                    <a:pt x="149479" y="196596"/>
                  </a:lnTo>
                  <a:lnTo>
                    <a:pt x="112268" y="273177"/>
                  </a:lnTo>
                  <a:lnTo>
                    <a:pt x="143903" y="272872"/>
                  </a:lnTo>
                  <a:lnTo>
                    <a:pt x="144653" y="334670"/>
                  </a:lnTo>
                  <a:lnTo>
                    <a:pt x="157353" y="334530"/>
                  </a:lnTo>
                  <a:lnTo>
                    <a:pt x="156603" y="272745"/>
                  </a:lnTo>
                  <a:lnTo>
                    <a:pt x="188468" y="272415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5004625" y="3666744"/>
            <a:ext cx="177165" cy="183515"/>
            <a:chOff x="5004625" y="3666744"/>
            <a:chExt cx="177165" cy="183515"/>
          </a:xfrm>
        </p:grpSpPr>
        <p:sp>
          <p:nvSpPr>
            <p:cNvPr id="79" name="object 79"/>
            <p:cNvSpPr/>
            <p:nvPr/>
          </p:nvSpPr>
          <p:spPr>
            <a:xfrm>
              <a:off x="5009388" y="37719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36575" y="0"/>
                  </a:moveTo>
                  <a:lnTo>
                    <a:pt x="22342" y="2875"/>
                  </a:lnTo>
                  <a:lnTo>
                    <a:pt x="10715" y="10715"/>
                  </a:lnTo>
                  <a:lnTo>
                    <a:pt x="2875" y="22342"/>
                  </a:lnTo>
                  <a:lnTo>
                    <a:pt x="0" y="36575"/>
                  </a:lnTo>
                  <a:lnTo>
                    <a:pt x="2875" y="50809"/>
                  </a:lnTo>
                  <a:lnTo>
                    <a:pt x="10715" y="62436"/>
                  </a:lnTo>
                  <a:lnTo>
                    <a:pt x="22342" y="70276"/>
                  </a:lnTo>
                  <a:lnTo>
                    <a:pt x="36575" y="73152"/>
                  </a:lnTo>
                  <a:lnTo>
                    <a:pt x="50809" y="70276"/>
                  </a:lnTo>
                  <a:lnTo>
                    <a:pt x="62436" y="62436"/>
                  </a:lnTo>
                  <a:lnTo>
                    <a:pt x="70276" y="50809"/>
                  </a:lnTo>
                  <a:lnTo>
                    <a:pt x="73151" y="36575"/>
                  </a:lnTo>
                  <a:lnTo>
                    <a:pt x="70276" y="22342"/>
                  </a:lnTo>
                  <a:lnTo>
                    <a:pt x="62436" y="10715"/>
                  </a:lnTo>
                  <a:lnTo>
                    <a:pt x="50809" y="28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09388" y="377190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36575"/>
                  </a:moveTo>
                  <a:lnTo>
                    <a:pt x="2875" y="22342"/>
                  </a:lnTo>
                  <a:lnTo>
                    <a:pt x="10715" y="10715"/>
                  </a:lnTo>
                  <a:lnTo>
                    <a:pt x="22342" y="2875"/>
                  </a:lnTo>
                  <a:lnTo>
                    <a:pt x="36575" y="0"/>
                  </a:lnTo>
                  <a:lnTo>
                    <a:pt x="50809" y="2875"/>
                  </a:lnTo>
                  <a:lnTo>
                    <a:pt x="62436" y="10715"/>
                  </a:lnTo>
                  <a:lnTo>
                    <a:pt x="70276" y="22342"/>
                  </a:lnTo>
                  <a:lnTo>
                    <a:pt x="73151" y="36575"/>
                  </a:lnTo>
                  <a:lnTo>
                    <a:pt x="70276" y="50809"/>
                  </a:lnTo>
                  <a:lnTo>
                    <a:pt x="62436" y="62436"/>
                  </a:lnTo>
                  <a:lnTo>
                    <a:pt x="50809" y="70276"/>
                  </a:lnTo>
                  <a:lnTo>
                    <a:pt x="36575" y="73152"/>
                  </a:lnTo>
                  <a:lnTo>
                    <a:pt x="22342" y="70276"/>
                  </a:lnTo>
                  <a:lnTo>
                    <a:pt x="10715" y="62436"/>
                  </a:lnTo>
                  <a:lnTo>
                    <a:pt x="2875" y="50809"/>
                  </a:lnTo>
                  <a:lnTo>
                    <a:pt x="0" y="36575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67173" y="3666744"/>
              <a:ext cx="114300" cy="123189"/>
            </a:xfrm>
            <a:custGeom>
              <a:avLst/>
              <a:gdLst/>
              <a:ahLst/>
              <a:cxnLst/>
              <a:rect l="l" t="t" r="r" b="b"/>
              <a:pathLst>
                <a:path w="114300" h="123189">
                  <a:moveTo>
                    <a:pt x="57931" y="51757"/>
                  </a:moveTo>
                  <a:lnTo>
                    <a:pt x="0" y="114553"/>
                  </a:lnTo>
                  <a:lnTo>
                    <a:pt x="9398" y="123062"/>
                  </a:lnTo>
                  <a:lnTo>
                    <a:pt x="67253" y="60339"/>
                  </a:lnTo>
                  <a:lnTo>
                    <a:pt x="57931" y="51757"/>
                  </a:lnTo>
                  <a:close/>
                </a:path>
                <a:path w="114300" h="123189">
                  <a:moveTo>
                    <a:pt x="101921" y="42417"/>
                  </a:moveTo>
                  <a:lnTo>
                    <a:pt x="66548" y="42417"/>
                  </a:lnTo>
                  <a:lnTo>
                    <a:pt x="75818" y="51053"/>
                  </a:lnTo>
                  <a:lnTo>
                    <a:pt x="67253" y="60339"/>
                  </a:lnTo>
                  <a:lnTo>
                    <a:pt x="90550" y="81787"/>
                  </a:lnTo>
                  <a:lnTo>
                    <a:pt x="101921" y="42417"/>
                  </a:lnTo>
                  <a:close/>
                </a:path>
                <a:path w="114300" h="123189">
                  <a:moveTo>
                    <a:pt x="66548" y="42417"/>
                  </a:moveTo>
                  <a:lnTo>
                    <a:pt x="57931" y="51757"/>
                  </a:lnTo>
                  <a:lnTo>
                    <a:pt x="67253" y="60339"/>
                  </a:lnTo>
                  <a:lnTo>
                    <a:pt x="75818" y="51053"/>
                  </a:lnTo>
                  <a:lnTo>
                    <a:pt x="66548" y="42417"/>
                  </a:lnTo>
                  <a:close/>
                </a:path>
                <a:path w="114300" h="123189">
                  <a:moveTo>
                    <a:pt x="114173" y="0"/>
                  </a:moveTo>
                  <a:lnTo>
                    <a:pt x="34543" y="30225"/>
                  </a:lnTo>
                  <a:lnTo>
                    <a:pt x="57931" y="51757"/>
                  </a:lnTo>
                  <a:lnTo>
                    <a:pt x="66548" y="42417"/>
                  </a:lnTo>
                  <a:lnTo>
                    <a:pt x="101921" y="42417"/>
                  </a:lnTo>
                  <a:lnTo>
                    <a:pt x="114173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532121" y="4089908"/>
            <a:ext cx="610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0" dirty="0">
                <a:latin typeface="Microsoft Sans Serif"/>
                <a:cs typeface="Microsoft Sans Serif"/>
              </a:rPr>
              <a:t>Motion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826061" y="3703129"/>
            <a:ext cx="229235" cy="217170"/>
            <a:chOff x="5826061" y="3703129"/>
            <a:chExt cx="229235" cy="217170"/>
          </a:xfrm>
        </p:grpSpPr>
        <p:sp>
          <p:nvSpPr>
            <p:cNvPr id="84" name="object 84"/>
            <p:cNvSpPr/>
            <p:nvPr/>
          </p:nvSpPr>
          <p:spPr>
            <a:xfrm>
              <a:off x="5830823" y="3707891"/>
              <a:ext cx="219710" cy="207645"/>
            </a:xfrm>
            <a:custGeom>
              <a:avLst/>
              <a:gdLst/>
              <a:ahLst/>
              <a:cxnLst/>
              <a:rect l="l" t="t" r="r" b="b"/>
              <a:pathLst>
                <a:path w="219710" h="207645">
                  <a:moveTo>
                    <a:pt x="219455" y="0"/>
                  </a:moveTo>
                  <a:lnTo>
                    <a:pt x="0" y="0"/>
                  </a:lnTo>
                  <a:lnTo>
                    <a:pt x="0" y="207263"/>
                  </a:lnTo>
                  <a:lnTo>
                    <a:pt x="219455" y="207263"/>
                  </a:lnTo>
                  <a:lnTo>
                    <a:pt x="219455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830823" y="3707891"/>
              <a:ext cx="219710" cy="207645"/>
            </a:xfrm>
            <a:custGeom>
              <a:avLst/>
              <a:gdLst/>
              <a:ahLst/>
              <a:cxnLst/>
              <a:rect l="l" t="t" r="r" b="b"/>
              <a:pathLst>
                <a:path w="219710" h="207645">
                  <a:moveTo>
                    <a:pt x="0" y="207263"/>
                  </a:moveTo>
                  <a:lnTo>
                    <a:pt x="219455" y="207263"/>
                  </a:lnTo>
                  <a:lnTo>
                    <a:pt x="219455" y="0"/>
                  </a:lnTo>
                  <a:lnTo>
                    <a:pt x="0" y="0"/>
                  </a:lnTo>
                  <a:lnTo>
                    <a:pt x="0" y="207263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6" name="object 8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209" y="3739705"/>
            <a:ext cx="238125" cy="216788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6615493" y="3700081"/>
            <a:ext cx="285750" cy="217170"/>
            <a:chOff x="6615493" y="3700081"/>
            <a:chExt cx="285750" cy="217170"/>
          </a:xfrm>
        </p:grpSpPr>
        <p:sp>
          <p:nvSpPr>
            <p:cNvPr id="88" name="object 88"/>
            <p:cNvSpPr/>
            <p:nvPr/>
          </p:nvSpPr>
          <p:spPr>
            <a:xfrm>
              <a:off x="6620256" y="3704844"/>
              <a:ext cx="276225" cy="207645"/>
            </a:xfrm>
            <a:custGeom>
              <a:avLst/>
              <a:gdLst/>
              <a:ahLst/>
              <a:cxnLst/>
              <a:rect l="l" t="t" r="r" b="b"/>
              <a:pathLst>
                <a:path w="276225" h="207645">
                  <a:moveTo>
                    <a:pt x="137922" y="0"/>
                  </a:moveTo>
                  <a:lnTo>
                    <a:pt x="0" y="207263"/>
                  </a:lnTo>
                  <a:lnTo>
                    <a:pt x="275844" y="207263"/>
                  </a:lnTo>
                  <a:lnTo>
                    <a:pt x="137922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620256" y="3704844"/>
              <a:ext cx="276225" cy="207645"/>
            </a:xfrm>
            <a:custGeom>
              <a:avLst/>
              <a:gdLst/>
              <a:ahLst/>
              <a:cxnLst/>
              <a:rect l="l" t="t" r="r" b="b"/>
              <a:pathLst>
                <a:path w="276225" h="207645">
                  <a:moveTo>
                    <a:pt x="0" y="207263"/>
                  </a:moveTo>
                  <a:lnTo>
                    <a:pt x="137922" y="0"/>
                  </a:lnTo>
                  <a:lnTo>
                    <a:pt x="275844" y="207263"/>
                  </a:lnTo>
                  <a:lnTo>
                    <a:pt x="0" y="207263"/>
                  </a:lnTo>
                  <a:close/>
                </a:path>
              </a:pathLst>
            </a:custGeom>
            <a:ln w="9525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022085" y="4089908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Microsoft Sans Serif"/>
                <a:cs typeface="Microsoft Sans Serif"/>
              </a:rPr>
              <a:t>Shape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4463" y="731519"/>
            <a:ext cx="4357116" cy="38953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Overplotting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0550" y="1203782"/>
            <a:ext cx="3804920" cy="260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Reduce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points</a:t>
            </a:r>
            <a:endParaRPr sz="1400">
              <a:latin typeface="Arial MT"/>
              <a:cs typeface="Arial MT"/>
            </a:endParaRPr>
          </a:p>
          <a:p>
            <a:pPr marL="12700" marR="2026920">
              <a:lnSpc>
                <a:spcPct val="185000"/>
              </a:lnSpc>
              <a:spcBef>
                <a:spcPts val="15"/>
              </a:spcBef>
            </a:pPr>
            <a:r>
              <a:rPr sz="1400" dirty="0">
                <a:latin typeface="Arial MT"/>
                <a:cs typeface="Arial MT"/>
              </a:rPr>
              <a:t>Increase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transparency Jitter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sample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85000"/>
              </a:lnSpc>
              <a:spcBef>
                <a:spcPts val="15"/>
              </a:spcBef>
            </a:pPr>
            <a:r>
              <a:rPr sz="1400" dirty="0">
                <a:latin typeface="Arial MT"/>
                <a:cs typeface="Arial MT"/>
              </a:rPr>
              <a:t>Split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facets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https://www.perceptualedge.com/articles/visual_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43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business_intelligence/over-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595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plotting_in_graphs.pdf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Non-statistical</a:t>
            </a:r>
            <a:r>
              <a:rPr spc="395" dirty="0"/>
              <a:t> </a:t>
            </a:r>
            <a:r>
              <a:rPr spc="-10" dirty="0"/>
              <a:t>visualizations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018988"/>
            <a:ext cx="8108950" cy="26543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100" dirty="0">
                <a:latin typeface="Arial MT"/>
                <a:cs typeface="Arial MT"/>
              </a:rPr>
              <a:t>Statistical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graphics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great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out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box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tools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for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fast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data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exploration</a:t>
            </a:r>
            <a:endParaRPr sz="2100">
              <a:latin typeface="Arial MT"/>
              <a:cs typeface="Arial MT"/>
            </a:endParaRPr>
          </a:p>
          <a:p>
            <a:pPr marL="12700" marR="230504">
              <a:lnSpc>
                <a:spcPts val="2270"/>
              </a:lnSpc>
              <a:spcBef>
                <a:spcPts val="1639"/>
              </a:spcBef>
            </a:pPr>
            <a:r>
              <a:rPr sz="2100" spc="-10" dirty="0">
                <a:latin typeface="Arial MT"/>
                <a:cs typeface="Arial MT"/>
              </a:rPr>
              <a:t>Various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other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types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visualizations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consider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for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communication </a:t>
            </a:r>
            <a:r>
              <a:rPr sz="2100" dirty="0">
                <a:latin typeface="Arial MT"/>
                <a:cs typeface="Arial MT"/>
              </a:rPr>
              <a:t>and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presentation</a:t>
            </a:r>
            <a:r>
              <a:rPr sz="2100" spc="-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results: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395"/>
              </a:lnSpc>
              <a:spcBef>
                <a:spcPts val="1315"/>
              </a:spcBef>
              <a:buSzPct val="85714"/>
              <a:buChar char="●"/>
              <a:tabLst>
                <a:tab pos="469265" algn="l"/>
              </a:tabLst>
            </a:pPr>
            <a:r>
              <a:rPr sz="2100" dirty="0">
                <a:latin typeface="Arial MT"/>
                <a:cs typeface="Arial MT"/>
              </a:rPr>
              <a:t>Custom</a:t>
            </a:r>
            <a:r>
              <a:rPr sz="2100" spc="-4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graphics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270"/>
              </a:lnSpc>
              <a:buSzPct val="85714"/>
              <a:buChar char="●"/>
              <a:tabLst>
                <a:tab pos="469265" algn="l"/>
              </a:tabLst>
            </a:pPr>
            <a:r>
              <a:rPr sz="2100" spc="-10" dirty="0">
                <a:latin typeface="Arial MT"/>
                <a:cs typeface="Arial MT"/>
              </a:rPr>
              <a:t>Animations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270"/>
              </a:lnSpc>
              <a:buSzPct val="85714"/>
              <a:buChar char="●"/>
              <a:tabLst>
                <a:tab pos="469265" algn="l"/>
              </a:tabLst>
            </a:pPr>
            <a:r>
              <a:rPr sz="2100" spc="-10" dirty="0">
                <a:latin typeface="Arial MT"/>
                <a:cs typeface="Arial MT"/>
              </a:rPr>
              <a:t>Infographics</a:t>
            </a:r>
            <a:endParaRPr sz="2100">
              <a:latin typeface="Arial MT"/>
              <a:cs typeface="Arial MT"/>
            </a:endParaRPr>
          </a:p>
          <a:p>
            <a:pPr marL="469265" indent="-342265">
              <a:lnSpc>
                <a:spcPts val="2395"/>
              </a:lnSpc>
              <a:buSzPct val="85714"/>
              <a:buChar char="●"/>
              <a:tabLst>
                <a:tab pos="469265" algn="l"/>
              </a:tabLst>
            </a:pPr>
            <a:r>
              <a:rPr sz="2100" dirty="0">
                <a:latin typeface="Arial MT"/>
                <a:cs typeface="Arial MT"/>
              </a:rPr>
              <a:t>Interactive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visualizations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Infographics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4763770" cy="1799589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467359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Graphic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10" dirty="0">
                <a:latin typeface="Arial MT"/>
                <a:cs typeface="Arial MT"/>
              </a:rPr>
              <a:t> representations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knowledge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intended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present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quickly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spc="-10" dirty="0">
                <a:latin typeface="Arial MT"/>
                <a:cs typeface="Arial MT"/>
              </a:rPr>
              <a:t>clearly.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51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cognition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graphics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enhance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human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visual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system’s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ability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patterns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trends.</a:t>
            </a:r>
            <a:endParaRPr sz="1400">
              <a:latin typeface="Arial MT"/>
              <a:cs typeface="Arial MT"/>
            </a:endParaRPr>
          </a:p>
          <a:p>
            <a:pPr marL="12700" marR="25400">
              <a:lnSpc>
                <a:spcPts val="1510"/>
              </a:lnSpc>
              <a:spcBef>
                <a:spcPts val="1600"/>
              </a:spcBef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extremely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effective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but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distorting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excessive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junk.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4108" y="457708"/>
            <a:ext cx="2514599" cy="1193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15811" y="2173223"/>
            <a:ext cx="2173224" cy="230124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Interactive</a:t>
            </a:r>
            <a:r>
              <a:rPr spc="-125" dirty="0"/>
              <a:t> </a:t>
            </a:r>
            <a:r>
              <a:rPr spc="-10" dirty="0"/>
              <a:t>visualizations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203782"/>
            <a:ext cx="738060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33900" algn="l"/>
              </a:tabLst>
            </a:pPr>
            <a:r>
              <a:rPr sz="1400" b="1" dirty="0">
                <a:latin typeface="Arial"/>
                <a:cs typeface="Arial"/>
              </a:rPr>
              <a:t>Interactive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statistical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graphics</a:t>
            </a:r>
            <a:r>
              <a:rPr sz="1400" b="1" dirty="0">
                <a:latin typeface="Arial"/>
                <a:cs typeface="Arial"/>
              </a:rPr>
              <a:t>	Interactive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custom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graphics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10"/>
              </a:lnSpc>
              <a:tabLst>
                <a:tab pos="4533900" algn="l"/>
              </a:tabLst>
            </a:pPr>
            <a:r>
              <a:rPr sz="1400" b="1" u="sng" dirty="0">
                <a:solidFill>
                  <a:srgbClr val="5B9BD4"/>
                </a:solidFill>
                <a:uFill>
                  <a:solidFill>
                    <a:srgbClr val="5B9BD4"/>
                  </a:solidFill>
                </a:uFill>
                <a:latin typeface="Arial"/>
                <a:cs typeface="Arial"/>
                <a:hlinkClick r:id="rId2"/>
              </a:rPr>
              <a:t>Bokeh</a:t>
            </a:r>
            <a:r>
              <a:rPr sz="1400" b="1" spc="-4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interactive</a:t>
            </a:r>
            <a:r>
              <a:rPr sz="1400" dirty="0">
                <a:latin typeface="Arial MT"/>
                <a:cs typeface="Arial MT"/>
              </a:rPr>
              <a:t>	Create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powerful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novel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visualizations </a:t>
            </a:r>
            <a:r>
              <a:rPr sz="1400" dirty="0">
                <a:latin typeface="Arial MT"/>
                <a:cs typeface="Arial MT"/>
              </a:rPr>
              <a:t>statistical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graphics: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0758" y="2187321"/>
            <a:ext cx="317500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Uses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browser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technology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backend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ts val="1515"/>
              </a:lnSpc>
            </a:pPr>
            <a:r>
              <a:rPr sz="1400" dirty="0">
                <a:latin typeface="Arial MT"/>
                <a:cs typeface="Arial MT"/>
              </a:rPr>
              <a:t>(Javascript,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SVG,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canvas)</a:t>
            </a:r>
            <a:endParaRPr sz="1400">
              <a:latin typeface="Arial MT"/>
              <a:cs typeface="Arial MT"/>
            </a:endParaRPr>
          </a:p>
          <a:p>
            <a:pPr marL="329565" marR="254000" indent="-317500">
              <a:lnSpc>
                <a:spcPts val="1510"/>
              </a:lnSpc>
              <a:spcBef>
                <a:spcPts val="11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Interaction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good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tool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 </a:t>
            </a:r>
            <a:r>
              <a:rPr sz="1400" spc="-10" dirty="0">
                <a:latin typeface="Arial MT"/>
                <a:cs typeface="Arial MT"/>
              </a:rPr>
              <a:t>exploration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490"/>
              </a:lnSpc>
              <a:buChar char="●"/>
              <a:tabLst>
                <a:tab pos="329565" algn="l"/>
              </a:tabLst>
            </a:pPr>
            <a:r>
              <a:rPr sz="1400" dirty="0">
                <a:latin typeface="Arial MT"/>
                <a:cs typeface="Arial MT"/>
              </a:rPr>
              <a:t>Publication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problematic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2186" y="1995297"/>
            <a:ext cx="176339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ts val="1595"/>
              </a:lnSpc>
              <a:spcBef>
                <a:spcPts val="100"/>
              </a:spcBef>
              <a:buChar char="●"/>
              <a:tabLst>
                <a:tab pos="329565" algn="l"/>
              </a:tabLst>
            </a:pPr>
            <a:r>
              <a:rPr sz="1400" u="sng" dirty="0">
                <a:solidFill>
                  <a:srgbClr val="5B9BD4"/>
                </a:solidFill>
                <a:uFill>
                  <a:solidFill>
                    <a:srgbClr val="5B9BD4"/>
                  </a:solidFill>
                </a:uFill>
                <a:latin typeface="Arial MT"/>
                <a:cs typeface="Arial MT"/>
                <a:hlinkClick r:id="rId3"/>
              </a:rPr>
              <a:t>d3js</a:t>
            </a:r>
            <a:r>
              <a:rPr sz="1400" spc="-25" dirty="0">
                <a:solidFill>
                  <a:srgbClr val="5B9BD4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(Javascript)</a:t>
            </a:r>
            <a:endParaRPr sz="1400">
              <a:latin typeface="Arial MT"/>
              <a:cs typeface="Arial MT"/>
            </a:endParaRPr>
          </a:p>
          <a:p>
            <a:pPr marL="329565" indent="-316865">
              <a:lnSpc>
                <a:spcPts val="1595"/>
              </a:lnSpc>
              <a:buChar char="●"/>
              <a:tabLst>
                <a:tab pos="329565" algn="l"/>
              </a:tabLst>
            </a:pPr>
            <a:r>
              <a:rPr sz="1400" u="sng" dirty="0">
                <a:solidFill>
                  <a:srgbClr val="5B9BD4"/>
                </a:solidFill>
                <a:uFill>
                  <a:solidFill>
                    <a:srgbClr val="5B9BD4"/>
                  </a:solidFill>
                </a:uFill>
                <a:latin typeface="Arial MT"/>
                <a:cs typeface="Arial MT"/>
                <a:hlinkClick r:id="rId4"/>
              </a:rPr>
              <a:t>Processing</a:t>
            </a:r>
            <a:r>
              <a:rPr sz="1400" spc="-60" dirty="0">
                <a:solidFill>
                  <a:srgbClr val="5B9BD4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(Java)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1978" y="2506218"/>
            <a:ext cx="314134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1510"/>
              </a:lnSpc>
              <a:spcBef>
                <a:spcPts val="295"/>
              </a:spcBef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consuming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design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these </a:t>
            </a:r>
            <a:r>
              <a:rPr sz="1400" spc="-10" dirty="0">
                <a:latin typeface="Arial MT"/>
                <a:cs typeface="Arial MT"/>
              </a:rPr>
              <a:t>visualizations.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14479</TotalTime>
  <Words>4978</Words>
  <Application>Microsoft Macintosh PowerPoint</Application>
  <PresentationFormat>On-screen Show (16:9)</PresentationFormat>
  <Paragraphs>929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Arial</vt:lpstr>
      <vt:lpstr>Arial MT</vt:lpstr>
      <vt:lpstr>Calibri</vt:lpstr>
      <vt:lpstr>Cambria Math</vt:lpstr>
      <vt:lpstr>Consolas</vt:lpstr>
      <vt:lpstr>Microsoft Sans Serif</vt:lpstr>
      <vt:lpstr>Segoe UI Symbol</vt:lpstr>
      <vt:lpstr>Times New Roman</vt:lpstr>
      <vt:lpstr>Office Theme</vt:lpstr>
      <vt:lpstr>PowerPoint Presentation</vt:lpstr>
      <vt:lpstr>Overview</vt:lpstr>
      <vt:lpstr>Data summarization</vt:lpstr>
      <vt:lpstr>Overview</vt:lpstr>
      <vt:lpstr>Distributions</vt:lpstr>
      <vt:lpstr>Measures of central tendency</vt:lpstr>
      <vt:lpstr>Mean, median, mode</vt:lpstr>
      <vt:lpstr>Mean, median, mode</vt:lpstr>
      <vt:lpstr>Mean, median, mode</vt:lpstr>
      <vt:lpstr>Sample mean vs population mean</vt:lpstr>
      <vt:lpstr>Measures of statistical dispersion</vt:lpstr>
      <vt:lpstr>Variance, SD</vt:lpstr>
      <vt:lpstr>Range and interquartile range</vt:lpstr>
      <vt:lpstr>Interquartile range</vt:lpstr>
      <vt:lpstr>Sufficient statistics</vt:lpstr>
      <vt:lpstr>Skewness and kurtosis</vt:lpstr>
      <vt:lpstr>Skewness and kurtosis</vt:lpstr>
      <vt:lpstr>Pandas describe</vt:lpstr>
      <vt:lpstr>Conditioning on categorical variables</vt:lpstr>
      <vt:lpstr>Statistics of association between attributes</vt:lpstr>
      <vt:lpstr>Statistics of association between attributes</vt:lpstr>
      <vt:lpstr>Spearman correlation</vt:lpstr>
      <vt:lpstr>Computing measures of association</vt:lpstr>
      <vt:lpstr>On correlation vs causation</vt:lpstr>
      <vt:lpstr>Data visualization</vt:lpstr>
      <vt:lpstr>Why visualize data?</vt:lpstr>
      <vt:lpstr>PowerPoint Presentation</vt:lpstr>
      <vt:lpstr>PowerPoint Presentation</vt:lpstr>
      <vt:lpstr>PowerPoint Presentation</vt:lpstr>
      <vt:lpstr>Importance of visualization: Anscombe's quartet</vt:lpstr>
      <vt:lpstr>Importance of visualization: Anscombe's quartet</vt:lpstr>
      <vt:lpstr>Statistical data visualization</vt:lpstr>
      <vt:lpstr>PowerPoint Presentation</vt:lpstr>
      <vt:lpstr>Software packages for visualization</vt:lpstr>
      <vt:lpstr>Topics</vt:lpstr>
      <vt:lpstr>Visualizing the data distribution</vt:lpstr>
      <vt:lpstr>Histograms</vt:lpstr>
      <vt:lpstr>Histograms</vt:lpstr>
      <vt:lpstr>Kernel density estimators</vt:lpstr>
      <vt:lpstr>Kernel density estimators</vt:lpstr>
      <vt:lpstr>Kernel density estimators</vt:lpstr>
      <vt:lpstr>Joint distributions</vt:lpstr>
      <vt:lpstr>Joint distributions</vt:lpstr>
      <vt:lpstr>Contour plots</vt:lpstr>
      <vt:lpstr>Using images to visualize functions of two variables</vt:lpstr>
      <vt:lpstr>Boxplots</vt:lpstr>
      <vt:lpstr>Boxplots</vt:lpstr>
      <vt:lpstr>Strip plots and jitter plots</vt:lpstr>
      <vt:lpstr>Topics</vt:lpstr>
      <vt:lpstr>Visualizing relationships between variables</vt:lpstr>
      <vt:lpstr>Scatter plots</vt:lpstr>
      <vt:lpstr>Scatter plots</vt:lpstr>
      <vt:lpstr>3D scatterplots</vt:lpstr>
      <vt:lpstr>Scatterplot matrix</vt:lpstr>
      <vt:lpstr>Seaborn shows univariate histograms of variables on the diagonal by default</vt:lpstr>
      <vt:lpstr>Notice anything strange about the data in this graph?</vt:lpstr>
      <vt:lpstr>On the use of color</vt:lpstr>
      <vt:lpstr>Choosing a color palette</vt:lpstr>
      <vt:lpstr>Avoid “jet” and “rainbow”</vt:lpstr>
      <vt:lpstr>Avoid “jet” and “rainbow”</vt:lpstr>
      <vt:lpstr>PowerPoint Presentation</vt:lpstr>
      <vt:lpstr>Regression lines</vt:lpstr>
      <vt:lpstr>Regression lines</vt:lpstr>
      <vt:lpstr>Axes scales</vt:lpstr>
      <vt:lpstr>Inappropriate uses of regression plots</vt:lpstr>
      <vt:lpstr>Anscombe's quartet</vt:lpstr>
      <vt:lpstr>Line graphs</vt:lpstr>
      <vt:lpstr>Facet grids (lattice plots)</vt:lpstr>
      <vt:lpstr>Topics</vt:lpstr>
      <vt:lpstr>Comparing quantities</vt:lpstr>
      <vt:lpstr>Bar charts</vt:lpstr>
      <vt:lpstr>Bars chart tips</vt:lpstr>
      <vt:lpstr>Dot/point plots</vt:lpstr>
      <vt:lpstr>Topics</vt:lpstr>
      <vt:lpstr>Visualizing composition</vt:lpstr>
      <vt:lpstr>Pie charts</vt:lpstr>
      <vt:lpstr>Avoid pie charts</vt:lpstr>
      <vt:lpstr>Avoid pie charts</vt:lpstr>
      <vt:lpstr>What about donuts?</vt:lpstr>
      <vt:lpstr>Stacked area charts</vt:lpstr>
      <vt:lpstr>Stacked area charts</vt:lpstr>
      <vt:lpstr>Summary of visualizing composition Studies show human beings are not very good at judging areas. In most cases, just use a bar or line chart to show composition!</vt:lpstr>
      <vt:lpstr>Topics</vt:lpstr>
      <vt:lpstr>Faux pas</vt:lpstr>
      <vt:lpstr>Faux pas</vt:lpstr>
      <vt:lpstr>Faux pas</vt:lpstr>
      <vt:lpstr>Faux pas</vt:lpstr>
      <vt:lpstr>Faux pas</vt:lpstr>
      <vt:lpstr>General design principles</vt:lpstr>
      <vt:lpstr>Tufte's principles</vt:lpstr>
      <vt:lpstr>Integrity: scale distortions</vt:lpstr>
      <vt:lpstr>Chartjunk</vt:lpstr>
      <vt:lpstr>Chartjunk</vt:lpstr>
      <vt:lpstr>Tufte's data-ink ratio</vt:lpstr>
      <vt:lpstr>Representing attributes visually</vt:lpstr>
      <vt:lpstr>Overplotting</vt:lpstr>
      <vt:lpstr>Non-statistical visualizations</vt:lpstr>
      <vt:lpstr>Infographics</vt:lpstr>
      <vt:lpstr>Interactive visualizations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EE514  Data analysis and machine learning</dc:title>
  <dc:creator>Muhammad Intizar Ali</dc:creator>
  <cp:lastModifiedBy>Alexander Victor</cp:lastModifiedBy>
  <cp:revision>2</cp:revision>
  <dcterms:created xsi:type="dcterms:W3CDTF">2024-05-14T10:59:32Z</dcterms:created>
  <dcterms:modified xsi:type="dcterms:W3CDTF">2024-05-24T12:19:01Z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2024-05-14T00:00:00Z</vt:filetime>
  </property>
  <property fmtid="{D5CDD505-2E9C-101B-9397-08002B2CF9AE}" pid="5" name="Producer">
    <vt:lpwstr>Microsoft® PowerPoint® for Microsoft 365</vt:lpwstr>
  </property>
</Properties>
</file>