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3" r:id="rId12"/>
    <p:sldId id="309" r:id="rId13"/>
    <p:sldId id="310" r:id="rId14"/>
    <p:sldId id="298" r:id="rId15"/>
    <p:sldId id="266" r:id="rId16"/>
    <p:sldId id="267" r:id="rId17"/>
    <p:sldId id="268" r:id="rId18"/>
    <p:sldId id="269" r:id="rId19"/>
    <p:sldId id="272" r:id="rId20"/>
    <p:sldId id="299" r:id="rId21"/>
    <p:sldId id="273" r:id="rId22"/>
    <p:sldId id="274" r:id="rId23"/>
    <p:sldId id="275" r:id="rId24"/>
    <p:sldId id="276" r:id="rId25"/>
    <p:sldId id="295" r:id="rId26"/>
    <p:sldId id="278" r:id="rId27"/>
    <p:sldId id="300" r:id="rId28"/>
    <p:sldId id="279" r:id="rId29"/>
    <p:sldId id="280" r:id="rId30"/>
    <p:sldId id="281" r:id="rId31"/>
    <p:sldId id="282" r:id="rId32"/>
    <p:sldId id="283" r:id="rId33"/>
    <p:sldId id="301" r:id="rId34"/>
    <p:sldId id="285" r:id="rId35"/>
    <p:sldId id="286" r:id="rId36"/>
    <p:sldId id="296" r:id="rId37"/>
    <p:sldId id="297" r:id="rId38"/>
    <p:sldId id="289" r:id="rId39"/>
    <p:sldId id="290" r:id="rId40"/>
    <p:sldId id="291" r:id="rId41"/>
    <p:sldId id="292" r:id="rId42"/>
    <p:sldId id="311" r:id="rId43"/>
    <p:sldId id="294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02" r:id="rId52"/>
    <p:sldId id="303" r:id="rId53"/>
    <p:sldId id="304" r:id="rId54"/>
    <p:sldId id="305" r:id="rId55"/>
    <p:sldId id="306" r:id="rId56"/>
    <p:sldId id="307" r:id="rId57"/>
    <p:sldId id="319" r:id="rId58"/>
    <p:sldId id="320" r:id="rId59"/>
    <p:sldId id="321" r:id="rId60"/>
    <p:sldId id="322" r:id="rId61"/>
    <p:sldId id="323" r:id="rId62"/>
    <p:sldId id="324" r:id="rId63"/>
    <p:sldId id="325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EA47387-6FBE-4BB8-B6BA-618CA987882F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93"/>
            <p14:sldId id="309"/>
            <p14:sldId id="310"/>
            <p14:sldId id="298"/>
            <p14:sldId id="266"/>
            <p14:sldId id="267"/>
            <p14:sldId id="268"/>
            <p14:sldId id="269"/>
            <p14:sldId id="272"/>
            <p14:sldId id="299"/>
            <p14:sldId id="273"/>
            <p14:sldId id="274"/>
            <p14:sldId id="275"/>
            <p14:sldId id="276"/>
            <p14:sldId id="295"/>
            <p14:sldId id="278"/>
            <p14:sldId id="300"/>
            <p14:sldId id="279"/>
            <p14:sldId id="280"/>
            <p14:sldId id="281"/>
            <p14:sldId id="282"/>
            <p14:sldId id="283"/>
            <p14:sldId id="301"/>
            <p14:sldId id="285"/>
            <p14:sldId id="286"/>
            <p14:sldId id="296"/>
            <p14:sldId id="297"/>
            <p14:sldId id="289"/>
            <p14:sldId id="290"/>
            <p14:sldId id="291"/>
            <p14:sldId id="292"/>
            <p14:sldId id="311"/>
            <p14:sldId id="294"/>
            <p14:sldId id="312"/>
            <p14:sldId id="313"/>
            <p14:sldId id="314"/>
            <p14:sldId id="315"/>
            <p14:sldId id="316"/>
            <p14:sldId id="317"/>
            <p14:sldId id="318"/>
            <p14:sldId id="302"/>
            <p14:sldId id="303"/>
            <p14:sldId id="304"/>
            <p14:sldId id="305"/>
            <p14:sldId id="306"/>
            <p14:sldId id="30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</p14:sldIdLst>
        </p14:section>
        <p14:section name="Default Section" id="{115A6B08-B9E9-4606-919E-4EC192D1C7F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3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E6E3C-8458-A54D-85B1-39D4729986AC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5CA103-C6D0-904C-A8DC-CD2169361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1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221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s.dropna</a:t>
            </a:r>
            <a:r>
              <a:rPr lang="en-US" dirty="0"/>
              <a:t>(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66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print(obj4.add(obj5, </a:t>
            </a:r>
            <a:r>
              <a:rPr lang="en-US" dirty="0" err="1"/>
              <a:t>fill_value</a:t>
            </a:r>
            <a:r>
              <a:rPr lang="en-US" dirty="0"/>
              <a:t>=0)) to avoid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11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Slices</a:t>
            </a:r>
            <a:r>
              <a:rPr lang="en-US" baseline="0" dirty="0"/>
              <a:t> are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1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</a:t>
            </a:r>
            <a:r>
              <a:rPr lang="en-US" baseline="0" dirty="0"/>
              <a:t> = </a:t>
            </a:r>
            <a:r>
              <a:rPr lang="en-US" baseline="0" dirty="0" err="1"/>
              <a:t>pd.read_csv</a:t>
            </a:r>
            <a:r>
              <a:rPr lang="en-US" baseline="0" dirty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Df</a:t>
            </a:r>
            <a:r>
              <a:rPr lang="en-US" baseline="0" dirty="0"/>
              <a:t> = </a:t>
            </a:r>
            <a:r>
              <a:rPr lang="en-US" baseline="0" dirty="0" err="1"/>
              <a:t>frame.drop</a:t>
            </a:r>
            <a:r>
              <a:rPr lang="en-US" baseline="0" dirty="0"/>
              <a:t>('r1', 0)  # 0 for row, 1 for columns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4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86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</a:t>
            </a:r>
            <a:r>
              <a:rPr lang="en-US" baseline="0" dirty="0"/>
              <a:t> = </a:t>
            </a:r>
            <a:r>
              <a:rPr lang="en-US" baseline="0" dirty="0" err="1"/>
              <a:t>pd.read_csv</a:t>
            </a:r>
            <a:r>
              <a:rPr lang="en-US" baseline="0" dirty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Obj</a:t>
            </a:r>
            <a:r>
              <a:rPr lang="en-US" baseline="0" dirty="0"/>
              <a:t> = </a:t>
            </a:r>
            <a:r>
              <a:rPr lang="en-US" baseline="0" dirty="0" err="1"/>
              <a:t>pd.read_csv</a:t>
            </a:r>
            <a:r>
              <a:rPr lang="en-US" baseline="0" dirty="0"/>
              <a:t>(‘values.csv’)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0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-36095"/>
            <a:ext cx="12204055" cy="691576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7583" t="-48739" r="-8373" b="-19287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Rectangle 1"/>
          <p:cNvSpPr/>
          <p:nvPr userDrawn="1"/>
        </p:nvSpPr>
        <p:spPr>
          <a:xfrm flipH="1">
            <a:off x="9065832" y="-104461"/>
            <a:ext cx="3138222" cy="2153653"/>
          </a:xfrm>
          <a:custGeom>
            <a:avLst/>
            <a:gdLst>
              <a:gd name="connsiteX0" fmla="*/ 0 w 2961798"/>
              <a:gd name="connsiteY0" fmla="*/ 0 h 1936666"/>
              <a:gd name="connsiteX1" fmla="*/ 2961798 w 2961798"/>
              <a:gd name="connsiteY1" fmla="*/ 0 h 1936666"/>
              <a:gd name="connsiteX2" fmla="*/ 2961798 w 2961798"/>
              <a:gd name="connsiteY2" fmla="*/ 1936666 h 1936666"/>
              <a:gd name="connsiteX3" fmla="*/ 0 w 2961798"/>
              <a:gd name="connsiteY3" fmla="*/ 1936666 h 1936666"/>
              <a:gd name="connsiteX4" fmla="*/ 0 w 2961798"/>
              <a:gd name="connsiteY4" fmla="*/ 0 h 1936666"/>
              <a:gd name="connsiteX0" fmla="*/ 0 w 4020577"/>
              <a:gd name="connsiteY0" fmla="*/ 0 h 1936666"/>
              <a:gd name="connsiteX1" fmla="*/ 4020577 w 4020577"/>
              <a:gd name="connsiteY1" fmla="*/ 12032 h 1936666"/>
              <a:gd name="connsiteX2" fmla="*/ 2961798 w 4020577"/>
              <a:gd name="connsiteY2" fmla="*/ 1936666 h 1936666"/>
              <a:gd name="connsiteX3" fmla="*/ 0 w 4020577"/>
              <a:gd name="connsiteY3" fmla="*/ 1936666 h 1936666"/>
              <a:gd name="connsiteX4" fmla="*/ 0 w 4020577"/>
              <a:gd name="connsiteY4" fmla="*/ 0 h 1936666"/>
              <a:gd name="connsiteX0" fmla="*/ 0 w 4020577"/>
              <a:gd name="connsiteY0" fmla="*/ 0 h 2634497"/>
              <a:gd name="connsiteX1" fmla="*/ 4020577 w 4020577"/>
              <a:gd name="connsiteY1" fmla="*/ 12032 h 2634497"/>
              <a:gd name="connsiteX2" fmla="*/ 2961798 w 4020577"/>
              <a:gd name="connsiteY2" fmla="*/ 1936666 h 2634497"/>
              <a:gd name="connsiteX3" fmla="*/ 0 w 4020577"/>
              <a:gd name="connsiteY3" fmla="*/ 2634497 h 2634497"/>
              <a:gd name="connsiteX4" fmla="*/ 0 w 4020577"/>
              <a:gd name="connsiteY4" fmla="*/ 0 h 2634497"/>
              <a:gd name="connsiteX0" fmla="*/ 0 w 4020577"/>
              <a:gd name="connsiteY0" fmla="*/ 12031 h 2646528"/>
              <a:gd name="connsiteX1" fmla="*/ 4020577 w 4020577"/>
              <a:gd name="connsiteY1" fmla="*/ 0 h 2646528"/>
              <a:gd name="connsiteX2" fmla="*/ 2961798 w 4020577"/>
              <a:gd name="connsiteY2" fmla="*/ 1948697 h 2646528"/>
              <a:gd name="connsiteX3" fmla="*/ 0 w 4020577"/>
              <a:gd name="connsiteY3" fmla="*/ 2646528 h 2646528"/>
              <a:gd name="connsiteX4" fmla="*/ 0 w 4020577"/>
              <a:gd name="connsiteY4" fmla="*/ 12031 h 2646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0577" h="2646528">
                <a:moveTo>
                  <a:pt x="0" y="12031"/>
                </a:moveTo>
                <a:lnTo>
                  <a:pt x="4020577" y="0"/>
                </a:lnTo>
                <a:lnTo>
                  <a:pt x="2961798" y="1948697"/>
                </a:lnTo>
                <a:lnTo>
                  <a:pt x="0" y="2646528"/>
                </a:lnTo>
                <a:lnTo>
                  <a:pt x="0" y="120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1851" b="-1"/>
          <a:stretch/>
        </p:blipFill>
        <p:spPr>
          <a:xfrm>
            <a:off x="10023656" y="40873"/>
            <a:ext cx="2022170" cy="132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821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7294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18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1851" b="-1"/>
          <a:stretch/>
        </p:blipFill>
        <p:spPr>
          <a:xfrm>
            <a:off x="111034" y="76945"/>
            <a:ext cx="1454331" cy="950961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>
            <a:off x="0" y="5614737"/>
            <a:ext cx="12208042" cy="1264932"/>
          </a:xfrm>
          <a:custGeom>
            <a:avLst/>
            <a:gdLst>
              <a:gd name="connsiteX0" fmla="*/ 0 w 12272211"/>
              <a:gd name="connsiteY0" fmla="*/ 3031958 h 3031958"/>
              <a:gd name="connsiteX1" fmla="*/ 0 w 12272211"/>
              <a:gd name="connsiteY1" fmla="*/ 721895 h 3031958"/>
              <a:gd name="connsiteX2" fmla="*/ 2967789 w 12272211"/>
              <a:gd name="connsiteY2" fmla="*/ 2294021 h 3031958"/>
              <a:gd name="connsiteX3" fmla="*/ 12208042 w 12272211"/>
              <a:gd name="connsiteY3" fmla="*/ 0 h 3031958"/>
              <a:gd name="connsiteX4" fmla="*/ 12272211 w 12272211"/>
              <a:gd name="connsiteY4" fmla="*/ 3031958 h 3031958"/>
              <a:gd name="connsiteX5" fmla="*/ 0 w 12272211"/>
              <a:gd name="connsiteY5" fmla="*/ 3031958 h 3031958"/>
              <a:gd name="connsiteX0" fmla="*/ 0 w 12208042"/>
              <a:gd name="connsiteY0" fmla="*/ 3031958 h 3045606"/>
              <a:gd name="connsiteX1" fmla="*/ 0 w 12208042"/>
              <a:gd name="connsiteY1" fmla="*/ 721895 h 3045606"/>
              <a:gd name="connsiteX2" fmla="*/ 2967789 w 12208042"/>
              <a:gd name="connsiteY2" fmla="*/ 2294021 h 3045606"/>
              <a:gd name="connsiteX3" fmla="*/ 12208042 w 12208042"/>
              <a:gd name="connsiteY3" fmla="*/ 0 h 3045606"/>
              <a:gd name="connsiteX4" fmla="*/ 12203972 w 12208042"/>
              <a:gd name="connsiteY4" fmla="*/ 3045606 h 3045606"/>
              <a:gd name="connsiteX5" fmla="*/ 0 w 12208042"/>
              <a:gd name="connsiteY5" fmla="*/ 3031958 h 3045606"/>
              <a:gd name="connsiteX0" fmla="*/ 0 w 12208042"/>
              <a:gd name="connsiteY0" fmla="*/ 3031958 h 3045606"/>
              <a:gd name="connsiteX1" fmla="*/ 0 w 12208042"/>
              <a:gd name="connsiteY1" fmla="*/ 2149643 h 3045606"/>
              <a:gd name="connsiteX2" fmla="*/ 2967789 w 12208042"/>
              <a:gd name="connsiteY2" fmla="*/ 2294021 h 3045606"/>
              <a:gd name="connsiteX3" fmla="*/ 12208042 w 12208042"/>
              <a:gd name="connsiteY3" fmla="*/ 0 h 3045606"/>
              <a:gd name="connsiteX4" fmla="*/ 12203972 w 12208042"/>
              <a:gd name="connsiteY4" fmla="*/ 3045606 h 3045606"/>
              <a:gd name="connsiteX5" fmla="*/ 0 w 12208042"/>
              <a:gd name="connsiteY5" fmla="*/ 3031958 h 3045606"/>
              <a:gd name="connsiteX0" fmla="*/ 0 w 12208042"/>
              <a:gd name="connsiteY0" fmla="*/ 3031958 h 3045606"/>
              <a:gd name="connsiteX1" fmla="*/ 0 w 12208042"/>
              <a:gd name="connsiteY1" fmla="*/ 2149643 h 3045606"/>
              <a:gd name="connsiteX2" fmla="*/ 2951747 w 12208042"/>
              <a:gd name="connsiteY2" fmla="*/ 2534653 h 3045606"/>
              <a:gd name="connsiteX3" fmla="*/ 12208042 w 12208042"/>
              <a:gd name="connsiteY3" fmla="*/ 0 h 3045606"/>
              <a:gd name="connsiteX4" fmla="*/ 12203972 w 12208042"/>
              <a:gd name="connsiteY4" fmla="*/ 3045606 h 3045606"/>
              <a:gd name="connsiteX5" fmla="*/ 0 w 12208042"/>
              <a:gd name="connsiteY5" fmla="*/ 3031958 h 3045606"/>
              <a:gd name="connsiteX0" fmla="*/ 0 w 12208042"/>
              <a:gd name="connsiteY0" fmla="*/ 1251284 h 1264932"/>
              <a:gd name="connsiteX1" fmla="*/ 0 w 12208042"/>
              <a:gd name="connsiteY1" fmla="*/ 368969 h 1264932"/>
              <a:gd name="connsiteX2" fmla="*/ 2951747 w 12208042"/>
              <a:gd name="connsiteY2" fmla="*/ 753979 h 1264932"/>
              <a:gd name="connsiteX3" fmla="*/ 12208042 w 12208042"/>
              <a:gd name="connsiteY3" fmla="*/ 0 h 1264932"/>
              <a:gd name="connsiteX4" fmla="*/ 12203972 w 12208042"/>
              <a:gd name="connsiteY4" fmla="*/ 1264932 h 1264932"/>
              <a:gd name="connsiteX5" fmla="*/ 0 w 12208042"/>
              <a:gd name="connsiteY5" fmla="*/ 1251284 h 1264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08042" h="1264932">
                <a:moveTo>
                  <a:pt x="0" y="1251284"/>
                </a:moveTo>
                <a:lnTo>
                  <a:pt x="0" y="368969"/>
                </a:lnTo>
                <a:lnTo>
                  <a:pt x="2951747" y="753979"/>
                </a:lnTo>
                <a:lnTo>
                  <a:pt x="12208042" y="0"/>
                </a:lnTo>
                <a:cubicBezTo>
                  <a:pt x="12206685" y="1015202"/>
                  <a:pt x="12205329" y="249730"/>
                  <a:pt x="12203972" y="1264932"/>
                </a:cubicBezTo>
                <a:lnTo>
                  <a:pt x="0" y="1251284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85152" t="-217860" r="-804" b="-4057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306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5242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9690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87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715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81193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4137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17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DCB9-0CC6-4FA5-BF31-7A5A57F61D5A}" type="datetimeFigureOut">
              <a:rPr lang="en-IE" smtClean="0"/>
              <a:t>09/10/2024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28139-D471-4192-9B76-CDA7198A136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95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odu.edu/~sampath/courses/f19/cs620/files/data/value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github.com/LewBrace/da_and_vis_python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3006" y="1634705"/>
            <a:ext cx="10243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/>
              <a:t>Introduction to Pandas and NumPy</a:t>
            </a:r>
            <a:endParaRPr lang="en-IE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03006" y="4083617"/>
            <a:ext cx="36701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Alexander victor</a:t>
            </a:r>
            <a:br>
              <a:rPr lang="en-GB" sz="2800" dirty="0"/>
            </a:br>
            <a:r>
              <a:rPr lang="en-GB" sz="2800" dirty="0"/>
              <a:t>alexander.victor@dbs.ie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835962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10" y="365127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07327" y="1610908"/>
            <a:ext cx="793202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obj4.name = 'population'</a:t>
            </a:r>
          </a:p>
          <a:p>
            <a:r>
              <a:rPr lang="en-US" dirty="0">
                <a:solidFill>
                  <a:srgbClr val="000080"/>
                </a:solidFill>
              </a:rPr>
              <a:t>obj4.index.name = 'state'</a:t>
            </a:r>
          </a:p>
          <a:p>
            <a:r>
              <a:rPr lang="en-US" dirty="0">
                <a:solidFill>
                  <a:srgbClr val="000080"/>
                </a:solidFill>
              </a:rPr>
              <a:t>print(obj4)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Texas     10.0</a:t>
            </a:r>
          </a:p>
          <a:p>
            <a:r>
              <a:rPr lang="en-US" dirty="0"/>
              <a:t>Ohio      20.0</a:t>
            </a:r>
          </a:p>
          <a:p>
            <a:r>
              <a:rPr lang="en-US" dirty="0"/>
              <a:t>Oregon    15.0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43902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1110" y="365127"/>
            <a:ext cx="8028240" cy="1325563"/>
          </a:xfrm>
        </p:spPr>
        <p:txBody>
          <a:bodyPr/>
          <a:lstStyle/>
          <a:p>
            <a:r>
              <a:rPr lang="en-US" dirty="0"/>
              <a:t>Series name and index name</a:t>
            </a:r>
          </a:p>
        </p:txBody>
      </p:sp>
      <p:sp>
        <p:nvSpPr>
          <p:cNvPr id="3" name="Rectangle 2"/>
          <p:cNvSpPr/>
          <p:nvPr/>
        </p:nvSpPr>
        <p:spPr>
          <a:xfrm>
            <a:off x="2001683" y="1454819"/>
            <a:ext cx="846104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of a series can be changed to a different index.</a:t>
            </a:r>
          </a:p>
          <a:p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 = ['Florida', 'New York', 'Kentucky', 'Georgia']</a:t>
            </a:r>
          </a:p>
          <a:p>
            <a:pPr lvl="1"/>
            <a:r>
              <a:rPr lang="en-US" dirty="0"/>
              <a:t>Florida     10.0</a:t>
            </a:r>
          </a:p>
          <a:p>
            <a:pPr lvl="1"/>
            <a:r>
              <a:rPr lang="en-US" dirty="0"/>
              <a:t>New York    20.0</a:t>
            </a:r>
          </a:p>
          <a:p>
            <a:pPr lvl="1"/>
            <a:r>
              <a:rPr lang="en-US" dirty="0"/>
              <a:t>Kentucky    15.0</a:t>
            </a:r>
          </a:p>
          <a:p>
            <a:pPr lvl="1"/>
            <a:r>
              <a:rPr lang="en-US" dirty="0"/>
              <a:t>Georgia      </a:t>
            </a:r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Name: population,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Index object itself is immutable.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pPr lvl="1"/>
            <a:r>
              <a:rPr lang="en-US" dirty="0">
                <a:solidFill>
                  <a:srgbClr val="4141A0"/>
                </a:solidFill>
              </a:rPr>
              <a:t>obj4.index[2]='California'</a:t>
            </a:r>
          </a:p>
          <a:p>
            <a:pPr lvl="1"/>
            <a:r>
              <a:rPr lang="en-US" dirty="0" err="1">
                <a:solidFill>
                  <a:srgbClr val="8B0000"/>
                </a:solidFill>
              </a:rPr>
              <a:t>TypeError</a:t>
            </a:r>
            <a:r>
              <a:rPr lang="en-US" dirty="0">
                <a:solidFill>
                  <a:srgbClr val="8B0000"/>
                </a:solidFill>
              </a:rPr>
              <a:t>:</a:t>
            </a:r>
            <a:r>
              <a:rPr lang="en-US" dirty="0"/>
              <a:t> Index does not support mutable operations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4141A0"/>
                </a:solidFill>
              </a:rPr>
              <a:t>print(obj4.index)</a:t>
            </a:r>
          </a:p>
          <a:p>
            <a:pPr lvl="1"/>
            <a:r>
              <a:rPr lang="en-US" dirty="0"/>
              <a:t>Index(['Florida', 'New York', 'Kentucky', 'Georgia'],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982280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368" y="1564368"/>
            <a:ext cx="7886700" cy="4351338"/>
          </a:xfrm>
        </p:spPr>
        <p:txBody>
          <a:bodyPr/>
          <a:lstStyle/>
          <a:p>
            <a:r>
              <a:rPr lang="en-US" dirty="0"/>
              <a:t>Series can be sliced/accessed with label-based indexes, or using position-based indexes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631" y="2675207"/>
            <a:ext cx="65386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print(S['two'])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print(S[['zero', 'two']])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>
                <a:solidFill>
                  <a:srgbClr val="000080"/>
                </a:solidFill>
              </a:rPr>
              <a:t>print(S[2])</a:t>
            </a:r>
          </a:p>
          <a:p>
            <a:r>
              <a:rPr lang="en-US" dirty="0"/>
              <a:t>2</a:t>
            </a:r>
          </a:p>
          <a:p>
            <a:r>
              <a:rPr lang="en-US" dirty="0">
                <a:solidFill>
                  <a:srgbClr val="000080"/>
                </a:solidFill>
              </a:rPr>
              <a:t>print(S[[0,2]])</a:t>
            </a:r>
          </a:p>
          <a:p>
            <a:r>
              <a:rPr lang="en-US" dirty="0"/>
              <a:t>zero    0</a:t>
            </a:r>
          </a:p>
          <a:p>
            <a:r>
              <a:rPr lang="en-US" dirty="0"/>
              <a:t>two     2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  <a:br>
              <a:rPr lang="en-US" dirty="0"/>
            </a:b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407122" y="5495454"/>
            <a:ext cx="2158833" cy="737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06929" y="6233013"/>
            <a:ext cx="27635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list operator for items &gt;1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229493" y="3836709"/>
            <a:ext cx="1488862" cy="2548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029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Indexing, selection and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368" y="1564368"/>
            <a:ext cx="7886700" cy="4351338"/>
          </a:xfrm>
        </p:spPr>
        <p:txBody>
          <a:bodyPr/>
          <a:lstStyle/>
          <a:p>
            <a:r>
              <a:rPr lang="en-US" dirty="0"/>
              <a:t>Series can be sliced/accessed with label-based indexes, or using position-based indexes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60631" y="2675208"/>
            <a:ext cx="653861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S = Series(range(4), index=['zero', 'one', 'two', 'three'])</a:t>
            </a:r>
          </a:p>
          <a:p>
            <a:r>
              <a:rPr lang="en-US" dirty="0">
                <a:solidFill>
                  <a:srgbClr val="000080"/>
                </a:solidFill>
              </a:rPr>
              <a:t>print(S[:2])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r>
              <a:rPr lang="en-US" dirty="0"/>
              <a:t> </a:t>
            </a:r>
          </a:p>
          <a:p>
            <a:r>
              <a:rPr lang="en-US" dirty="0">
                <a:solidFill>
                  <a:srgbClr val="000080"/>
                </a:solidFill>
              </a:rPr>
              <a:t>print(S['zero': 'two'])</a:t>
            </a:r>
          </a:p>
          <a:p>
            <a:r>
              <a:rPr lang="en-US" dirty="0"/>
              <a:t>zero 0</a:t>
            </a:r>
          </a:p>
          <a:p>
            <a:r>
              <a:rPr lang="en-US" dirty="0"/>
              <a:t>one 1</a:t>
            </a:r>
          </a:p>
          <a:p>
            <a:r>
              <a:rPr lang="en-US" dirty="0"/>
              <a:t>two 2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976481" y="4672521"/>
            <a:ext cx="159026" cy="455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76481" y="5128209"/>
            <a:ext cx="1087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Inclusive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142397" y="3835548"/>
            <a:ext cx="28083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/>
              <a:t>S[S &gt; 1])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/>
              <a:t>S[-2:]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two 2</a:t>
            </a:r>
          </a:p>
          <a:p>
            <a:r>
              <a:rPr lang="en-US" dirty="0"/>
              <a:t>three 3</a:t>
            </a:r>
          </a:p>
          <a:p>
            <a:r>
              <a:rPr lang="en-US" dirty="0" err="1"/>
              <a:t>dtype</a:t>
            </a:r>
            <a:r>
              <a:rPr lang="en-US" dirty="0"/>
              <a:t>: int32</a:t>
            </a:r>
          </a:p>
        </p:txBody>
      </p:sp>
    </p:spTree>
    <p:extLst>
      <p:ext uri="{BB962C8B-B14F-4D97-AF65-F5344CB8AC3E}">
        <p14:creationId xmlns:p14="http://schemas.microsoft.com/office/powerpoint/2010/main" val="199877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55" y="1607274"/>
            <a:ext cx="7886700" cy="4999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random list of 10 integers in the range from 1 to 100 </a:t>
            </a:r>
          </a:p>
          <a:p>
            <a:r>
              <a:rPr lang="en-US" dirty="0"/>
              <a:t>Generate a Series using above list with index values of 1-10</a:t>
            </a:r>
          </a:p>
          <a:p>
            <a:pPr lvl="1"/>
            <a:r>
              <a:rPr lang="en-US" dirty="0"/>
              <a:t>Name your Series “Random Numbers”</a:t>
            </a:r>
          </a:p>
          <a:p>
            <a:pPr lvl="1"/>
            <a:r>
              <a:rPr lang="en-US" dirty="0"/>
              <a:t>Name your index “</a:t>
            </a:r>
            <a:r>
              <a:rPr lang="en-US" dirty="0" err="1"/>
              <a:t>idx</a:t>
            </a:r>
            <a:r>
              <a:rPr lang="en-US" dirty="0"/>
              <a:t>”</a:t>
            </a:r>
          </a:p>
          <a:p>
            <a:r>
              <a:rPr lang="en-US" dirty="0"/>
              <a:t>Now generate the Squares of all the values in the Series </a:t>
            </a:r>
          </a:p>
          <a:p>
            <a:pPr lvl="1"/>
            <a:r>
              <a:rPr lang="en-US" dirty="0"/>
              <a:t>display last 4 items of this Series</a:t>
            </a:r>
          </a:p>
          <a:p>
            <a:pPr lvl="1"/>
            <a:r>
              <a:rPr lang="en-US" dirty="0"/>
              <a:t>Also display all the numbers &gt;500 as a list (without the index)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39279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8132795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DataFrame</a:t>
            </a:r>
            <a:r>
              <a:rPr lang="en-US" dirty="0"/>
              <a:t> is a tabular data structure comprised of rows and columns, akin to a spreadsheet or database table.</a:t>
            </a:r>
          </a:p>
          <a:p>
            <a:r>
              <a:rPr lang="en-US" dirty="0"/>
              <a:t>It can be treated as an ordered collection of  columns</a:t>
            </a:r>
          </a:p>
          <a:p>
            <a:pPr lvl="1"/>
            <a:r>
              <a:rPr lang="en-US" dirty="0"/>
              <a:t>Each column can be a different data type</a:t>
            </a:r>
          </a:p>
          <a:p>
            <a:pPr lvl="1"/>
            <a:r>
              <a:rPr lang="en-US" dirty="0"/>
              <a:t>Have both row and column indices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3668060"/>
            <a:ext cx="82256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/>
              <a:t>      state  year  pop</a:t>
            </a:r>
          </a:p>
          <a:p>
            <a:r>
              <a:rPr lang="en-US" sz="1600" dirty="0"/>
              <a:t>0    Ohio  2000  1.5</a:t>
            </a:r>
          </a:p>
          <a:p>
            <a:r>
              <a:rPr lang="en-US" sz="1600" dirty="0"/>
              <a:t>1    Ohio  2001  1.7</a:t>
            </a:r>
          </a:p>
          <a:p>
            <a:r>
              <a:rPr lang="en-US" sz="1600" dirty="0"/>
              <a:t>2    Ohio  2002  3.6</a:t>
            </a:r>
          </a:p>
          <a:p>
            <a:r>
              <a:rPr lang="en-US" sz="1600" dirty="0"/>
              <a:t>3  Nevada  2001  2.4</a:t>
            </a:r>
          </a:p>
          <a:p>
            <a:r>
              <a:rPr lang="en-US" sz="1600" dirty="0"/>
              <a:t>4  Nevada  2002  2.9</a:t>
            </a:r>
          </a:p>
        </p:txBody>
      </p:sp>
    </p:spTree>
    <p:extLst>
      <p:ext uri="{BB962C8B-B14F-4D97-AF65-F5344CB8AC3E}">
        <p14:creationId xmlns:p14="http://schemas.microsoft.com/office/powerpoint/2010/main" val="192751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8157542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specifying columns and indices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4840" y="1834478"/>
            <a:ext cx="7263053" cy="9845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 of columns/rows can be specified. </a:t>
            </a:r>
          </a:p>
          <a:p>
            <a:r>
              <a:rPr lang="en-US" dirty="0"/>
              <a:t>Columns not in data will have </a:t>
            </a:r>
            <a:r>
              <a:rPr lang="en-US" dirty="0" err="1"/>
              <a:t>NaN</a:t>
            </a:r>
            <a:r>
              <a:rPr lang="en-US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4839" y="2818988"/>
            <a:ext cx="84825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4141A0"/>
                </a:solidFill>
              </a:rPr>
              <a:t>frame2 = </a:t>
            </a:r>
            <a:r>
              <a:rPr lang="en-US" sz="1600" dirty="0" err="1">
                <a:solidFill>
                  <a:srgbClr val="4141A0"/>
                </a:solidFill>
              </a:rPr>
              <a:t>DataFrame</a:t>
            </a:r>
            <a:r>
              <a:rPr lang="en-US" sz="1600" dirty="0">
                <a:solidFill>
                  <a:srgbClr val="4141A0"/>
                </a:solidFill>
              </a:rPr>
              <a:t>(data, columns=['year', 'state', 'pop', 'debt'], index=['A', 'B', 'C', 'D', 'E'])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Print(frame2)</a:t>
            </a:r>
            <a:endParaRPr lang="en-US" sz="1600" dirty="0"/>
          </a:p>
          <a:p>
            <a:r>
              <a:rPr lang="it-IT" sz="1600" dirty="0"/>
              <a:t>     year   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NaN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481804" y="3713585"/>
            <a:ext cx="1655496" cy="81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13294" y="3139516"/>
            <a:ext cx="318608" cy="1161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113295" y="4300924"/>
            <a:ext cx="1269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order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481805" y="5101022"/>
            <a:ext cx="1426689" cy="39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812914" y="5277667"/>
            <a:ext cx="201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Initialized with </a:t>
            </a:r>
            <a:r>
              <a:rPr lang="en-US" dirty="0" err="1"/>
              <a:t>NaN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2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from nested </a:t>
            </a:r>
            <a:r>
              <a:rPr lang="en-US" dirty="0" err="1"/>
              <a:t>dict</a:t>
            </a:r>
            <a:r>
              <a:rPr lang="en-US" dirty="0"/>
              <a:t> of </a:t>
            </a:r>
            <a:r>
              <a:rPr lang="en-US" dirty="0" err="1"/>
              <a:t>dicts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Outer </a:t>
            </a:r>
            <a:r>
              <a:rPr lang="en-US" dirty="0" err="1"/>
              <a:t>dict</a:t>
            </a:r>
            <a:r>
              <a:rPr lang="en-US" dirty="0"/>
              <a:t> keys as columns and inner </a:t>
            </a:r>
            <a:r>
              <a:rPr lang="en-US" dirty="0" err="1"/>
              <a:t>dict</a:t>
            </a:r>
            <a:r>
              <a:rPr lang="en-US" dirty="0"/>
              <a:t> keys as row indices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329651"/>
            <a:ext cx="8122243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pop = {'Nevada': {2001: 2.9, 2002: 2.9}, 'Ohio': {2002: 3.6, 2001: 1.7, 2000: 1.5}}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frame3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(pop)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print(frame3)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pt-BR" sz="1600" dirty="0"/>
              <a:t> 	 Nevada  Ohio</a:t>
            </a:r>
          </a:p>
          <a:p>
            <a:r>
              <a:rPr lang="pt-BR" sz="1600" dirty="0"/>
              <a:t>2000     NaN   1.5</a:t>
            </a:r>
          </a:p>
          <a:p>
            <a:r>
              <a:rPr lang="pt-BR" sz="1600" dirty="0"/>
              <a:t>2001     2.9   1.7</a:t>
            </a:r>
          </a:p>
          <a:p>
            <a:r>
              <a:rPr lang="pt-BR" sz="1600" dirty="0"/>
              <a:t>2002     2.9   3.6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566019" y="4699636"/>
            <a:ext cx="3965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print(frame3.T)</a:t>
            </a:r>
          </a:p>
          <a:p>
            <a:r>
              <a:rPr lang="fi-FI" dirty="0"/>
              <a:t>		2000  2001  2002</a:t>
            </a:r>
          </a:p>
          <a:p>
            <a:r>
              <a:rPr lang="fi-FI" dirty="0"/>
              <a:t>Nevada   NaN   2.9   2.9</a:t>
            </a:r>
          </a:p>
          <a:p>
            <a:r>
              <a:rPr lang="fi-FI" dirty="0"/>
              <a:t>Ohio     	  1.5   1.7   3.6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52129" y="4269314"/>
            <a:ext cx="1235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Transpose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00693" y="4422532"/>
            <a:ext cx="177666" cy="638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52650" y="5061492"/>
            <a:ext cx="3590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Union of inner keys (in sorted order)</a:t>
            </a:r>
          </a:p>
        </p:txBody>
      </p:sp>
    </p:spTree>
    <p:extLst>
      <p:ext uri="{BB962C8B-B14F-4D97-AF65-F5344CB8AC3E}">
        <p14:creationId xmlns:p14="http://schemas.microsoft.com/office/powerpoint/2010/main" val="1388240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index, columns, values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0967" y="1379684"/>
            <a:ext cx="79046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frame3.index.name = 'year'</a:t>
            </a:r>
          </a:p>
          <a:p>
            <a:r>
              <a:rPr lang="en-US" dirty="0">
                <a:solidFill>
                  <a:srgbClr val="000080"/>
                </a:solidFill>
              </a:rPr>
              <a:t>frame3.columns.name='state‘</a:t>
            </a:r>
            <a:br>
              <a:rPr lang="en-US" dirty="0">
                <a:solidFill>
                  <a:srgbClr val="000080"/>
                </a:solidFill>
              </a:rPr>
            </a:br>
            <a:r>
              <a:rPr lang="en-US" dirty="0">
                <a:solidFill>
                  <a:srgbClr val="000080"/>
                </a:solidFill>
              </a:rPr>
              <a:t>print(frame3)</a:t>
            </a:r>
          </a:p>
          <a:p>
            <a:r>
              <a:rPr lang="en-US" dirty="0"/>
              <a:t>state  Nevada  Ohio</a:t>
            </a:r>
          </a:p>
          <a:p>
            <a:r>
              <a:rPr lang="en-US" dirty="0"/>
              <a:t>year               </a:t>
            </a:r>
          </a:p>
          <a:p>
            <a:r>
              <a:rPr lang="en-US" dirty="0"/>
              <a:t>2000      </a:t>
            </a:r>
            <a:r>
              <a:rPr lang="en-US" dirty="0" err="1"/>
              <a:t>NaN</a:t>
            </a:r>
            <a:r>
              <a:rPr lang="en-US" dirty="0"/>
              <a:t>   1.5</a:t>
            </a:r>
          </a:p>
          <a:p>
            <a:r>
              <a:rPr lang="en-US" dirty="0"/>
              <a:t>2001      2.9   1.7</a:t>
            </a:r>
          </a:p>
          <a:p>
            <a:r>
              <a:rPr lang="en-US" dirty="0"/>
              <a:t>2002      2.9   3.6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print(frame3.index)</a:t>
            </a:r>
          </a:p>
          <a:p>
            <a:r>
              <a:rPr lang="en-US" dirty="0"/>
              <a:t>Int64Index([2000, 2001, 2002], </a:t>
            </a:r>
            <a:r>
              <a:rPr lang="en-US" dirty="0" err="1"/>
              <a:t>dtype</a:t>
            </a:r>
            <a:r>
              <a:rPr lang="en-US" dirty="0"/>
              <a:t>='int64', name='year')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print(frame3.columns)</a:t>
            </a:r>
          </a:p>
          <a:p>
            <a:r>
              <a:rPr lang="en-US" dirty="0"/>
              <a:t>Index(['Nevada', 'Ohio'], </a:t>
            </a:r>
            <a:r>
              <a:rPr lang="en-US" dirty="0" err="1"/>
              <a:t>dtype</a:t>
            </a:r>
            <a:r>
              <a:rPr lang="en-US" dirty="0"/>
              <a:t>='object', name='state')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print(frame3.values)</a:t>
            </a:r>
          </a:p>
          <a:p>
            <a:r>
              <a:rPr lang="en-US" dirty="0"/>
              <a:t>[[nan 1.5]</a:t>
            </a:r>
          </a:p>
          <a:p>
            <a:r>
              <a:rPr lang="en-US" dirty="0"/>
              <a:t> [2.9 1.7]</a:t>
            </a:r>
          </a:p>
          <a:p>
            <a:r>
              <a:rPr lang="en-US" dirty="0"/>
              <a:t> [2.9 3.6]]</a:t>
            </a:r>
          </a:p>
        </p:txBody>
      </p:sp>
    </p:spTree>
    <p:extLst>
      <p:ext uri="{BB962C8B-B14F-4D97-AF65-F5344CB8AC3E}">
        <p14:creationId xmlns:p14="http://schemas.microsoft.com/office/powerpoint/2010/main" val="4002234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7376" y="445223"/>
            <a:ext cx="7886700" cy="1325563"/>
          </a:xfrm>
        </p:spPr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retrieving a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7376" y="1536377"/>
            <a:ext cx="7886700" cy="1169229"/>
          </a:xfrm>
        </p:spPr>
        <p:txBody>
          <a:bodyPr>
            <a:normAutofit/>
          </a:bodyPr>
          <a:lstStyle/>
          <a:p>
            <a:r>
              <a:rPr lang="en-US" dirty="0"/>
              <a:t>A column in a </a:t>
            </a:r>
            <a:r>
              <a:rPr lang="en-US" dirty="0" err="1"/>
              <a:t>DataFrame</a:t>
            </a:r>
            <a:r>
              <a:rPr lang="en-US" dirty="0"/>
              <a:t> can be retrieved as a Series by </a:t>
            </a:r>
            <a:r>
              <a:rPr lang="en-US" dirty="0" err="1"/>
              <a:t>dict</a:t>
            </a:r>
            <a:r>
              <a:rPr lang="en-US" dirty="0"/>
              <a:t>-like notation or as attribute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225807" y="2705605"/>
            <a:ext cx="79476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dirty="0">
                <a:solidFill>
                  <a:srgbClr val="000080"/>
                </a:solidFill>
              </a:rPr>
              <a:t>frame = </a:t>
            </a:r>
            <a:r>
              <a:rPr lang="en-US" dirty="0" err="1">
                <a:solidFill>
                  <a:srgbClr val="000080"/>
                </a:solidFill>
              </a:rPr>
              <a:t>DataFrame</a:t>
            </a:r>
            <a:r>
              <a:rPr lang="en-US" dirty="0">
                <a:solidFill>
                  <a:srgbClr val="000080"/>
                </a:solidFill>
              </a:rPr>
              <a:t>(data)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print(frame['state'])</a:t>
            </a:r>
          </a:p>
          <a:p>
            <a:r>
              <a:rPr lang="en-US" dirty="0"/>
              <a:t>0      Ohio</a:t>
            </a:r>
          </a:p>
          <a:p>
            <a:r>
              <a:rPr lang="en-US" dirty="0"/>
              <a:t>1      Ohio</a:t>
            </a:r>
          </a:p>
          <a:p>
            <a:r>
              <a:rPr lang="en-US" dirty="0"/>
              <a:t>2      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  <a:p>
            <a:r>
              <a:rPr lang="en-US" dirty="0">
                <a:solidFill>
                  <a:srgbClr val="000080"/>
                </a:solidFill>
              </a:rPr>
              <a:t>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99641" y="3864704"/>
            <a:ext cx="33835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frame.state</a:t>
            </a:r>
            <a:r>
              <a:rPr lang="en-US" dirty="0">
                <a:solidFill>
                  <a:srgbClr val="000080"/>
                </a:solidFill>
              </a:rPr>
              <a:t>)</a:t>
            </a:r>
          </a:p>
          <a:p>
            <a:r>
              <a:rPr lang="en-US" dirty="0"/>
              <a:t>0      Ohio</a:t>
            </a:r>
          </a:p>
          <a:p>
            <a:r>
              <a:rPr lang="en-US" dirty="0"/>
              <a:t>1      Ohio</a:t>
            </a:r>
          </a:p>
          <a:p>
            <a:r>
              <a:rPr lang="en-US" dirty="0"/>
              <a:t>2      Ohio</a:t>
            </a:r>
          </a:p>
          <a:p>
            <a:r>
              <a:rPr lang="en-US" dirty="0"/>
              <a:t>3    Nevada</a:t>
            </a:r>
          </a:p>
          <a:p>
            <a:r>
              <a:rPr lang="en-US" dirty="0"/>
              <a:t>4    Nevada</a:t>
            </a:r>
          </a:p>
          <a:p>
            <a:r>
              <a:rPr lang="en-US" dirty="0"/>
              <a:t>Name: state, </a:t>
            </a:r>
            <a:r>
              <a:rPr lang="en-US" dirty="0" err="1"/>
              <a:t>dtype</a:t>
            </a:r>
            <a:r>
              <a:rPr lang="en-US" dirty="0"/>
              <a:t>: object</a:t>
            </a:r>
          </a:p>
        </p:txBody>
      </p:sp>
    </p:spTree>
    <p:extLst>
      <p:ext uri="{BB962C8B-B14F-4D97-AF65-F5344CB8AC3E}">
        <p14:creationId xmlns:p14="http://schemas.microsoft.com/office/powerpoint/2010/main" val="291085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pandas?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popular library that data scientists use</a:t>
            </a:r>
          </a:p>
          <a:p>
            <a:r>
              <a:rPr lang="en-US" dirty="0"/>
              <a:t>Labeled axes to avoid misalignment of data</a:t>
            </a:r>
          </a:p>
          <a:p>
            <a:pPr lvl="1"/>
            <a:r>
              <a:rPr lang="en-US" dirty="0"/>
              <a:t>When merge two tables, some rows may be different</a:t>
            </a:r>
          </a:p>
          <a:p>
            <a:r>
              <a:rPr lang="en-US" dirty="0"/>
              <a:t>Missing values or special values may need to be removed or replaced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73753" y="4068217"/>
          <a:ext cx="4379845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974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674480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  <a:gridCol w="785469">
                  <a:extLst>
                    <a:ext uri="{9D8B030D-6E8A-4147-A177-3AD203B41FA5}">
                      <a16:colId xmlns:a16="http://schemas.microsoft.com/office/drawing/2014/main" val="659680590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2777339186"/>
                    </a:ext>
                  </a:extLst>
                </a:gridCol>
                <a:gridCol w="729974">
                  <a:extLst>
                    <a:ext uri="{9D8B030D-6E8A-4147-A177-3AD203B41FA5}">
                      <a16:colId xmlns:a16="http://schemas.microsoft.com/office/drawing/2014/main" val="1624276275"/>
                    </a:ext>
                  </a:extLst>
                </a:gridCol>
              </a:tblGrid>
              <a:tr h="335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167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Frank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172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148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70827" y="4068217"/>
          <a:ext cx="3189627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209">
                  <a:extLst>
                    <a:ext uri="{9D8B030D-6E8A-4147-A177-3AD203B41FA5}">
                      <a16:colId xmlns:a16="http://schemas.microsoft.com/office/drawing/2014/main" val="3987370880"/>
                    </a:ext>
                  </a:extLst>
                </a:gridCol>
                <a:gridCol w="696321">
                  <a:extLst>
                    <a:ext uri="{9D8B030D-6E8A-4147-A177-3AD203B41FA5}">
                      <a16:colId xmlns:a16="http://schemas.microsoft.com/office/drawing/2014/main" val="2409504757"/>
                    </a:ext>
                  </a:extLst>
                </a:gridCol>
                <a:gridCol w="1430097">
                  <a:extLst>
                    <a:ext uri="{9D8B030D-6E8A-4147-A177-3AD203B41FA5}">
                      <a16:colId xmlns:a16="http://schemas.microsoft.com/office/drawing/2014/main" val="360844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salary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Credit</a:t>
                      </a:r>
                      <a:r>
                        <a:rPr lang="en-US" baseline="0" dirty="0"/>
                        <a:t> score</a:t>
                      </a:r>
                      <a:endParaRPr lang="en-US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40517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7351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1765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Chris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079524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David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-99999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23608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Ella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685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358902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Tom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45000</a:t>
                      </a: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660</a:t>
                      </a:r>
                    </a:p>
                  </a:txBody>
                  <a:tcPr marL="68580" marR="68580"/>
                </a:tc>
                <a:extLst>
                  <a:ext uri="{0D108BD9-81ED-4DB2-BD59-A6C34878D82A}">
                    <a16:rowId xmlns:a16="http://schemas.microsoft.com/office/drawing/2014/main" val="2779198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784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Download the following csv file and load it to your python module or use the </a:t>
            </a:r>
            <a:r>
              <a:rPr lang="en-US" dirty="0" err="1"/>
              <a:t>url</a:t>
            </a:r>
            <a:r>
              <a:rPr lang="en-US" dirty="0"/>
              <a:t> directly in </a:t>
            </a:r>
            <a:r>
              <a:rPr lang="en-US" dirty="0" err="1"/>
              <a:t>pd.read_csv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) which will read it to a </a:t>
            </a:r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>
                <a:hlinkClick r:id="rId3"/>
              </a:rPr>
              <a:t>https://www.cs.odu.edu/~sampath/courses/f19/cs620/files/data/values.csv</a:t>
            </a:r>
            <a:r>
              <a:rPr lang="en-US" dirty="0"/>
              <a:t>  </a:t>
            </a:r>
          </a:p>
          <a:p>
            <a:r>
              <a:rPr lang="en-US" dirty="0"/>
              <a:t>Calculate the average and standard deviation (</a:t>
            </a:r>
            <a:r>
              <a:rPr lang="en-US" dirty="0" err="1"/>
              <a:t>std</a:t>
            </a:r>
            <a:r>
              <a:rPr lang="en-US" dirty="0"/>
              <a:t>) of the column factor_1  and display the result. </a:t>
            </a:r>
          </a:p>
          <a:p>
            <a:pPr lvl="1"/>
            <a:r>
              <a:rPr lang="en-US" dirty="0"/>
              <a:t>Pandas mean() and </a:t>
            </a:r>
            <a:r>
              <a:rPr lang="en-US" dirty="0" err="1"/>
              <a:t>std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10711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getting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5054" y="1477284"/>
            <a:ext cx="7886700" cy="82055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loc</a:t>
            </a:r>
            <a:r>
              <a:rPr lang="en-US" dirty="0"/>
              <a:t> for using indexes and </a:t>
            </a:r>
            <a:r>
              <a:rPr lang="en-US" dirty="0" err="1"/>
              <a:t>iloc</a:t>
            </a:r>
            <a:r>
              <a:rPr lang="en-US" dirty="0"/>
              <a:t> for using positions</a:t>
            </a:r>
          </a:p>
          <a:p>
            <a:pPr lvl="1"/>
            <a:r>
              <a:rPr lang="en-US" dirty="0" err="1"/>
              <a:t>loc</a:t>
            </a:r>
            <a:r>
              <a:rPr lang="en-US" dirty="0"/>
              <a:t> gets rows (or columns) with particular labels from the index.</a:t>
            </a:r>
          </a:p>
          <a:p>
            <a:pPr lvl="1"/>
            <a:r>
              <a:rPr lang="en-US" dirty="0" err="1"/>
              <a:t>iloc</a:t>
            </a:r>
            <a:r>
              <a:rPr lang="en-US" dirty="0"/>
              <a:t> gets rows (or columns) at particular positions in the index (so it only takes integers).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1" y="2297843"/>
            <a:ext cx="837539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{'state': ['Ohio', 'Ohio', 'Ohio', 'Nevada', 'Nevada'],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'year': [2000, 2001, 2002, 2001, 2002],</a:t>
            </a:r>
          </a:p>
          <a:p>
            <a:r>
              <a:rPr lang="en-US" sz="1600" dirty="0">
                <a:solidFill>
                  <a:srgbClr val="000080"/>
                </a:solidFill>
              </a:rPr>
              <a:t>'pop': [1.5, 1.7, 3.6, 2.4, 2.9]}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frame2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columns=['year', 'state', 'pop', 'debt'], index=['A', 'B', 'C', 'D', 'E'])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print(frame2)</a:t>
            </a:r>
          </a:p>
          <a:p>
            <a:r>
              <a:rPr lang="it-IT" sz="1600" dirty="0"/>
              <a:t> 	year   state  pop debt</a:t>
            </a:r>
          </a:p>
          <a:p>
            <a:r>
              <a:rPr lang="it-IT" sz="1600" dirty="0"/>
              <a:t>A  2000    Ohio  1.5  NaN</a:t>
            </a:r>
          </a:p>
          <a:p>
            <a:r>
              <a:rPr lang="it-IT" sz="1600" dirty="0"/>
              <a:t>B  2001    Ohio  1.7  NaN</a:t>
            </a:r>
          </a:p>
          <a:p>
            <a:r>
              <a:rPr lang="it-IT" sz="1600" dirty="0"/>
              <a:t>C  2002    Ohio  3.6  NaN</a:t>
            </a:r>
          </a:p>
          <a:p>
            <a:r>
              <a:rPr lang="it-IT" sz="1600" dirty="0"/>
              <a:t>D  2001  Nevada  2.4  NaN</a:t>
            </a:r>
          </a:p>
          <a:p>
            <a:r>
              <a:rPr lang="it-IT" sz="1600" dirty="0"/>
              <a:t>E  2002  Nevada  2.9  NaN</a:t>
            </a:r>
          </a:p>
          <a:p>
            <a:endParaRPr lang="it-IT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print(frame2.loc['A'])</a:t>
            </a:r>
          </a:p>
          <a:p>
            <a:r>
              <a:rPr lang="en-US" sz="1600" dirty="0"/>
              <a:t>year     2000</a:t>
            </a:r>
          </a:p>
          <a:p>
            <a:r>
              <a:rPr lang="en-US" sz="1600" dirty="0"/>
              <a:t>state    Ohio</a:t>
            </a:r>
          </a:p>
          <a:p>
            <a:r>
              <a:rPr lang="en-US" sz="1600" dirty="0"/>
              <a:t>pop       1.5</a:t>
            </a:r>
          </a:p>
          <a:p>
            <a:r>
              <a:rPr lang="en-US" sz="1600" dirty="0"/>
              <a:t>debt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Name: A, </a:t>
            </a:r>
            <a:r>
              <a:rPr lang="en-US" sz="1600" dirty="0" err="1"/>
              <a:t>dtype</a:t>
            </a:r>
            <a:r>
              <a:rPr lang="en-US" sz="1600" dirty="0"/>
              <a:t>: object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9673" y="3564537"/>
            <a:ext cx="3013788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print(frame2.loc[['A', 'B']])</a:t>
            </a:r>
          </a:p>
          <a:p>
            <a:r>
              <a:rPr lang="en-US" sz="1600" dirty="0"/>
              <a:t> 	year state  pop debt</a:t>
            </a:r>
          </a:p>
          <a:p>
            <a:r>
              <a:rPr lang="en-US" sz="1600" dirty="0"/>
              <a:t>A  2000  Ohio  1.5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B  2001  Ohio  1.7  </a:t>
            </a:r>
            <a:r>
              <a:rPr lang="en-US" sz="1600" dirty="0" err="1"/>
              <a:t>NaN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print(frame2.loc['A':'E',['</a:t>
            </a:r>
            <a:r>
              <a:rPr lang="en-US" sz="1600" dirty="0" err="1">
                <a:solidFill>
                  <a:srgbClr val="4141A0"/>
                </a:solidFill>
              </a:rPr>
              <a:t>state','pop</a:t>
            </a:r>
            <a:r>
              <a:rPr lang="en-US" sz="1600" dirty="0">
                <a:solidFill>
                  <a:srgbClr val="4141A0"/>
                </a:solidFill>
              </a:rPr>
              <a:t>']])</a:t>
            </a:r>
          </a:p>
          <a:p>
            <a:r>
              <a:rPr lang="en-US" sz="1600" dirty="0"/>
              <a:t>      state  pop</a:t>
            </a:r>
          </a:p>
          <a:p>
            <a:r>
              <a:rPr lang="en-US" sz="1600" dirty="0"/>
              <a:t>A    Ohio  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  <p:sp>
        <p:nvSpPr>
          <p:cNvPr id="7" name="Rectangle 6"/>
          <p:cNvSpPr/>
          <p:nvPr/>
        </p:nvSpPr>
        <p:spPr>
          <a:xfrm>
            <a:off x="7930429" y="3564536"/>
            <a:ext cx="271520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print(frame2.iloc[1:3])</a:t>
            </a:r>
            <a:r>
              <a:rPr lang="en-US" sz="1600" dirty="0"/>
              <a:t> </a:t>
            </a:r>
          </a:p>
          <a:p>
            <a:r>
              <a:rPr lang="en-US" sz="1600" dirty="0"/>
              <a:t>      year state  pop debt</a:t>
            </a:r>
          </a:p>
          <a:p>
            <a:r>
              <a:rPr lang="en-US" sz="1600" dirty="0"/>
              <a:t>B  2001  Ohio  1.7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/>
              <a:t>C  2002  Ohio  3.6  </a:t>
            </a:r>
            <a:r>
              <a:rPr lang="en-US" sz="1600" dirty="0" err="1"/>
              <a:t>NaN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4141A0"/>
                </a:solidFill>
              </a:rPr>
              <a:t>print(frame2.iloc[:,1:3])</a:t>
            </a:r>
          </a:p>
          <a:p>
            <a:r>
              <a:rPr lang="en-US" sz="1600" dirty="0"/>
              <a:t>     state  pop</a:t>
            </a:r>
          </a:p>
          <a:p>
            <a:r>
              <a:rPr lang="en-US" sz="1600" dirty="0"/>
              <a:t>A    Ohio  1.5</a:t>
            </a:r>
          </a:p>
          <a:p>
            <a:r>
              <a:rPr lang="en-US" sz="1600" dirty="0"/>
              <a:t>B    Ohio  1.7</a:t>
            </a:r>
          </a:p>
          <a:p>
            <a:r>
              <a:rPr lang="en-US" sz="1600" dirty="0"/>
              <a:t>C    Ohio  3.6</a:t>
            </a:r>
          </a:p>
          <a:p>
            <a:r>
              <a:rPr lang="en-US" sz="1600" dirty="0"/>
              <a:t>D  Nevada  2.4</a:t>
            </a:r>
          </a:p>
          <a:p>
            <a:r>
              <a:rPr lang="en-US" sz="1600" dirty="0"/>
              <a:t>E  Nevada  2.9</a:t>
            </a:r>
          </a:p>
        </p:txBody>
      </p:sp>
    </p:spTree>
    <p:extLst>
      <p:ext uri="{BB962C8B-B14F-4D97-AF65-F5344CB8AC3E}">
        <p14:creationId xmlns:p14="http://schemas.microsoft.com/office/powerpoint/2010/main" val="314466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modifying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3490" y="1481345"/>
            <a:ext cx="5396828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frame2['debt'] = 0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print(frame2)</a:t>
            </a:r>
          </a:p>
          <a:p>
            <a:r>
              <a:rPr lang="en-US" sz="1600" dirty="0"/>
              <a:t>     year   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0</a:t>
            </a:r>
          </a:p>
          <a:p>
            <a:r>
              <a:rPr lang="en-US" sz="1600" dirty="0"/>
              <a:t>C  2002    Ohio  3.6     0</a:t>
            </a:r>
          </a:p>
          <a:p>
            <a:r>
              <a:rPr lang="en-US" sz="1600" dirty="0"/>
              <a:t>D  2001  Nevada  2.4     0</a:t>
            </a:r>
          </a:p>
          <a:p>
            <a:r>
              <a:rPr lang="en-US" sz="1600" dirty="0"/>
              <a:t>E  2002  Nevada  2.9     0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frame2['debt'] = range(5)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print(frame2)</a:t>
            </a:r>
          </a:p>
          <a:p>
            <a:r>
              <a:rPr lang="en-US" sz="1600" dirty="0"/>
              <a:t>     year   state  pop  debt</a:t>
            </a:r>
          </a:p>
          <a:p>
            <a:r>
              <a:rPr lang="en-US" sz="1600" dirty="0"/>
              <a:t>A  2000    Ohio  1.5     0</a:t>
            </a:r>
          </a:p>
          <a:p>
            <a:r>
              <a:rPr lang="en-US" sz="1600" dirty="0"/>
              <a:t>B  2001    Ohio  1.7     1</a:t>
            </a:r>
          </a:p>
          <a:p>
            <a:r>
              <a:rPr lang="en-US" sz="1600" dirty="0"/>
              <a:t>C  2002    Ohio  3.6     2</a:t>
            </a:r>
          </a:p>
          <a:p>
            <a:r>
              <a:rPr lang="en-US" sz="1600" dirty="0"/>
              <a:t>D  2001  Nevada  2.4     3</a:t>
            </a:r>
          </a:p>
          <a:p>
            <a:r>
              <a:rPr lang="en-US" sz="1600" dirty="0"/>
              <a:t>E  2002  Nevada  2.9     4</a:t>
            </a:r>
          </a:p>
        </p:txBody>
      </p:sp>
      <p:sp>
        <p:nvSpPr>
          <p:cNvPr id="6" name="Rectangle 5"/>
          <p:cNvSpPr/>
          <p:nvPr/>
        </p:nvSpPr>
        <p:spPr>
          <a:xfrm>
            <a:off x="4966648" y="1517059"/>
            <a:ext cx="516566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1600" dirty="0">
                <a:solidFill>
                  <a:srgbClr val="000080"/>
                </a:solidFill>
              </a:rPr>
              <a:t>val = Series([10, 10, 10], index = ['A', 'C', 'D'])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frame2['debt'] = val</a:t>
            </a:r>
          </a:p>
          <a:p>
            <a:r>
              <a:rPr lang="nn-NO" sz="1600" dirty="0">
                <a:solidFill>
                  <a:srgbClr val="000080"/>
                </a:solidFill>
              </a:rPr>
              <a:t>print(frame2)</a:t>
            </a:r>
          </a:p>
          <a:p>
            <a:r>
              <a:rPr lang="nn-NO" sz="1600" dirty="0">
                <a:solidFill>
                  <a:srgbClr val="000080"/>
                </a:solidFill>
              </a:rPr>
              <a:t>     </a:t>
            </a:r>
            <a:r>
              <a:rPr lang="nn-NO" sz="1600" dirty="0"/>
              <a:t>year   state  pop  debt</a:t>
            </a:r>
          </a:p>
          <a:p>
            <a:r>
              <a:rPr lang="nn-NO" sz="1600" dirty="0"/>
              <a:t>A  2000    Ohio  1.5  10.0</a:t>
            </a:r>
          </a:p>
          <a:p>
            <a:r>
              <a:rPr lang="nn-NO" sz="1600" dirty="0"/>
              <a:t>B  2001    Ohio  1.7   NaN</a:t>
            </a:r>
          </a:p>
          <a:p>
            <a:r>
              <a:rPr lang="nn-NO" sz="1600" dirty="0"/>
              <a:t>C  2002    Ohio  3.6  10.0</a:t>
            </a:r>
          </a:p>
          <a:p>
            <a:r>
              <a:rPr lang="nn-NO" sz="1600" dirty="0"/>
              <a:t>D  2001  Nevada  2.4  10.0</a:t>
            </a:r>
          </a:p>
          <a:p>
            <a:r>
              <a:rPr lang="nn-NO" sz="1600" dirty="0"/>
              <a:t>E  2002  Nevada  2.9   NaN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84970" y="4176858"/>
            <a:ext cx="4983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Rows or individual elements can be modified similarly. Using </a:t>
            </a:r>
            <a:r>
              <a:rPr lang="en-US" sz="2000" dirty="0" err="1"/>
              <a:t>loc</a:t>
            </a:r>
            <a:r>
              <a:rPr lang="en-US" sz="2000" dirty="0"/>
              <a:t> or </a:t>
            </a:r>
            <a:r>
              <a:rPr lang="en-US" sz="2000" dirty="0" err="1"/>
              <a:t>iloc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10630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DataFrame</a:t>
            </a:r>
            <a:r>
              <a:rPr lang="en-US" dirty="0"/>
              <a:t> – removing 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859339"/>
            <a:ext cx="78155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del frame2['debt']</a:t>
            </a:r>
          </a:p>
          <a:p>
            <a:r>
              <a:rPr lang="en-US" dirty="0">
                <a:solidFill>
                  <a:srgbClr val="000080"/>
                </a:solidFill>
              </a:rPr>
              <a:t>print(frame2)</a:t>
            </a:r>
          </a:p>
          <a:p>
            <a:r>
              <a:rPr lang="en-US" dirty="0"/>
              <a:t>	 year 	state 	pop</a:t>
            </a:r>
          </a:p>
          <a:p>
            <a:r>
              <a:rPr lang="en-US" dirty="0"/>
              <a:t>A 	2000 	Ohio 	1.5</a:t>
            </a:r>
          </a:p>
          <a:p>
            <a:r>
              <a:rPr lang="en-US" dirty="0"/>
              <a:t>B 	2001 	Ohio 	1.7</a:t>
            </a:r>
          </a:p>
          <a:p>
            <a:r>
              <a:rPr lang="en-US" dirty="0"/>
              <a:t>C 	2002 	Ohio 	3.6</a:t>
            </a:r>
          </a:p>
          <a:p>
            <a:r>
              <a:rPr lang="en-US" dirty="0"/>
              <a:t>D 	2001 	Nevada 	2.4</a:t>
            </a:r>
          </a:p>
          <a:p>
            <a:r>
              <a:rPr lang="en-US" dirty="0"/>
              <a:t>E 	2002 	Nevada 	2.9</a:t>
            </a:r>
          </a:p>
        </p:txBody>
      </p:sp>
    </p:spTree>
    <p:extLst>
      <p:ext uri="{BB962C8B-B14F-4D97-AF65-F5344CB8AC3E}">
        <p14:creationId xmlns:p14="http://schemas.microsoft.com/office/powerpoint/2010/main" val="64367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3807" y="1483592"/>
            <a:ext cx="8452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import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as np</a:t>
            </a:r>
          </a:p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np.arange</a:t>
            </a:r>
            <a:r>
              <a:rPr lang="en-US" sz="1600" dirty="0">
                <a:solidFill>
                  <a:srgbClr val="000080"/>
                </a:solidFill>
              </a:rPr>
              <a:t>(9).reshape(3,3)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en-US" sz="1600" dirty="0"/>
              <a:t>[[0 1 2]</a:t>
            </a:r>
          </a:p>
          <a:p>
            <a:r>
              <a:rPr lang="en-US" sz="1600" dirty="0"/>
              <a:t> [3 4 5]</a:t>
            </a:r>
          </a:p>
          <a:p>
            <a:r>
              <a:rPr lang="en-US" sz="1600" dirty="0"/>
              <a:t> [6 7 8]]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frame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(data, index=['r1', 'r2', 'r3'], columns=['c1', 'c2', 'c3'])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3645857" y="3480614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print(frame['c1'])</a:t>
            </a:r>
          </a:p>
          <a:p>
            <a:r>
              <a:rPr lang="pt-BR" sz="1600" dirty="0"/>
              <a:t>r1    0</a:t>
            </a:r>
          </a:p>
          <a:p>
            <a:r>
              <a:rPr lang="pt-BR" sz="1600" dirty="0"/>
              <a:t>r2    3</a:t>
            </a:r>
          </a:p>
          <a:p>
            <a:r>
              <a:rPr lang="pt-BR" sz="1600" dirty="0"/>
              <a:t>r3    6</a:t>
            </a:r>
          </a:p>
          <a:p>
            <a:r>
              <a:rPr lang="pt-BR" sz="1600" dirty="0"/>
              <a:t>Name: c1, dtype: int32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963807" y="4786478"/>
            <a:ext cx="2950918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print(frame['c1']['r1'])</a:t>
            </a:r>
          </a:p>
          <a:p>
            <a:r>
              <a:rPr lang="en-US" sz="1600" dirty="0"/>
              <a:t>0</a:t>
            </a:r>
          </a:p>
          <a:p>
            <a:endParaRPr lang="en-US" sz="5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print(frame[['c1', 'c3']])</a:t>
            </a:r>
          </a:p>
          <a:p>
            <a:r>
              <a:rPr lang="pt-BR" sz="1600" dirty="0"/>
              <a:t>     c1  c3</a:t>
            </a:r>
          </a:p>
          <a:p>
            <a:r>
              <a:rPr lang="pt-BR" sz="1600" dirty="0"/>
              <a:t>r1   0   2</a:t>
            </a:r>
          </a:p>
          <a:p>
            <a:r>
              <a:rPr lang="pt-BR" sz="1600" dirty="0"/>
              <a:t>r2   3   5</a:t>
            </a:r>
          </a:p>
          <a:p>
            <a:r>
              <a:rPr lang="pt-BR" sz="1600" dirty="0"/>
              <a:t>r3   6   8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6000281" y="3480613"/>
            <a:ext cx="295091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['r1'])</a:t>
            </a:r>
          </a:p>
          <a:p>
            <a:r>
              <a:rPr lang="en-US" sz="1600" dirty="0"/>
              <a:t>c1    0</a:t>
            </a:r>
          </a:p>
          <a:p>
            <a:r>
              <a:rPr lang="en-US" sz="1600" dirty="0"/>
              <a:t>c2    1</a:t>
            </a:r>
          </a:p>
          <a:p>
            <a:r>
              <a:rPr lang="en-US" sz="1600" dirty="0"/>
              <a:t>c3    2</a:t>
            </a:r>
          </a:p>
          <a:p>
            <a:r>
              <a:rPr lang="en-US" sz="1600" dirty="0"/>
              <a:t>Name: r1, </a:t>
            </a:r>
            <a:r>
              <a:rPr lang="en-US" sz="1600" dirty="0" err="1"/>
              <a:t>dtype</a:t>
            </a:r>
            <a:r>
              <a:rPr lang="en-US" sz="1600" dirty="0"/>
              <a:t>: int32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296445" y="4785389"/>
            <a:ext cx="295091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frame.loc</a:t>
            </a:r>
            <a:r>
              <a:rPr lang="en-US" sz="1600" dirty="0">
                <a:solidFill>
                  <a:srgbClr val="000080"/>
                </a:solidFill>
              </a:rPr>
              <a:t>[['r1','r3']])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r3   6   7   8</a:t>
            </a:r>
            <a:endParaRPr lang="en-US" sz="1600" dirty="0"/>
          </a:p>
        </p:txBody>
      </p:sp>
      <p:sp>
        <p:nvSpPr>
          <p:cNvPr id="22" name="Rectangle 21"/>
          <p:cNvSpPr/>
          <p:nvPr/>
        </p:nvSpPr>
        <p:spPr>
          <a:xfrm>
            <a:off x="9057915" y="4773945"/>
            <a:ext cx="165648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print(frame[:2])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  <a:endParaRPr lang="en-US" sz="1600" dirty="0"/>
          </a:p>
        </p:txBody>
      </p:sp>
      <p:sp>
        <p:nvSpPr>
          <p:cNvPr id="23" name="Rectangle 22"/>
          <p:cNvSpPr/>
          <p:nvPr/>
        </p:nvSpPr>
        <p:spPr>
          <a:xfrm>
            <a:off x="6803366" y="4804052"/>
            <a:ext cx="195622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frame.iloc</a:t>
            </a:r>
            <a:r>
              <a:rPr lang="en-US" sz="1600" dirty="0">
                <a:solidFill>
                  <a:srgbClr val="000080"/>
                </a:solidFill>
              </a:rPr>
              <a:t>[:2])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115822" y="6449696"/>
            <a:ext cx="128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Row slices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7924800" y="5851164"/>
            <a:ext cx="588584" cy="523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8951200" y="5851163"/>
            <a:ext cx="382523" cy="523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037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- 2</a:t>
            </a:r>
          </a:p>
        </p:txBody>
      </p:sp>
      <p:sp>
        <p:nvSpPr>
          <p:cNvPr id="5" name="Rectangle 4"/>
          <p:cNvSpPr/>
          <p:nvPr/>
        </p:nvSpPr>
        <p:spPr>
          <a:xfrm>
            <a:off x="1971262" y="1482634"/>
            <a:ext cx="833284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print(frame.loc[['r1', 'r2'], ['c1', 'c2']])</a:t>
            </a:r>
          </a:p>
          <a:p>
            <a:r>
              <a:rPr lang="pt-BR" sz="1600" dirty="0"/>
              <a:t>  c1 c2</a:t>
            </a:r>
          </a:p>
          <a:p>
            <a:r>
              <a:rPr lang="pt-BR" sz="1600" dirty="0"/>
              <a:t>r1 0 1</a:t>
            </a:r>
          </a:p>
          <a:p>
            <a:r>
              <a:rPr lang="pt-BR" sz="1600" dirty="0"/>
              <a:t>r2 3 4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print(frame.iloc[:2,:2])</a:t>
            </a:r>
          </a:p>
          <a:p>
            <a:r>
              <a:rPr lang="pt-BR" sz="1600" dirty="0"/>
              <a:t>     c1  c2</a:t>
            </a:r>
          </a:p>
          <a:p>
            <a:r>
              <a:rPr lang="pt-BR" sz="1600" dirty="0"/>
              <a:t>r1   0   1</a:t>
            </a:r>
          </a:p>
          <a:p>
            <a:r>
              <a:rPr lang="pt-BR" sz="1600" dirty="0"/>
              <a:t>r2   3   4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v = DataFrame(np.arange(9).reshape(3,3), index=['a', 'a', 'b'], columns=['c1','c2','c3'])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print(v)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</a:p>
          <a:p>
            <a:r>
              <a:rPr lang="pt-BR" sz="1600" dirty="0"/>
              <a:t>b   6   7   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print(v.loc['a'])</a:t>
            </a:r>
            <a:endParaRPr lang="pt-BR" sz="1600" dirty="0"/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a   0   1   2</a:t>
            </a:r>
          </a:p>
          <a:p>
            <a:r>
              <a:rPr lang="pt-BR" sz="1600" dirty="0"/>
              <a:t>a   3   4   5</a:t>
            </a:r>
            <a:endParaRPr lang="en-US" sz="1600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49176" y="4264315"/>
            <a:ext cx="715618" cy="573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03333" y="4837397"/>
            <a:ext cx="164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Duplicated keys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66658" y="148263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print(frame.loc['r1':'r3', 'c1':'c3'])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   </a:t>
            </a:r>
            <a:r>
              <a:rPr lang="pt-BR" sz="1600" dirty="0"/>
              <a:t>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</p:txBody>
      </p:sp>
    </p:spTree>
    <p:extLst>
      <p:ext uri="{BB962C8B-B14F-4D97-AF65-F5344CB8AC3E}">
        <p14:creationId xmlns:p14="http://schemas.microsoft.com/office/powerpoint/2010/main" val="28185848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DataFrame</a:t>
            </a:r>
            <a:r>
              <a:rPr lang="en-US" dirty="0"/>
              <a:t> indexing - 3</a:t>
            </a:r>
          </a:p>
        </p:txBody>
      </p:sp>
      <p:sp>
        <p:nvSpPr>
          <p:cNvPr id="6" name="Rectangle 5"/>
          <p:cNvSpPr/>
          <p:nvPr/>
        </p:nvSpPr>
        <p:spPr>
          <a:xfrm>
            <a:off x="1930086" y="1441316"/>
            <a:ext cx="276632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 &lt;3)</a:t>
            </a:r>
          </a:p>
          <a:p>
            <a:r>
              <a:rPr lang="en-US" sz="1600" dirty="0"/>
              <a:t>         c1     c2     c3</a:t>
            </a:r>
          </a:p>
          <a:p>
            <a:r>
              <a:rPr lang="en-US" sz="1600" dirty="0"/>
              <a:t>r1   True   </a:t>
            </a:r>
            <a:r>
              <a:rPr lang="en-US" sz="1600" dirty="0" err="1"/>
              <a:t>True</a:t>
            </a:r>
            <a:r>
              <a:rPr lang="en-US" sz="1600" dirty="0"/>
              <a:t>   </a:t>
            </a:r>
            <a:r>
              <a:rPr lang="en-US" sz="1600" dirty="0" err="1"/>
              <a:t>True</a:t>
            </a:r>
            <a:endParaRPr lang="en-US" sz="1600" dirty="0"/>
          </a:p>
          <a:p>
            <a:r>
              <a:rPr lang="en-US" sz="1600" dirty="0"/>
              <a:t>r2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/>
              <a:t>False</a:t>
            </a:r>
            <a:endParaRPr lang="en-US" sz="1600" dirty="0"/>
          </a:p>
          <a:p>
            <a:r>
              <a:rPr lang="en-US" sz="1600" dirty="0"/>
              <a:t>r3  False  </a:t>
            </a:r>
            <a:r>
              <a:rPr lang="en-US" sz="1600" dirty="0" err="1"/>
              <a:t>False</a:t>
            </a:r>
            <a:r>
              <a:rPr lang="en-US" sz="1600" dirty="0"/>
              <a:t>  </a:t>
            </a:r>
            <a:r>
              <a:rPr lang="en-US" sz="1600" dirty="0" err="1"/>
              <a:t>False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5525482" y="1441317"/>
            <a:ext cx="2766323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print(frame[frame['c1']&gt;0])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print(frame['c1']&gt;0)</a:t>
            </a:r>
          </a:p>
          <a:p>
            <a:r>
              <a:rPr lang="pt-BR" sz="1600" dirty="0"/>
              <a:t>r1    False</a:t>
            </a:r>
          </a:p>
          <a:p>
            <a:r>
              <a:rPr lang="pt-BR" sz="1600" dirty="0"/>
              <a:t>r2     True</a:t>
            </a:r>
          </a:p>
          <a:p>
            <a:r>
              <a:rPr lang="pt-BR" sz="1600" dirty="0"/>
              <a:t>r3     True</a:t>
            </a:r>
          </a:p>
          <a:p>
            <a:r>
              <a:rPr lang="pt-BR" sz="1600" dirty="0"/>
              <a:t>Name: c1, dtype: bool</a:t>
            </a:r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 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931845" y="4644826"/>
            <a:ext cx="276632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frame[frame&lt;3] = 3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3   3   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70625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Create a </a:t>
            </a:r>
            <a:r>
              <a:rPr lang="en-US" dirty="0" err="1"/>
              <a:t>numpy</a:t>
            </a:r>
            <a:r>
              <a:rPr lang="en-US" dirty="0"/>
              <a:t> array of the shape (3,5): 3 rows and 5 columns  with random values from 1 to 100 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np.random.randint</a:t>
            </a:r>
            <a:r>
              <a:rPr lang="en-US" dirty="0"/>
              <a:t>(</a:t>
            </a:r>
            <a:r>
              <a:rPr lang="en-US" dirty="0" err="1"/>
              <a:t>low,high</a:t>
            </a:r>
            <a:r>
              <a:rPr lang="en-US" dirty="0"/>
              <a:t>, (shape)) </a:t>
            </a:r>
          </a:p>
          <a:p>
            <a:r>
              <a:rPr lang="en-US" dirty="0"/>
              <a:t>Use the </a:t>
            </a:r>
            <a:r>
              <a:rPr lang="en-US" dirty="0" err="1"/>
              <a:t>numpy</a:t>
            </a:r>
            <a:r>
              <a:rPr lang="en-US" dirty="0"/>
              <a:t> array to generate a Data Frame with index = </a:t>
            </a:r>
            <a:r>
              <a:rPr lang="en-US" dirty="0" err="1"/>
              <a:t>a,b,c</a:t>
            </a:r>
            <a:r>
              <a:rPr lang="en-US" dirty="0"/>
              <a:t> and columns 1,2,3,4, 5</a:t>
            </a:r>
          </a:p>
          <a:p>
            <a:r>
              <a:rPr lang="en-US" dirty="0"/>
              <a:t>Transpose (using .T) the </a:t>
            </a:r>
            <a:r>
              <a:rPr lang="en-US" dirty="0" err="1"/>
              <a:t>DataFrame</a:t>
            </a:r>
            <a:r>
              <a:rPr lang="en-US" dirty="0"/>
              <a:t> and change the values less than 40 to 0 in the Data Frame. </a:t>
            </a:r>
          </a:p>
        </p:txBody>
      </p:sp>
    </p:spTree>
    <p:extLst>
      <p:ext uri="{BB962C8B-B14F-4D97-AF65-F5344CB8AC3E}">
        <p14:creationId xmlns:p14="http://schemas.microsoft.com/office/powerpoint/2010/main" val="34366939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rows/columns</a:t>
            </a:r>
          </a:p>
        </p:txBody>
      </p:sp>
      <p:sp>
        <p:nvSpPr>
          <p:cNvPr id="4" name="Rectangle 3"/>
          <p:cNvSpPr/>
          <p:nvPr/>
        </p:nvSpPr>
        <p:spPr>
          <a:xfrm>
            <a:off x="3785508" y="1555037"/>
            <a:ext cx="378473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r1   0   1   2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    </a:t>
            </a:r>
            <a:r>
              <a:rPr lang="pt-BR" sz="1600" dirty="0"/>
              <a:t>c1  c2  c3</a:t>
            </a:r>
          </a:p>
          <a:p>
            <a:r>
              <a:rPr lang="pt-BR" sz="1600" dirty="0"/>
              <a:t>r2   3   4   5</a:t>
            </a:r>
          </a:p>
          <a:p>
            <a:r>
              <a:rPr lang="pt-BR" sz="1600" dirty="0"/>
              <a:t>r3   6   7   8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print(frame.drop(['r1','r3']))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     </a:t>
            </a:r>
            <a:r>
              <a:rPr lang="pt-BR" sz="1600" dirty="0"/>
              <a:t>c1  c2  c3</a:t>
            </a:r>
          </a:p>
          <a:p>
            <a:r>
              <a:rPr lang="pt-BR" sz="1600" dirty="0"/>
              <a:t>r2   3   4   5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print(frame.drop(['c1'], axis=1))</a:t>
            </a:r>
          </a:p>
          <a:p>
            <a:r>
              <a:rPr lang="pt-BR" sz="1600" dirty="0"/>
              <a:t>     c2  c3</a:t>
            </a:r>
          </a:p>
          <a:p>
            <a:r>
              <a:rPr lang="pt-BR" sz="1600" dirty="0"/>
              <a:t>r1   1   2</a:t>
            </a:r>
          </a:p>
          <a:p>
            <a:r>
              <a:rPr lang="pt-BR" sz="1600" dirty="0"/>
              <a:t>r2   4   5</a:t>
            </a:r>
          </a:p>
          <a:p>
            <a:r>
              <a:rPr lang="pt-BR" sz="1600" dirty="0"/>
              <a:t>r3   7   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62692" y="2964173"/>
            <a:ext cx="28171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object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6131" y="4897926"/>
            <a:ext cx="3077329" cy="160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2084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Reindexing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the order of rows/columns of a </a:t>
            </a:r>
            <a:r>
              <a:rPr lang="en-US" dirty="0" err="1"/>
              <a:t>DataFrame</a:t>
            </a:r>
            <a:r>
              <a:rPr lang="en-US" dirty="0"/>
              <a:t> or order of a series according to new index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5335" y="2646363"/>
            <a:ext cx="794278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frame2 = frame.reindex(columns=['c2', 'c3', 'c1'])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print(frame2) </a:t>
            </a:r>
          </a:p>
          <a:p>
            <a:r>
              <a:rPr lang="pt-BR" sz="1600" dirty="0"/>
              <a:t>     c2  c3  c1</a:t>
            </a:r>
          </a:p>
          <a:p>
            <a:r>
              <a:rPr lang="pt-BR" sz="1600" dirty="0"/>
              <a:t>r1   1   2   0</a:t>
            </a:r>
          </a:p>
          <a:p>
            <a:r>
              <a:rPr lang="pt-BR" sz="1600" dirty="0"/>
              <a:t>r2   4   5   3</a:t>
            </a:r>
          </a:p>
          <a:p>
            <a:r>
              <a:rPr lang="pt-BR" sz="1600" dirty="0"/>
              <a:t>r3   7   8   6</a:t>
            </a:r>
          </a:p>
          <a:p>
            <a:endParaRPr lang="pt-BR" sz="1600" dirty="0"/>
          </a:p>
          <a:p>
            <a:r>
              <a:rPr lang="pt-BR" sz="1600" dirty="0">
                <a:solidFill>
                  <a:srgbClr val="000080"/>
                </a:solidFill>
              </a:rPr>
              <a:t>frame2 = frame.reindex(['r1', 'r3', 'r2', 'r4'])</a:t>
            </a:r>
            <a:r>
              <a:rPr lang="pt-BR" sz="1600" dirty="0"/>
              <a:t>     </a:t>
            </a:r>
          </a:p>
          <a:p>
            <a:r>
              <a:rPr lang="pt-BR" sz="1600" dirty="0"/>
              <a:t>     c1 c2 c3</a:t>
            </a:r>
          </a:p>
          <a:p>
            <a:r>
              <a:rPr lang="pt-BR" sz="1600" dirty="0"/>
              <a:t>r1 0.0 1.0 2.0</a:t>
            </a:r>
          </a:p>
          <a:p>
            <a:r>
              <a:rPr lang="pt-BR" sz="1600" dirty="0"/>
              <a:t>r3 6.0 7.0 8.0</a:t>
            </a:r>
          </a:p>
          <a:p>
            <a:r>
              <a:rPr lang="pt-BR" sz="1600" dirty="0"/>
              <a:t>r2 3.0 4.0 5.0</a:t>
            </a:r>
          </a:p>
          <a:p>
            <a:r>
              <a:rPr lang="pt-BR" sz="1600" dirty="0"/>
              <a:t>r4 NaN NaN NaN</a:t>
            </a:r>
          </a:p>
          <a:p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077703" y="3164228"/>
            <a:ext cx="293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returns a new object  </a:t>
            </a:r>
          </a:p>
        </p:txBody>
      </p:sp>
    </p:spTree>
    <p:extLst>
      <p:ext uri="{BB962C8B-B14F-4D97-AF65-F5344CB8AC3E}">
        <p14:creationId xmlns:p14="http://schemas.microsoft.com/office/powerpoint/2010/main" val="326622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Wes McKinney in 2008, now maintained by many others. </a:t>
            </a:r>
          </a:p>
          <a:p>
            <a:pPr lvl="1"/>
            <a:r>
              <a:rPr lang="en-US" dirty="0"/>
              <a:t>Author of one of the textbooks: Python for Data Analysis</a:t>
            </a:r>
          </a:p>
          <a:p>
            <a:r>
              <a:rPr lang="en-US" dirty="0"/>
              <a:t>Powerful and productive Python data analysis and Management Library</a:t>
            </a:r>
          </a:p>
          <a:p>
            <a:r>
              <a:rPr lang="en-US" dirty="0"/>
              <a:t>Panel Data System</a:t>
            </a:r>
          </a:p>
          <a:p>
            <a:pPr lvl="1"/>
            <a:r>
              <a:rPr lang="en-US" dirty="0"/>
              <a:t>The name is derived from the term "panel data", an econometrics term for data sets that include both time-series and cross-sectional data</a:t>
            </a:r>
          </a:p>
          <a:p>
            <a:r>
              <a:rPr lang="en-US" dirty="0"/>
              <a:t>Its an open source product.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946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3360" y="1540660"/>
            <a:ext cx="8450036" cy="90396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DataFrame.applymap</a:t>
            </a:r>
            <a:r>
              <a:rPr lang="en-US" dirty="0"/>
              <a:t>(f) applies f to every entry</a:t>
            </a:r>
          </a:p>
          <a:p>
            <a:r>
              <a:rPr lang="en-US" dirty="0" err="1"/>
              <a:t>DataFrame.apply</a:t>
            </a:r>
            <a:r>
              <a:rPr lang="en-US" dirty="0"/>
              <a:t>(f) applies f to every column (default) or row</a:t>
            </a:r>
          </a:p>
        </p:txBody>
      </p:sp>
      <p:sp>
        <p:nvSpPr>
          <p:cNvPr id="5" name="Rectangle 4"/>
          <p:cNvSpPr/>
          <p:nvPr/>
        </p:nvSpPr>
        <p:spPr>
          <a:xfrm>
            <a:off x="5881396" y="2563464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max(x)-min(x)</a:t>
            </a: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max_minus_min</a:t>
            </a:r>
            <a:r>
              <a:rPr lang="en-US" dirty="0">
                <a:solidFill>
                  <a:srgbClr val="000080"/>
                </a:solidFill>
              </a:rPr>
              <a:t>))</a:t>
            </a:r>
          </a:p>
          <a:p>
            <a:r>
              <a:rPr lang="en-US" dirty="0"/>
              <a:t>c1    6</a:t>
            </a:r>
          </a:p>
          <a:p>
            <a:r>
              <a:rPr lang="en-US" dirty="0"/>
              <a:t>c2    6</a:t>
            </a:r>
          </a:p>
          <a:p>
            <a:r>
              <a:rPr lang="en-US" dirty="0"/>
              <a:t>c3    6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max_minus_min,axis</a:t>
            </a:r>
            <a:r>
              <a:rPr lang="en-US" dirty="0">
                <a:solidFill>
                  <a:srgbClr val="000080"/>
                </a:solidFill>
              </a:rPr>
              <a:t>=1))</a:t>
            </a:r>
            <a:endParaRPr lang="en-US" dirty="0"/>
          </a:p>
          <a:p>
            <a:r>
              <a:rPr lang="pt-BR" dirty="0"/>
              <a:t>r1    2</a:t>
            </a:r>
          </a:p>
          <a:p>
            <a:r>
              <a:rPr lang="pt-BR" dirty="0"/>
              <a:t>r2    2</a:t>
            </a:r>
          </a:p>
          <a:p>
            <a:r>
              <a:rPr lang="pt-BR" dirty="0"/>
              <a:t>r3    2</a:t>
            </a:r>
          </a:p>
          <a:p>
            <a:r>
              <a:rPr lang="pt-BR" dirty="0"/>
              <a:t>dtype: int64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2650" y="2563464"/>
            <a:ext cx="51876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80"/>
                </a:solidFill>
              </a:rPr>
              <a:t>print(frame) </a:t>
            </a:r>
            <a:endParaRPr lang="pt-BR" dirty="0"/>
          </a:p>
          <a:p>
            <a:r>
              <a:rPr lang="pt-BR" dirty="0"/>
              <a:t>      c1  c2  c3</a:t>
            </a:r>
          </a:p>
          <a:p>
            <a:r>
              <a:rPr lang="pt-BR" dirty="0"/>
              <a:t>r1   0   1   2</a:t>
            </a:r>
          </a:p>
          <a:p>
            <a:r>
              <a:rPr lang="pt-BR" dirty="0"/>
              <a:t>r2   3   4   5</a:t>
            </a:r>
          </a:p>
          <a:p>
            <a:r>
              <a:rPr lang="pt-BR" dirty="0"/>
              <a:t>r3   6   7   8</a:t>
            </a:r>
          </a:p>
          <a:p>
            <a:endParaRPr lang="pt-BR" dirty="0"/>
          </a:p>
          <a:p>
            <a:r>
              <a:rPr lang="en-US" dirty="0" err="1">
                <a:solidFill>
                  <a:srgbClr val="4141A0"/>
                </a:solidFill>
              </a:rPr>
              <a:t>def</a:t>
            </a:r>
            <a:r>
              <a:rPr lang="en-US" dirty="0">
                <a:solidFill>
                  <a:srgbClr val="4141A0"/>
                </a:solidFill>
              </a:rPr>
              <a:t> square(x): </a:t>
            </a:r>
          </a:p>
          <a:p>
            <a:r>
              <a:rPr lang="en-US" dirty="0">
                <a:solidFill>
                  <a:srgbClr val="4141A0"/>
                </a:solidFill>
              </a:rPr>
              <a:t>    return x**2</a:t>
            </a:r>
          </a:p>
          <a:p>
            <a:r>
              <a:rPr lang="en-US" dirty="0">
                <a:solidFill>
                  <a:srgbClr val="4141A0"/>
                </a:solidFill>
              </a:rPr>
              <a:t>print(</a:t>
            </a:r>
            <a:r>
              <a:rPr lang="en-US" dirty="0" err="1">
                <a:solidFill>
                  <a:srgbClr val="4141A0"/>
                </a:solidFill>
              </a:rPr>
              <a:t>frame.applymap</a:t>
            </a:r>
            <a:r>
              <a:rPr lang="en-US" dirty="0">
                <a:solidFill>
                  <a:srgbClr val="4141A0"/>
                </a:solidFill>
              </a:rPr>
              <a:t>(square))</a:t>
            </a:r>
          </a:p>
          <a:p>
            <a:r>
              <a:rPr lang="pt-BR" dirty="0"/>
              <a:t>      c1  c2  c3</a:t>
            </a:r>
          </a:p>
          <a:p>
            <a:r>
              <a:rPr lang="pt-BR" dirty="0"/>
              <a:t>r1   0   1   4</a:t>
            </a:r>
          </a:p>
          <a:p>
            <a:r>
              <a:rPr lang="pt-BR" dirty="0"/>
              <a:t>r2   9  16  25</a:t>
            </a:r>
          </a:p>
          <a:p>
            <a:r>
              <a:rPr lang="pt-BR" dirty="0"/>
              <a:t>r3  36  49  64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321" y="5211577"/>
            <a:ext cx="2477621" cy="1295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44936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application and mapping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89"/>
            <a:ext cx="63133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def</a:t>
            </a:r>
            <a:r>
              <a:rPr lang="en-US" dirty="0">
                <a:solidFill>
                  <a:srgbClr val="000080"/>
                </a:solidFill>
              </a:rPr>
              <a:t> 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>
                <a:solidFill>
                  <a:srgbClr val="000080"/>
                </a:solidFill>
              </a:rPr>
              <a:t>(x): </a:t>
            </a:r>
          </a:p>
          <a:p>
            <a:r>
              <a:rPr lang="en-US" dirty="0">
                <a:solidFill>
                  <a:srgbClr val="000080"/>
                </a:solidFill>
              </a:rPr>
              <a:t>    return Series([max(x), min(x)], index=['max', 'min'])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frame.apply</a:t>
            </a:r>
            <a:r>
              <a:rPr lang="en-US" dirty="0">
                <a:solidFill>
                  <a:srgbClr val="000080"/>
                </a:solidFill>
              </a:rPr>
              <a:t>(</a:t>
            </a:r>
            <a:r>
              <a:rPr lang="en-US" dirty="0" err="1">
                <a:solidFill>
                  <a:srgbClr val="000080"/>
                </a:solidFill>
              </a:rPr>
              <a:t>max_min</a:t>
            </a:r>
            <a:r>
              <a:rPr lang="en-US" dirty="0">
                <a:solidFill>
                  <a:srgbClr val="000080"/>
                </a:solidFill>
              </a:rPr>
              <a:t>))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         c1  c2  c3</a:t>
            </a:r>
          </a:p>
          <a:p>
            <a:r>
              <a:rPr lang="en-US" dirty="0"/>
              <a:t>max   6   7   8</a:t>
            </a:r>
          </a:p>
          <a:p>
            <a:r>
              <a:rPr lang="en-US" dirty="0"/>
              <a:t>min    0   1   2</a:t>
            </a:r>
          </a:p>
        </p:txBody>
      </p:sp>
    </p:spTree>
    <p:extLst>
      <p:ext uri="{BB962C8B-B14F-4D97-AF65-F5344CB8AC3E}">
        <p14:creationId xmlns:p14="http://schemas.microsoft.com/office/powerpoint/2010/main" val="31641668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1" y="1573693"/>
            <a:ext cx="3038889" cy="533122"/>
          </a:xfrm>
        </p:spPr>
        <p:txBody>
          <a:bodyPr/>
          <a:lstStyle/>
          <a:p>
            <a:r>
              <a:rPr lang="en-US" dirty="0" err="1"/>
              <a:t>sort_index</a:t>
            </a:r>
            <a:r>
              <a:rPr lang="en-US" dirty="0"/>
              <a:t>()</a:t>
            </a:r>
          </a:p>
        </p:txBody>
      </p:sp>
      <p:sp>
        <p:nvSpPr>
          <p:cNvPr id="4" name="Rectangle 3"/>
          <p:cNvSpPr/>
          <p:nvPr/>
        </p:nvSpPr>
        <p:spPr>
          <a:xfrm>
            <a:off x="1856176" y="1957251"/>
            <a:ext cx="3004457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frame.index</a:t>
            </a:r>
            <a:r>
              <a:rPr lang="en-US" sz="1600" dirty="0">
                <a:solidFill>
                  <a:srgbClr val="000080"/>
                </a:solidFill>
              </a:rPr>
              <a:t>=['A', 'C', 'B']; </a:t>
            </a:r>
            <a:r>
              <a:rPr lang="en-US" sz="1600" dirty="0" err="1">
                <a:solidFill>
                  <a:srgbClr val="000080"/>
                </a:solidFill>
              </a:rPr>
              <a:t>frame.columns</a:t>
            </a:r>
            <a:r>
              <a:rPr lang="en-US" sz="1600" dirty="0">
                <a:solidFill>
                  <a:srgbClr val="000080"/>
                </a:solidFill>
              </a:rPr>
              <a:t>=['</a:t>
            </a:r>
            <a:r>
              <a:rPr lang="en-US" sz="1600" dirty="0" err="1">
                <a:solidFill>
                  <a:srgbClr val="000080"/>
                </a:solidFill>
              </a:rPr>
              <a:t>b','a','c</a:t>
            </a:r>
            <a:r>
              <a:rPr lang="en-US" sz="1600" dirty="0">
                <a:solidFill>
                  <a:srgbClr val="000080"/>
                </a:solidFill>
              </a:rPr>
              <a:t>'];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print(frame) </a:t>
            </a:r>
          </a:p>
          <a:p>
            <a:r>
              <a:rPr lang="pt-BR" sz="1600" dirty="0"/>
              <a:t>     b  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C  3  4  5</a:t>
            </a:r>
          </a:p>
          <a:p>
            <a:r>
              <a:rPr lang="pt-BR" sz="1600" dirty="0"/>
              <a:t>B  6  7  8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pt-BR" sz="1600" dirty="0"/>
              <a:t>     b  a  c</a:t>
            </a:r>
          </a:p>
          <a:p>
            <a:r>
              <a:rPr lang="pt-BR" sz="1600" dirty="0"/>
              <a:t>A  0  1  2</a:t>
            </a:r>
          </a:p>
          <a:p>
            <a:r>
              <a:rPr lang="pt-BR" sz="1600" dirty="0"/>
              <a:t>B  6  7  8</a:t>
            </a:r>
          </a:p>
          <a:p>
            <a:r>
              <a:rPr lang="pt-BR" sz="1600" dirty="0"/>
              <a:t>C  3  4  5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frame.sort_index</a:t>
            </a:r>
            <a:r>
              <a:rPr lang="en-US" sz="1600" dirty="0">
                <a:solidFill>
                  <a:srgbClr val="000080"/>
                </a:solidFill>
              </a:rPr>
              <a:t>(axis=1))</a:t>
            </a:r>
          </a:p>
          <a:p>
            <a:r>
              <a:rPr lang="pt-BR" sz="1600" dirty="0"/>
              <a:t>     a  b  c</a:t>
            </a:r>
          </a:p>
          <a:p>
            <a:r>
              <a:rPr lang="pt-BR" sz="1600" dirty="0"/>
              <a:t>A  1  0  2</a:t>
            </a:r>
          </a:p>
          <a:p>
            <a:r>
              <a:rPr lang="pt-BR" sz="1600" dirty="0"/>
              <a:t>C  4  3  5</a:t>
            </a:r>
          </a:p>
          <a:p>
            <a:r>
              <a:rPr lang="pt-BR" sz="1600" dirty="0"/>
              <a:t>B  7  6  8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5060302" y="1873772"/>
            <a:ext cx="545840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000080"/>
                </a:solidFill>
              </a:rPr>
              <a:t>frame = DataFrame(np.random.randint(0, 10, 9).reshape(3,-1), index=['r1', 'r2', 'r3'], columns=['c1', 'c2', 'c3'])</a:t>
            </a:r>
          </a:p>
          <a:p>
            <a:r>
              <a:rPr lang="pt-BR" sz="1600" dirty="0">
                <a:solidFill>
                  <a:srgbClr val="000080"/>
                </a:solidFill>
              </a:rPr>
              <a:t>print(frame)</a:t>
            </a:r>
          </a:p>
          <a:p>
            <a:r>
              <a:rPr lang="pt-BR" sz="1600" dirty="0"/>
              <a:t>    c1  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print(frame.sort_values(by='c1'))</a:t>
            </a:r>
          </a:p>
          <a:p>
            <a:r>
              <a:rPr lang="pt-BR" sz="1600" dirty="0"/>
              <a:t>     c1  c2  c3</a:t>
            </a:r>
          </a:p>
          <a:p>
            <a:r>
              <a:rPr lang="pt-BR" sz="1600" dirty="0"/>
              <a:t>r1   6   9   0</a:t>
            </a:r>
          </a:p>
          <a:p>
            <a:r>
              <a:rPr lang="pt-BR" sz="1600" dirty="0"/>
              <a:t>r2   8   2   9</a:t>
            </a:r>
          </a:p>
          <a:p>
            <a:r>
              <a:rPr lang="pt-BR" sz="1600" dirty="0"/>
              <a:t>r3   8   0   6</a:t>
            </a:r>
          </a:p>
          <a:p>
            <a:endParaRPr lang="pt-BR" sz="1600" dirty="0">
              <a:solidFill>
                <a:srgbClr val="000080"/>
              </a:solidFill>
            </a:endParaRPr>
          </a:p>
          <a:p>
            <a:r>
              <a:rPr lang="pt-BR" sz="1600" dirty="0">
                <a:solidFill>
                  <a:srgbClr val="000080"/>
                </a:solidFill>
              </a:rPr>
              <a:t>print(frame.sort_values(axis=1,by=['r3','r1']))</a:t>
            </a:r>
          </a:p>
          <a:p>
            <a:r>
              <a:rPr lang="pt-BR" sz="1600" dirty="0"/>
              <a:t>     c2  c3  c1</a:t>
            </a:r>
          </a:p>
          <a:p>
            <a:r>
              <a:rPr lang="pt-BR" sz="1600" dirty="0"/>
              <a:t>r1   9   0   6</a:t>
            </a:r>
          </a:p>
          <a:p>
            <a:r>
              <a:rPr lang="pt-BR" sz="1600" dirty="0"/>
              <a:t>r2   2   9   8</a:t>
            </a:r>
          </a:p>
          <a:p>
            <a:r>
              <a:rPr lang="pt-BR" sz="1600" dirty="0"/>
              <a:t>r3   0   6   8</a:t>
            </a:r>
            <a:endParaRPr lang="en-US" sz="16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313299" y="1424128"/>
            <a:ext cx="3038889" cy="533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sort_values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2298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555" y="1607274"/>
            <a:ext cx="7886700" cy="4999714"/>
          </a:xfrm>
        </p:spPr>
        <p:txBody>
          <a:bodyPr>
            <a:normAutofit/>
          </a:bodyPr>
          <a:lstStyle/>
          <a:p>
            <a:r>
              <a:rPr lang="en-US" dirty="0"/>
              <a:t>Use the Data Frame created at the Activity 6</a:t>
            </a:r>
          </a:p>
          <a:p>
            <a:r>
              <a:rPr lang="en-US" dirty="0"/>
              <a:t>Apply a lambda function to calculate the square root of each value in the data frame</a:t>
            </a:r>
          </a:p>
          <a:p>
            <a:pPr lvl="1"/>
            <a:r>
              <a:rPr lang="en-US" dirty="0"/>
              <a:t>import math  </a:t>
            </a:r>
            <a:r>
              <a:rPr lang="en-US" dirty="0" err="1"/>
              <a:t>math.sqrt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840339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DataFrame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mean()</a:t>
            </a:r>
          </a:p>
          <a:p>
            <a:pPr lvl="1"/>
            <a:r>
              <a:rPr lang="en-US" dirty="0"/>
              <a:t>Mean(axis=0, </a:t>
            </a:r>
            <a:r>
              <a:rPr lang="en-US" dirty="0" err="1"/>
              <a:t>skipna</a:t>
            </a:r>
            <a:r>
              <a:rPr lang="en-US" dirty="0"/>
              <a:t>=True)</a:t>
            </a:r>
          </a:p>
          <a:p>
            <a:r>
              <a:rPr lang="en-US" dirty="0"/>
              <a:t>sum()</a:t>
            </a:r>
          </a:p>
          <a:p>
            <a:r>
              <a:rPr lang="en-US" dirty="0" err="1"/>
              <a:t>cumsum</a:t>
            </a:r>
            <a:r>
              <a:rPr lang="en-US" dirty="0"/>
              <a:t>()</a:t>
            </a:r>
          </a:p>
          <a:p>
            <a:r>
              <a:rPr lang="en-US" dirty="0"/>
              <a:t>describe(): return summary statistics of each column</a:t>
            </a:r>
          </a:p>
          <a:p>
            <a:pPr lvl="1"/>
            <a:r>
              <a:rPr lang="en-US" dirty="0"/>
              <a:t>for numeric data: mean, </a:t>
            </a:r>
            <a:r>
              <a:rPr lang="en-US" dirty="0" err="1"/>
              <a:t>std</a:t>
            </a:r>
            <a:r>
              <a:rPr lang="en-US" dirty="0"/>
              <a:t>, max, min, 25%, 50%, 75%, etc.</a:t>
            </a:r>
          </a:p>
          <a:p>
            <a:pPr lvl="1"/>
            <a:r>
              <a:rPr lang="en-US" dirty="0"/>
              <a:t>For non-numeric data: count, </a:t>
            </a:r>
            <a:r>
              <a:rPr lang="en-US" dirty="0" err="1"/>
              <a:t>uniq</a:t>
            </a:r>
            <a:r>
              <a:rPr lang="en-US" dirty="0"/>
              <a:t>, most-frequent item, etc.</a:t>
            </a:r>
          </a:p>
          <a:p>
            <a:r>
              <a:rPr lang="en-US" dirty="0" err="1"/>
              <a:t>corr</a:t>
            </a:r>
            <a:r>
              <a:rPr lang="en-US" dirty="0"/>
              <a:t>(): correlation between two Series, or between columns of a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 err="1"/>
              <a:t>corr_with</a:t>
            </a:r>
            <a:r>
              <a:rPr lang="en-US" dirty="0"/>
              <a:t>(): correlation between columns of </a:t>
            </a:r>
            <a:r>
              <a:rPr lang="en-US" dirty="0" err="1"/>
              <a:t>DataFram</a:t>
            </a:r>
            <a:r>
              <a:rPr lang="en-US" dirty="0"/>
              <a:t> and a series or between the columns of another </a:t>
            </a:r>
            <a:r>
              <a:rPr lang="en-US" dirty="0" err="1"/>
              <a:t>DataFrame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39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616" y="1452401"/>
            <a:ext cx="7886700" cy="488366"/>
          </a:xfrm>
        </p:spPr>
        <p:txBody>
          <a:bodyPr/>
          <a:lstStyle/>
          <a:p>
            <a:r>
              <a:rPr lang="en-US" dirty="0"/>
              <a:t>Filtering out missing values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07315" y="1800150"/>
            <a:ext cx="475115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from </a:t>
            </a:r>
            <a:r>
              <a:rPr lang="en-US" sz="1600" dirty="0" err="1">
                <a:solidFill>
                  <a:srgbClr val="000080"/>
                </a:solidFill>
              </a:rPr>
              <a:t>numpy</a:t>
            </a:r>
            <a:r>
              <a:rPr lang="en-US" sz="1600" dirty="0">
                <a:solidFill>
                  <a:srgbClr val="000080"/>
                </a:solidFill>
              </a:rPr>
              <a:t> import nan as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data = Series([1,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2.5,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6])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0    1.0</a:t>
            </a:r>
          </a:p>
          <a:p>
            <a:r>
              <a:rPr lang="fi-FI" sz="1600" dirty="0"/>
              <a:t>1    NaN</a:t>
            </a:r>
          </a:p>
          <a:p>
            <a:r>
              <a:rPr lang="fi-FI" sz="1600" dirty="0"/>
              <a:t>2    2.5</a:t>
            </a:r>
          </a:p>
          <a:p>
            <a:r>
              <a:rPr lang="fi-FI" sz="1600" dirty="0"/>
              <a:t>3    NaN</a:t>
            </a:r>
          </a:p>
          <a:p>
            <a:pPr marL="342900" indent="-342900">
              <a:buAutoNum type="arabicPlain" startAt="4"/>
            </a:pPr>
            <a:r>
              <a:rPr lang="fi-FI" sz="1600" dirty="0"/>
              <a:t>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data.notnull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 True</a:t>
            </a:r>
          </a:p>
          <a:p>
            <a:r>
              <a:rPr lang="en-US" sz="1600" dirty="0"/>
              <a:t>1    False</a:t>
            </a:r>
          </a:p>
          <a:p>
            <a:r>
              <a:rPr lang="en-US" sz="1600" dirty="0"/>
              <a:t>2     True</a:t>
            </a:r>
          </a:p>
          <a:p>
            <a:r>
              <a:rPr lang="en-US" sz="1600" dirty="0"/>
              <a:t>3    False</a:t>
            </a:r>
          </a:p>
          <a:p>
            <a:r>
              <a:rPr lang="en-US" sz="1600" dirty="0"/>
              <a:t>4     True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bool</a:t>
            </a:r>
          </a:p>
        </p:txBody>
      </p:sp>
      <p:sp>
        <p:nvSpPr>
          <p:cNvPr id="6" name="Rectangle 5"/>
          <p:cNvSpPr/>
          <p:nvPr/>
        </p:nvSpPr>
        <p:spPr>
          <a:xfrm>
            <a:off x="4409593" y="4272762"/>
            <a:ext cx="255415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print(data[</a:t>
            </a:r>
            <a:r>
              <a:rPr lang="en-US" sz="1600" dirty="0" err="1">
                <a:solidFill>
                  <a:srgbClr val="000080"/>
                </a:solidFill>
              </a:rPr>
              <a:t>data.notnull</a:t>
            </a:r>
            <a:r>
              <a:rPr lang="en-US" sz="1600" dirty="0">
                <a:solidFill>
                  <a:srgbClr val="000080"/>
                </a:solidFill>
              </a:rPr>
              <a:t>()])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  <a:p>
            <a:endParaRPr lang="en-US" sz="1600" dirty="0">
              <a:solidFill>
                <a:srgbClr val="00008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16147" y="4272763"/>
            <a:ext cx="25541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0    1.0</a:t>
            </a:r>
          </a:p>
          <a:p>
            <a:r>
              <a:rPr lang="en-US" sz="1600" dirty="0"/>
              <a:t>2    2.5</a:t>
            </a:r>
          </a:p>
          <a:p>
            <a:r>
              <a:rPr lang="en-US" sz="1600" dirty="0"/>
              <a:t>4    6.0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1225852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missing data - 2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1669" y="1397798"/>
            <a:ext cx="859067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 =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r>
              <a:rPr lang="en-US" sz="1600" dirty="0">
                <a:solidFill>
                  <a:srgbClr val="000080"/>
                </a:solidFill>
              </a:rPr>
              <a:t>([[1, 2, 3], [1,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], [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r>
              <a:rPr lang="en-US" sz="1600" dirty="0">
                <a:solidFill>
                  <a:srgbClr val="000080"/>
                </a:solidFill>
              </a:rPr>
              <a:t>, 4, 5]])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400" dirty="0">
                <a:solidFill>
                  <a:srgbClr val="000080"/>
                </a:solidFill>
              </a:rPr>
              <a:t>      </a:t>
            </a:r>
            <a:r>
              <a:rPr lang="fi-FI" sz="1400" dirty="0"/>
              <a:t>0    1    2</a:t>
            </a:r>
          </a:p>
          <a:p>
            <a:r>
              <a:rPr lang="fi-FI" sz="1400" dirty="0"/>
              <a:t>0  1.0  2.0  3.0</a:t>
            </a:r>
          </a:p>
          <a:p>
            <a:r>
              <a:rPr lang="fi-FI" sz="1400" dirty="0"/>
              <a:t>1  1.0  NaN  NaN</a:t>
            </a:r>
          </a:p>
          <a:p>
            <a:r>
              <a:rPr lang="fi-FI" sz="1400" dirty="0"/>
              <a:t>2  NaN  NaN  NaN</a:t>
            </a:r>
          </a:p>
          <a:p>
            <a:pPr marL="342900" indent="-342900">
              <a:buAutoNum type="arabicPlain" startAt="3"/>
            </a:pPr>
            <a:r>
              <a:rPr lang="fi-FI" sz="1400" dirty="0"/>
              <a:t>NaN  4.0  5.0</a:t>
            </a:r>
            <a:r>
              <a:rPr lang="en-US" sz="1400" dirty="0">
                <a:solidFill>
                  <a:srgbClr val="000080"/>
                </a:solidFill>
              </a:rPr>
              <a:t> </a:t>
            </a:r>
            <a:endParaRPr lang="en-US" sz="1400" dirty="0"/>
          </a:p>
        </p:txBody>
      </p:sp>
      <p:sp>
        <p:nvSpPr>
          <p:cNvPr id="7" name="Rectangle 6"/>
          <p:cNvSpPr/>
          <p:nvPr/>
        </p:nvSpPr>
        <p:spPr>
          <a:xfrm>
            <a:off x="3587561" y="2808198"/>
            <a:ext cx="347173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())</a:t>
            </a:r>
          </a:p>
          <a:p>
            <a:r>
              <a:rPr lang="en-US" sz="1600" dirty="0"/>
              <a:t> 	0    1    2</a:t>
            </a:r>
          </a:p>
          <a:p>
            <a:r>
              <a:rPr lang="en-US" sz="1600" dirty="0"/>
              <a:t> 0  1.0  2.0  3.0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(how='all'))</a:t>
            </a:r>
          </a:p>
          <a:p>
            <a:r>
              <a:rPr lang="fi-FI" sz="1600" dirty="0"/>
              <a:t> 	0    1    2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pPr marL="342900" indent="-342900">
              <a:buAutoNum type="arabicPlain" startAt="3"/>
            </a:pPr>
            <a:r>
              <a:rPr lang="fi-FI" sz="1600" dirty="0"/>
              <a:t>NaN  4.0  5.0 </a:t>
            </a:r>
          </a:p>
          <a:p>
            <a:endParaRPr lang="fi-FI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(axis=1, how='all'))</a:t>
            </a:r>
          </a:p>
          <a:p>
            <a:r>
              <a:rPr lang="fi-FI" sz="1600" dirty="0">
                <a:solidFill>
                  <a:srgbClr val="000080"/>
                </a:solidFill>
              </a:rPr>
              <a:t> </a:t>
            </a:r>
            <a:r>
              <a:rPr lang="fi-FI" sz="1600" dirty="0"/>
              <a:t>	0    1    2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7051981" y="2826127"/>
            <a:ext cx="35379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data[4]=</a:t>
            </a:r>
            <a:r>
              <a:rPr lang="en-US" sz="1600" dirty="0" err="1">
                <a:solidFill>
                  <a:srgbClr val="000080"/>
                </a:solidFill>
              </a:rPr>
              <a:t>NaN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 	0    1    2   4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/>
              <a:t>NaN  4.0  5.0 NaN</a:t>
            </a: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data.dropna</a:t>
            </a:r>
            <a:r>
              <a:rPr lang="en-US" sz="1600" dirty="0">
                <a:solidFill>
                  <a:srgbClr val="000080"/>
                </a:solidFill>
              </a:rPr>
              <a:t>(axis=1, how='all'))</a:t>
            </a:r>
          </a:p>
          <a:p>
            <a:r>
              <a:rPr lang="fi-FI" sz="1600" dirty="0"/>
              <a:t> 	0    1    2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5978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in missing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1805247" y="1514000"/>
            <a:ext cx="2786773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        0    1    2   4</a:t>
            </a:r>
          </a:p>
          <a:p>
            <a:r>
              <a:rPr lang="fi-FI" sz="1600" dirty="0"/>
              <a:t>0  1.0  2.0  3.0 NaN</a:t>
            </a:r>
          </a:p>
          <a:p>
            <a:r>
              <a:rPr lang="fi-FI" sz="1600" dirty="0"/>
              <a:t>1  1.0  NaN  NaN NaN</a:t>
            </a:r>
          </a:p>
          <a:p>
            <a:r>
              <a:rPr lang="fi-FI" sz="1600" dirty="0"/>
              <a:t>2  NaN  NaN  NaN NaN</a:t>
            </a:r>
          </a:p>
          <a:p>
            <a:pPr marL="342900" indent="-342900">
              <a:buAutoNum type="arabicPlain" startAt="3"/>
            </a:pPr>
            <a:r>
              <a:rPr lang="fi-FI" sz="1600" dirty="0"/>
              <a:t>NaN  4.0  5.0 NaN</a:t>
            </a:r>
          </a:p>
          <a:p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data.fillna</a:t>
            </a:r>
            <a:r>
              <a:rPr lang="en-US" sz="1600" dirty="0">
                <a:solidFill>
                  <a:srgbClr val="000080"/>
                </a:solidFill>
              </a:rPr>
              <a:t>(0)) </a:t>
            </a:r>
            <a:endParaRPr lang="en-US" sz="1600" dirty="0"/>
          </a:p>
          <a:p>
            <a:r>
              <a:rPr lang="en-US" sz="1600" dirty="0"/>
              <a:t>       0    1    2    4</a:t>
            </a:r>
          </a:p>
          <a:p>
            <a:r>
              <a:rPr lang="en-US" sz="1600" dirty="0"/>
              <a:t>0  1.0  2.0  3.0  0.0</a:t>
            </a:r>
          </a:p>
          <a:p>
            <a:r>
              <a:rPr lang="en-US" sz="1600" dirty="0"/>
              <a:t>1  1.0  0.0  0.0  0.0</a:t>
            </a:r>
          </a:p>
          <a:p>
            <a:r>
              <a:rPr lang="en-US" sz="1600" dirty="0"/>
              <a:t>2  0.0  0.0  0.0  0.0</a:t>
            </a:r>
          </a:p>
          <a:p>
            <a:r>
              <a:rPr lang="en-US" sz="1600" dirty="0"/>
              <a:t>3  0.0  4.0  5.0  0.0</a:t>
            </a:r>
          </a:p>
        </p:txBody>
      </p:sp>
      <p:sp>
        <p:nvSpPr>
          <p:cNvPr id="5" name="Rectangle 4"/>
          <p:cNvSpPr/>
          <p:nvPr/>
        </p:nvSpPr>
        <p:spPr>
          <a:xfrm>
            <a:off x="1805247" y="4804068"/>
            <a:ext cx="358041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</a:t>
            </a:r>
            <a:r>
              <a:rPr lang="en-US" dirty="0" err="1">
                <a:solidFill>
                  <a:srgbClr val="000080"/>
                </a:solidFill>
              </a:rPr>
              <a:t>data.fillna</a:t>
            </a:r>
            <a:r>
              <a:rPr lang="en-US" dirty="0">
                <a:solidFill>
                  <a:srgbClr val="000080"/>
                </a:solidFill>
              </a:rPr>
              <a:t>(0, </a:t>
            </a:r>
            <a:r>
              <a:rPr lang="en-US" dirty="0" err="1">
                <a:solidFill>
                  <a:srgbClr val="000080"/>
                </a:solidFill>
              </a:rPr>
              <a:t>inplace</a:t>
            </a:r>
            <a:r>
              <a:rPr lang="en-US" dirty="0">
                <a:solidFill>
                  <a:srgbClr val="000080"/>
                </a:solidFill>
              </a:rPr>
              <a:t>=True))</a:t>
            </a:r>
          </a:p>
          <a:p>
            <a:r>
              <a:rPr lang="en-US" dirty="0">
                <a:solidFill>
                  <a:srgbClr val="000080"/>
                </a:solidFill>
              </a:rPr>
              <a:t>print(data)</a:t>
            </a:r>
          </a:p>
          <a:p>
            <a:r>
              <a:rPr lang="en-US" dirty="0"/>
              <a:t>       0    1    2    4</a:t>
            </a:r>
          </a:p>
          <a:p>
            <a:r>
              <a:rPr lang="en-US" dirty="0"/>
              <a:t>0  1.0  2.0  3.0  0.0</a:t>
            </a:r>
          </a:p>
          <a:p>
            <a:r>
              <a:rPr lang="en-US" dirty="0"/>
              <a:t>1  1.0  0.0  0.0  0.0</a:t>
            </a:r>
          </a:p>
          <a:p>
            <a:r>
              <a:rPr lang="en-US" dirty="0"/>
              <a:t>2  0.0  0.0  0.0  0.0</a:t>
            </a:r>
          </a:p>
          <a:p>
            <a:r>
              <a:rPr lang="en-US" dirty="0"/>
              <a:t>3  0.0  4.0  5.0  0.0</a:t>
            </a:r>
          </a:p>
        </p:txBody>
      </p:sp>
      <p:sp>
        <p:nvSpPr>
          <p:cNvPr id="6" name="Rectangle 5"/>
          <p:cNvSpPr/>
          <p:nvPr/>
        </p:nvSpPr>
        <p:spPr>
          <a:xfrm>
            <a:off x="5926319" y="1513999"/>
            <a:ext cx="429254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print(data)</a:t>
            </a:r>
          </a:p>
          <a:p>
            <a:r>
              <a:rPr lang="fi-FI" sz="1600" dirty="0"/>
              <a:t>      0    1    2</a:t>
            </a:r>
          </a:p>
          <a:p>
            <a:r>
              <a:rPr lang="fi-FI" sz="1600" dirty="0"/>
              <a:t>0  1.0  2.0  3.0</a:t>
            </a:r>
          </a:p>
          <a:p>
            <a:r>
              <a:rPr lang="fi-FI" sz="1600" dirty="0"/>
              <a:t>1  1.0  NaN  NaN</a:t>
            </a:r>
          </a:p>
          <a:p>
            <a:r>
              <a:rPr lang="fi-FI" sz="1600" dirty="0"/>
              <a:t>2  NaN  NaN  NaN</a:t>
            </a:r>
          </a:p>
          <a:p>
            <a:r>
              <a:rPr lang="fi-FI" sz="1600" dirty="0"/>
              <a:t>3  NaN  4.0  5.0</a:t>
            </a:r>
            <a:br>
              <a:rPr lang="en-US" sz="1600" dirty="0"/>
            </a:br>
            <a:endParaRPr lang="en-US" sz="1600" dirty="0"/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data.fillna</a:t>
            </a:r>
            <a:r>
              <a:rPr lang="en-US" sz="1600" dirty="0">
                <a:solidFill>
                  <a:srgbClr val="000080"/>
                </a:solidFill>
              </a:rPr>
              <a:t>(</a:t>
            </a:r>
            <a:r>
              <a:rPr lang="en-US" sz="1600" dirty="0" err="1">
                <a:solidFill>
                  <a:srgbClr val="000080"/>
                </a:solidFill>
              </a:rPr>
              <a:t>data.mean</a:t>
            </a:r>
            <a:r>
              <a:rPr lang="en-US" sz="1600" dirty="0">
                <a:solidFill>
                  <a:srgbClr val="000080"/>
                </a:solidFill>
              </a:rPr>
              <a:t>(</a:t>
            </a:r>
            <a:r>
              <a:rPr lang="en-US" sz="1600" dirty="0" err="1">
                <a:solidFill>
                  <a:srgbClr val="000080"/>
                </a:solidFill>
              </a:rPr>
              <a:t>skipna</a:t>
            </a:r>
            <a:r>
              <a:rPr lang="en-US" sz="1600" dirty="0">
                <a:solidFill>
                  <a:srgbClr val="000080"/>
                </a:solidFill>
              </a:rPr>
              <a:t>=True)))</a:t>
            </a:r>
            <a:r>
              <a:rPr lang="fi-FI" sz="1600" dirty="0"/>
              <a:t> </a:t>
            </a:r>
            <a:endParaRPr lang="en-US" sz="1600" dirty="0"/>
          </a:p>
          <a:p>
            <a:r>
              <a:rPr lang="en-US" sz="1600" dirty="0"/>
              <a:t>      0    1    2</a:t>
            </a:r>
          </a:p>
          <a:p>
            <a:r>
              <a:rPr lang="en-US" sz="1600" dirty="0"/>
              <a:t>0  1.0  2.0  3.0</a:t>
            </a:r>
          </a:p>
          <a:p>
            <a:r>
              <a:rPr lang="en-US" sz="1600" dirty="0"/>
              <a:t>1  1.0  3.0  4.0</a:t>
            </a:r>
          </a:p>
          <a:p>
            <a:r>
              <a:rPr lang="en-US" sz="1600" dirty="0"/>
              <a:t>2  1.0  3.0  4.0</a:t>
            </a:r>
          </a:p>
          <a:p>
            <a:r>
              <a:rPr lang="en-US" sz="1600" dirty="0"/>
              <a:t>3  1.0  4.0  5.0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4750121" y="5193974"/>
            <a:ext cx="200690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Modify the </a:t>
            </a:r>
            <a:r>
              <a:rPr lang="en-US" dirty="0" err="1"/>
              <a:t>dataframe</a:t>
            </a:r>
            <a:r>
              <a:rPr lang="en-US" dirty="0"/>
              <a:t> instead of returning a new object (default)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238922" y="5193973"/>
            <a:ext cx="465881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297681" y="4888526"/>
            <a:ext cx="3089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replace nan with column mean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8391331" y="3582955"/>
            <a:ext cx="401216" cy="1305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355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Numerical Python (</a:t>
            </a:r>
            <a:r>
              <a:rPr lang="en-GB" dirty="0" err="1"/>
              <a:t>NumPy</a:t>
            </a:r>
            <a:r>
              <a:rPr lang="en-GB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3465671"/>
          </a:xfrm>
        </p:spPr>
        <p:txBody>
          <a:bodyPr>
            <a:normAutofit fontScale="62500" lnSpcReduction="20000"/>
          </a:bodyPr>
          <a:lstStyle/>
          <a:p>
            <a:r>
              <a:rPr lang="en-GB" dirty="0" err="1"/>
              <a:t>NumPy</a:t>
            </a:r>
            <a:r>
              <a:rPr lang="en-GB" dirty="0"/>
              <a:t> is the most foundational package for numerical computing in Python.</a:t>
            </a:r>
          </a:p>
          <a:p>
            <a:r>
              <a:rPr lang="en-GB" dirty="0"/>
              <a:t>If you are going to work on data analysis or machine learning projects, then having a solid understanding of </a:t>
            </a:r>
            <a:r>
              <a:rPr lang="en-GB" dirty="0" err="1"/>
              <a:t>NumPy</a:t>
            </a:r>
            <a:r>
              <a:rPr lang="en-GB" dirty="0"/>
              <a:t> is nearly mandatory.</a:t>
            </a:r>
          </a:p>
          <a:p>
            <a:r>
              <a:rPr lang="en-GB" dirty="0"/>
              <a:t>Indeed, many other libraries, such as pandas and </a:t>
            </a:r>
            <a:r>
              <a:rPr lang="en-GB" dirty="0" err="1"/>
              <a:t>scikit</a:t>
            </a:r>
            <a:r>
              <a:rPr lang="en-GB" dirty="0"/>
              <a:t>-learn, use </a:t>
            </a:r>
            <a:r>
              <a:rPr lang="en-GB" dirty="0" err="1"/>
              <a:t>NumPy’s</a:t>
            </a:r>
            <a:r>
              <a:rPr lang="en-GB" dirty="0"/>
              <a:t> array objects as the </a:t>
            </a:r>
            <a:r>
              <a:rPr lang="en-GB" i="1" dirty="0"/>
              <a:t>lingua franca </a:t>
            </a:r>
            <a:r>
              <a:rPr lang="en-GB" dirty="0"/>
              <a:t>for data exchange.</a:t>
            </a:r>
          </a:p>
          <a:p>
            <a:r>
              <a:rPr lang="en-GB" dirty="0"/>
              <a:t>One of the reasons as to why </a:t>
            </a:r>
            <a:r>
              <a:rPr lang="en-GB" dirty="0" err="1"/>
              <a:t>NumPy</a:t>
            </a:r>
            <a:r>
              <a:rPr lang="en-GB" dirty="0"/>
              <a:t> is so important for numerical computations is because it is designed for efficiency with large arrays of data. The reasons for this include:</a:t>
            </a:r>
          </a:p>
          <a:p>
            <a:pPr marL="0" indent="0">
              <a:buNone/>
            </a:pPr>
            <a:r>
              <a:rPr lang="en-GB" dirty="0"/>
              <a:t>	- It stores data internally in a continuous block of memory, 	independent of other in-built Python objects.</a:t>
            </a:r>
          </a:p>
          <a:p>
            <a:pPr marL="0" indent="0">
              <a:buNone/>
            </a:pPr>
            <a:r>
              <a:rPr lang="en-GB" dirty="0"/>
              <a:t>	- It performs complex computations on entire arrays without the 	need for </a:t>
            </a:r>
            <a:r>
              <a:rPr lang="en-GB" dirty="0" err="1">
                <a:latin typeface="Agency FB" panose="020B0503020202020204" pitchFamily="34" charset="0"/>
              </a:rPr>
              <a:t>for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loops.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115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you’ll find in </a:t>
            </a:r>
            <a:r>
              <a:rPr lang="en-GB" dirty="0" err="1"/>
              <a:t>NumPy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ndarray</a:t>
            </a:r>
            <a:r>
              <a:rPr lang="en-GB" dirty="0"/>
              <a:t>: an efficient multidimensional array providing fast array-orientated arithmetic operations and flexible </a:t>
            </a:r>
            <a:r>
              <a:rPr lang="en-GB" i="1" dirty="0"/>
              <a:t>broadcasting</a:t>
            </a:r>
            <a:r>
              <a:rPr lang="en-GB" dirty="0"/>
              <a:t> capabilities.</a:t>
            </a:r>
          </a:p>
          <a:p>
            <a:r>
              <a:rPr lang="en-GB" dirty="0"/>
              <a:t>Mathematical functions for fast operations on entire arrays of data without having to write loops.</a:t>
            </a:r>
          </a:p>
          <a:p>
            <a:r>
              <a:rPr lang="en-GB" dirty="0"/>
              <a:t>Tools for reading/writing array data to disk and working with memory-mapped files.</a:t>
            </a:r>
          </a:p>
          <a:p>
            <a:r>
              <a:rPr lang="en-GB" dirty="0"/>
              <a:t>Linear algebra, random number generation, and Fourier transform capabilities.</a:t>
            </a:r>
          </a:p>
          <a:p>
            <a:r>
              <a:rPr lang="en-GB" dirty="0"/>
              <a:t>A C API for connecting </a:t>
            </a:r>
            <a:r>
              <a:rPr lang="en-GB" dirty="0" err="1"/>
              <a:t>NumPy</a:t>
            </a:r>
            <a:r>
              <a:rPr lang="en-GB" dirty="0"/>
              <a:t> with libraries written in C, C++, and FORTRAN. This is why Python is the language of choice for wrapping legacy codebases.</a:t>
            </a:r>
          </a:p>
        </p:txBody>
      </p:sp>
    </p:spTree>
    <p:extLst>
      <p:ext uri="{BB962C8B-B14F-4D97-AF65-F5344CB8AC3E}">
        <p14:creationId xmlns:p14="http://schemas.microsoft.com/office/powerpoint/2010/main" val="314792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- 2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Library to provide data analysis features similar to: R, MATLAB, SAS </a:t>
            </a:r>
          </a:p>
          <a:p>
            <a:r>
              <a:rPr lang="en-US" dirty="0"/>
              <a:t>Rich data structures and functions to make working with data structure fast, easy and expressive.</a:t>
            </a:r>
          </a:p>
          <a:p>
            <a:r>
              <a:rPr lang="en-US" dirty="0"/>
              <a:t>It is built on top of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Key components provided by Pandas:</a:t>
            </a:r>
          </a:p>
          <a:p>
            <a:pPr lvl="1"/>
            <a:r>
              <a:rPr lang="en-US" dirty="0"/>
              <a:t>Series 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26434" y="5253635"/>
            <a:ext cx="7884366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from pandas import Series, </a:t>
            </a:r>
            <a:r>
              <a:rPr lang="en-US" dirty="0" err="1"/>
              <a:t>DataFrame</a:t>
            </a:r>
            <a:endParaRPr lang="en-US" dirty="0"/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38589" y="477658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rgbClr val="000080"/>
                </a:solidFill>
              </a:rPr>
              <a:t>From now on: </a:t>
            </a:r>
          </a:p>
          <a:p>
            <a:endParaRPr lang="en-US" sz="2800" b="1" dirty="0">
              <a:solidFill>
                <a:srgbClr val="0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074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ndarray</a:t>
            </a:r>
            <a:r>
              <a:rPr lang="en-GB" dirty="0"/>
              <a:t>: A multi-dimensional 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448629"/>
            <a:ext cx="7886700" cy="326350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ndarray</a:t>
            </a:r>
            <a:r>
              <a:rPr lang="en-GB" dirty="0"/>
              <a:t> object is a fast and flexible container for large data sets in Python.</a:t>
            </a:r>
          </a:p>
          <a:p>
            <a:r>
              <a:rPr lang="en-GB" dirty="0" err="1"/>
              <a:t>NumPy</a:t>
            </a:r>
            <a:r>
              <a:rPr lang="en-GB" dirty="0"/>
              <a:t> arrays are a bit like Python lists, but are still a very different beast at the same time.</a:t>
            </a:r>
          </a:p>
          <a:p>
            <a:r>
              <a:rPr lang="en-GB" dirty="0"/>
              <a:t>Arrays enable you to store multiple items of the same data type. It is the facilities around the array object that makes </a:t>
            </a:r>
            <a:r>
              <a:rPr lang="en-GB" dirty="0" err="1"/>
              <a:t>NumPy</a:t>
            </a:r>
            <a:r>
              <a:rPr lang="en-GB" dirty="0"/>
              <a:t> so convenient for performing math and data manipulations.</a:t>
            </a:r>
          </a:p>
        </p:txBody>
      </p:sp>
    </p:spTree>
    <p:extLst>
      <p:ext uri="{BB962C8B-B14F-4D97-AF65-F5344CB8AC3E}">
        <p14:creationId xmlns:p14="http://schemas.microsoft.com/office/powerpoint/2010/main" val="1620753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Ndarray</a:t>
            </a:r>
            <a:r>
              <a:rPr lang="en-GB" dirty="0"/>
              <a:t> vs.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By now, you are familiar with Python lists and how incredibly useful they are.</a:t>
            </a:r>
          </a:p>
          <a:p>
            <a:r>
              <a:rPr lang="en-GB" dirty="0"/>
              <a:t>So, you may be asking yourself: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“</a:t>
            </a:r>
            <a:r>
              <a:rPr lang="en-GB" i="1" dirty="0"/>
              <a:t>I can store numbers and other objects in a Python list and do all sorts of computations and manipulations through list comprehensions, for-loops etc. What do I need a </a:t>
            </a:r>
            <a:r>
              <a:rPr lang="en-GB" i="1" dirty="0" err="1"/>
              <a:t>NumPy</a:t>
            </a:r>
            <a:r>
              <a:rPr lang="en-GB" i="1" dirty="0"/>
              <a:t> array for?”</a:t>
            </a:r>
            <a:br>
              <a:rPr lang="en-GB" i="1" dirty="0"/>
            </a:br>
            <a:endParaRPr lang="en-GB" i="1" dirty="0"/>
          </a:p>
          <a:p>
            <a:r>
              <a:rPr lang="en-GB" dirty="0"/>
              <a:t>There are very significant advantages of using </a:t>
            </a:r>
            <a:r>
              <a:rPr lang="en-GB" dirty="0" err="1"/>
              <a:t>NumPy</a:t>
            </a:r>
            <a:r>
              <a:rPr lang="en-GB" dirty="0"/>
              <a:t> arrays overs lists.</a:t>
            </a:r>
          </a:p>
        </p:txBody>
      </p:sp>
    </p:spTree>
    <p:extLst>
      <p:ext uri="{BB962C8B-B14F-4D97-AF65-F5344CB8AC3E}">
        <p14:creationId xmlns:p14="http://schemas.microsoft.com/office/powerpoint/2010/main" val="1817649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104822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To understand these advantages, lets create an array.</a:t>
            </a:r>
          </a:p>
          <a:p>
            <a:r>
              <a:rPr lang="en-GB" dirty="0"/>
              <a:t>One of the most common, of the many, ways to create a </a:t>
            </a:r>
            <a:r>
              <a:rPr lang="en-GB" dirty="0" err="1"/>
              <a:t>NumPy</a:t>
            </a:r>
            <a:r>
              <a:rPr lang="en-GB" dirty="0"/>
              <a:t> array is to create one from a list by passing it to the </a:t>
            </a:r>
            <a:r>
              <a:rPr lang="en-GB" dirty="0" err="1">
                <a:latin typeface="Agency FB" panose="020B0503020202020204" pitchFamily="34" charset="0"/>
              </a:rPr>
              <a:t>np.array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3353" y="3591819"/>
            <a:ext cx="2559575" cy="9422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3506245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1" y="3539976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546" y="3591817"/>
            <a:ext cx="2604904" cy="140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226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Differences between lists and </a:t>
            </a:r>
            <a:r>
              <a:rPr lang="en-GB" dirty="0" err="1"/>
              <a:t>ndarrays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key difference between an array and a list is that arrays are designed to handle vectorised operations while a python lists are not.</a:t>
            </a:r>
          </a:p>
          <a:p>
            <a:r>
              <a:rPr lang="en-GB" dirty="0"/>
              <a:t>That means, if you apply a function, it is performed on every item in the array, rather than on the whole array object.</a:t>
            </a:r>
          </a:p>
        </p:txBody>
      </p:sp>
    </p:spTree>
    <p:extLst>
      <p:ext uri="{BB962C8B-B14F-4D97-AF65-F5344CB8AC3E}">
        <p14:creationId xmlns:p14="http://schemas.microsoft.com/office/powerpoint/2010/main" val="1510639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05" y="1489234"/>
            <a:ext cx="7886700" cy="70532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Let’s suppose you want to add the number 2 to every item in the list. The intuitive way to do this is something like this: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5505" y="3352324"/>
            <a:ext cx="7886700" cy="70532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That was not possible with a list, but you can do that on an array: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3002" y="234645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8612" y="234645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53002" y="3883717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8483" y="393239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233" y="2436022"/>
            <a:ext cx="2285538" cy="64914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769" y="2412665"/>
            <a:ext cx="4938722" cy="80509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7201" y="3932392"/>
            <a:ext cx="2607569" cy="14223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836" y="4057651"/>
            <a:ext cx="2707367" cy="105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77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9795" y="2055019"/>
            <a:ext cx="7886700" cy="3263504"/>
          </a:xfrm>
        </p:spPr>
        <p:txBody>
          <a:bodyPr/>
          <a:lstStyle/>
          <a:p>
            <a:r>
              <a:rPr lang="en-GB" dirty="0"/>
              <a:t>It should be noted here that, once a </a:t>
            </a:r>
            <a:r>
              <a:rPr lang="en-GB" dirty="0" err="1"/>
              <a:t>Numpy</a:t>
            </a:r>
            <a:r>
              <a:rPr lang="en-GB" dirty="0"/>
              <a:t> array is created, you cannot increase its size. </a:t>
            </a:r>
          </a:p>
          <a:p>
            <a:r>
              <a:rPr lang="en-GB" dirty="0"/>
              <a:t>To do so, you will have to create a new array.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362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2d array from a list of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48244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You can pass a list of lists to create a matrix-like a 2d array.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1" y="3063240"/>
            <a:ext cx="5393353" cy="11544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002" y="3222546"/>
            <a:ext cx="1778363" cy="11494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8453" y="306324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44649" y="3222545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184672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109966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You can specify the data-type by setting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argument.</a:t>
            </a:r>
          </a:p>
          <a:p>
            <a:r>
              <a:rPr lang="en-GB" dirty="0"/>
              <a:t>Some of the most commonly used </a:t>
            </a:r>
            <a:r>
              <a:rPr lang="en-GB" dirty="0" err="1"/>
              <a:t>NumPy</a:t>
            </a:r>
            <a:r>
              <a:rPr lang="en-GB" dirty="0"/>
              <a:t> </a:t>
            </a:r>
            <a:r>
              <a:rPr lang="en-GB" dirty="0" err="1"/>
              <a:t>dtypes</a:t>
            </a:r>
            <a:r>
              <a:rPr lang="en-GB" dirty="0"/>
              <a:t> are: </a:t>
            </a:r>
            <a:r>
              <a:rPr lang="en-GB" dirty="0">
                <a:latin typeface="Agency FB" panose="020B0503020202020204" pitchFamily="34" charset="0"/>
              </a:rPr>
              <a:t>float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int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bool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 err="1">
                <a:latin typeface="Agency FB" panose="020B0503020202020204" pitchFamily="34" charset="0"/>
              </a:rPr>
              <a:t>str</a:t>
            </a:r>
            <a:r>
              <a:rPr lang="en-GB" dirty="0"/>
              <a:t>,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and </a:t>
            </a:r>
            <a:r>
              <a:rPr lang="en-GB" dirty="0">
                <a:latin typeface="Agency FB" panose="020B0503020202020204" pitchFamily="34" charset="0"/>
              </a:rPr>
              <a:t>object.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819" y="3672601"/>
            <a:ext cx="5308452" cy="12480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5583" y="3686228"/>
            <a:ext cx="1911599" cy="1146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40551" y="352692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811" y="367260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34443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+mn-lt"/>
              </a:rPr>
              <a:t>argument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8119934" cy="48244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You can also convert it to a different data-type using the </a:t>
            </a:r>
            <a:r>
              <a:rPr lang="en-GB" dirty="0" err="1">
                <a:latin typeface="Agency FB" panose="020B0503020202020204" pitchFamily="34" charset="0"/>
              </a:rPr>
              <a:t>astype</a:t>
            </a:r>
            <a:r>
              <a:rPr lang="en-GB" dirty="0"/>
              <a:t> method.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27" y="3181112"/>
            <a:ext cx="4586303" cy="1585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196" y="3249692"/>
            <a:ext cx="1925955" cy="16210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1329" y="318111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08843" y="324969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2093427" y="5238512"/>
            <a:ext cx="8260248" cy="7622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Remember that, unlike lists, all items in an array have to be of the same type.</a:t>
            </a:r>
          </a:p>
        </p:txBody>
      </p:sp>
    </p:spTree>
    <p:extLst>
      <p:ext uri="{BB962C8B-B14F-4D97-AF65-F5344CB8AC3E}">
        <p14:creationId xmlns:p14="http://schemas.microsoft.com/office/powerpoint/2010/main" val="3971251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>
                <a:latin typeface="Agency FB" panose="020B0503020202020204" pitchFamily="34" charset="0"/>
              </a:rPr>
              <a:t>=‘object’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125267"/>
            <a:ext cx="7886700" cy="111680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However, if you are uncertain about what data type your array will hold, or if you want to hold characters and numbers in the same array, you can set the </a:t>
            </a:r>
            <a:r>
              <a:rPr lang="en-GB" dirty="0" err="1">
                <a:latin typeface="Agency FB" panose="020B0503020202020204" pitchFamily="34" charset="0"/>
              </a:rPr>
              <a:t>dtype</a:t>
            </a:r>
            <a:r>
              <a:rPr lang="en-GB" dirty="0"/>
              <a:t> as </a:t>
            </a:r>
            <a:r>
              <a:rPr lang="en-GB" dirty="0">
                <a:latin typeface="Agency FB" panose="020B0503020202020204" pitchFamily="34" charset="0"/>
              </a:rPr>
              <a:t>'object'.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113" y="3518059"/>
            <a:ext cx="5283848" cy="570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625" y="3562164"/>
            <a:ext cx="1443056" cy="5990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095500" y="346925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2273" y="346925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919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 array-like object</a:t>
            </a:r>
          </a:p>
          <a:p>
            <a:r>
              <a:rPr lang="en-US" dirty="0"/>
              <a:t>It contains array of data (of any </a:t>
            </a:r>
            <a:r>
              <a:rPr lang="en-US" dirty="0" err="1"/>
              <a:t>NumPy</a:t>
            </a:r>
            <a:r>
              <a:rPr lang="en-US" dirty="0"/>
              <a:t> data type) with associated indexes. (Indexes can be strings or integers or other data types.)</a:t>
            </a:r>
          </a:p>
          <a:p>
            <a:r>
              <a:rPr lang="en-US" dirty="0"/>
              <a:t>By default , the series will get indexing from 0 to N where N = size 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52651" y="4103844"/>
            <a:ext cx="38652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80"/>
                </a:solidFill>
              </a:rPr>
              <a:t>from pandas import Series, </a:t>
            </a:r>
            <a:r>
              <a:rPr lang="en-US" sz="1600" dirty="0" err="1">
                <a:solidFill>
                  <a:srgbClr val="000080"/>
                </a:solidFill>
              </a:rPr>
              <a:t>DataFrame</a:t>
            </a:r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>
                <a:solidFill>
                  <a:srgbClr val="000080"/>
                </a:solidFill>
              </a:rPr>
              <a:t>import pandas as </a:t>
            </a:r>
            <a:r>
              <a:rPr lang="en-US" sz="1600" dirty="0" err="1">
                <a:solidFill>
                  <a:srgbClr val="000080"/>
                </a:solidFill>
              </a:rPr>
              <a:t>pd</a:t>
            </a:r>
            <a:endParaRPr lang="en-US" sz="1600" dirty="0">
              <a:solidFill>
                <a:srgbClr val="000080"/>
              </a:solidFill>
            </a:endParaRPr>
          </a:p>
          <a:p>
            <a:endParaRPr lang="en-US" sz="1600" dirty="0">
              <a:solidFill>
                <a:srgbClr val="000080"/>
              </a:solidFill>
            </a:endParaRPr>
          </a:p>
          <a:p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 = Series([4, 7, -5, 3])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obj.index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</a:t>
            </a:r>
            <a:r>
              <a:rPr lang="en-US" sz="1600" dirty="0" err="1">
                <a:solidFill>
                  <a:srgbClr val="000080"/>
                </a:solidFill>
              </a:rPr>
              <a:t>obj.values</a:t>
            </a:r>
            <a:r>
              <a:rPr lang="en-US" sz="1600" dirty="0">
                <a:solidFill>
                  <a:srgbClr val="000080"/>
                </a:solidFill>
              </a:rPr>
              <a:t>)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437772" y="4001294"/>
            <a:ext cx="42302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0    4</a:t>
            </a:r>
          </a:p>
          <a:p>
            <a:r>
              <a:rPr lang="en-US" dirty="0"/>
              <a:t>1    7</a:t>
            </a:r>
          </a:p>
          <a:p>
            <a:r>
              <a:rPr lang="en-US" dirty="0"/>
              <a:t>2   -5</a:t>
            </a:r>
          </a:p>
          <a:p>
            <a:r>
              <a:rPr lang="en-US" dirty="0"/>
              <a:t>3    3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r>
              <a:rPr lang="en-US" dirty="0" err="1"/>
              <a:t>RangeIndex</a:t>
            </a:r>
            <a:r>
              <a:rPr lang="en-US" dirty="0"/>
              <a:t>(start=0, stop=4, step=1)</a:t>
            </a:r>
          </a:p>
          <a:p>
            <a:r>
              <a:rPr lang="en-US" dirty="0"/>
              <a:t>[ 4  7 -5  3]</a:t>
            </a:r>
          </a:p>
        </p:txBody>
      </p:sp>
    </p:spTree>
    <p:extLst>
      <p:ext uri="{BB962C8B-B14F-4D97-AF65-F5344CB8AC3E}">
        <p14:creationId xmlns:p14="http://schemas.microsoft.com/office/powerpoint/2010/main" val="11362804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48244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You can always convert an array into a list using the </a:t>
            </a:r>
            <a:r>
              <a:rPr lang="en-GB" dirty="0" err="1">
                <a:latin typeface="Agency FB" panose="020B0503020202020204" pitchFamily="34" charset="0"/>
              </a:rPr>
              <a:t>tolist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command.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99" y="3375900"/>
            <a:ext cx="3276085" cy="7166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612" y="3347562"/>
            <a:ext cx="1030090" cy="3924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75805" y="3341806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38260" y="3347560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5836444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a </a:t>
            </a:r>
            <a:r>
              <a:rPr lang="en-GB" dirty="0" err="1"/>
              <a:t>NumPy</a:t>
            </a:r>
            <a:r>
              <a:rPr lang="en-GB" dirty="0"/>
              <a:t>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67103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There are a range of functions built into </a:t>
            </a:r>
            <a:r>
              <a:rPr lang="en-GB" dirty="0" err="1"/>
              <a:t>NumPy</a:t>
            </a:r>
            <a:r>
              <a:rPr lang="en-GB" dirty="0"/>
              <a:t> that allow you to inspect different aspects of an array: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2" y="3241120"/>
            <a:ext cx="5249601" cy="20395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147" y="3871555"/>
            <a:ext cx="2849978" cy="137445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8453" y="3271123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58471" y="3479140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326096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Extracting specific items from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140827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You can extract portions of the array using indices, much like when you’re working with lists.</a:t>
            </a:r>
          </a:p>
          <a:p>
            <a:r>
              <a:rPr lang="en-GB" dirty="0"/>
              <a:t>Unlike lists, however, arrays can optionally accept as many parameters in the square brackets as there are number of dimensions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3735944"/>
            <a:ext cx="4926330" cy="13103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1182" y="3897391"/>
            <a:ext cx="2333554" cy="14347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8453" y="3735943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8981" y="3735943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1813221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indexing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979646"/>
          </a:xfrm>
        </p:spPr>
        <p:txBody>
          <a:bodyPr>
            <a:normAutofit fontScale="92500"/>
          </a:bodyPr>
          <a:lstStyle/>
          <a:p>
            <a:r>
              <a:rPr lang="en-GB" dirty="0"/>
              <a:t>A </a:t>
            </a:r>
            <a:r>
              <a:rPr lang="en-GB" dirty="0" err="1"/>
              <a:t>boolean</a:t>
            </a:r>
            <a:r>
              <a:rPr lang="en-GB" dirty="0"/>
              <a:t> index array is of the same shape as the array-to-be-filtered, but it only contains </a:t>
            </a:r>
            <a:r>
              <a:rPr lang="en-GB" dirty="0">
                <a:latin typeface="Agency FB" panose="020B0503020202020204" pitchFamily="34" charset="0"/>
              </a:rPr>
              <a:t>TRUE</a:t>
            </a:r>
            <a:r>
              <a:rPr lang="en-GB" dirty="0"/>
              <a:t> and </a:t>
            </a:r>
            <a:r>
              <a:rPr lang="en-GB" dirty="0">
                <a:latin typeface="Agency FB" panose="020B0503020202020204" pitchFamily="34" charset="0"/>
              </a:rPr>
              <a:t>FALSE</a:t>
            </a:r>
            <a:r>
              <a:rPr lang="en-GB" dirty="0"/>
              <a:t>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120" y="3524011"/>
            <a:ext cx="4687043" cy="12594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204" y="3661530"/>
            <a:ext cx="3169796" cy="9844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346532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56007" y="3524011"/>
            <a:ext cx="54735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3962567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Pandas, like </a:t>
            </a:r>
            <a:r>
              <a:rPr lang="en-GB" dirty="0" err="1"/>
              <a:t>NumPy</a:t>
            </a:r>
            <a:r>
              <a:rPr lang="en-GB" dirty="0"/>
              <a:t>, is one of the most popular Python libraries for data analysis.</a:t>
            </a:r>
          </a:p>
          <a:p>
            <a:r>
              <a:rPr lang="en-GB" dirty="0"/>
              <a:t>It is a high-level abstraction over low-level </a:t>
            </a:r>
            <a:r>
              <a:rPr lang="en-GB" dirty="0" err="1"/>
              <a:t>NumPy</a:t>
            </a:r>
            <a:r>
              <a:rPr lang="en-GB" dirty="0"/>
              <a:t>, which is written in pure C.</a:t>
            </a:r>
          </a:p>
          <a:p>
            <a:r>
              <a:rPr lang="en-GB" dirty="0"/>
              <a:t>Pandas provides high-performance, easy-to-use data structures and data analysis tools.</a:t>
            </a:r>
          </a:p>
          <a:p>
            <a:r>
              <a:rPr lang="en-GB" dirty="0"/>
              <a:t>There are two main structures used by pandas; </a:t>
            </a:r>
            <a:r>
              <a:rPr lang="en-GB" i="1" dirty="0"/>
              <a:t>data frames </a:t>
            </a:r>
            <a:r>
              <a:rPr lang="en-GB" dirty="0"/>
              <a:t>and </a:t>
            </a:r>
            <a:r>
              <a:rPr lang="en-GB" i="1" dirty="0"/>
              <a:t>series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8452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Indices in a pandas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1322546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pandas series is similar to a list, but differs in the fact that a series associates a label with each element. This makes it look like a dictionary.</a:t>
            </a:r>
          </a:p>
          <a:p>
            <a:r>
              <a:rPr lang="en-GB" dirty="0"/>
              <a:t>If an index is not explicitly provided by the user, pandas creates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ranging 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  <a:p>
            <a:r>
              <a:rPr lang="en-GB" dirty="0"/>
              <a:t>Each series object also has a data type.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831" y="3911918"/>
            <a:ext cx="4494683" cy="7515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1239" y="4040148"/>
            <a:ext cx="1161568" cy="12919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384394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2232" y="3911917"/>
            <a:ext cx="446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92260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89234"/>
            <a:ext cx="7886700" cy="94535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As you may suspect by this point, a series has ways to extract all of the values in the series, as well as individual elements by index.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44" y="2502568"/>
            <a:ext cx="4494533" cy="11565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813" y="2634503"/>
            <a:ext cx="2115265" cy="7200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243459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42232" y="2502568"/>
            <a:ext cx="446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52650" y="3817971"/>
            <a:ext cx="7886700" cy="468281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You can also provide an index manually.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700" y="4209115"/>
            <a:ext cx="7687703" cy="106810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3628" y="4886073"/>
            <a:ext cx="2005722" cy="6970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46601" y="4135197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42233" y="4793963"/>
            <a:ext cx="5265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7624913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8360" y="1420655"/>
            <a:ext cx="7886700" cy="653891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It is easy to retrieve several elements of a series by their indices or make group assignments.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153" y="3018575"/>
            <a:ext cx="6609170" cy="1072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514" y="2641759"/>
            <a:ext cx="1323737" cy="289961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04251" y="2930259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93682" y="2614173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19272042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 and maths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516731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Filtering and maths operations are easy with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as well.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986" y="2844403"/>
            <a:ext cx="5885438" cy="11503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2793" y="2844404"/>
            <a:ext cx="1203722" cy="264818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52650" y="274320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65825" y="2746756"/>
            <a:ext cx="4469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864820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151114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Simplistically, a data frame is a table, with rows and columns.</a:t>
            </a:r>
          </a:p>
          <a:p>
            <a:r>
              <a:rPr lang="en-GB" dirty="0"/>
              <a:t>Each column in a data frame is a series object.</a:t>
            </a:r>
          </a:p>
          <a:p>
            <a:r>
              <a:rPr lang="en-GB" dirty="0"/>
              <a:t>Rows consist of elements inside series.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69973" y="3919257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Case ID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Variable one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Variable two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Variable</a:t>
                      </a:r>
                      <a:r>
                        <a:rPr lang="en-GB" sz="1000" baseline="0" dirty="0"/>
                        <a:t> 3</a:t>
                      </a:r>
                      <a:endParaRPr lang="en-GB" sz="1000" dirty="0"/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ABC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456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DEF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68580" marR="68580" marT="34290" marB="34290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789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XYZ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2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referencing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861056" y="1433096"/>
            <a:ext cx="4938088" cy="5232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obj2 = Series([4, 7, -5, 3], index=['d', 'b', 'a', 'c'])</a:t>
            </a:r>
          </a:p>
          <a:p>
            <a:r>
              <a:rPr lang="en-US" dirty="0">
                <a:solidFill>
                  <a:srgbClr val="000080"/>
                </a:solidFill>
              </a:rPr>
              <a:t>print(obj2)</a:t>
            </a:r>
          </a:p>
          <a:p>
            <a:r>
              <a:rPr lang="en-US" dirty="0"/>
              <a:t>#Output</a:t>
            </a:r>
          </a:p>
          <a:p>
            <a:r>
              <a:rPr lang="en-US" dirty="0"/>
              <a:t>d    4</a:t>
            </a:r>
          </a:p>
          <a:p>
            <a:r>
              <a:rPr lang="en-US" dirty="0"/>
              <a:t>b    7</a:t>
            </a:r>
          </a:p>
          <a:p>
            <a:r>
              <a:rPr lang="en-US" dirty="0"/>
              <a:t>a   -5</a:t>
            </a:r>
          </a:p>
          <a:p>
            <a:r>
              <a:rPr lang="en-US" dirty="0"/>
              <a:t>c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print(obj2.index)</a:t>
            </a:r>
            <a:r>
              <a:rPr lang="en-US" dirty="0"/>
              <a:t> 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Index(['d', 'b', 'a', 'c'], </a:t>
            </a:r>
            <a:r>
              <a:rPr lang="en-US" dirty="0" err="1"/>
              <a:t>dtype</a:t>
            </a:r>
            <a:r>
              <a:rPr lang="en-US" dirty="0"/>
              <a:t>='object')</a:t>
            </a:r>
          </a:p>
          <a:p>
            <a:endParaRPr lang="en-US" sz="500" dirty="0"/>
          </a:p>
          <a:p>
            <a:r>
              <a:rPr lang="en-US" dirty="0">
                <a:solidFill>
                  <a:srgbClr val="000080"/>
                </a:solidFill>
              </a:rPr>
              <a:t>print(obj2.values)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[ 4  7 -5  3]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print(obj2['a'])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-5</a:t>
            </a:r>
          </a:p>
        </p:txBody>
      </p:sp>
      <p:sp>
        <p:nvSpPr>
          <p:cNvPr id="7" name="Rectangle 6"/>
          <p:cNvSpPr/>
          <p:nvPr/>
        </p:nvSpPr>
        <p:spPr>
          <a:xfrm>
            <a:off x="7660817" y="1437371"/>
            <a:ext cx="28232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obj2['d']= 10</a:t>
            </a:r>
          </a:p>
          <a:p>
            <a:r>
              <a:rPr lang="en-US" dirty="0">
                <a:solidFill>
                  <a:srgbClr val="000080"/>
                </a:solidFill>
              </a:rPr>
              <a:t>print(obj2[['d', 'c', 'a']])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c     3</a:t>
            </a:r>
          </a:p>
          <a:p>
            <a:r>
              <a:rPr lang="en-US" dirty="0"/>
              <a:t>a    -5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print(obj2[:2])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print(obj2.a)</a:t>
            </a:r>
          </a:p>
          <a:p>
            <a:r>
              <a:rPr lang="en-US" dirty="0"/>
              <a:t>#Output</a:t>
            </a:r>
            <a:endParaRPr lang="en-US" dirty="0">
              <a:solidFill>
                <a:srgbClr val="000080"/>
              </a:solidFill>
            </a:endParaRPr>
          </a:p>
          <a:p>
            <a:r>
              <a:rPr lang="en-US" dirty="0"/>
              <a:t>-5</a:t>
            </a:r>
          </a:p>
        </p:txBody>
      </p:sp>
    </p:spTree>
    <p:extLst>
      <p:ext uri="{BB962C8B-B14F-4D97-AF65-F5344CB8AC3E}">
        <p14:creationId xmlns:p14="http://schemas.microsoft.com/office/powerpoint/2010/main" val="11313532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Pandas data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9671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frames can be constructed using Python dictionaries.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881" y="2724389"/>
            <a:ext cx="6058016" cy="14075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883" y="4233148"/>
            <a:ext cx="3965581" cy="1332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40684" y="2623185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2408" y="4233148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012214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72707"/>
            <a:ext cx="7886700" cy="44722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also create a data frame from a list.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3627" y="2476370"/>
            <a:ext cx="3112526" cy="10190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19349" y="240735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1" y="2330207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548" y="2407351"/>
            <a:ext cx="1638236" cy="178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166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05" y="1694974"/>
            <a:ext cx="7886700" cy="636746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You can ascertain the type of a column with the </a:t>
            </a:r>
            <a:r>
              <a:rPr lang="en-GB" dirty="0">
                <a:latin typeface="Agency FB" panose="020B0503020202020204" pitchFamily="34" charset="0"/>
              </a:rPr>
              <a:t>type()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71" y="2634616"/>
            <a:ext cx="4118015" cy="348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70" y="3597593"/>
            <a:ext cx="5004626" cy="3971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65073" y="2553667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36797" y="3560445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7045978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437800"/>
            <a:ext cx="7886700" cy="137398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data frame object as two indices; a column index and row index.</a:t>
            </a:r>
          </a:p>
          <a:p>
            <a:r>
              <a:rPr lang="en-GB" dirty="0"/>
              <a:t>Again, if you do not provide one, </a:t>
            </a:r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will create a </a:t>
            </a:r>
            <a:r>
              <a:rPr lang="en-GB" dirty="0" err="1">
                <a:latin typeface="Agency FB" panose="020B0503020202020204" pitchFamily="34" charset="0"/>
              </a:rPr>
              <a:t>RangeIndex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from 0 to </a:t>
            </a:r>
            <a:r>
              <a:rPr lang="en-GB" i="1" dirty="0"/>
              <a:t>N</a:t>
            </a:r>
            <a:r>
              <a:rPr lang="en-GB" dirty="0"/>
              <a:t>-1.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001" y="2892282"/>
            <a:ext cx="6417416" cy="17802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002" y="4940751"/>
            <a:ext cx="6476194" cy="6922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80927" y="2787982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0928" y="4765879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4960043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4070" y="1334929"/>
            <a:ext cx="7886700" cy="91827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There are numerous ways to provide row indices explicitly.</a:t>
            </a:r>
          </a:p>
          <a:p>
            <a:r>
              <a:rPr lang="en-GB" dirty="0"/>
              <a:t>For example, you could provide an index when creating a data frame: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223" y="2381022"/>
            <a:ext cx="4588814" cy="1175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489" y="2430073"/>
            <a:ext cx="2616986" cy="7881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84070" y="2253207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59016" y="2253207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223" y="4468466"/>
            <a:ext cx="3672116" cy="137290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84071" y="3524802"/>
            <a:ext cx="54581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100" dirty="0"/>
              <a:t>or do it during runtime.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2100" dirty="0"/>
              <a:t>Here, I also named the index ‘country code’.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6248" y="4032497"/>
            <a:ext cx="3261753" cy="180887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23481" y="4338534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3774" y="4076051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366560279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5505" y="1180624"/>
            <a:ext cx="7886700" cy="94535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Row access using index can be performed in several ways.</a:t>
            </a:r>
          </a:p>
          <a:p>
            <a:r>
              <a:rPr lang="en-GB" dirty="0"/>
              <a:t>First, you could use </a:t>
            </a:r>
            <a:r>
              <a:rPr lang="en-GB" dirty="0">
                <a:latin typeface="Agency FB" panose="020B0503020202020204" pitchFamily="34" charset="0"/>
              </a:rPr>
              <a:t>.</a:t>
            </a:r>
            <a:r>
              <a:rPr lang="en-GB" dirty="0" err="1">
                <a:latin typeface="Agency FB" panose="020B0503020202020204" pitchFamily="34" charset="0"/>
              </a:rPr>
              <a:t>loc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and provide an index label.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855" y="2102048"/>
            <a:ext cx="2242566" cy="311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2125980"/>
            <a:ext cx="2557886" cy="88654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135505" y="3110628"/>
            <a:ext cx="7886700" cy="47267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Second, you could use </a:t>
            </a:r>
            <a:r>
              <a:rPr lang="en-GB" sz="2100" dirty="0">
                <a:latin typeface="Agency FB" panose="020B0503020202020204" pitchFamily="34" charset="0"/>
              </a:rPr>
              <a:t>.</a:t>
            </a:r>
            <a:r>
              <a:rPr lang="en-GB" sz="2100" dirty="0" err="1">
                <a:latin typeface="Agency FB" panose="020B0503020202020204" pitchFamily="34" charset="0"/>
              </a:rPr>
              <a:t>iloc</a:t>
            </a:r>
            <a:r>
              <a:rPr lang="en-GB" sz="2100" dirty="0">
                <a:latin typeface="Agency FB" panose="020B0503020202020204" pitchFamily="34" charset="0"/>
              </a:rPr>
              <a:t>() </a:t>
            </a:r>
            <a:r>
              <a:rPr lang="en-GB" sz="2100" dirty="0"/>
              <a:t>and provide an index number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856" y="3681415"/>
            <a:ext cx="2028825" cy="2694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745" y="3556398"/>
            <a:ext cx="2557886" cy="886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25658" y="2054788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02619" y="2043949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5658" y="3675944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02619" y="3556398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0251531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635" y="1352075"/>
            <a:ext cx="7886700" cy="58531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 selection of particular rows and columns can be selected this way.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235" y="1937385"/>
            <a:ext cx="4320539" cy="308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150" y="1937386"/>
            <a:ext cx="2782785" cy="80867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7730" y="1853580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02675" y="1853580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032635" y="2829864"/>
            <a:ext cx="7886700" cy="585311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100" dirty="0"/>
              <a:t>You can feed </a:t>
            </a:r>
            <a:r>
              <a:rPr lang="en-GB" sz="2100" dirty="0">
                <a:latin typeface="Agency FB" panose="020B0503020202020204" pitchFamily="34" charset="0"/>
              </a:rPr>
              <a:t>.</a:t>
            </a:r>
            <a:r>
              <a:rPr lang="en-GB" sz="2100" dirty="0" err="1">
                <a:latin typeface="Agency FB" panose="020B0503020202020204" pitchFamily="34" charset="0"/>
              </a:rPr>
              <a:t>loc</a:t>
            </a:r>
            <a:r>
              <a:rPr lang="en-GB" sz="2100" dirty="0">
                <a:latin typeface="Agency FB" panose="020B0503020202020204" pitchFamily="34" charset="0"/>
              </a:rPr>
              <a:t>() </a:t>
            </a:r>
            <a:r>
              <a:rPr lang="en-GB" sz="2100" dirty="0"/>
              <a:t>two arguments, index list and column list, slicing operation is supported as well: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234" y="3695626"/>
            <a:ext cx="2988650" cy="303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7291" y="3638536"/>
            <a:ext cx="4606757" cy="116206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927730" y="3612757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287152" y="3612757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15171306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551021"/>
          </a:xfrm>
        </p:spPr>
        <p:txBody>
          <a:bodyPr>
            <a:normAutofit fontScale="92500"/>
          </a:bodyPr>
          <a:lstStyle/>
          <a:p>
            <a:r>
              <a:rPr lang="en-GB" dirty="0"/>
              <a:t>Filtering is performed using so-called Boolean arrays.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961" y="2777491"/>
            <a:ext cx="4200525" cy="262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897" y="2501979"/>
            <a:ext cx="3019628" cy="9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911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465296"/>
          </a:xfrm>
        </p:spPr>
        <p:txBody>
          <a:bodyPr>
            <a:normAutofit lnSpcReduction="10000"/>
          </a:bodyPr>
          <a:lstStyle/>
          <a:p>
            <a:r>
              <a:rPr lang="en-GB" dirty="0"/>
              <a:t>You can delete a column using the </a:t>
            </a:r>
            <a:r>
              <a:rPr lang="en-GB" dirty="0">
                <a:latin typeface="Agency FB" panose="020B0503020202020204" pitchFamily="34" charset="0"/>
              </a:rPr>
              <a:t>drop() </a:t>
            </a:r>
            <a:r>
              <a:rPr lang="en-GB" dirty="0"/>
              <a:t>function.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407" y="2792968"/>
            <a:ext cx="899399" cy="1998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541" y="2691766"/>
            <a:ext cx="3908190" cy="108299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3299" y="4208384"/>
            <a:ext cx="4218421" cy="4405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5916" y="4028848"/>
            <a:ext cx="3150380" cy="115752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69209" y="2712505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5068" y="2728205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9100" y="4081831"/>
            <a:ext cx="42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In: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07581" y="4097680"/>
            <a:ext cx="552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dirty="0">
                <a:solidFill>
                  <a:schemeClr val="accent5">
                    <a:lumMod val="75000"/>
                  </a:schemeClr>
                </a:solidFill>
                <a:latin typeface="Agency FB" panose="020B0503020202020204" pitchFamily="34" charset="0"/>
              </a:rPr>
              <a:t>Out:</a:t>
            </a:r>
          </a:p>
        </p:txBody>
      </p:sp>
    </p:spTree>
    <p:extLst>
      <p:ext uri="{BB962C8B-B14F-4D97-AF65-F5344CB8AC3E}">
        <p14:creationId xmlns:p14="http://schemas.microsoft.com/office/powerpoint/2010/main" val="225335716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from and writing to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105626"/>
          </a:xfrm>
        </p:spPr>
        <p:txBody>
          <a:bodyPr>
            <a:normAutofit fontScale="77500" lnSpcReduction="20000"/>
          </a:bodyPr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supports many popular file formats including CSV, XML, HTML, Excel, SQL, JSON, etc.</a:t>
            </a:r>
          </a:p>
          <a:p>
            <a:r>
              <a:rPr lang="en-GB" dirty="0"/>
              <a:t>Out of all of these, CSV is the file format that you will work with the most.</a:t>
            </a:r>
          </a:p>
          <a:p>
            <a:r>
              <a:rPr lang="en-GB" dirty="0"/>
              <a:t>You can read in the data from a CSV file using the </a:t>
            </a:r>
            <a:r>
              <a:rPr lang="en-GB" dirty="0" err="1">
                <a:latin typeface="Agency FB" panose="020B0503020202020204" pitchFamily="34" charset="0"/>
              </a:rPr>
              <a:t>read_csv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Similarly, you can write a data frame to a csv file with the </a:t>
            </a:r>
            <a:r>
              <a:rPr lang="en-GB" dirty="0" err="1">
                <a:latin typeface="Agency FB" panose="020B0503020202020204" pitchFamily="34" charset="0"/>
              </a:rPr>
              <a:t>to_csv</a:t>
            </a:r>
            <a:r>
              <a:rPr lang="en-GB" dirty="0">
                <a:latin typeface="Agency FB" panose="020B0503020202020204" pitchFamily="34" charset="0"/>
              </a:rPr>
              <a:t>() </a:t>
            </a:r>
            <a:r>
              <a:rPr lang="en-GB" dirty="0"/>
              <a:t>function.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376" y="5138858"/>
            <a:ext cx="4069378" cy="3864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375" y="3904891"/>
            <a:ext cx="653935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5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array/</a:t>
            </a:r>
            <a:r>
              <a:rPr lang="en-US" dirty="0" err="1"/>
              <a:t>dict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1106" y="5332385"/>
            <a:ext cx="5089342" cy="1243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numpy</a:t>
            </a:r>
            <a:r>
              <a:rPr lang="en-US" dirty="0"/>
              <a:t> array operations can also be applied, which will preserve the index-value link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40448" y="1443313"/>
            <a:ext cx="348615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obj4 = obj3[obj3&gt;0]</a:t>
            </a:r>
          </a:p>
          <a:p>
            <a:r>
              <a:rPr lang="en-US" dirty="0">
                <a:solidFill>
                  <a:srgbClr val="000080"/>
                </a:solidFill>
              </a:rPr>
              <a:t>print(obj4)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</a:t>
            </a:r>
          </a:p>
          <a:p>
            <a:r>
              <a:rPr lang="en-US" dirty="0"/>
              <a:t>b     7</a:t>
            </a:r>
          </a:p>
          <a:p>
            <a:r>
              <a:rPr lang="en-US" dirty="0"/>
              <a:t>c 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print(obj3**2)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d    100</a:t>
            </a:r>
          </a:p>
          <a:p>
            <a:r>
              <a:rPr lang="en-US" dirty="0"/>
              <a:t>b     49</a:t>
            </a:r>
          </a:p>
          <a:p>
            <a:r>
              <a:rPr lang="en-US" dirty="0"/>
              <a:t>a     25</a:t>
            </a:r>
          </a:p>
          <a:p>
            <a:r>
              <a:rPr lang="en-US" dirty="0"/>
              <a:t>c      9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print(‘b’ in obj3)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true</a:t>
            </a:r>
          </a:p>
        </p:txBody>
      </p:sp>
      <p:sp>
        <p:nvSpPr>
          <p:cNvPr id="7" name="Rectangle 6"/>
          <p:cNvSpPr/>
          <p:nvPr/>
        </p:nvSpPr>
        <p:spPr>
          <a:xfrm>
            <a:off x="2034179" y="1471674"/>
            <a:ext cx="46231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Can be thought of as a dict. </a:t>
            </a:r>
            <a:br>
              <a:rPr lang="en-US" dirty="0"/>
            </a:br>
            <a:r>
              <a:rPr lang="en-US" dirty="0"/>
              <a:t>Can be constructed from a </a:t>
            </a:r>
            <a:r>
              <a:rPr lang="en-US" dirty="0" err="1"/>
              <a:t>dict</a:t>
            </a:r>
            <a:r>
              <a:rPr lang="en-US" dirty="0"/>
              <a:t> directly.</a:t>
            </a:r>
          </a:p>
          <a:p>
            <a:endParaRPr lang="en-US" dirty="0"/>
          </a:p>
          <a:p>
            <a:r>
              <a:rPr lang="en-US" dirty="0">
                <a:solidFill>
                  <a:srgbClr val="000080"/>
                </a:solidFill>
              </a:rPr>
              <a:t>obj3 = Series({'d': 4, 'b': 7, 'a': -5, 'c':3 })</a:t>
            </a:r>
          </a:p>
          <a:p>
            <a:r>
              <a:rPr lang="en-US" dirty="0">
                <a:solidFill>
                  <a:srgbClr val="000080"/>
                </a:solidFill>
              </a:rPr>
              <a:t>print(obj3)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pt-BR" dirty="0"/>
              <a:t>d    4</a:t>
            </a:r>
          </a:p>
          <a:p>
            <a:r>
              <a:rPr lang="pt-BR" dirty="0"/>
              <a:t>b    7</a:t>
            </a:r>
          </a:p>
          <a:p>
            <a:r>
              <a:rPr lang="pt-BR" dirty="0"/>
              <a:t>a   -5</a:t>
            </a:r>
          </a:p>
          <a:p>
            <a:r>
              <a:rPr lang="pt-BR" dirty="0"/>
              <a:t>c    3</a:t>
            </a:r>
          </a:p>
          <a:p>
            <a:r>
              <a:rPr lang="en-US" dirty="0" err="1"/>
              <a:t>dtype</a:t>
            </a:r>
            <a:r>
              <a:rPr lang="en-US" dirty="0"/>
              <a:t>: int64</a:t>
            </a:r>
            <a:endParaRPr lang="en-US" dirty="0">
              <a:solidFill>
                <a:srgbClr val="000080"/>
              </a:solidFill>
            </a:endParaRPr>
          </a:p>
          <a:p>
            <a:endParaRPr lang="en-US" dirty="0"/>
          </a:p>
        </p:txBody>
      </p:sp>
      <p:cxnSp>
        <p:nvCxnSpPr>
          <p:cNvPr id="6" name="Straight Arrow Connector 5"/>
          <p:cNvCxnSpPr>
            <a:stCxn id="3" idx="0"/>
          </p:cNvCxnSpPr>
          <p:nvPr/>
        </p:nvCxnSpPr>
        <p:spPr>
          <a:xfrm flipV="1">
            <a:off x="4495777" y="3944039"/>
            <a:ext cx="1897678" cy="1388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538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Agency FB" panose="020B0503020202020204" pitchFamily="34" charset="0"/>
              </a:rPr>
              <a:t>Pandas</a:t>
            </a:r>
            <a:r>
              <a:rPr lang="en-GB" dirty="0"/>
              <a:t> has the capacity to do much more than what we have covered here, such as grouping data and even data visualisation.</a:t>
            </a:r>
          </a:p>
          <a:p>
            <a:r>
              <a:rPr lang="en-GB" dirty="0"/>
              <a:t>However, as with </a:t>
            </a:r>
            <a:r>
              <a:rPr lang="en-GB" dirty="0" err="1">
                <a:latin typeface="Agency FB" panose="020B0503020202020204" pitchFamily="34" charset="0"/>
              </a:rPr>
              <a:t>NumPy</a:t>
            </a:r>
            <a:r>
              <a:rPr lang="en-GB" dirty="0"/>
              <a:t>, we don’t have enough time to cover every aspect of pandas here.</a:t>
            </a:r>
          </a:p>
        </p:txBody>
      </p:sp>
    </p:spTree>
    <p:extLst>
      <p:ext uri="{BB962C8B-B14F-4D97-AF65-F5344CB8AC3E}">
        <p14:creationId xmlns:p14="http://schemas.microsoft.com/office/powerpoint/2010/main" val="42878818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34746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Exploring your data is a crucial step in data analysis. It involves:</a:t>
            </a:r>
          </a:p>
          <a:p>
            <a:r>
              <a:rPr lang="en-GB" dirty="0"/>
              <a:t>Organising the data set</a:t>
            </a:r>
          </a:p>
          <a:p>
            <a:r>
              <a:rPr lang="en-GB" dirty="0"/>
              <a:t>Plotting aspects of the data set</a:t>
            </a:r>
          </a:p>
          <a:p>
            <a:r>
              <a:rPr lang="en-GB" dirty="0"/>
              <a:t>Maybe producing some numerical summaries; central tendency and spread, etc.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/>
              <a:t>“Exploratory data analysis can never be the whole story, but nothing else can serve as the foundation stone.”</a:t>
            </a:r>
            <a:br>
              <a:rPr lang="en-GB" i="1" dirty="0"/>
            </a:br>
            <a:r>
              <a:rPr lang="en-GB" i="1" dirty="0"/>
              <a:t>- John Tukey.</a:t>
            </a:r>
          </a:p>
        </p:txBody>
      </p:sp>
    </p:spTree>
    <p:extLst>
      <p:ext uri="{BB962C8B-B14F-4D97-AF65-F5344CB8AC3E}">
        <p14:creationId xmlns:p14="http://schemas.microsoft.com/office/powerpoint/2010/main" val="2173491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205978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Download the </a:t>
            </a:r>
            <a:r>
              <a:rPr lang="en-GB" dirty="0" err="1"/>
              <a:t>Pokemon</a:t>
            </a:r>
            <a:r>
              <a:rPr lang="en-GB" dirty="0"/>
              <a:t> dataset from: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hlinkClick r:id="rId2"/>
              </a:rPr>
              <a:t>https://github.com/LewBrace/da_and_vis_python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Unzip the folder, and save the data file in a location you’ll remember.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676" y="4200458"/>
            <a:ext cx="4159070" cy="180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92063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in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69"/>
            <a:ext cx="7886700" cy="972200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First we import the Python packages we are going to use.</a:t>
            </a:r>
          </a:p>
          <a:p>
            <a:r>
              <a:rPr lang="en-GB" dirty="0"/>
              <a:t>Then we use Pandas to load in the dataset as a data frame.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258293" y="4731409"/>
            <a:ext cx="77810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>
                <a:latin typeface="Arial" panose="020B0604020202020204" pitchFamily="34" charset="0"/>
              </a:rPr>
              <a:t>NOTE: </a:t>
            </a:r>
            <a:r>
              <a:rPr lang="en-GB" dirty="0">
                <a:latin typeface="Arial" panose="020B0604020202020204" pitchFamily="34" charset="0"/>
              </a:rPr>
              <a:t>The argument </a:t>
            </a:r>
            <a:r>
              <a:rPr lang="en-GB" dirty="0" err="1">
                <a:latin typeface="Agency FB" panose="020B0503020202020204" pitchFamily="34" charset="0"/>
              </a:rPr>
              <a:t>index_col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/>
              <a:t>argument</a:t>
            </a:r>
            <a:r>
              <a:rPr lang="en-GB" dirty="0">
                <a:latin typeface="Agency FB" panose="020B0503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</a:rPr>
              <a:t>states that we'll treat the first column of the dataset as the ID column.</a:t>
            </a:r>
          </a:p>
          <a:p>
            <a:r>
              <a:rPr lang="en-GB" b="1" dirty="0">
                <a:latin typeface="Arial" panose="020B0604020202020204" pitchFamily="34" charset="0"/>
              </a:rPr>
              <a:t>NOTE: </a:t>
            </a:r>
            <a:r>
              <a:rPr lang="en-GB" dirty="0">
                <a:latin typeface="Arial" panose="020B0604020202020204" pitchFamily="34" charset="0"/>
              </a:rPr>
              <a:t>The encoding argument allows us to by pass an input error created by special characters in the data set.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117" y="3198668"/>
            <a:ext cx="8587106" cy="7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6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3323" y="992548"/>
            <a:ext cx="7886700" cy="994172"/>
          </a:xfrm>
        </p:spPr>
        <p:txBody>
          <a:bodyPr/>
          <a:lstStyle/>
          <a:p>
            <a:r>
              <a:rPr lang="en-GB" dirty="0"/>
              <a:t>Examine the data 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885" y="1844278"/>
            <a:ext cx="1996570" cy="2326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579" y="2076890"/>
            <a:ext cx="7808445" cy="16000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1579" y="3823120"/>
            <a:ext cx="2493705" cy="214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1578" y="4127478"/>
            <a:ext cx="7297528" cy="171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0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Series – from dictionary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1690690"/>
            <a:ext cx="5445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80"/>
                </a:solidFill>
              </a:rPr>
              <a:t>sdata</a:t>
            </a:r>
            <a:r>
              <a:rPr lang="en-US" sz="1600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sz="1600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sz="1600" dirty="0">
                <a:solidFill>
                  <a:srgbClr val="000080"/>
                </a:solidFill>
              </a:rPr>
              <a:t>obj4 = Series(</a:t>
            </a:r>
            <a:r>
              <a:rPr lang="en-US" sz="1600" dirty="0" err="1">
                <a:solidFill>
                  <a:srgbClr val="000080"/>
                </a:solidFill>
              </a:rPr>
              <a:t>sdata</a:t>
            </a:r>
            <a:r>
              <a:rPr lang="en-US" sz="1600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print(obj4)</a:t>
            </a:r>
          </a:p>
          <a:p>
            <a:r>
              <a:rPr lang="en-US" sz="1600" dirty="0"/>
              <a:t>#output</a:t>
            </a: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</p:txBody>
      </p:sp>
      <p:cxnSp>
        <p:nvCxnSpPr>
          <p:cNvPr id="6" name="Straight Arrow Connector 5"/>
          <p:cNvCxnSpPr>
            <a:stCxn id="7" idx="1"/>
          </p:cNvCxnSpPr>
          <p:nvPr/>
        </p:nvCxnSpPr>
        <p:spPr>
          <a:xfrm flipH="1" flipV="1">
            <a:off x="3586067" y="3825552"/>
            <a:ext cx="632621" cy="10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18688" y="3741442"/>
            <a:ext cx="1452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Missing value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6794" y="1510063"/>
            <a:ext cx="253900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/>
              <a:t>pd.isnull</a:t>
            </a:r>
            <a:r>
              <a:rPr lang="en-US" sz="1400" dirty="0"/>
              <a:t>(obj4))</a:t>
            </a:r>
          </a:p>
          <a:p>
            <a:r>
              <a:rPr lang="en-US" sz="1400" dirty="0"/>
              <a:t>#output</a:t>
            </a:r>
          </a:p>
          <a:p>
            <a:r>
              <a:rPr lang="en-US" sz="1400" dirty="0"/>
              <a:t>Texas False</a:t>
            </a:r>
          </a:p>
          <a:p>
            <a:r>
              <a:rPr lang="en-US" sz="1400" dirty="0"/>
              <a:t>Ohio False</a:t>
            </a:r>
          </a:p>
          <a:p>
            <a:r>
              <a:rPr lang="en-US" sz="1400" dirty="0"/>
              <a:t>Oregon False</a:t>
            </a:r>
          </a:p>
          <a:p>
            <a:r>
              <a:rPr lang="en-US" sz="1400" dirty="0"/>
              <a:t>Iowa True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 err="1"/>
              <a:t>pd.notnull</a:t>
            </a:r>
            <a:r>
              <a:rPr lang="en-US" sz="1400" dirty="0"/>
              <a:t>(obj4))</a:t>
            </a:r>
          </a:p>
          <a:p>
            <a:r>
              <a:rPr lang="en-US" sz="1400" dirty="0"/>
              <a:t>#output</a:t>
            </a:r>
          </a:p>
          <a:p>
            <a:r>
              <a:rPr lang="en-US" sz="1400" dirty="0"/>
              <a:t>Texas True</a:t>
            </a:r>
          </a:p>
          <a:p>
            <a:r>
              <a:rPr lang="en-US" sz="1400" dirty="0"/>
              <a:t>Ohio True</a:t>
            </a:r>
          </a:p>
          <a:p>
            <a:r>
              <a:rPr lang="en-US" sz="1400" dirty="0"/>
              <a:t>Oregon True</a:t>
            </a:r>
          </a:p>
          <a:p>
            <a:r>
              <a:rPr lang="en-US" sz="1400" dirty="0"/>
              <a:t>Iowa False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bool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0080"/>
                </a:solidFill>
              </a:rPr>
              <a:t>print(</a:t>
            </a:r>
            <a:r>
              <a:rPr lang="en-US" sz="1400" dirty="0"/>
              <a:t>obj4[obj4.notnull()])</a:t>
            </a:r>
          </a:p>
          <a:p>
            <a:r>
              <a:rPr lang="en-US" sz="1400" dirty="0"/>
              <a:t>#output</a:t>
            </a:r>
          </a:p>
          <a:p>
            <a:r>
              <a:rPr lang="en-US" sz="1400" dirty="0"/>
              <a:t>Texas 10.0</a:t>
            </a:r>
          </a:p>
          <a:p>
            <a:r>
              <a:rPr lang="en-US" sz="1400" dirty="0"/>
              <a:t>Ohio 20.0</a:t>
            </a:r>
          </a:p>
          <a:p>
            <a:r>
              <a:rPr lang="en-US" sz="1400" dirty="0"/>
              <a:t>Oregon 15.0</a:t>
            </a:r>
          </a:p>
          <a:p>
            <a:r>
              <a:rPr lang="en-US" sz="1400" dirty="0" err="1"/>
              <a:t>dtype</a:t>
            </a:r>
            <a:r>
              <a:rPr lang="en-US" sz="1400" dirty="0"/>
              <a:t>: float64</a:t>
            </a: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>
          <a:xfrm flipH="1" flipV="1">
            <a:off x="2730631" y="1958463"/>
            <a:ext cx="3070540" cy="935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01171" y="2709329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dictionary</a:t>
            </a:r>
          </a:p>
        </p:txBody>
      </p:sp>
    </p:spTree>
    <p:extLst>
      <p:ext uri="{BB962C8B-B14F-4D97-AF65-F5344CB8AC3E}">
        <p14:creationId xmlns:p14="http://schemas.microsoft.com/office/powerpoint/2010/main" val="168686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6928" y="365127"/>
            <a:ext cx="8062423" cy="1325563"/>
          </a:xfrm>
        </p:spPr>
        <p:txBody>
          <a:bodyPr/>
          <a:lstStyle/>
          <a:p>
            <a:r>
              <a:rPr lang="en-US" dirty="0"/>
              <a:t>Series – auto alignment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035835" y="1628605"/>
            <a:ext cx="250961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</a:rPr>
              <a:t>print(obj4.add(obj5))</a:t>
            </a:r>
          </a:p>
          <a:p>
            <a:r>
              <a:rPr lang="en-US" dirty="0">
                <a:solidFill>
                  <a:srgbClr val="000080"/>
                </a:solidFill>
              </a:rPr>
              <a:t>#output</a:t>
            </a:r>
          </a:p>
          <a:p>
            <a:r>
              <a:rPr lang="en-US" dirty="0"/>
              <a:t>Iowa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/>
              <a:t>Ohio      40.0</a:t>
            </a:r>
          </a:p>
          <a:p>
            <a:r>
              <a:rPr lang="en-US" dirty="0"/>
              <a:t>Oregon    30.0</a:t>
            </a:r>
          </a:p>
          <a:p>
            <a:r>
              <a:rPr lang="en-US" dirty="0"/>
              <a:t>Texas     20.0</a:t>
            </a:r>
          </a:p>
          <a:p>
            <a:r>
              <a:rPr lang="en-US" dirty="0"/>
              <a:t>Utah       </a:t>
            </a:r>
            <a:r>
              <a:rPr lang="en-US" dirty="0" err="1"/>
              <a:t>NaN</a:t>
            </a:r>
            <a:endParaRPr lang="en-US" dirty="0"/>
          </a:p>
          <a:p>
            <a:r>
              <a:rPr lang="en-US" dirty="0" err="1"/>
              <a:t>dtype</a:t>
            </a:r>
            <a:r>
              <a:rPr lang="en-US" dirty="0"/>
              <a:t>: float64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99425" y="1362285"/>
            <a:ext cx="6289326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'Iowa']</a:t>
            </a:r>
          </a:p>
          <a:p>
            <a:r>
              <a:rPr lang="en-US" dirty="0">
                <a:solidFill>
                  <a:srgbClr val="000080"/>
                </a:solidFill>
              </a:rPr>
              <a:t>obj4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print(obj4)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/>
              <a:t>Texas     10.0</a:t>
            </a:r>
          </a:p>
          <a:p>
            <a:r>
              <a:rPr lang="en-US" sz="1600" dirty="0"/>
              <a:t>Ohio      20.0</a:t>
            </a:r>
          </a:p>
          <a:p>
            <a:r>
              <a:rPr lang="en-US" sz="1600" dirty="0"/>
              <a:t>Oregon    15.0</a:t>
            </a:r>
          </a:p>
          <a:p>
            <a:r>
              <a:rPr lang="en-US" sz="1600" dirty="0"/>
              <a:t>Iowa       </a:t>
            </a:r>
            <a:r>
              <a:rPr lang="en-US" sz="1600" dirty="0" err="1"/>
              <a:t>NaN</a:t>
            </a:r>
            <a:endParaRPr lang="en-US" sz="1600" dirty="0"/>
          </a:p>
          <a:p>
            <a:r>
              <a:rPr lang="en-US" sz="1600" dirty="0" err="1"/>
              <a:t>dtype</a:t>
            </a:r>
            <a:r>
              <a:rPr lang="en-US" sz="1600" dirty="0"/>
              <a:t>: float64</a:t>
            </a:r>
          </a:p>
          <a:p>
            <a:endParaRPr lang="en-US" dirty="0">
              <a:solidFill>
                <a:srgbClr val="000080"/>
              </a:solidFill>
            </a:endParaRPr>
          </a:p>
          <a:p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 = {'Texas': 10, 'Ohio': 20, 'Oregon': 15, 'Utah': 18}</a:t>
            </a:r>
          </a:p>
          <a:p>
            <a:r>
              <a:rPr lang="en-US" dirty="0">
                <a:solidFill>
                  <a:srgbClr val="000080"/>
                </a:solidFill>
              </a:rPr>
              <a:t>states = ['Texas', 'Ohio', 'Oregon', 'Utah']</a:t>
            </a:r>
          </a:p>
          <a:p>
            <a:r>
              <a:rPr lang="en-US" dirty="0">
                <a:solidFill>
                  <a:srgbClr val="000080"/>
                </a:solidFill>
              </a:rPr>
              <a:t>obj5 = Series(</a:t>
            </a:r>
            <a:r>
              <a:rPr lang="en-US" dirty="0" err="1">
                <a:solidFill>
                  <a:srgbClr val="000080"/>
                </a:solidFill>
              </a:rPr>
              <a:t>sdata</a:t>
            </a:r>
            <a:r>
              <a:rPr lang="en-US" dirty="0">
                <a:solidFill>
                  <a:srgbClr val="000080"/>
                </a:solidFill>
              </a:rPr>
              <a:t>, index=states)</a:t>
            </a:r>
          </a:p>
          <a:p>
            <a:r>
              <a:rPr lang="en-US" dirty="0">
                <a:solidFill>
                  <a:srgbClr val="000080"/>
                </a:solidFill>
              </a:rPr>
              <a:t>print(obj5)</a:t>
            </a:r>
          </a:p>
          <a:p>
            <a:r>
              <a:rPr lang="en-US" sz="1600" dirty="0">
                <a:solidFill>
                  <a:srgbClr val="000080"/>
                </a:solidFill>
              </a:rPr>
              <a:t>#Output</a:t>
            </a:r>
          </a:p>
          <a:p>
            <a:r>
              <a:rPr lang="en-US" sz="1600" dirty="0"/>
              <a:t>Texas     10</a:t>
            </a:r>
          </a:p>
          <a:p>
            <a:r>
              <a:rPr lang="en-US" sz="1600" dirty="0"/>
              <a:t>Ohio      20</a:t>
            </a:r>
          </a:p>
          <a:p>
            <a:r>
              <a:rPr lang="en-US" sz="1600" dirty="0"/>
              <a:t>Oregon   15</a:t>
            </a:r>
          </a:p>
          <a:p>
            <a:r>
              <a:rPr lang="en-US" sz="1600" dirty="0"/>
              <a:t>Utah      18</a:t>
            </a:r>
          </a:p>
          <a:p>
            <a:r>
              <a:rPr lang="en-US" sz="1600" dirty="0" err="1"/>
              <a:t>dtype</a:t>
            </a:r>
            <a:r>
              <a:rPr lang="en-US" sz="1600" dirty="0"/>
              <a:t>: int64</a:t>
            </a:r>
          </a:p>
        </p:txBody>
      </p:sp>
    </p:spTree>
    <p:extLst>
      <p:ext uri="{BB962C8B-B14F-4D97-AF65-F5344CB8AC3E}">
        <p14:creationId xmlns:p14="http://schemas.microsoft.com/office/powerpoint/2010/main" val="1494415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6052</Words>
  <Application>Microsoft Macintosh PowerPoint</Application>
  <PresentationFormat>Widescreen</PresentationFormat>
  <Paragraphs>1042</Paragraphs>
  <Slides>74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0" baseType="lpstr">
      <vt:lpstr>Agency FB</vt:lpstr>
      <vt:lpstr>Aptos</vt:lpstr>
      <vt:lpstr>Arial</vt:lpstr>
      <vt:lpstr>Calibri</vt:lpstr>
      <vt:lpstr>Calibri Light</vt:lpstr>
      <vt:lpstr>Office Theme</vt:lpstr>
      <vt:lpstr>PowerPoint Presentation</vt:lpstr>
      <vt:lpstr>Why pandas?</vt:lpstr>
      <vt:lpstr>Overview</vt:lpstr>
      <vt:lpstr>Overview - 2</vt:lpstr>
      <vt:lpstr>Series</vt:lpstr>
      <vt:lpstr>Series – referencing elements</vt:lpstr>
      <vt:lpstr>Series – array/dict operations</vt:lpstr>
      <vt:lpstr>Series – from dictionary</vt:lpstr>
      <vt:lpstr>Series – auto alignment</vt:lpstr>
      <vt:lpstr>Series name and index name</vt:lpstr>
      <vt:lpstr>Series name and index name</vt:lpstr>
      <vt:lpstr>Indexing, selection and filtering</vt:lpstr>
      <vt:lpstr>Indexing, selection and filtering</vt:lpstr>
      <vt:lpstr>Activity 4</vt:lpstr>
      <vt:lpstr>DataFrame</vt:lpstr>
      <vt:lpstr>DataFrame – specifying columns and indices</vt:lpstr>
      <vt:lpstr>DataFrame – from nested dict of dicts</vt:lpstr>
      <vt:lpstr>DataFrame – index, columns, values</vt:lpstr>
      <vt:lpstr>DataFrame – retrieving a column</vt:lpstr>
      <vt:lpstr>Activity 5</vt:lpstr>
      <vt:lpstr>DataFrame – getting rows</vt:lpstr>
      <vt:lpstr>DataFrame – modifying columns</vt:lpstr>
      <vt:lpstr>DataFrame – removing columns</vt:lpstr>
      <vt:lpstr>More on DataFrame indexing</vt:lpstr>
      <vt:lpstr>More on DataFrame indexing - 2</vt:lpstr>
      <vt:lpstr>More on DataFrame indexing - 3</vt:lpstr>
      <vt:lpstr>Activity 6</vt:lpstr>
      <vt:lpstr>Removing rows/columns</vt:lpstr>
      <vt:lpstr>Reindexing</vt:lpstr>
      <vt:lpstr>Function application and mapping</vt:lpstr>
      <vt:lpstr>Function application and mapping - 2</vt:lpstr>
      <vt:lpstr>Other DataFrame functions</vt:lpstr>
      <vt:lpstr>Activity 7</vt:lpstr>
      <vt:lpstr>Other DataFrame functions</vt:lpstr>
      <vt:lpstr>Handling missing data</vt:lpstr>
      <vt:lpstr>Handling missing data - 2</vt:lpstr>
      <vt:lpstr>Filling in missing data</vt:lpstr>
      <vt:lpstr>Numerical Python (NumPy)</vt:lpstr>
      <vt:lpstr>What you’ll find in NumPy</vt:lpstr>
      <vt:lpstr>The NumPy ndarray: A multi-dimensional array object</vt:lpstr>
      <vt:lpstr>Ndarray vs. lists</vt:lpstr>
      <vt:lpstr>Creating a NumPy array</vt:lpstr>
      <vt:lpstr>Differences between lists and ndarrays</vt:lpstr>
      <vt:lpstr>PowerPoint Presentation</vt:lpstr>
      <vt:lpstr>PowerPoint Presentation</vt:lpstr>
      <vt:lpstr>Create a 2d array from a list of list</vt:lpstr>
      <vt:lpstr>The dtype argument</vt:lpstr>
      <vt:lpstr>The astype argument</vt:lpstr>
      <vt:lpstr>dtype=‘object’</vt:lpstr>
      <vt:lpstr>The tolist() function</vt:lpstr>
      <vt:lpstr>Inspecting a NumPy array</vt:lpstr>
      <vt:lpstr>Extracting specific items from an array</vt:lpstr>
      <vt:lpstr>Boolean indexing</vt:lpstr>
      <vt:lpstr>Pandas</vt:lpstr>
      <vt:lpstr>Indices in a pandas series</vt:lpstr>
      <vt:lpstr>PowerPoint Presentation</vt:lpstr>
      <vt:lpstr>PowerPoint Presentation</vt:lpstr>
      <vt:lpstr>Filtering and maths operations</vt:lpstr>
      <vt:lpstr>Pandas data frame</vt:lpstr>
      <vt:lpstr>Creating a Pandas data 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Filtering</vt:lpstr>
      <vt:lpstr>Deleting columns</vt:lpstr>
      <vt:lpstr>Reading from and writing to a file</vt:lpstr>
      <vt:lpstr>PowerPoint Presentation</vt:lpstr>
      <vt:lpstr>Exploratory data analysis (EDA)</vt:lpstr>
      <vt:lpstr>Download the data</vt:lpstr>
      <vt:lpstr>Reading in the data</vt:lpstr>
      <vt:lpstr>Examine the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Ennis</dc:creator>
  <cp:lastModifiedBy>Alexander Victor</cp:lastModifiedBy>
  <cp:revision>8</cp:revision>
  <dcterms:created xsi:type="dcterms:W3CDTF">2019-06-20T09:06:14Z</dcterms:created>
  <dcterms:modified xsi:type="dcterms:W3CDTF">2024-10-09T11:03:10Z</dcterms:modified>
</cp:coreProperties>
</file>