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68" r:id="rId2"/>
    <p:sldId id="267" r:id="rId3"/>
    <p:sldId id="275" r:id="rId4"/>
    <p:sldId id="273" r:id="rId5"/>
    <p:sldId id="276" r:id="rId6"/>
    <p:sldId id="274" r:id="rId7"/>
    <p:sldId id="277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768" autoAdjust="0"/>
  </p:normalViewPr>
  <p:slideViewPr>
    <p:cSldViewPr>
      <p:cViewPr>
        <p:scale>
          <a:sx n="90" d="100"/>
          <a:sy n="90" d="100"/>
        </p:scale>
        <p:origin x="-816" y="-2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463CD-5848-44DA-8E5B-F1D91AF9F022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E3FE3-85C2-4252-BCD2-B806769D18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8FDDD2-4B8B-185D-5596-262C943E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08985C5-0AB8-2D55-CD1D-242200B8A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8744B98-24E0-B3AC-60BB-FD79129E1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F54F3A-05BF-3A8B-D5F2-112C9DDFF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60C0D-47A4-4307-B14F-2BFDEA896474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410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8FDDD2-4B8B-185D-5596-262C943E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08985C5-0AB8-2D55-CD1D-242200B8A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8744B98-24E0-B3AC-60BB-FD79129E1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F54F3A-05BF-3A8B-D5F2-112C9DDFF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60C0D-47A4-4307-B14F-2BFDEA896474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410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8FDDD2-4B8B-185D-5596-262C943E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08985C5-0AB8-2D55-CD1D-242200B8A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8744B98-24E0-B3AC-60BB-FD79129E1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F54F3A-05BF-3A8B-D5F2-112C9DDFF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60C0D-47A4-4307-B14F-2BFDEA896474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4101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8FDDD2-4B8B-185D-5596-262C943E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08985C5-0AB8-2D55-CD1D-242200B8A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8744B98-24E0-B3AC-60BB-FD79129E1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F54F3A-05BF-3A8B-D5F2-112C9DDFF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60C0D-47A4-4307-B14F-2BFDEA896474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410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8FDDD2-4B8B-185D-5596-262C943E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08985C5-0AB8-2D55-CD1D-242200B8A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8744B98-24E0-B3AC-60BB-FD79129E1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F54F3A-05BF-3A8B-D5F2-112C9DDFF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60C0D-47A4-4307-B14F-2BFDEA896474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410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88FDDD2-4B8B-185D-5596-262C943E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08985C5-0AB8-2D55-CD1D-242200B8A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58744B98-24E0-B3AC-60BB-FD79129E1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F54F3A-05BF-3A8B-D5F2-112C9DDFF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60C0D-47A4-4307-B14F-2BFDEA896474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5410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10.03207" TargetMode="External"/><Relationship Id="rId3" Type="http://schemas.openxmlformats.org/officeDocument/2006/relationships/hyperlink" Target="https://doi.org/10.1109/ACCESS.2023.3239784" TargetMode="External"/><Relationship Id="rId7" Type="http://schemas.openxmlformats.org/officeDocument/2006/relationships/hyperlink" Target="https://ieeexplore.ieee.org/document/994166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09/ICVEE63912.2024.10823713" TargetMode="External"/><Relationship Id="rId11" Type="http://schemas.openxmlformats.org/officeDocument/2006/relationships/hyperlink" Target="https://doi.org/10.29297/orbit.v2i2.112" TargetMode="External"/><Relationship Id="rId5" Type="http://schemas.openxmlformats.org/officeDocument/2006/relationships/hyperlink" Target="https://doi.org/10.1109/i-PACT52855.2021.9696751" TargetMode="External"/><Relationship Id="rId10" Type="http://schemas.openxmlformats.org/officeDocument/2006/relationships/hyperlink" Target="https://link.springer.com/article/10.1007/s11227-022-04830-8" TargetMode="External"/><Relationship Id="rId4" Type="http://schemas.openxmlformats.org/officeDocument/2006/relationships/hyperlink" Target="https://doi.org/10.1109/ICOSEC58147.2023.10276226" TargetMode="External"/><Relationship Id="rId9" Type="http://schemas.openxmlformats.org/officeDocument/2006/relationships/hyperlink" Target="https://arxiv.org/abs/2103.1114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="" xmlns:a16="http://schemas.microsoft.com/office/drawing/2014/main" id="{73C994B4-9721-4148-9EEC-6793CECDE8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>
            <a:off x="1142" y="-1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="" xmlns:a16="http://schemas.microsoft.com/office/drawing/2014/main" id="{F9D95E49-763A-4886-B038-82F7347405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143" y="0"/>
            <a:ext cx="9141714" cy="51435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="" xmlns:a16="http://schemas.microsoft.com/office/drawing/2014/main" id="{36F31C88-3DEF-4EA8-AE3A-49441413FC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0800000">
            <a:off x="0" y="2384491"/>
            <a:ext cx="317174" cy="353943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28575" rtlCol="0" anchor="ctr">
            <a:spAutoFit/>
          </a:bodyPr>
          <a:lstStyle/>
          <a:p>
            <a:pPr algn="ctr" defTabSz="619125" hangingPunct="0"/>
            <a:endParaRPr lang="en-US" sz="2300" dirty="0">
              <a:solidFill>
                <a:srgbClr val="000000"/>
              </a:solidFill>
              <a:latin typeface="Times New Roman" pitchFamily="18" charset="0"/>
              <a:ea typeface="Helvetica Neue Medium"/>
              <a:cs typeface="Times New Roman" pitchFamily="18" charset="0"/>
              <a:sym typeface="Helvetica Neue Medium"/>
            </a:endParaRPr>
          </a:p>
        </p:txBody>
      </p:sp>
      <p:cxnSp>
        <p:nvCxnSpPr>
          <p:cNvPr id="4111" name="Straight Connector 4110">
            <a:extLst>
              <a:ext uri="{FF2B5EF4-FFF2-40B4-BE49-F238E27FC236}">
                <a16:creationId xmlns="" xmlns:a16="http://schemas.microsoft.com/office/drawing/2014/main" id="{F085D7B9-E066-4923-8CB7-294BF3062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 flipV="1">
            <a:off x="8524493" y="4208"/>
            <a:ext cx="0" cy="51435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Straight Connector 4112">
            <a:extLst>
              <a:ext uri="{FF2B5EF4-FFF2-40B4-BE49-F238E27FC236}">
                <a16:creationId xmlns="" xmlns:a16="http://schemas.microsoft.com/office/drawing/2014/main" id="{5EACA08E-D537-41C6-96A5-5900E05D32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45885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C9FDC181-0F51-CA64-15C0-43C8366FC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7200" y="819150"/>
            <a:ext cx="9829800" cy="1117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4375" tIns="54752" rIns="772472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00" b="1" dirty="0" smtClean="0"/>
              <a:t>Project Proposal</a:t>
            </a:r>
            <a:br>
              <a:rPr lang="en-US" sz="2300" b="1" dirty="0" smtClean="0"/>
            </a:br>
            <a:r>
              <a:rPr lang="en-US" sz="2300" b="1" dirty="0" smtClean="0"/>
              <a:t>Predictive Maintenance in Heavy Machinery: A Machine Learning Approach Using Vibration and Temperature Sensor Data</a:t>
            </a:r>
            <a:endParaRPr lang="en-US" sz="23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 descr="Dublin Business School (EU/EEA students) - wearefreemovers">
            <a:extLst>
              <a:ext uri="{FF2B5EF4-FFF2-40B4-BE49-F238E27FC236}">
                <a16:creationId xmlns="" xmlns:a16="http://schemas.microsoft.com/office/drawing/2014/main" id="{5B957BDC-802E-E291-EE5F-2E88E2FC296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168" t="25685" r="7696" b="23973"/>
          <a:stretch/>
        </p:blipFill>
        <p:spPr>
          <a:xfrm>
            <a:off x="0" y="0"/>
            <a:ext cx="2115272" cy="12406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199263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 Title: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Data Analytics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Lecturer Name: Dr.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Anesu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Nyabadza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Module/Subject Title: Advanced Research Methods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Date: 14</a:t>
            </a:r>
            <a:r>
              <a:rPr lang="en-US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April, 2025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09800" y="3333750"/>
          <a:ext cx="472440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7255"/>
                <a:gridCol w="1587145"/>
              </a:tblGrid>
              <a:tr h="19050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Student Name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Student ID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  <a:tr h="190500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Avinash Virupaksh</a:t>
                      </a:r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Desai 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20032381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63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E9E540-482E-C1E1-E928-04AB987C8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="" xmlns:a16="http://schemas.microsoft.com/office/drawing/2014/main" id="{ACDA8321-E427-E706-BC41-3DE1D8663935}"/>
              </a:ext>
            </a:extLst>
          </p:cNvPr>
          <p:cNvSpPr/>
          <p:nvPr/>
        </p:nvSpPr>
        <p:spPr>
          <a:xfrm>
            <a:off x="0" y="93245"/>
            <a:ext cx="7748337" cy="48727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Research Aim &amp; Questions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34B841C-272E-6809-6555-4B50E03172D6}"/>
              </a:ext>
            </a:extLst>
          </p:cNvPr>
          <p:cNvSpPr/>
          <p:nvPr/>
        </p:nvSpPr>
        <p:spPr>
          <a:xfrm>
            <a:off x="158750" y="711200"/>
            <a:ext cx="8699500" cy="4299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Aim: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explore ML techniques for predicting failures using sensor data in heavy machinery.</a:t>
            </a:r>
          </a:p>
          <a:p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Research Questions: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ML models predict machine failure using sensor data?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can vibration and temperature improve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PdM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systems?</a:t>
            </a:r>
          </a:p>
          <a:p>
            <a:pPr>
              <a:lnSpc>
                <a:spcPct val="150000"/>
              </a:lnSpc>
            </a:pPr>
            <a:endParaRPr lang="en-IN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2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E9E540-482E-C1E1-E928-04AB987C8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="" xmlns:a16="http://schemas.microsoft.com/office/drawing/2014/main" id="{ACDA8321-E427-E706-BC41-3DE1D8663935}"/>
              </a:ext>
            </a:extLst>
          </p:cNvPr>
          <p:cNvSpPr/>
          <p:nvPr/>
        </p:nvSpPr>
        <p:spPr>
          <a:xfrm>
            <a:off x="0" y="93245"/>
            <a:ext cx="7748337" cy="48727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Literature Insights &amp; Techniques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34B841C-272E-6809-6555-4B50E03172D6}"/>
              </a:ext>
            </a:extLst>
          </p:cNvPr>
          <p:cNvSpPr/>
          <p:nvPr/>
        </p:nvSpPr>
        <p:spPr>
          <a:xfrm>
            <a:off x="158750" y="711200"/>
            <a:ext cx="8699500" cy="4299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IoT</a:t>
            </a:r>
            <a:r>
              <a:rPr lang="en-US" b="1" dirty="0" smtClean="0">
                <a:solidFill>
                  <a:schemeClr val="tx1"/>
                </a:solidFill>
              </a:rPr>
              <a:t> + ML:</a:t>
            </a:r>
            <a:r>
              <a:rPr lang="en-US" dirty="0" smtClean="0">
                <a:solidFill>
                  <a:schemeClr val="tx1"/>
                </a:solidFill>
              </a:rPr>
              <a:t> Real-time sensor data enables early fault detection (</a:t>
            </a:r>
            <a:r>
              <a:rPr lang="en-US" dirty="0" err="1" smtClean="0">
                <a:solidFill>
                  <a:schemeClr val="tx1"/>
                </a:solidFill>
              </a:rPr>
              <a:t>Madasamy</a:t>
            </a:r>
            <a:r>
              <a:rPr lang="en-US" dirty="0" smtClean="0">
                <a:solidFill>
                  <a:schemeClr val="tx1"/>
                </a:solidFill>
              </a:rPr>
              <a:t> et al., 2023).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Vibration Analysis:</a:t>
            </a:r>
            <a:r>
              <a:rPr lang="en-US" dirty="0" smtClean="0">
                <a:solidFill>
                  <a:schemeClr val="tx1"/>
                </a:solidFill>
              </a:rPr>
              <a:t> Useful in diagnosing imbalances or wear (</a:t>
            </a:r>
            <a:r>
              <a:rPr lang="en-US" dirty="0" err="1" smtClean="0">
                <a:solidFill>
                  <a:schemeClr val="tx1"/>
                </a:solidFill>
              </a:rPr>
              <a:t>Pavithra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dirty="0" err="1" smtClean="0">
                <a:solidFill>
                  <a:schemeClr val="tx1"/>
                </a:solidFill>
              </a:rPr>
              <a:t>Ramachandran</a:t>
            </a:r>
            <a:r>
              <a:rPr lang="en-US" dirty="0" smtClean="0">
                <a:solidFill>
                  <a:schemeClr val="tx1"/>
                </a:solidFill>
              </a:rPr>
              <a:t>, 2021).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Uncertainty-Aware DL:</a:t>
            </a:r>
            <a:r>
              <a:rPr lang="en-US" dirty="0" smtClean="0">
                <a:solidFill>
                  <a:schemeClr val="tx1"/>
                </a:solidFill>
              </a:rPr>
              <a:t> Improves trustworthiness of fault detection (</a:t>
            </a:r>
            <a:r>
              <a:rPr lang="en-US" dirty="0" err="1" smtClean="0">
                <a:solidFill>
                  <a:schemeClr val="tx1"/>
                </a:solidFill>
              </a:rPr>
              <a:t>Shao</a:t>
            </a:r>
            <a:r>
              <a:rPr lang="en-US" dirty="0" smtClean="0">
                <a:solidFill>
                  <a:schemeClr val="tx1"/>
                </a:solidFill>
              </a:rPr>
              <a:t> et al., 2023).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Hybrid Models:</a:t>
            </a:r>
            <a:r>
              <a:rPr lang="en-US" dirty="0" smtClean="0">
                <a:solidFill>
                  <a:schemeClr val="tx1"/>
                </a:solidFill>
              </a:rPr>
              <a:t> CNN + LSTM with Hilbert transform improves accuracy (</a:t>
            </a:r>
            <a:r>
              <a:rPr lang="en-US" dirty="0" err="1" smtClean="0">
                <a:solidFill>
                  <a:schemeClr val="tx1"/>
                </a:solidFill>
              </a:rPr>
              <a:t>Zabin</a:t>
            </a:r>
            <a:r>
              <a:rPr lang="en-US" dirty="0" smtClean="0">
                <a:solidFill>
                  <a:schemeClr val="tx1"/>
                </a:solidFill>
              </a:rPr>
              <a:t> et al., 2022).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 Transfer Learning:</a:t>
            </a:r>
            <a:r>
              <a:rPr lang="en-US" dirty="0" smtClean="0">
                <a:solidFill>
                  <a:schemeClr val="tx1"/>
                </a:solidFill>
              </a:rPr>
              <a:t> Helps when failure data is scarce (</a:t>
            </a:r>
            <a:r>
              <a:rPr lang="en-US" dirty="0" err="1" smtClean="0">
                <a:solidFill>
                  <a:schemeClr val="tx1"/>
                </a:solidFill>
              </a:rPr>
              <a:t>Azari</a:t>
            </a:r>
            <a:r>
              <a:rPr lang="en-US" dirty="0" smtClean="0">
                <a:solidFill>
                  <a:schemeClr val="tx1"/>
                </a:solidFill>
              </a:rPr>
              <a:t> et al., 2023).</a:t>
            </a:r>
          </a:p>
          <a:p>
            <a:pPr>
              <a:lnSpc>
                <a:spcPct val="150000"/>
              </a:lnSpc>
            </a:pPr>
            <a:endParaRPr lang="en-IN" sz="1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2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E9E540-482E-C1E1-E928-04AB987C8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="" xmlns:a16="http://schemas.microsoft.com/office/drawing/2014/main" id="{ACDA8321-E427-E706-BC41-3DE1D8663935}"/>
              </a:ext>
            </a:extLst>
          </p:cNvPr>
          <p:cNvSpPr/>
          <p:nvPr/>
        </p:nvSpPr>
        <p:spPr>
          <a:xfrm>
            <a:off x="0" y="93245"/>
            <a:ext cx="7748337" cy="48727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Methods and Dataset Overview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34B841C-272E-6809-6555-4B50E03172D6}"/>
              </a:ext>
            </a:extLst>
          </p:cNvPr>
          <p:cNvSpPr/>
          <p:nvPr/>
        </p:nvSpPr>
        <p:spPr>
          <a:xfrm>
            <a:off x="158750" y="711200"/>
            <a:ext cx="8699500" cy="4299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Dataset:</a:t>
            </a:r>
            <a:r>
              <a:rPr lang="en-US" dirty="0" smtClean="0">
                <a:solidFill>
                  <a:schemeClr val="tx1"/>
                </a:solidFill>
              </a:rPr>
              <a:t> AI4I 2020 — 10,000 samples, 14 features.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Failure Modes:</a:t>
            </a:r>
            <a:r>
              <a:rPr lang="en-US" dirty="0" smtClean="0">
                <a:solidFill>
                  <a:schemeClr val="tx1"/>
                </a:solidFill>
              </a:rPr>
              <a:t> Tool wear, heat dissipation, power, overstrain, random.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ML Approaches: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Supervised:</a:t>
            </a:r>
            <a:r>
              <a:rPr lang="en-US" dirty="0" smtClean="0">
                <a:solidFill>
                  <a:schemeClr val="tx1"/>
                </a:solidFill>
              </a:rPr>
              <a:t> Random Forest, SVM, </a:t>
            </a:r>
            <a:r>
              <a:rPr lang="en-US" dirty="0" smtClean="0">
                <a:solidFill>
                  <a:schemeClr val="tx1"/>
                </a:solidFill>
              </a:rPr>
              <a:t>Decision Tree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Unsupervised:</a:t>
            </a:r>
            <a:r>
              <a:rPr lang="en-US" dirty="0" smtClean="0">
                <a:solidFill>
                  <a:schemeClr val="tx1"/>
                </a:solidFill>
              </a:rPr>
              <a:t> K-means, </a:t>
            </a:r>
            <a:r>
              <a:rPr lang="en-US" dirty="0" err="1" smtClean="0">
                <a:solidFill>
                  <a:schemeClr val="tx1"/>
                </a:solidFill>
              </a:rPr>
              <a:t>Autoencoders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Deep Learning:</a:t>
            </a:r>
            <a:r>
              <a:rPr lang="en-US" dirty="0" smtClean="0">
                <a:solidFill>
                  <a:schemeClr val="tx1"/>
                </a:solidFill>
              </a:rPr>
              <a:t> CNN, LSTM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Transfer Learning</a:t>
            </a:r>
            <a:r>
              <a:rPr lang="en-US" dirty="0" smtClean="0">
                <a:solidFill>
                  <a:schemeClr val="tx1"/>
                </a:solidFill>
              </a:rPr>
              <a:t> used to overcome data limitations.</a:t>
            </a:r>
          </a:p>
        </p:txBody>
      </p:sp>
      <p:pic>
        <p:nvPicPr>
          <p:cNvPr id="6146" name="Picture 2" descr="https://lh7-rt.googleusercontent.com/docsz/AD_4nXdDrrEjchbYer25O6zto_tNtUkAai0De6pGrIzQuyb-Fz70Urqo38c9etQKhUAOE63ZXEj7xwfuFBEW1wZWHbneEMrO9rweKov2ZH1UNS1VhCRQjDtxtExSiMP1EWymDBrvN5bd?key=nh75djcZ3HEu_BsVcSLDP1_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2473569"/>
            <a:ext cx="3200400" cy="21079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3632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E9E540-482E-C1E1-E928-04AB987C8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="" xmlns:a16="http://schemas.microsoft.com/office/drawing/2014/main" id="{ACDA8321-E427-E706-BC41-3DE1D8663935}"/>
              </a:ext>
            </a:extLst>
          </p:cNvPr>
          <p:cNvSpPr/>
          <p:nvPr/>
        </p:nvSpPr>
        <p:spPr>
          <a:xfrm>
            <a:off x="0" y="93245"/>
            <a:ext cx="7748337" cy="48727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Metrics &amp; Definition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34B841C-272E-6809-6555-4B50E03172D6}"/>
              </a:ext>
            </a:extLst>
          </p:cNvPr>
          <p:cNvSpPr/>
          <p:nvPr/>
        </p:nvSpPr>
        <p:spPr>
          <a:xfrm>
            <a:off x="158750" y="711200"/>
            <a:ext cx="8699500" cy="4299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971550"/>
          <a:ext cx="7924800" cy="3638501"/>
        </p:xfrm>
        <a:graphic>
          <a:graphicData uri="http://schemas.openxmlformats.org/drawingml/2006/table">
            <a:tbl>
              <a:tblPr/>
              <a:tblGrid>
                <a:gridCol w="1752600"/>
                <a:gridCol w="2286000"/>
                <a:gridCol w="3886200"/>
              </a:tblGrid>
              <a:tr h="2820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Metric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Definition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Importance in PdM</a:t>
                      </a:r>
                      <a:endParaRPr lang="en-US" sz="1600">
                        <a:solidFill>
                          <a:schemeClr val="tx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6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Accuracy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(TP + TN) / Total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General performance indicator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6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Precision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TP / (TP + FP)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Important when false positives are costly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6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Recall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TP / (TP + FN)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Critical in minimizing missed failures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13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F1 Score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 × (Precision × Recall) / (Precision + Recall)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Balance between precision and recall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53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ROC-AUC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Area under ROC curve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Assesses model’s ability to distinguish classes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632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E9E540-482E-C1E1-E928-04AB987C8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="" xmlns:a16="http://schemas.microsoft.com/office/drawing/2014/main" id="{ACDA8321-E427-E706-BC41-3DE1D8663935}"/>
              </a:ext>
            </a:extLst>
          </p:cNvPr>
          <p:cNvSpPr/>
          <p:nvPr/>
        </p:nvSpPr>
        <p:spPr>
          <a:xfrm>
            <a:off x="0" y="93245"/>
            <a:ext cx="7748337" cy="48727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Findings and Future Directions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34B841C-272E-6809-6555-4B50E03172D6}"/>
              </a:ext>
            </a:extLst>
          </p:cNvPr>
          <p:cNvSpPr/>
          <p:nvPr/>
        </p:nvSpPr>
        <p:spPr>
          <a:xfrm>
            <a:off x="158750" y="711200"/>
            <a:ext cx="8699500" cy="4299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ML models can detect failures with high accuracy.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Vibration &amp; temperature sensors are strong predictors.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Transfer learning improves generalization.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Challenges:</a:t>
            </a:r>
            <a:r>
              <a:rPr lang="en-US" dirty="0" smtClean="0">
                <a:solidFill>
                  <a:schemeClr val="tx1"/>
                </a:solidFill>
              </a:rPr>
              <a:t> Data scarcity, high computational cost, domain shifts.</a:t>
            </a:r>
          </a:p>
          <a:p>
            <a:pPr>
              <a:buFont typeface="Wingdings" pitchFamily="2" charset="2"/>
              <a:buChar char="Ø"/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tx1"/>
                </a:solidFill>
              </a:rPr>
              <a:t>Future Work: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Modeling and Evaluation of ML model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Use multi-source TL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2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E9E540-482E-C1E1-E928-04AB987C8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Pentagon 2">
            <a:extLst>
              <a:ext uri="{FF2B5EF4-FFF2-40B4-BE49-F238E27FC236}">
                <a16:creationId xmlns="" xmlns:a16="http://schemas.microsoft.com/office/drawing/2014/main" id="{ACDA8321-E427-E706-BC41-3DE1D8663935}"/>
              </a:ext>
            </a:extLst>
          </p:cNvPr>
          <p:cNvSpPr/>
          <p:nvPr/>
        </p:nvSpPr>
        <p:spPr>
          <a:xfrm>
            <a:off x="0" y="93245"/>
            <a:ext cx="7748337" cy="48727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B34B841C-272E-6809-6555-4B50E03172D6}"/>
              </a:ext>
            </a:extLst>
          </p:cNvPr>
          <p:cNvSpPr/>
          <p:nvPr/>
        </p:nvSpPr>
        <p:spPr>
          <a:xfrm>
            <a:off x="158750" y="711200"/>
            <a:ext cx="8699500" cy="42999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chemeClr val="tx1"/>
                </a:solidFill>
              </a:rPr>
              <a:t>Azari</a:t>
            </a:r>
            <a:r>
              <a:rPr lang="en-US" sz="1100" dirty="0" smtClean="0">
                <a:solidFill>
                  <a:schemeClr val="tx1"/>
                </a:solidFill>
              </a:rPr>
              <a:t>, M.S., </a:t>
            </a:r>
            <a:r>
              <a:rPr lang="en-US" sz="1100" dirty="0" err="1" smtClean="0">
                <a:solidFill>
                  <a:schemeClr val="tx1"/>
                </a:solidFill>
              </a:rPr>
              <a:t>Flammini</a:t>
            </a:r>
            <a:r>
              <a:rPr lang="en-US" sz="1100" dirty="0" smtClean="0">
                <a:solidFill>
                  <a:schemeClr val="tx1"/>
                </a:solidFill>
              </a:rPr>
              <a:t>, F., </a:t>
            </a:r>
            <a:r>
              <a:rPr lang="en-US" sz="1100" dirty="0" err="1" smtClean="0">
                <a:solidFill>
                  <a:schemeClr val="tx1"/>
                </a:solidFill>
              </a:rPr>
              <a:t>Santini</a:t>
            </a:r>
            <a:r>
              <a:rPr lang="en-US" sz="1100" dirty="0" smtClean="0">
                <a:solidFill>
                  <a:schemeClr val="tx1"/>
                </a:solidFill>
              </a:rPr>
              <a:t>, S. and </a:t>
            </a:r>
            <a:r>
              <a:rPr lang="en-US" sz="1100" dirty="0" err="1" smtClean="0">
                <a:solidFill>
                  <a:schemeClr val="tx1"/>
                </a:solidFill>
              </a:rPr>
              <a:t>Caporuscio</a:t>
            </a:r>
            <a:r>
              <a:rPr lang="en-US" sz="1100" dirty="0" smtClean="0">
                <a:solidFill>
                  <a:schemeClr val="tx1"/>
                </a:solidFill>
              </a:rPr>
              <a:t>, M. (2023) ‘A systematic literature review on transfer learning for predictive maintenance in Industry 4.0’, </a:t>
            </a:r>
            <a:r>
              <a:rPr lang="en-US" sz="1100" i="1" dirty="0" smtClean="0">
                <a:solidFill>
                  <a:schemeClr val="tx1"/>
                </a:solidFill>
              </a:rPr>
              <a:t>IEEE Access</a:t>
            </a:r>
            <a:r>
              <a:rPr lang="en-US" sz="1100" dirty="0" smtClean="0">
                <a:solidFill>
                  <a:schemeClr val="tx1"/>
                </a:solidFill>
              </a:rPr>
              <a:t>, 11. Available at:</a:t>
            </a:r>
            <a:r>
              <a:rPr lang="en-US" sz="1100" dirty="0" smtClean="0">
                <a:solidFill>
                  <a:schemeClr val="tx1"/>
                </a:solidFill>
                <a:hlinkClick r:id="rId3"/>
              </a:rPr>
              <a:t> </a:t>
            </a:r>
            <a:r>
              <a:rPr lang="en-US" sz="1100" u="sng" dirty="0" smtClean="0">
                <a:solidFill>
                  <a:schemeClr val="tx1"/>
                </a:solidFill>
                <a:hlinkClick r:id="rId3"/>
              </a:rPr>
              <a:t>https://doi.org/10.1109/ACCESS.2023.3239784</a:t>
            </a:r>
            <a:endParaRPr lang="en-US" sz="11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chemeClr val="tx1"/>
                </a:solidFill>
              </a:rPr>
              <a:t>Madasamy</a:t>
            </a:r>
            <a:r>
              <a:rPr lang="en-US" sz="1100" dirty="0" smtClean="0">
                <a:solidFill>
                  <a:schemeClr val="tx1"/>
                </a:solidFill>
              </a:rPr>
              <a:t>, S., Shankar, B.P., </a:t>
            </a:r>
            <a:r>
              <a:rPr lang="en-US" sz="1100" dirty="0" err="1" smtClean="0">
                <a:solidFill>
                  <a:schemeClr val="tx1"/>
                </a:solidFill>
              </a:rPr>
              <a:t>Yadav</a:t>
            </a:r>
            <a:r>
              <a:rPr lang="en-US" sz="1100" dirty="0" smtClean="0">
                <a:solidFill>
                  <a:schemeClr val="tx1"/>
                </a:solidFill>
              </a:rPr>
              <a:t>, R.K. and </a:t>
            </a:r>
            <a:r>
              <a:rPr lang="en-US" sz="1100" dirty="0" err="1" smtClean="0">
                <a:solidFill>
                  <a:schemeClr val="tx1"/>
                </a:solidFill>
              </a:rPr>
              <a:t>Jayalakshmi</a:t>
            </a:r>
            <a:r>
              <a:rPr lang="en-US" sz="1100" dirty="0" smtClean="0">
                <a:solidFill>
                  <a:schemeClr val="tx1"/>
                </a:solidFill>
              </a:rPr>
              <a:t>, K.P. (2023) ‘A machine learning approach in predictive maintenance in the </a:t>
            </a:r>
            <a:r>
              <a:rPr lang="en-US" sz="1100" dirty="0" err="1" smtClean="0">
                <a:solidFill>
                  <a:schemeClr val="tx1"/>
                </a:solidFill>
              </a:rPr>
              <a:t>IoT</a:t>
            </a:r>
            <a:r>
              <a:rPr lang="en-US" sz="1100" dirty="0" smtClean="0">
                <a:solidFill>
                  <a:schemeClr val="tx1"/>
                </a:solidFill>
              </a:rPr>
              <a:t> enabled Industry 4.0’, in </a:t>
            </a:r>
            <a:r>
              <a:rPr lang="en-US" sz="1100" i="1" dirty="0" smtClean="0">
                <a:solidFill>
                  <a:schemeClr val="tx1"/>
                </a:solidFill>
              </a:rPr>
              <a:t>Proceedings of the 4th International Conference on Smart Electronics and Communication (ICOSEC 2023)</a:t>
            </a:r>
            <a:r>
              <a:rPr lang="en-US" sz="1100" dirty="0" smtClean="0">
                <a:solidFill>
                  <a:schemeClr val="tx1"/>
                </a:solidFill>
              </a:rPr>
              <a:t>, pp. 418–423. Available at:</a:t>
            </a:r>
            <a:r>
              <a:rPr lang="en-US" sz="1100" dirty="0" smtClean="0">
                <a:solidFill>
                  <a:schemeClr val="tx1"/>
                </a:solidFill>
                <a:hlinkClick r:id="rId4"/>
              </a:rPr>
              <a:t> </a:t>
            </a:r>
            <a:r>
              <a:rPr lang="en-US" sz="1100" u="sng" dirty="0" smtClean="0">
                <a:solidFill>
                  <a:schemeClr val="tx1"/>
                </a:solidFill>
                <a:hlinkClick r:id="rId4"/>
              </a:rPr>
              <a:t>https://doi.org/10.1109/ICOSEC58147.2023.10276226</a:t>
            </a:r>
            <a:endParaRPr lang="en-US" sz="11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chemeClr val="tx1"/>
                </a:solidFill>
              </a:rPr>
              <a:t>Pavithra</a:t>
            </a:r>
            <a:r>
              <a:rPr lang="en-US" sz="1100" dirty="0" smtClean="0">
                <a:solidFill>
                  <a:schemeClr val="tx1"/>
                </a:solidFill>
              </a:rPr>
              <a:t>, R. and </a:t>
            </a:r>
            <a:r>
              <a:rPr lang="en-US" sz="1100" dirty="0" err="1" smtClean="0">
                <a:solidFill>
                  <a:schemeClr val="tx1"/>
                </a:solidFill>
              </a:rPr>
              <a:t>Ramachandran</a:t>
            </a:r>
            <a:r>
              <a:rPr lang="en-US" sz="1100" dirty="0" smtClean="0">
                <a:solidFill>
                  <a:schemeClr val="tx1"/>
                </a:solidFill>
              </a:rPr>
              <a:t>, P. (2021) ‘An overview of predictive maintenance for industrial machine using vibration analysis’, in </a:t>
            </a:r>
            <a:r>
              <a:rPr lang="en-US" sz="1100" i="1" dirty="0" smtClean="0">
                <a:solidFill>
                  <a:schemeClr val="tx1"/>
                </a:solidFill>
              </a:rPr>
              <a:t>3rd IEEE International Virtual Conference on Innovations in Power and Advanced Computing Technologies (</a:t>
            </a:r>
            <a:r>
              <a:rPr lang="en-US" sz="1100" i="1" dirty="0" err="1" smtClean="0">
                <a:solidFill>
                  <a:schemeClr val="tx1"/>
                </a:solidFill>
              </a:rPr>
              <a:t>i</a:t>
            </a:r>
            <a:r>
              <a:rPr lang="en-US" sz="1100" i="1" dirty="0" smtClean="0">
                <a:solidFill>
                  <a:schemeClr val="tx1"/>
                </a:solidFill>
              </a:rPr>
              <a:t>-PACT 2021)</a:t>
            </a:r>
            <a:r>
              <a:rPr lang="en-US" sz="1100" dirty="0" smtClean="0">
                <a:solidFill>
                  <a:schemeClr val="tx1"/>
                </a:solidFill>
              </a:rPr>
              <a:t>. Available at:</a:t>
            </a:r>
            <a:r>
              <a:rPr lang="en-US" sz="1100" dirty="0" smtClean="0">
                <a:solidFill>
                  <a:schemeClr val="tx1"/>
                </a:solidFill>
                <a:hlinkClick r:id="rId5"/>
              </a:rPr>
              <a:t> </a:t>
            </a:r>
            <a:r>
              <a:rPr lang="en-US" sz="1100" u="sng" dirty="0" smtClean="0">
                <a:solidFill>
                  <a:schemeClr val="tx1"/>
                </a:solidFill>
                <a:hlinkClick r:id="rId5"/>
              </a:rPr>
              <a:t>https://doi.org/10.1109/i-PACT52855.2021.9696751</a:t>
            </a:r>
            <a:endParaRPr lang="en-US" sz="11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chemeClr val="tx1"/>
                </a:solidFill>
              </a:rPr>
              <a:t>Singgih</a:t>
            </a:r>
            <a:r>
              <a:rPr lang="en-US" sz="1100" dirty="0" smtClean="0">
                <a:solidFill>
                  <a:schemeClr val="tx1"/>
                </a:solidFill>
              </a:rPr>
              <a:t>, M.L., </a:t>
            </a:r>
            <a:r>
              <a:rPr lang="en-US" sz="1100" dirty="0" err="1" smtClean="0">
                <a:solidFill>
                  <a:schemeClr val="tx1"/>
                </a:solidFill>
              </a:rPr>
              <a:t>Zakiyyah</a:t>
            </a:r>
            <a:r>
              <a:rPr lang="en-US" sz="1100" dirty="0" smtClean="0">
                <a:solidFill>
                  <a:schemeClr val="tx1"/>
                </a:solidFill>
              </a:rPr>
              <a:t>, F.F. and Andrew (2024) ‘Machine learning for predictive maintenance: A literature review’, in </a:t>
            </a:r>
            <a:r>
              <a:rPr lang="en-US" sz="1100" i="1" dirty="0" smtClean="0">
                <a:solidFill>
                  <a:schemeClr val="tx1"/>
                </a:solidFill>
              </a:rPr>
              <a:t>2024 7th International Conference on Vocational Education and Electrical Engineering (ICVEE 2024): Charting the Course of Artificial Technology in Sustainable Society</a:t>
            </a:r>
            <a:r>
              <a:rPr lang="en-US" sz="1100" dirty="0" smtClean="0">
                <a:solidFill>
                  <a:schemeClr val="tx1"/>
                </a:solidFill>
              </a:rPr>
              <a:t>, pp. 250–256. Available at:</a:t>
            </a:r>
            <a:r>
              <a:rPr lang="en-US" sz="1100" dirty="0" smtClean="0">
                <a:solidFill>
                  <a:schemeClr val="tx1"/>
                </a:solidFill>
                <a:hlinkClick r:id="rId6"/>
              </a:rPr>
              <a:t> </a:t>
            </a:r>
            <a:r>
              <a:rPr lang="en-US" sz="1100" u="sng" dirty="0" smtClean="0">
                <a:solidFill>
                  <a:schemeClr val="tx1"/>
                </a:solidFill>
                <a:hlinkClick r:id="rId6"/>
              </a:rPr>
              <a:t>https://doi.org/10.1109/ICVEE63912.2024.10823713</a:t>
            </a:r>
            <a:endParaRPr lang="en-US" sz="11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100" dirty="0" smtClean="0">
                <a:solidFill>
                  <a:schemeClr val="tx1"/>
                </a:solidFill>
              </a:rPr>
              <a:t>Zhang, N., Zhao, J., Ma, L., Kong, H. and Li, H., 2022. </a:t>
            </a:r>
            <a:r>
              <a:rPr lang="en-US" sz="1100" i="1" dirty="0" smtClean="0">
                <a:solidFill>
                  <a:schemeClr val="tx1"/>
                </a:solidFill>
              </a:rPr>
              <a:t>Tool wear monitoring based on transfer learning and improved deep residual network</a:t>
            </a:r>
            <a:r>
              <a:rPr lang="en-US" sz="1100" dirty="0" smtClean="0">
                <a:solidFill>
                  <a:schemeClr val="tx1"/>
                </a:solidFill>
              </a:rPr>
              <a:t>. IEEE Access. Available at:</a:t>
            </a:r>
            <a:r>
              <a:rPr lang="en-US" sz="1100" dirty="0" smtClean="0">
                <a:solidFill>
                  <a:schemeClr val="tx1"/>
                </a:solidFill>
                <a:hlinkClick r:id="rId7"/>
              </a:rPr>
              <a:t> </a:t>
            </a:r>
            <a:r>
              <a:rPr lang="en-US" sz="1100" u="sng" dirty="0" smtClean="0">
                <a:solidFill>
                  <a:schemeClr val="tx1"/>
                </a:solidFill>
                <a:hlinkClick r:id="rId7"/>
              </a:rPr>
              <a:t>https://ieeexplore.ieee.org/document/9941668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chemeClr val="tx1"/>
                </a:solidFill>
              </a:rPr>
              <a:t>Shao</a:t>
            </a:r>
            <a:r>
              <a:rPr lang="en-US" sz="1100" dirty="0" smtClean="0">
                <a:solidFill>
                  <a:schemeClr val="tx1"/>
                </a:solidFill>
              </a:rPr>
              <a:t>, H., Li, W., </a:t>
            </a:r>
            <a:r>
              <a:rPr lang="en-US" sz="1100" dirty="0" err="1" smtClean="0">
                <a:solidFill>
                  <a:schemeClr val="tx1"/>
                </a:solidFill>
              </a:rPr>
              <a:t>Cai</a:t>
            </a:r>
            <a:r>
              <a:rPr lang="en-US" sz="1100" dirty="0" smtClean="0">
                <a:solidFill>
                  <a:schemeClr val="tx1"/>
                </a:solidFill>
              </a:rPr>
              <a:t>, B., Wan, J., Xiao, Y. and Yan, S., 2023. </a:t>
            </a:r>
            <a:r>
              <a:rPr lang="en-US" sz="1100" i="1" dirty="0" smtClean="0">
                <a:solidFill>
                  <a:schemeClr val="tx1"/>
                </a:solidFill>
              </a:rPr>
              <a:t>Uncertainty-aware deep learning: A promising tool for trustworthy fault diagnosis</a:t>
            </a:r>
            <a:r>
              <a:rPr lang="en-US" sz="1100" dirty="0" smtClean="0">
                <a:solidFill>
                  <a:schemeClr val="tx1"/>
                </a:solidFill>
              </a:rPr>
              <a:t>. IEEE Transactions on Industrial Informatics. Available at: https://</a:t>
            </a:r>
            <a:r>
              <a:rPr lang="en-US" sz="1100" dirty="0" smtClean="0">
                <a:solidFill>
                  <a:schemeClr val="tx1"/>
                </a:solidFill>
              </a:rPr>
              <a:t>www.ieee-jas.net/article/doi/10.1109/JAS.2024.124290</a:t>
            </a:r>
            <a:endParaRPr lang="en-US" sz="11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chemeClr val="tx1"/>
                </a:solidFill>
              </a:rPr>
              <a:t>Serradilla</a:t>
            </a:r>
            <a:r>
              <a:rPr lang="en-US" sz="1100" dirty="0" smtClean="0">
                <a:solidFill>
                  <a:schemeClr val="tx1"/>
                </a:solidFill>
              </a:rPr>
              <a:t>, O., </a:t>
            </a:r>
            <a:r>
              <a:rPr lang="en-US" sz="1100" dirty="0" err="1" smtClean="0">
                <a:solidFill>
                  <a:schemeClr val="tx1"/>
                </a:solidFill>
              </a:rPr>
              <a:t>Zugasti</a:t>
            </a:r>
            <a:r>
              <a:rPr lang="en-US" sz="1100" dirty="0" smtClean="0">
                <a:solidFill>
                  <a:schemeClr val="tx1"/>
                </a:solidFill>
              </a:rPr>
              <a:t>, E. and </a:t>
            </a:r>
            <a:r>
              <a:rPr lang="en-US" sz="1100" dirty="0" err="1" smtClean="0">
                <a:solidFill>
                  <a:schemeClr val="tx1"/>
                </a:solidFill>
              </a:rPr>
              <a:t>Zurutuza</a:t>
            </a:r>
            <a:r>
              <a:rPr lang="en-US" sz="1100" dirty="0" smtClean="0">
                <a:solidFill>
                  <a:schemeClr val="tx1"/>
                </a:solidFill>
              </a:rPr>
              <a:t>, U., 2020. </a:t>
            </a:r>
            <a:r>
              <a:rPr lang="en-US" sz="1100" i="1" dirty="0" smtClean="0">
                <a:solidFill>
                  <a:schemeClr val="tx1"/>
                </a:solidFill>
              </a:rPr>
              <a:t>Deep learning models for predictive maintenance: A survey, comparison, challenges and prospect</a:t>
            </a:r>
            <a:r>
              <a:rPr lang="en-US" sz="1100" dirty="0" smtClean="0">
                <a:solidFill>
                  <a:schemeClr val="tx1"/>
                </a:solidFill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</a:rPr>
              <a:t>arXiv</a:t>
            </a:r>
            <a:r>
              <a:rPr lang="en-US" sz="1100" dirty="0" smtClean="0">
                <a:solidFill>
                  <a:schemeClr val="tx1"/>
                </a:solidFill>
              </a:rPr>
              <a:t> preprint arXiv:2010.03207. Available at:</a:t>
            </a:r>
            <a:r>
              <a:rPr lang="en-US" sz="1100" dirty="0" smtClean="0">
                <a:solidFill>
                  <a:schemeClr val="tx1"/>
                </a:solidFill>
                <a:hlinkClick r:id="rId8"/>
              </a:rPr>
              <a:t> </a:t>
            </a:r>
            <a:r>
              <a:rPr lang="en-US" sz="1100" u="sng" dirty="0" smtClean="0">
                <a:solidFill>
                  <a:schemeClr val="tx1"/>
                </a:solidFill>
                <a:hlinkClick r:id="rId8"/>
              </a:rPr>
              <a:t>https://arxiv.org/abs/2010.03207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chemeClr val="tx1"/>
                </a:solidFill>
              </a:rPr>
              <a:t>Samatas</a:t>
            </a:r>
            <a:r>
              <a:rPr lang="en-US" sz="1100" dirty="0" smtClean="0">
                <a:solidFill>
                  <a:schemeClr val="tx1"/>
                </a:solidFill>
              </a:rPr>
              <a:t>, G.G., </a:t>
            </a:r>
            <a:r>
              <a:rPr lang="en-US" sz="1100" dirty="0" err="1" smtClean="0">
                <a:solidFill>
                  <a:schemeClr val="tx1"/>
                </a:solidFill>
              </a:rPr>
              <a:t>Moumgiakmas</a:t>
            </a:r>
            <a:r>
              <a:rPr lang="en-US" sz="1100" dirty="0" smtClean="0">
                <a:solidFill>
                  <a:schemeClr val="tx1"/>
                </a:solidFill>
              </a:rPr>
              <a:t>, S.S. and </a:t>
            </a:r>
            <a:r>
              <a:rPr lang="en-US" sz="1100" dirty="0" err="1" smtClean="0">
                <a:solidFill>
                  <a:schemeClr val="tx1"/>
                </a:solidFill>
              </a:rPr>
              <a:t>Papakostas</a:t>
            </a:r>
            <a:r>
              <a:rPr lang="en-US" sz="1100" dirty="0" smtClean="0">
                <a:solidFill>
                  <a:schemeClr val="tx1"/>
                </a:solidFill>
              </a:rPr>
              <a:t>, G.A., 2021. </a:t>
            </a:r>
            <a:r>
              <a:rPr lang="en-US" sz="1100" i="1" dirty="0" smtClean="0">
                <a:solidFill>
                  <a:schemeClr val="tx1"/>
                </a:solidFill>
              </a:rPr>
              <a:t>Predictive maintenance—Bridging artificial intelligence and </a:t>
            </a:r>
            <a:r>
              <a:rPr lang="en-US" sz="1100" i="1" dirty="0" err="1" smtClean="0">
                <a:solidFill>
                  <a:schemeClr val="tx1"/>
                </a:solidFill>
              </a:rPr>
              <a:t>IoT</a:t>
            </a:r>
            <a:r>
              <a:rPr lang="en-US" sz="1100" dirty="0" smtClean="0">
                <a:solidFill>
                  <a:schemeClr val="tx1"/>
                </a:solidFill>
              </a:rPr>
              <a:t>. </a:t>
            </a:r>
            <a:r>
              <a:rPr lang="en-US" sz="1100" dirty="0" err="1" smtClean="0">
                <a:solidFill>
                  <a:schemeClr val="tx1"/>
                </a:solidFill>
              </a:rPr>
              <a:t>arXiv</a:t>
            </a:r>
            <a:r>
              <a:rPr lang="en-US" sz="1100" dirty="0" smtClean="0">
                <a:solidFill>
                  <a:schemeClr val="tx1"/>
                </a:solidFill>
              </a:rPr>
              <a:t> preprint arXiv:2103.11148. Available at:</a:t>
            </a:r>
            <a:r>
              <a:rPr lang="en-US" sz="1100" dirty="0" smtClean="0">
                <a:solidFill>
                  <a:schemeClr val="tx1"/>
                </a:solidFill>
                <a:hlinkClick r:id="rId9"/>
              </a:rPr>
              <a:t> </a:t>
            </a:r>
            <a:r>
              <a:rPr lang="en-US" sz="1100" u="sng" dirty="0" smtClean="0">
                <a:solidFill>
                  <a:schemeClr val="tx1"/>
                </a:solidFill>
                <a:hlinkClick r:id="rId9"/>
              </a:rPr>
              <a:t>https://arxiv.org/abs/2103.11148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chemeClr val="tx1"/>
                </a:solidFill>
              </a:rPr>
              <a:t>Zabin</a:t>
            </a:r>
            <a:r>
              <a:rPr lang="en-US" sz="1100" dirty="0" smtClean="0">
                <a:solidFill>
                  <a:schemeClr val="tx1"/>
                </a:solidFill>
              </a:rPr>
              <a:t>, M., </a:t>
            </a:r>
            <a:r>
              <a:rPr lang="en-US" sz="1100" dirty="0" err="1" smtClean="0">
                <a:solidFill>
                  <a:schemeClr val="tx1"/>
                </a:solidFill>
              </a:rPr>
              <a:t>Choi</a:t>
            </a:r>
            <a:r>
              <a:rPr lang="en-US" sz="1100" dirty="0" smtClean="0">
                <a:solidFill>
                  <a:schemeClr val="tx1"/>
                </a:solidFill>
              </a:rPr>
              <a:t>, H.J. and </a:t>
            </a:r>
            <a:r>
              <a:rPr lang="en-US" sz="1100" dirty="0" err="1" smtClean="0">
                <a:solidFill>
                  <a:schemeClr val="tx1"/>
                </a:solidFill>
              </a:rPr>
              <a:t>Uddin</a:t>
            </a:r>
            <a:r>
              <a:rPr lang="en-US" sz="1100" dirty="0" smtClean="0">
                <a:solidFill>
                  <a:schemeClr val="tx1"/>
                </a:solidFill>
              </a:rPr>
              <a:t>, J., 2022. </a:t>
            </a:r>
            <a:r>
              <a:rPr lang="en-US" sz="1100" i="1" dirty="0" smtClean="0">
                <a:solidFill>
                  <a:schemeClr val="tx1"/>
                </a:solidFill>
              </a:rPr>
              <a:t>Hybrid deep transfer learning architecture for industrial fault diagnosis using Hilbert transform and DCNN–LSTM</a:t>
            </a:r>
            <a:r>
              <a:rPr lang="en-US" sz="1100" dirty="0" smtClean="0">
                <a:solidFill>
                  <a:schemeClr val="tx1"/>
                </a:solidFill>
              </a:rPr>
              <a:t>. The Journal of Supercomputing. Available at:</a:t>
            </a:r>
            <a:r>
              <a:rPr lang="en-US" sz="1100" dirty="0" smtClean="0">
                <a:solidFill>
                  <a:schemeClr val="tx1"/>
                </a:solidFill>
                <a:hlinkClick r:id="rId10"/>
              </a:rPr>
              <a:t> </a:t>
            </a:r>
            <a:r>
              <a:rPr lang="en-US" sz="1100" u="sng" dirty="0" smtClean="0">
                <a:solidFill>
                  <a:schemeClr val="tx1"/>
                </a:solidFill>
                <a:hlinkClick r:id="rId10"/>
              </a:rPr>
              <a:t>https://link.springer.com/article/10.1007/s11227-022-04830-8</a:t>
            </a:r>
            <a:endParaRPr lang="en-US" sz="1100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1100" dirty="0" err="1" smtClean="0">
                <a:solidFill>
                  <a:schemeClr val="tx1"/>
                </a:solidFill>
              </a:rPr>
              <a:t>Jiya</a:t>
            </a:r>
            <a:r>
              <a:rPr lang="en-US" sz="1100" dirty="0" smtClean="0">
                <a:solidFill>
                  <a:schemeClr val="tx1"/>
                </a:solidFill>
              </a:rPr>
              <a:t>, T., 2019. 'Ethical Implications of Predictive Risk Intelligence'. Centre for Computing and Social Responsibility, De Montfort University. </a:t>
            </a:r>
            <a:r>
              <a:rPr lang="en-US" sz="1100" i="1" dirty="0" smtClean="0">
                <a:solidFill>
                  <a:schemeClr val="tx1"/>
                </a:solidFill>
              </a:rPr>
              <a:t>ORBIT Journal</a:t>
            </a:r>
            <a:r>
              <a:rPr lang="en-US" sz="1100" dirty="0" smtClean="0">
                <a:solidFill>
                  <a:schemeClr val="tx1"/>
                </a:solidFill>
              </a:rPr>
              <a:t>, 2(2). Available at:</a:t>
            </a:r>
            <a:r>
              <a:rPr lang="en-US" sz="1100" dirty="0" smtClean="0">
                <a:solidFill>
                  <a:schemeClr val="tx1"/>
                </a:solidFill>
                <a:hlinkClick r:id="rId11"/>
              </a:rPr>
              <a:t> </a:t>
            </a:r>
            <a:r>
              <a:rPr lang="en-US" sz="1100" u="sng" dirty="0" smtClean="0">
                <a:solidFill>
                  <a:schemeClr val="tx1"/>
                </a:solidFill>
                <a:hlinkClick r:id="rId11"/>
              </a:rPr>
              <a:t>https://doi.org/10.29297 /orbit.v2i2.112</a:t>
            </a:r>
            <a:r>
              <a:rPr lang="en-US" sz="1100" dirty="0" smtClean="0">
                <a:solidFill>
                  <a:schemeClr val="tx1"/>
                </a:solidFill>
              </a:rPr>
              <a:t> 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321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Words>828</Words>
  <Application>Microsoft Office PowerPoint</Application>
  <PresentationFormat>On-screen Show (16:9)</PresentationFormat>
  <Paragraphs>85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LENOVO</cp:lastModifiedBy>
  <cp:revision>10</cp:revision>
  <dcterms:created xsi:type="dcterms:W3CDTF">2006-08-16T00:00:00Z</dcterms:created>
  <dcterms:modified xsi:type="dcterms:W3CDTF">2025-04-13T14:28:46Z</dcterms:modified>
</cp:coreProperties>
</file>