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9" r:id="rId6"/>
    <p:sldId id="268" r:id="rId7"/>
    <p:sldId id="272" r:id="rId8"/>
    <p:sldId id="262" r:id="rId9"/>
    <p:sldId id="264" r:id="rId10"/>
    <p:sldId id="266" r:id="rId11"/>
    <p:sldId id="261" r:id="rId12"/>
    <p:sldId id="267" r:id="rId13"/>
    <p:sldId id="270" r:id="rId14"/>
    <p:sldId id="271"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49" autoAdjust="0"/>
    <p:restoredTop sz="94660"/>
  </p:normalViewPr>
  <p:slideViewPr>
    <p:cSldViewPr snapToGrid="0">
      <p:cViewPr varScale="1">
        <p:scale>
          <a:sx n="67" d="100"/>
          <a:sy n="67" d="100"/>
        </p:scale>
        <p:origin x="46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3C95A5-6276-4C2D-8C03-F6C720F4509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7531D9D-6D42-4B67-B7C9-D2990F8D9B7B}">
      <dgm:prSet/>
      <dgm:spPr/>
      <dgm:t>
        <a:bodyPr/>
        <a:lstStyle/>
        <a:p>
          <a:r>
            <a:rPr lang="en-CA"/>
            <a:t>Do school ratings affect house pricing in these cities?</a:t>
          </a:r>
          <a:endParaRPr lang="en-US"/>
        </a:p>
      </dgm:t>
    </dgm:pt>
    <dgm:pt modelId="{C1082E4C-B135-4A2E-9F88-84320A7E167E}" type="parTrans" cxnId="{E3BA7ED6-6878-439B-B1DB-4DF176817C3C}">
      <dgm:prSet/>
      <dgm:spPr/>
      <dgm:t>
        <a:bodyPr/>
        <a:lstStyle/>
        <a:p>
          <a:endParaRPr lang="en-US"/>
        </a:p>
      </dgm:t>
    </dgm:pt>
    <dgm:pt modelId="{B59E25A3-FB3B-434B-AF83-D13C600E45CC}" type="sibTrans" cxnId="{E3BA7ED6-6878-439B-B1DB-4DF176817C3C}">
      <dgm:prSet/>
      <dgm:spPr/>
      <dgm:t>
        <a:bodyPr/>
        <a:lstStyle/>
        <a:p>
          <a:endParaRPr lang="en-US"/>
        </a:p>
      </dgm:t>
    </dgm:pt>
    <dgm:pt modelId="{7F7C3FEA-82E1-4E26-B754-7EAC0C862B6F}">
      <dgm:prSet/>
      <dgm:spPr/>
      <dgm:t>
        <a:bodyPr/>
        <a:lstStyle/>
        <a:p>
          <a:r>
            <a:rPr lang="en-CA"/>
            <a:t>Does the commute time from the Go Train stations to the Union Station in Toronto affect house pricing in these cities?</a:t>
          </a:r>
          <a:endParaRPr lang="en-US"/>
        </a:p>
      </dgm:t>
    </dgm:pt>
    <dgm:pt modelId="{235CB2FE-780E-4244-9816-FB290A472F1E}" type="parTrans" cxnId="{895B7D3D-0CC1-4EDD-A0B8-D7375E828644}">
      <dgm:prSet/>
      <dgm:spPr/>
      <dgm:t>
        <a:bodyPr/>
        <a:lstStyle/>
        <a:p>
          <a:endParaRPr lang="en-US"/>
        </a:p>
      </dgm:t>
    </dgm:pt>
    <dgm:pt modelId="{E1283BE5-2ED2-490B-9EE0-F7656C898F1B}" type="sibTrans" cxnId="{895B7D3D-0CC1-4EDD-A0B8-D7375E828644}">
      <dgm:prSet/>
      <dgm:spPr/>
      <dgm:t>
        <a:bodyPr/>
        <a:lstStyle/>
        <a:p>
          <a:endParaRPr lang="en-US"/>
        </a:p>
      </dgm:t>
    </dgm:pt>
    <dgm:pt modelId="{58939727-F976-42E5-A13F-7B52F159D967}">
      <dgm:prSet/>
      <dgm:spPr/>
      <dgm:t>
        <a:bodyPr/>
        <a:lstStyle/>
        <a:p>
          <a:r>
            <a:rPr lang="en-CA" dirty="0"/>
            <a:t>What is the correlation and what are some other factors we could have studied?</a:t>
          </a:r>
          <a:endParaRPr lang="en-US" dirty="0"/>
        </a:p>
      </dgm:t>
    </dgm:pt>
    <dgm:pt modelId="{01461E7B-0DD2-406C-B0CF-7D3F95A648DE}" type="parTrans" cxnId="{49153B01-392D-4979-8FE3-9BD0DE7614E9}">
      <dgm:prSet/>
      <dgm:spPr/>
      <dgm:t>
        <a:bodyPr/>
        <a:lstStyle/>
        <a:p>
          <a:endParaRPr lang="en-US"/>
        </a:p>
      </dgm:t>
    </dgm:pt>
    <dgm:pt modelId="{C052B47B-6AAD-409A-8837-733DF5EC82FC}" type="sibTrans" cxnId="{49153B01-392D-4979-8FE3-9BD0DE7614E9}">
      <dgm:prSet/>
      <dgm:spPr/>
      <dgm:t>
        <a:bodyPr/>
        <a:lstStyle/>
        <a:p>
          <a:endParaRPr lang="en-US"/>
        </a:p>
      </dgm:t>
    </dgm:pt>
    <dgm:pt modelId="{5BA5F67F-1779-4545-BB09-FF3D95810494}" type="pres">
      <dgm:prSet presAssocID="{393C95A5-6276-4C2D-8C03-F6C720F45095}" presName="root" presStyleCnt="0">
        <dgm:presLayoutVars>
          <dgm:dir/>
          <dgm:resizeHandles val="exact"/>
        </dgm:presLayoutVars>
      </dgm:prSet>
      <dgm:spPr/>
    </dgm:pt>
    <dgm:pt modelId="{9A830354-315D-4C7F-B066-5167ADDA8D07}" type="pres">
      <dgm:prSet presAssocID="{17531D9D-6D42-4B67-B7C9-D2990F8D9B7B}" presName="compNode" presStyleCnt="0"/>
      <dgm:spPr/>
    </dgm:pt>
    <dgm:pt modelId="{D94E8E85-72FD-4D9C-9EFE-5660400C8706}" type="pres">
      <dgm:prSet presAssocID="{17531D9D-6D42-4B67-B7C9-D2990F8D9B7B}" presName="bgRect" presStyleLbl="bgShp" presStyleIdx="0" presStyleCnt="3"/>
      <dgm:spPr/>
    </dgm:pt>
    <dgm:pt modelId="{359E7007-4E43-4BCA-996D-42451997E19F}" type="pres">
      <dgm:prSet presAssocID="{17531D9D-6D42-4B67-B7C9-D2990F8D9B7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ity"/>
        </a:ext>
      </dgm:extLst>
    </dgm:pt>
    <dgm:pt modelId="{88CAC9F7-E2FF-4673-9B9E-A76D08F6971B}" type="pres">
      <dgm:prSet presAssocID="{17531D9D-6D42-4B67-B7C9-D2990F8D9B7B}" presName="spaceRect" presStyleCnt="0"/>
      <dgm:spPr/>
    </dgm:pt>
    <dgm:pt modelId="{766CD818-884D-4B6D-841D-7440EC2A79F9}" type="pres">
      <dgm:prSet presAssocID="{17531D9D-6D42-4B67-B7C9-D2990F8D9B7B}" presName="parTx" presStyleLbl="revTx" presStyleIdx="0" presStyleCnt="3">
        <dgm:presLayoutVars>
          <dgm:chMax val="0"/>
          <dgm:chPref val="0"/>
        </dgm:presLayoutVars>
      </dgm:prSet>
      <dgm:spPr/>
    </dgm:pt>
    <dgm:pt modelId="{D7FC6CA7-6521-4394-8B32-EEF9361DFCEB}" type="pres">
      <dgm:prSet presAssocID="{B59E25A3-FB3B-434B-AF83-D13C600E45CC}" presName="sibTrans" presStyleCnt="0"/>
      <dgm:spPr/>
    </dgm:pt>
    <dgm:pt modelId="{5A755788-207E-4515-BAEB-0FBFDCC98814}" type="pres">
      <dgm:prSet presAssocID="{7F7C3FEA-82E1-4E26-B754-7EAC0C862B6F}" presName="compNode" presStyleCnt="0"/>
      <dgm:spPr/>
    </dgm:pt>
    <dgm:pt modelId="{8A383742-7B0E-4289-8197-A7CE45B0A9F6}" type="pres">
      <dgm:prSet presAssocID="{7F7C3FEA-82E1-4E26-B754-7EAC0C862B6F}" presName="bgRect" presStyleLbl="bgShp" presStyleIdx="1" presStyleCnt="3"/>
      <dgm:spPr/>
    </dgm:pt>
    <dgm:pt modelId="{D22E2791-93BB-46DA-8B42-6689162651F8}" type="pres">
      <dgm:prSet presAssocID="{7F7C3FEA-82E1-4E26-B754-7EAC0C862B6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rain"/>
        </a:ext>
      </dgm:extLst>
    </dgm:pt>
    <dgm:pt modelId="{444286D4-C6D1-4F2D-B457-0283BD7E540B}" type="pres">
      <dgm:prSet presAssocID="{7F7C3FEA-82E1-4E26-B754-7EAC0C862B6F}" presName="spaceRect" presStyleCnt="0"/>
      <dgm:spPr/>
    </dgm:pt>
    <dgm:pt modelId="{77813F79-A639-4F24-A1B9-285B706EAB0E}" type="pres">
      <dgm:prSet presAssocID="{7F7C3FEA-82E1-4E26-B754-7EAC0C862B6F}" presName="parTx" presStyleLbl="revTx" presStyleIdx="1" presStyleCnt="3">
        <dgm:presLayoutVars>
          <dgm:chMax val="0"/>
          <dgm:chPref val="0"/>
        </dgm:presLayoutVars>
      </dgm:prSet>
      <dgm:spPr/>
    </dgm:pt>
    <dgm:pt modelId="{6F9B7493-F694-4EAB-946C-DC91719C3E1C}" type="pres">
      <dgm:prSet presAssocID="{E1283BE5-2ED2-490B-9EE0-F7656C898F1B}" presName="sibTrans" presStyleCnt="0"/>
      <dgm:spPr/>
    </dgm:pt>
    <dgm:pt modelId="{78125669-9ECB-4F12-B410-6FDF7087F395}" type="pres">
      <dgm:prSet presAssocID="{58939727-F976-42E5-A13F-7B52F159D967}" presName="compNode" presStyleCnt="0"/>
      <dgm:spPr/>
    </dgm:pt>
    <dgm:pt modelId="{023E2157-E736-427B-B496-9A261D1F21A4}" type="pres">
      <dgm:prSet presAssocID="{58939727-F976-42E5-A13F-7B52F159D967}" presName="bgRect" presStyleLbl="bgShp" presStyleIdx="2" presStyleCnt="3"/>
      <dgm:spPr/>
    </dgm:pt>
    <dgm:pt modelId="{37FDCD1C-C522-4BE5-96B8-F5C3D54376AF}" type="pres">
      <dgm:prSet presAssocID="{58939727-F976-42E5-A13F-7B52F159D96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icroscope"/>
        </a:ext>
      </dgm:extLst>
    </dgm:pt>
    <dgm:pt modelId="{85186057-CE40-4BDD-AB5B-0E3E5F83831B}" type="pres">
      <dgm:prSet presAssocID="{58939727-F976-42E5-A13F-7B52F159D967}" presName="spaceRect" presStyleCnt="0"/>
      <dgm:spPr/>
    </dgm:pt>
    <dgm:pt modelId="{FC5676D7-6A56-41AE-808D-52774EA4F211}" type="pres">
      <dgm:prSet presAssocID="{58939727-F976-42E5-A13F-7B52F159D967}" presName="parTx" presStyleLbl="revTx" presStyleIdx="2" presStyleCnt="3">
        <dgm:presLayoutVars>
          <dgm:chMax val="0"/>
          <dgm:chPref val="0"/>
        </dgm:presLayoutVars>
      </dgm:prSet>
      <dgm:spPr/>
    </dgm:pt>
  </dgm:ptLst>
  <dgm:cxnLst>
    <dgm:cxn modelId="{49153B01-392D-4979-8FE3-9BD0DE7614E9}" srcId="{393C95A5-6276-4C2D-8C03-F6C720F45095}" destId="{58939727-F976-42E5-A13F-7B52F159D967}" srcOrd="2" destOrd="0" parTransId="{01461E7B-0DD2-406C-B0CF-7D3F95A648DE}" sibTransId="{C052B47B-6AAD-409A-8837-733DF5EC82FC}"/>
    <dgm:cxn modelId="{C97D7036-B475-4DFE-864B-3CA626788C24}" type="presOf" srcId="{17531D9D-6D42-4B67-B7C9-D2990F8D9B7B}" destId="{766CD818-884D-4B6D-841D-7440EC2A79F9}" srcOrd="0" destOrd="0" presId="urn:microsoft.com/office/officeart/2018/2/layout/IconVerticalSolidList"/>
    <dgm:cxn modelId="{895B7D3D-0CC1-4EDD-A0B8-D7375E828644}" srcId="{393C95A5-6276-4C2D-8C03-F6C720F45095}" destId="{7F7C3FEA-82E1-4E26-B754-7EAC0C862B6F}" srcOrd="1" destOrd="0" parTransId="{235CB2FE-780E-4244-9816-FB290A472F1E}" sibTransId="{E1283BE5-2ED2-490B-9EE0-F7656C898F1B}"/>
    <dgm:cxn modelId="{8C13A776-5787-4E24-AC77-D89FE753B6C5}" type="presOf" srcId="{393C95A5-6276-4C2D-8C03-F6C720F45095}" destId="{5BA5F67F-1779-4545-BB09-FF3D95810494}" srcOrd="0" destOrd="0" presId="urn:microsoft.com/office/officeart/2018/2/layout/IconVerticalSolidList"/>
    <dgm:cxn modelId="{D6FA955A-90B3-4245-B438-36F5B3C2517A}" type="presOf" srcId="{7F7C3FEA-82E1-4E26-B754-7EAC0C862B6F}" destId="{77813F79-A639-4F24-A1B9-285B706EAB0E}" srcOrd="0" destOrd="0" presId="urn:microsoft.com/office/officeart/2018/2/layout/IconVerticalSolidList"/>
    <dgm:cxn modelId="{91309BCB-4DE0-47B8-BEEE-626588AF338A}" type="presOf" srcId="{58939727-F976-42E5-A13F-7B52F159D967}" destId="{FC5676D7-6A56-41AE-808D-52774EA4F211}" srcOrd="0" destOrd="0" presId="urn:microsoft.com/office/officeart/2018/2/layout/IconVerticalSolidList"/>
    <dgm:cxn modelId="{E3BA7ED6-6878-439B-B1DB-4DF176817C3C}" srcId="{393C95A5-6276-4C2D-8C03-F6C720F45095}" destId="{17531D9D-6D42-4B67-B7C9-D2990F8D9B7B}" srcOrd="0" destOrd="0" parTransId="{C1082E4C-B135-4A2E-9F88-84320A7E167E}" sibTransId="{B59E25A3-FB3B-434B-AF83-D13C600E45CC}"/>
    <dgm:cxn modelId="{86C95681-2D29-42C0-930C-9D8CA9A0FE83}" type="presParOf" srcId="{5BA5F67F-1779-4545-BB09-FF3D95810494}" destId="{9A830354-315D-4C7F-B066-5167ADDA8D07}" srcOrd="0" destOrd="0" presId="urn:microsoft.com/office/officeart/2018/2/layout/IconVerticalSolidList"/>
    <dgm:cxn modelId="{677A25DC-0A7C-418F-A7FF-C2996869E03A}" type="presParOf" srcId="{9A830354-315D-4C7F-B066-5167ADDA8D07}" destId="{D94E8E85-72FD-4D9C-9EFE-5660400C8706}" srcOrd="0" destOrd="0" presId="urn:microsoft.com/office/officeart/2018/2/layout/IconVerticalSolidList"/>
    <dgm:cxn modelId="{39EFDE8B-4651-47BD-B2B7-21E06E751FC2}" type="presParOf" srcId="{9A830354-315D-4C7F-B066-5167ADDA8D07}" destId="{359E7007-4E43-4BCA-996D-42451997E19F}" srcOrd="1" destOrd="0" presId="urn:microsoft.com/office/officeart/2018/2/layout/IconVerticalSolidList"/>
    <dgm:cxn modelId="{C7130880-FD8A-4331-8FF0-57141F93896F}" type="presParOf" srcId="{9A830354-315D-4C7F-B066-5167ADDA8D07}" destId="{88CAC9F7-E2FF-4673-9B9E-A76D08F6971B}" srcOrd="2" destOrd="0" presId="urn:microsoft.com/office/officeart/2018/2/layout/IconVerticalSolidList"/>
    <dgm:cxn modelId="{0E47E001-951E-428C-9697-DA19A2F1A253}" type="presParOf" srcId="{9A830354-315D-4C7F-B066-5167ADDA8D07}" destId="{766CD818-884D-4B6D-841D-7440EC2A79F9}" srcOrd="3" destOrd="0" presId="urn:microsoft.com/office/officeart/2018/2/layout/IconVerticalSolidList"/>
    <dgm:cxn modelId="{154A3FF6-D32E-4CA1-B352-E42F1881B109}" type="presParOf" srcId="{5BA5F67F-1779-4545-BB09-FF3D95810494}" destId="{D7FC6CA7-6521-4394-8B32-EEF9361DFCEB}" srcOrd="1" destOrd="0" presId="urn:microsoft.com/office/officeart/2018/2/layout/IconVerticalSolidList"/>
    <dgm:cxn modelId="{6B0AA3A8-91C5-4F13-A097-D8700C52AEA3}" type="presParOf" srcId="{5BA5F67F-1779-4545-BB09-FF3D95810494}" destId="{5A755788-207E-4515-BAEB-0FBFDCC98814}" srcOrd="2" destOrd="0" presId="urn:microsoft.com/office/officeart/2018/2/layout/IconVerticalSolidList"/>
    <dgm:cxn modelId="{B8975B2B-4D59-4D17-BF37-24B12325A3AF}" type="presParOf" srcId="{5A755788-207E-4515-BAEB-0FBFDCC98814}" destId="{8A383742-7B0E-4289-8197-A7CE45B0A9F6}" srcOrd="0" destOrd="0" presId="urn:microsoft.com/office/officeart/2018/2/layout/IconVerticalSolidList"/>
    <dgm:cxn modelId="{6C7D200D-0BFC-4BEE-8C66-00E271E9631E}" type="presParOf" srcId="{5A755788-207E-4515-BAEB-0FBFDCC98814}" destId="{D22E2791-93BB-46DA-8B42-6689162651F8}" srcOrd="1" destOrd="0" presId="urn:microsoft.com/office/officeart/2018/2/layout/IconVerticalSolidList"/>
    <dgm:cxn modelId="{EDF16EDE-83DA-48E1-86A0-25112CF80B5E}" type="presParOf" srcId="{5A755788-207E-4515-BAEB-0FBFDCC98814}" destId="{444286D4-C6D1-4F2D-B457-0283BD7E540B}" srcOrd="2" destOrd="0" presId="urn:microsoft.com/office/officeart/2018/2/layout/IconVerticalSolidList"/>
    <dgm:cxn modelId="{0E3E909F-857A-4D66-A439-6799B6DF4582}" type="presParOf" srcId="{5A755788-207E-4515-BAEB-0FBFDCC98814}" destId="{77813F79-A639-4F24-A1B9-285B706EAB0E}" srcOrd="3" destOrd="0" presId="urn:microsoft.com/office/officeart/2018/2/layout/IconVerticalSolidList"/>
    <dgm:cxn modelId="{45FB90EA-AA3E-4FC7-8910-D65606A7E8D5}" type="presParOf" srcId="{5BA5F67F-1779-4545-BB09-FF3D95810494}" destId="{6F9B7493-F694-4EAB-946C-DC91719C3E1C}" srcOrd="3" destOrd="0" presId="urn:microsoft.com/office/officeart/2018/2/layout/IconVerticalSolidList"/>
    <dgm:cxn modelId="{1DA41102-48AE-4143-B2E4-8EE164AF8311}" type="presParOf" srcId="{5BA5F67F-1779-4545-BB09-FF3D95810494}" destId="{78125669-9ECB-4F12-B410-6FDF7087F395}" srcOrd="4" destOrd="0" presId="urn:microsoft.com/office/officeart/2018/2/layout/IconVerticalSolidList"/>
    <dgm:cxn modelId="{D1D4ABEC-8F64-4F65-B1F3-FDDB67DF9DCF}" type="presParOf" srcId="{78125669-9ECB-4F12-B410-6FDF7087F395}" destId="{023E2157-E736-427B-B496-9A261D1F21A4}" srcOrd="0" destOrd="0" presId="urn:microsoft.com/office/officeart/2018/2/layout/IconVerticalSolidList"/>
    <dgm:cxn modelId="{6B8766DB-9E74-45D0-9AAE-54F3BFD36B0E}" type="presParOf" srcId="{78125669-9ECB-4F12-B410-6FDF7087F395}" destId="{37FDCD1C-C522-4BE5-96B8-F5C3D54376AF}" srcOrd="1" destOrd="0" presId="urn:microsoft.com/office/officeart/2018/2/layout/IconVerticalSolidList"/>
    <dgm:cxn modelId="{F5598209-F7C5-423B-8FCF-C1A50370142B}" type="presParOf" srcId="{78125669-9ECB-4F12-B410-6FDF7087F395}" destId="{85186057-CE40-4BDD-AB5B-0E3E5F83831B}" srcOrd="2" destOrd="0" presId="urn:microsoft.com/office/officeart/2018/2/layout/IconVerticalSolidList"/>
    <dgm:cxn modelId="{32CE0340-7485-4DD1-AAD1-D2345F63D5D1}" type="presParOf" srcId="{78125669-9ECB-4F12-B410-6FDF7087F395}" destId="{FC5676D7-6A56-41AE-808D-52774EA4F21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E8E85-72FD-4D9C-9EFE-5660400C8706}">
      <dsp:nvSpPr>
        <dsp:cNvPr id="0" name=""/>
        <dsp:cNvSpPr/>
      </dsp:nvSpPr>
      <dsp:spPr>
        <a:xfrm>
          <a:off x="0" y="675"/>
          <a:ext cx="6900512" cy="15813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9E7007-4E43-4BCA-996D-42451997E19F}">
      <dsp:nvSpPr>
        <dsp:cNvPr id="0" name=""/>
        <dsp:cNvSpPr/>
      </dsp:nvSpPr>
      <dsp:spPr>
        <a:xfrm>
          <a:off x="478363" y="356483"/>
          <a:ext cx="869752" cy="8697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66CD818-884D-4B6D-841D-7440EC2A79F9}">
      <dsp:nvSpPr>
        <dsp:cNvPr id="0" name=""/>
        <dsp:cNvSpPr/>
      </dsp:nvSpPr>
      <dsp:spPr>
        <a:xfrm>
          <a:off x="1826480" y="675"/>
          <a:ext cx="5074031" cy="1581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361" tIns="167361" rIns="167361" bIns="167361" numCol="1" spcCol="1270" anchor="ctr" anchorCtr="0">
          <a:noAutofit/>
        </a:bodyPr>
        <a:lstStyle/>
        <a:p>
          <a:pPr marL="0" lvl="0" indent="0" algn="l" defTabSz="1111250">
            <a:lnSpc>
              <a:spcPct val="90000"/>
            </a:lnSpc>
            <a:spcBef>
              <a:spcPct val="0"/>
            </a:spcBef>
            <a:spcAft>
              <a:spcPct val="35000"/>
            </a:spcAft>
            <a:buNone/>
          </a:pPr>
          <a:r>
            <a:rPr lang="en-CA" sz="2500" kern="1200"/>
            <a:t>Do school ratings affect house pricing in these cities?</a:t>
          </a:r>
          <a:endParaRPr lang="en-US" sz="2500" kern="1200"/>
        </a:p>
      </dsp:txBody>
      <dsp:txXfrm>
        <a:off x="1826480" y="675"/>
        <a:ext cx="5074031" cy="1581368"/>
      </dsp:txXfrm>
    </dsp:sp>
    <dsp:sp modelId="{8A383742-7B0E-4289-8197-A7CE45B0A9F6}">
      <dsp:nvSpPr>
        <dsp:cNvPr id="0" name=""/>
        <dsp:cNvSpPr/>
      </dsp:nvSpPr>
      <dsp:spPr>
        <a:xfrm>
          <a:off x="0" y="1977386"/>
          <a:ext cx="6900512" cy="15813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2E2791-93BB-46DA-8B42-6689162651F8}">
      <dsp:nvSpPr>
        <dsp:cNvPr id="0" name=""/>
        <dsp:cNvSpPr/>
      </dsp:nvSpPr>
      <dsp:spPr>
        <a:xfrm>
          <a:off x="478363" y="2333194"/>
          <a:ext cx="869752" cy="8697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7813F79-A639-4F24-A1B9-285B706EAB0E}">
      <dsp:nvSpPr>
        <dsp:cNvPr id="0" name=""/>
        <dsp:cNvSpPr/>
      </dsp:nvSpPr>
      <dsp:spPr>
        <a:xfrm>
          <a:off x="1826480" y="1977386"/>
          <a:ext cx="5074031" cy="1581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361" tIns="167361" rIns="167361" bIns="167361" numCol="1" spcCol="1270" anchor="ctr" anchorCtr="0">
          <a:noAutofit/>
        </a:bodyPr>
        <a:lstStyle/>
        <a:p>
          <a:pPr marL="0" lvl="0" indent="0" algn="l" defTabSz="1111250">
            <a:lnSpc>
              <a:spcPct val="90000"/>
            </a:lnSpc>
            <a:spcBef>
              <a:spcPct val="0"/>
            </a:spcBef>
            <a:spcAft>
              <a:spcPct val="35000"/>
            </a:spcAft>
            <a:buNone/>
          </a:pPr>
          <a:r>
            <a:rPr lang="en-CA" sz="2500" kern="1200"/>
            <a:t>Does the commute time from the Go Train stations to the Union Station in Toronto affect house pricing in these cities?</a:t>
          </a:r>
          <a:endParaRPr lang="en-US" sz="2500" kern="1200"/>
        </a:p>
      </dsp:txBody>
      <dsp:txXfrm>
        <a:off x="1826480" y="1977386"/>
        <a:ext cx="5074031" cy="1581368"/>
      </dsp:txXfrm>
    </dsp:sp>
    <dsp:sp modelId="{023E2157-E736-427B-B496-9A261D1F21A4}">
      <dsp:nvSpPr>
        <dsp:cNvPr id="0" name=""/>
        <dsp:cNvSpPr/>
      </dsp:nvSpPr>
      <dsp:spPr>
        <a:xfrm>
          <a:off x="0" y="3954096"/>
          <a:ext cx="6900512" cy="15813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FDCD1C-C522-4BE5-96B8-F5C3D54376AF}">
      <dsp:nvSpPr>
        <dsp:cNvPr id="0" name=""/>
        <dsp:cNvSpPr/>
      </dsp:nvSpPr>
      <dsp:spPr>
        <a:xfrm>
          <a:off x="478363" y="4309904"/>
          <a:ext cx="869752" cy="8697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C5676D7-6A56-41AE-808D-52774EA4F211}">
      <dsp:nvSpPr>
        <dsp:cNvPr id="0" name=""/>
        <dsp:cNvSpPr/>
      </dsp:nvSpPr>
      <dsp:spPr>
        <a:xfrm>
          <a:off x="1826480" y="3954096"/>
          <a:ext cx="5074031" cy="1581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361" tIns="167361" rIns="167361" bIns="167361" numCol="1" spcCol="1270" anchor="ctr" anchorCtr="0">
          <a:noAutofit/>
        </a:bodyPr>
        <a:lstStyle/>
        <a:p>
          <a:pPr marL="0" lvl="0" indent="0" algn="l" defTabSz="1111250">
            <a:lnSpc>
              <a:spcPct val="90000"/>
            </a:lnSpc>
            <a:spcBef>
              <a:spcPct val="0"/>
            </a:spcBef>
            <a:spcAft>
              <a:spcPct val="35000"/>
            </a:spcAft>
            <a:buNone/>
          </a:pPr>
          <a:r>
            <a:rPr lang="en-CA" sz="2500" kern="1200" dirty="0"/>
            <a:t>What is the correlation and what are some other factors we could have studied?</a:t>
          </a:r>
          <a:endParaRPr lang="en-US" sz="2500" kern="1200" dirty="0"/>
        </a:p>
      </dsp:txBody>
      <dsp:txXfrm>
        <a:off x="1826480" y="3954096"/>
        <a:ext cx="5074031" cy="158136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3/25/2020</a:t>
            </a:fld>
            <a:endParaRPr lang="en-US"/>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346444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3/25/2020</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120152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3/25/2020</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098316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3/25/2020</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36305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3/25/2020</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958851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3/25/2020</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75603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3/25/2020</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63665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3/25/2020</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87321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3/25/2020</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881197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3/25/2020</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4008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3/25/2020</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9800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3/25/2020</a:t>
            </a:fld>
            <a:endParaRPr lang="en-US"/>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a:p>
        </p:txBody>
      </p:sp>
    </p:spTree>
    <p:extLst>
      <p:ext uri="{BB962C8B-B14F-4D97-AF65-F5344CB8AC3E}">
        <p14:creationId xmlns:p14="http://schemas.microsoft.com/office/powerpoint/2010/main" val="987529064"/>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68AB93A-48BC-4C25-A3AD-C17B5A682A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1137A5-DC0F-4F77-B459-9137C483C64F}"/>
              </a:ext>
            </a:extLst>
          </p:cNvPr>
          <p:cNvSpPr>
            <a:spLocks noGrp="1"/>
          </p:cNvSpPr>
          <p:nvPr>
            <p:ph type="ctrTitle"/>
          </p:nvPr>
        </p:nvSpPr>
        <p:spPr>
          <a:xfrm>
            <a:off x="7998581" y="643467"/>
            <a:ext cx="3562483" cy="3569241"/>
          </a:xfrm>
        </p:spPr>
        <p:txBody>
          <a:bodyPr>
            <a:normAutofit/>
          </a:bodyPr>
          <a:lstStyle/>
          <a:p>
            <a:r>
              <a:rPr lang="en-CA" sz="5800" dirty="0"/>
              <a:t>House Pricing Comparison </a:t>
            </a:r>
          </a:p>
        </p:txBody>
      </p:sp>
      <p:sp>
        <p:nvSpPr>
          <p:cNvPr id="3" name="Subtitle 2">
            <a:extLst>
              <a:ext uri="{FF2B5EF4-FFF2-40B4-BE49-F238E27FC236}">
                <a16:creationId xmlns:a16="http://schemas.microsoft.com/office/drawing/2014/main" id="{B629811C-B9A6-420F-A621-D4F1EA86B25B}"/>
              </a:ext>
            </a:extLst>
          </p:cNvPr>
          <p:cNvSpPr>
            <a:spLocks noGrp="1"/>
          </p:cNvSpPr>
          <p:nvPr>
            <p:ph type="subTitle" idx="1"/>
          </p:nvPr>
        </p:nvSpPr>
        <p:spPr>
          <a:xfrm>
            <a:off x="7998581" y="4631161"/>
            <a:ext cx="3562483" cy="1569486"/>
          </a:xfrm>
        </p:spPr>
        <p:txBody>
          <a:bodyPr>
            <a:normAutofit/>
          </a:bodyPr>
          <a:lstStyle/>
          <a:p>
            <a:r>
              <a:rPr lang="en-CA" dirty="0" err="1"/>
              <a:t>Sherana</a:t>
            </a:r>
            <a:r>
              <a:rPr lang="en-CA" dirty="0"/>
              <a:t> Syed, </a:t>
            </a:r>
            <a:r>
              <a:rPr lang="en-CA" dirty="0" err="1"/>
              <a:t>Avinash</a:t>
            </a:r>
            <a:r>
              <a:rPr lang="en-CA" dirty="0"/>
              <a:t> Dhawan, Jasmeet </a:t>
            </a:r>
            <a:r>
              <a:rPr lang="en-CA" dirty="0" err="1"/>
              <a:t>Aujla</a:t>
            </a:r>
            <a:r>
              <a:rPr lang="en-CA" dirty="0"/>
              <a:t> and Raj </a:t>
            </a:r>
            <a:r>
              <a:rPr lang="en-CA" dirty="0" err="1"/>
              <a:t>Periyasamy</a:t>
            </a:r>
            <a:endParaRPr lang="en-CA" dirty="0"/>
          </a:p>
        </p:txBody>
      </p:sp>
      <p:sp>
        <p:nvSpPr>
          <p:cNvPr id="28"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5874" y="4409267"/>
            <a:ext cx="3242551" cy="27432"/>
          </a:xfrm>
          <a:custGeom>
            <a:avLst/>
            <a:gdLst>
              <a:gd name="connsiteX0" fmla="*/ 0 w 3242551"/>
              <a:gd name="connsiteY0" fmla="*/ 0 h 27432"/>
              <a:gd name="connsiteX1" fmla="*/ 616085 w 3242551"/>
              <a:gd name="connsiteY1" fmla="*/ 0 h 27432"/>
              <a:gd name="connsiteX2" fmla="*/ 1264595 w 3242551"/>
              <a:gd name="connsiteY2" fmla="*/ 0 h 27432"/>
              <a:gd name="connsiteX3" fmla="*/ 1945531 w 3242551"/>
              <a:gd name="connsiteY3" fmla="*/ 0 h 27432"/>
              <a:gd name="connsiteX4" fmla="*/ 2626466 w 3242551"/>
              <a:gd name="connsiteY4" fmla="*/ 0 h 27432"/>
              <a:gd name="connsiteX5" fmla="*/ 3242551 w 3242551"/>
              <a:gd name="connsiteY5" fmla="*/ 0 h 27432"/>
              <a:gd name="connsiteX6" fmla="*/ 3242551 w 3242551"/>
              <a:gd name="connsiteY6" fmla="*/ 27432 h 27432"/>
              <a:gd name="connsiteX7" fmla="*/ 2529190 w 3242551"/>
              <a:gd name="connsiteY7" fmla="*/ 27432 h 27432"/>
              <a:gd name="connsiteX8" fmla="*/ 1815829 w 3242551"/>
              <a:gd name="connsiteY8" fmla="*/ 27432 h 27432"/>
              <a:gd name="connsiteX9" fmla="*/ 1167318 w 3242551"/>
              <a:gd name="connsiteY9" fmla="*/ 27432 h 27432"/>
              <a:gd name="connsiteX10" fmla="*/ 0 w 3242551"/>
              <a:gd name="connsiteY10" fmla="*/ 27432 h 27432"/>
              <a:gd name="connsiteX11" fmla="*/ 0 w 3242551"/>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42551" h="27432" fill="none" extrusionOk="0">
                <a:moveTo>
                  <a:pt x="0" y="0"/>
                </a:moveTo>
                <a:cubicBezTo>
                  <a:pt x="194108" y="-30346"/>
                  <a:pt x="476260" y="9901"/>
                  <a:pt x="616085" y="0"/>
                </a:cubicBezTo>
                <a:cubicBezTo>
                  <a:pt x="755911" y="-9901"/>
                  <a:pt x="955441" y="-31994"/>
                  <a:pt x="1264595" y="0"/>
                </a:cubicBezTo>
                <a:cubicBezTo>
                  <a:pt x="1573749" y="31994"/>
                  <a:pt x="1618785" y="-7447"/>
                  <a:pt x="1945531" y="0"/>
                </a:cubicBezTo>
                <a:cubicBezTo>
                  <a:pt x="2272277" y="7447"/>
                  <a:pt x="2390625" y="1646"/>
                  <a:pt x="2626466" y="0"/>
                </a:cubicBezTo>
                <a:cubicBezTo>
                  <a:pt x="2862308" y="-1646"/>
                  <a:pt x="3064770" y="5184"/>
                  <a:pt x="3242551" y="0"/>
                </a:cubicBezTo>
                <a:cubicBezTo>
                  <a:pt x="3241385" y="7395"/>
                  <a:pt x="3242596" y="21864"/>
                  <a:pt x="3242551" y="27432"/>
                </a:cubicBezTo>
                <a:cubicBezTo>
                  <a:pt x="3023282" y="59750"/>
                  <a:pt x="2875833" y="36030"/>
                  <a:pt x="2529190" y="27432"/>
                </a:cubicBezTo>
                <a:cubicBezTo>
                  <a:pt x="2182547" y="18834"/>
                  <a:pt x="2011286" y="10066"/>
                  <a:pt x="1815829" y="27432"/>
                </a:cubicBezTo>
                <a:cubicBezTo>
                  <a:pt x="1620372" y="44798"/>
                  <a:pt x="1410011" y="-1058"/>
                  <a:pt x="1167318" y="27432"/>
                </a:cubicBezTo>
                <a:cubicBezTo>
                  <a:pt x="924625" y="55922"/>
                  <a:pt x="241931" y="85033"/>
                  <a:pt x="0" y="27432"/>
                </a:cubicBezTo>
                <a:cubicBezTo>
                  <a:pt x="-503" y="20663"/>
                  <a:pt x="1168" y="5855"/>
                  <a:pt x="0" y="0"/>
                </a:cubicBezTo>
                <a:close/>
              </a:path>
              <a:path w="3242551" h="27432" stroke="0" extrusionOk="0">
                <a:moveTo>
                  <a:pt x="0" y="0"/>
                </a:moveTo>
                <a:cubicBezTo>
                  <a:pt x="292987" y="-12051"/>
                  <a:pt x="313221" y="-4437"/>
                  <a:pt x="616085" y="0"/>
                </a:cubicBezTo>
                <a:cubicBezTo>
                  <a:pt x="918950" y="4437"/>
                  <a:pt x="1001475" y="-7765"/>
                  <a:pt x="1167318" y="0"/>
                </a:cubicBezTo>
                <a:cubicBezTo>
                  <a:pt x="1333161" y="7765"/>
                  <a:pt x="1642740" y="34995"/>
                  <a:pt x="1880680" y="0"/>
                </a:cubicBezTo>
                <a:cubicBezTo>
                  <a:pt x="2118620" y="-34995"/>
                  <a:pt x="2326628" y="756"/>
                  <a:pt x="2496764" y="0"/>
                </a:cubicBezTo>
                <a:cubicBezTo>
                  <a:pt x="2666900" y="-756"/>
                  <a:pt x="2887316" y="25599"/>
                  <a:pt x="3242551" y="0"/>
                </a:cubicBezTo>
                <a:cubicBezTo>
                  <a:pt x="3242744" y="12649"/>
                  <a:pt x="3241563" y="17989"/>
                  <a:pt x="3242551" y="27432"/>
                </a:cubicBezTo>
                <a:cubicBezTo>
                  <a:pt x="3008998" y="-2757"/>
                  <a:pt x="2799879" y="44559"/>
                  <a:pt x="2594041" y="27432"/>
                </a:cubicBezTo>
                <a:cubicBezTo>
                  <a:pt x="2388203" y="10306"/>
                  <a:pt x="2212925" y="-2221"/>
                  <a:pt x="1880680" y="27432"/>
                </a:cubicBezTo>
                <a:cubicBezTo>
                  <a:pt x="1548435" y="57085"/>
                  <a:pt x="1523943" y="37041"/>
                  <a:pt x="1329446" y="27432"/>
                </a:cubicBezTo>
                <a:cubicBezTo>
                  <a:pt x="1134949" y="17823"/>
                  <a:pt x="919920" y="28299"/>
                  <a:pt x="680936" y="27432"/>
                </a:cubicBezTo>
                <a:cubicBezTo>
                  <a:pt x="441952" y="26566"/>
                  <a:pt x="273000" y="57219"/>
                  <a:pt x="0" y="27432"/>
                </a:cubicBezTo>
                <a:cubicBezTo>
                  <a:pt x="1300" y="19678"/>
                  <a:pt x="-86" y="12044"/>
                  <a:pt x="0" y="0"/>
                </a:cubicBezTo>
                <a:close/>
              </a:path>
            </a:pathLst>
          </a:custGeom>
          <a:solidFill>
            <a:srgbClr val="C49791"/>
          </a:solidFill>
          <a:ln w="38100" cap="rnd">
            <a:solidFill>
              <a:srgbClr val="C4979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8CA6AF9-739F-4017-A249-63F0DA6C3DA1}"/>
              </a:ext>
            </a:extLst>
          </p:cNvPr>
          <p:cNvPicPr>
            <a:picLocks noChangeAspect="1"/>
          </p:cNvPicPr>
          <p:nvPr/>
        </p:nvPicPr>
        <p:blipFill rotWithShape="1">
          <a:blip r:embed="rId2"/>
          <a:srcRect t="4462" b="11268"/>
          <a:stretch/>
        </p:blipFill>
        <p:spPr>
          <a:xfrm>
            <a:off x="320040" y="1386165"/>
            <a:ext cx="7214616" cy="4058238"/>
          </a:xfrm>
          <a:prstGeom prst="rect">
            <a:avLst/>
          </a:prstGeom>
        </p:spPr>
      </p:pic>
    </p:spTree>
    <p:extLst>
      <p:ext uri="{BB962C8B-B14F-4D97-AF65-F5344CB8AC3E}">
        <p14:creationId xmlns:p14="http://schemas.microsoft.com/office/powerpoint/2010/main" val="3730170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73" name="Rectangle 72">
            <a:extLst>
              <a:ext uri="{FF2B5EF4-FFF2-40B4-BE49-F238E27FC236}">
                <a16:creationId xmlns:a16="http://schemas.microsoft.com/office/drawing/2014/main" id="{168AB93A-48BC-4C25-A3AD-C17B5A682A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8A3D62-6DF3-4D0F-816F-28CA9180B6E9}"/>
              </a:ext>
            </a:extLst>
          </p:cNvPr>
          <p:cNvSpPr>
            <a:spLocks noGrp="1"/>
          </p:cNvSpPr>
          <p:nvPr>
            <p:ph type="title"/>
          </p:nvPr>
        </p:nvSpPr>
        <p:spPr>
          <a:xfrm>
            <a:off x="7998581" y="643467"/>
            <a:ext cx="3562483" cy="3569241"/>
          </a:xfrm>
        </p:spPr>
        <p:txBody>
          <a:bodyPr vert="horz" lIns="91440" tIns="45720" rIns="91440" bIns="45720" rtlCol="0" anchor="b">
            <a:normAutofit/>
          </a:bodyPr>
          <a:lstStyle/>
          <a:p>
            <a:pPr>
              <a:lnSpc>
                <a:spcPct val="90000"/>
              </a:lnSpc>
            </a:pPr>
            <a:r>
              <a:rPr lang="en-US" sz="5800"/>
              <a:t>Average House Price vs. Average All School Scores</a:t>
            </a:r>
          </a:p>
        </p:txBody>
      </p:sp>
      <p:sp>
        <p:nvSpPr>
          <p:cNvPr id="75"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5874" y="4409267"/>
            <a:ext cx="3242551" cy="27432"/>
          </a:xfrm>
          <a:custGeom>
            <a:avLst/>
            <a:gdLst>
              <a:gd name="connsiteX0" fmla="*/ 0 w 3242551"/>
              <a:gd name="connsiteY0" fmla="*/ 0 h 27432"/>
              <a:gd name="connsiteX1" fmla="*/ 616085 w 3242551"/>
              <a:gd name="connsiteY1" fmla="*/ 0 h 27432"/>
              <a:gd name="connsiteX2" fmla="*/ 1264595 w 3242551"/>
              <a:gd name="connsiteY2" fmla="*/ 0 h 27432"/>
              <a:gd name="connsiteX3" fmla="*/ 1945531 w 3242551"/>
              <a:gd name="connsiteY3" fmla="*/ 0 h 27432"/>
              <a:gd name="connsiteX4" fmla="*/ 2626466 w 3242551"/>
              <a:gd name="connsiteY4" fmla="*/ 0 h 27432"/>
              <a:gd name="connsiteX5" fmla="*/ 3242551 w 3242551"/>
              <a:gd name="connsiteY5" fmla="*/ 0 h 27432"/>
              <a:gd name="connsiteX6" fmla="*/ 3242551 w 3242551"/>
              <a:gd name="connsiteY6" fmla="*/ 27432 h 27432"/>
              <a:gd name="connsiteX7" fmla="*/ 2529190 w 3242551"/>
              <a:gd name="connsiteY7" fmla="*/ 27432 h 27432"/>
              <a:gd name="connsiteX8" fmla="*/ 1815829 w 3242551"/>
              <a:gd name="connsiteY8" fmla="*/ 27432 h 27432"/>
              <a:gd name="connsiteX9" fmla="*/ 1167318 w 3242551"/>
              <a:gd name="connsiteY9" fmla="*/ 27432 h 27432"/>
              <a:gd name="connsiteX10" fmla="*/ 0 w 3242551"/>
              <a:gd name="connsiteY10" fmla="*/ 27432 h 27432"/>
              <a:gd name="connsiteX11" fmla="*/ 0 w 3242551"/>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42551" h="27432" fill="none" extrusionOk="0">
                <a:moveTo>
                  <a:pt x="0" y="0"/>
                </a:moveTo>
                <a:cubicBezTo>
                  <a:pt x="194108" y="-30346"/>
                  <a:pt x="476260" y="9901"/>
                  <a:pt x="616085" y="0"/>
                </a:cubicBezTo>
                <a:cubicBezTo>
                  <a:pt x="755911" y="-9901"/>
                  <a:pt x="955441" y="-31994"/>
                  <a:pt x="1264595" y="0"/>
                </a:cubicBezTo>
                <a:cubicBezTo>
                  <a:pt x="1573749" y="31994"/>
                  <a:pt x="1618785" y="-7447"/>
                  <a:pt x="1945531" y="0"/>
                </a:cubicBezTo>
                <a:cubicBezTo>
                  <a:pt x="2272277" y="7447"/>
                  <a:pt x="2390625" y="1646"/>
                  <a:pt x="2626466" y="0"/>
                </a:cubicBezTo>
                <a:cubicBezTo>
                  <a:pt x="2862308" y="-1646"/>
                  <a:pt x="3064770" y="5184"/>
                  <a:pt x="3242551" y="0"/>
                </a:cubicBezTo>
                <a:cubicBezTo>
                  <a:pt x="3241385" y="7395"/>
                  <a:pt x="3242596" y="21864"/>
                  <a:pt x="3242551" y="27432"/>
                </a:cubicBezTo>
                <a:cubicBezTo>
                  <a:pt x="3023282" y="59750"/>
                  <a:pt x="2875833" y="36030"/>
                  <a:pt x="2529190" y="27432"/>
                </a:cubicBezTo>
                <a:cubicBezTo>
                  <a:pt x="2182547" y="18834"/>
                  <a:pt x="2011286" y="10066"/>
                  <a:pt x="1815829" y="27432"/>
                </a:cubicBezTo>
                <a:cubicBezTo>
                  <a:pt x="1620372" y="44798"/>
                  <a:pt x="1410011" y="-1058"/>
                  <a:pt x="1167318" y="27432"/>
                </a:cubicBezTo>
                <a:cubicBezTo>
                  <a:pt x="924625" y="55922"/>
                  <a:pt x="241931" y="85033"/>
                  <a:pt x="0" y="27432"/>
                </a:cubicBezTo>
                <a:cubicBezTo>
                  <a:pt x="-503" y="20663"/>
                  <a:pt x="1168" y="5855"/>
                  <a:pt x="0" y="0"/>
                </a:cubicBezTo>
                <a:close/>
              </a:path>
              <a:path w="3242551" h="27432" stroke="0" extrusionOk="0">
                <a:moveTo>
                  <a:pt x="0" y="0"/>
                </a:moveTo>
                <a:cubicBezTo>
                  <a:pt x="292987" y="-12051"/>
                  <a:pt x="313221" y="-4437"/>
                  <a:pt x="616085" y="0"/>
                </a:cubicBezTo>
                <a:cubicBezTo>
                  <a:pt x="918950" y="4437"/>
                  <a:pt x="1001475" y="-7765"/>
                  <a:pt x="1167318" y="0"/>
                </a:cubicBezTo>
                <a:cubicBezTo>
                  <a:pt x="1333161" y="7765"/>
                  <a:pt x="1642740" y="34995"/>
                  <a:pt x="1880680" y="0"/>
                </a:cubicBezTo>
                <a:cubicBezTo>
                  <a:pt x="2118620" y="-34995"/>
                  <a:pt x="2326628" y="756"/>
                  <a:pt x="2496764" y="0"/>
                </a:cubicBezTo>
                <a:cubicBezTo>
                  <a:pt x="2666900" y="-756"/>
                  <a:pt x="2887316" y="25599"/>
                  <a:pt x="3242551" y="0"/>
                </a:cubicBezTo>
                <a:cubicBezTo>
                  <a:pt x="3242744" y="12649"/>
                  <a:pt x="3241563" y="17989"/>
                  <a:pt x="3242551" y="27432"/>
                </a:cubicBezTo>
                <a:cubicBezTo>
                  <a:pt x="3008998" y="-2757"/>
                  <a:pt x="2799879" y="44559"/>
                  <a:pt x="2594041" y="27432"/>
                </a:cubicBezTo>
                <a:cubicBezTo>
                  <a:pt x="2388203" y="10306"/>
                  <a:pt x="2212925" y="-2221"/>
                  <a:pt x="1880680" y="27432"/>
                </a:cubicBezTo>
                <a:cubicBezTo>
                  <a:pt x="1548435" y="57085"/>
                  <a:pt x="1523943" y="37041"/>
                  <a:pt x="1329446" y="27432"/>
                </a:cubicBezTo>
                <a:cubicBezTo>
                  <a:pt x="1134949" y="17823"/>
                  <a:pt x="919920" y="28299"/>
                  <a:pt x="680936" y="27432"/>
                </a:cubicBezTo>
                <a:cubicBezTo>
                  <a:pt x="441952" y="26566"/>
                  <a:pt x="273000" y="57219"/>
                  <a:pt x="0" y="27432"/>
                </a:cubicBezTo>
                <a:cubicBezTo>
                  <a:pt x="1300" y="19678"/>
                  <a:pt x="-86" y="12044"/>
                  <a:pt x="0" y="0"/>
                </a:cubicBezTo>
                <a:close/>
              </a:path>
            </a:pathLst>
          </a:custGeom>
          <a:solidFill>
            <a:srgbClr val="C49791"/>
          </a:solidFill>
          <a:ln w="38100" cap="rnd">
            <a:solidFill>
              <a:srgbClr val="C4979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a:extLst>
              <a:ext uri="{FF2B5EF4-FFF2-40B4-BE49-F238E27FC236}">
                <a16:creationId xmlns:a16="http://schemas.microsoft.com/office/drawing/2014/main" id="{91E72F0F-0149-4AD0-9D8F-5F5E693ED75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20040" y="1120475"/>
            <a:ext cx="7214616" cy="4589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7556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7" name="Rectangle 1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A0FB44-0877-42F4-A3B4-941C38BFB47C}"/>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800"/>
              <a:t>Go Train System Map</a:t>
            </a:r>
            <a:endParaRPr lang="en-US" sz="5800" dirty="0"/>
          </a:p>
        </p:txBody>
      </p:sp>
      <p:sp>
        <p:nvSpPr>
          <p:cNvPr id="18"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C49791"/>
          </a:solidFill>
          <a:ln w="38100" cap="rnd">
            <a:solidFill>
              <a:srgbClr val="C4979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close up of a map&#10;&#10;Description automatically generated">
            <a:extLst>
              <a:ext uri="{FF2B5EF4-FFF2-40B4-BE49-F238E27FC236}">
                <a16:creationId xmlns:a16="http://schemas.microsoft.com/office/drawing/2014/main" id="{87634D5D-D09E-46DB-9DD2-E2255BD6BC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4296" y="655693"/>
            <a:ext cx="7214616" cy="5519181"/>
          </a:xfrm>
          <a:prstGeom prst="rect">
            <a:avLst/>
          </a:prstGeom>
        </p:spPr>
      </p:pic>
    </p:spTree>
    <p:extLst>
      <p:ext uri="{BB962C8B-B14F-4D97-AF65-F5344CB8AC3E}">
        <p14:creationId xmlns:p14="http://schemas.microsoft.com/office/powerpoint/2010/main" val="3966459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73" name="Rectangle 72">
            <a:extLst>
              <a:ext uri="{FF2B5EF4-FFF2-40B4-BE49-F238E27FC236}">
                <a16:creationId xmlns:a16="http://schemas.microsoft.com/office/drawing/2014/main" id="{168AB93A-48BC-4C25-A3AD-C17B5A682A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1B4310-A4C5-4750-8E25-7271735D0617}"/>
              </a:ext>
            </a:extLst>
          </p:cNvPr>
          <p:cNvSpPr>
            <a:spLocks noGrp="1"/>
          </p:cNvSpPr>
          <p:nvPr>
            <p:ph type="title"/>
          </p:nvPr>
        </p:nvSpPr>
        <p:spPr>
          <a:xfrm>
            <a:off x="7998581" y="643467"/>
            <a:ext cx="3562483" cy="3569241"/>
          </a:xfrm>
        </p:spPr>
        <p:txBody>
          <a:bodyPr vert="horz" lIns="91440" tIns="45720" rIns="91440" bIns="45720" rtlCol="0" anchor="b">
            <a:normAutofit/>
          </a:bodyPr>
          <a:lstStyle/>
          <a:p>
            <a:r>
              <a:rPr lang="en-US" sz="5800"/>
              <a:t>Average House Price vs. Commute Times</a:t>
            </a:r>
          </a:p>
        </p:txBody>
      </p:sp>
      <p:sp>
        <p:nvSpPr>
          <p:cNvPr id="75"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5874" y="4409267"/>
            <a:ext cx="3242551" cy="27432"/>
          </a:xfrm>
          <a:custGeom>
            <a:avLst/>
            <a:gdLst>
              <a:gd name="connsiteX0" fmla="*/ 0 w 3242551"/>
              <a:gd name="connsiteY0" fmla="*/ 0 h 27432"/>
              <a:gd name="connsiteX1" fmla="*/ 616085 w 3242551"/>
              <a:gd name="connsiteY1" fmla="*/ 0 h 27432"/>
              <a:gd name="connsiteX2" fmla="*/ 1264595 w 3242551"/>
              <a:gd name="connsiteY2" fmla="*/ 0 h 27432"/>
              <a:gd name="connsiteX3" fmla="*/ 1945531 w 3242551"/>
              <a:gd name="connsiteY3" fmla="*/ 0 h 27432"/>
              <a:gd name="connsiteX4" fmla="*/ 2626466 w 3242551"/>
              <a:gd name="connsiteY4" fmla="*/ 0 h 27432"/>
              <a:gd name="connsiteX5" fmla="*/ 3242551 w 3242551"/>
              <a:gd name="connsiteY5" fmla="*/ 0 h 27432"/>
              <a:gd name="connsiteX6" fmla="*/ 3242551 w 3242551"/>
              <a:gd name="connsiteY6" fmla="*/ 27432 h 27432"/>
              <a:gd name="connsiteX7" fmla="*/ 2529190 w 3242551"/>
              <a:gd name="connsiteY7" fmla="*/ 27432 h 27432"/>
              <a:gd name="connsiteX8" fmla="*/ 1815829 w 3242551"/>
              <a:gd name="connsiteY8" fmla="*/ 27432 h 27432"/>
              <a:gd name="connsiteX9" fmla="*/ 1167318 w 3242551"/>
              <a:gd name="connsiteY9" fmla="*/ 27432 h 27432"/>
              <a:gd name="connsiteX10" fmla="*/ 0 w 3242551"/>
              <a:gd name="connsiteY10" fmla="*/ 27432 h 27432"/>
              <a:gd name="connsiteX11" fmla="*/ 0 w 3242551"/>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42551" h="27432" fill="none" extrusionOk="0">
                <a:moveTo>
                  <a:pt x="0" y="0"/>
                </a:moveTo>
                <a:cubicBezTo>
                  <a:pt x="194108" y="-30346"/>
                  <a:pt x="476260" y="9901"/>
                  <a:pt x="616085" y="0"/>
                </a:cubicBezTo>
                <a:cubicBezTo>
                  <a:pt x="755911" y="-9901"/>
                  <a:pt x="955441" y="-31994"/>
                  <a:pt x="1264595" y="0"/>
                </a:cubicBezTo>
                <a:cubicBezTo>
                  <a:pt x="1573749" y="31994"/>
                  <a:pt x="1618785" y="-7447"/>
                  <a:pt x="1945531" y="0"/>
                </a:cubicBezTo>
                <a:cubicBezTo>
                  <a:pt x="2272277" y="7447"/>
                  <a:pt x="2390625" y="1646"/>
                  <a:pt x="2626466" y="0"/>
                </a:cubicBezTo>
                <a:cubicBezTo>
                  <a:pt x="2862308" y="-1646"/>
                  <a:pt x="3064770" y="5184"/>
                  <a:pt x="3242551" y="0"/>
                </a:cubicBezTo>
                <a:cubicBezTo>
                  <a:pt x="3241385" y="7395"/>
                  <a:pt x="3242596" y="21864"/>
                  <a:pt x="3242551" y="27432"/>
                </a:cubicBezTo>
                <a:cubicBezTo>
                  <a:pt x="3023282" y="59750"/>
                  <a:pt x="2875833" y="36030"/>
                  <a:pt x="2529190" y="27432"/>
                </a:cubicBezTo>
                <a:cubicBezTo>
                  <a:pt x="2182547" y="18834"/>
                  <a:pt x="2011286" y="10066"/>
                  <a:pt x="1815829" y="27432"/>
                </a:cubicBezTo>
                <a:cubicBezTo>
                  <a:pt x="1620372" y="44798"/>
                  <a:pt x="1410011" y="-1058"/>
                  <a:pt x="1167318" y="27432"/>
                </a:cubicBezTo>
                <a:cubicBezTo>
                  <a:pt x="924625" y="55922"/>
                  <a:pt x="241931" y="85033"/>
                  <a:pt x="0" y="27432"/>
                </a:cubicBezTo>
                <a:cubicBezTo>
                  <a:pt x="-503" y="20663"/>
                  <a:pt x="1168" y="5855"/>
                  <a:pt x="0" y="0"/>
                </a:cubicBezTo>
                <a:close/>
              </a:path>
              <a:path w="3242551" h="27432" stroke="0" extrusionOk="0">
                <a:moveTo>
                  <a:pt x="0" y="0"/>
                </a:moveTo>
                <a:cubicBezTo>
                  <a:pt x="292987" y="-12051"/>
                  <a:pt x="313221" y="-4437"/>
                  <a:pt x="616085" y="0"/>
                </a:cubicBezTo>
                <a:cubicBezTo>
                  <a:pt x="918950" y="4437"/>
                  <a:pt x="1001475" y="-7765"/>
                  <a:pt x="1167318" y="0"/>
                </a:cubicBezTo>
                <a:cubicBezTo>
                  <a:pt x="1333161" y="7765"/>
                  <a:pt x="1642740" y="34995"/>
                  <a:pt x="1880680" y="0"/>
                </a:cubicBezTo>
                <a:cubicBezTo>
                  <a:pt x="2118620" y="-34995"/>
                  <a:pt x="2326628" y="756"/>
                  <a:pt x="2496764" y="0"/>
                </a:cubicBezTo>
                <a:cubicBezTo>
                  <a:pt x="2666900" y="-756"/>
                  <a:pt x="2887316" y="25599"/>
                  <a:pt x="3242551" y="0"/>
                </a:cubicBezTo>
                <a:cubicBezTo>
                  <a:pt x="3242744" y="12649"/>
                  <a:pt x="3241563" y="17989"/>
                  <a:pt x="3242551" y="27432"/>
                </a:cubicBezTo>
                <a:cubicBezTo>
                  <a:pt x="3008998" y="-2757"/>
                  <a:pt x="2799879" y="44559"/>
                  <a:pt x="2594041" y="27432"/>
                </a:cubicBezTo>
                <a:cubicBezTo>
                  <a:pt x="2388203" y="10306"/>
                  <a:pt x="2212925" y="-2221"/>
                  <a:pt x="1880680" y="27432"/>
                </a:cubicBezTo>
                <a:cubicBezTo>
                  <a:pt x="1548435" y="57085"/>
                  <a:pt x="1523943" y="37041"/>
                  <a:pt x="1329446" y="27432"/>
                </a:cubicBezTo>
                <a:cubicBezTo>
                  <a:pt x="1134949" y="17823"/>
                  <a:pt x="919920" y="28299"/>
                  <a:pt x="680936" y="27432"/>
                </a:cubicBezTo>
                <a:cubicBezTo>
                  <a:pt x="441952" y="26566"/>
                  <a:pt x="273000" y="57219"/>
                  <a:pt x="0" y="27432"/>
                </a:cubicBezTo>
                <a:cubicBezTo>
                  <a:pt x="1300" y="19678"/>
                  <a:pt x="-86" y="12044"/>
                  <a:pt x="0" y="0"/>
                </a:cubicBezTo>
                <a:close/>
              </a:path>
            </a:pathLst>
          </a:custGeom>
          <a:solidFill>
            <a:srgbClr val="C49791"/>
          </a:solidFill>
          <a:ln w="38100" cap="rnd">
            <a:solidFill>
              <a:srgbClr val="C4979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a:extLst>
              <a:ext uri="{FF2B5EF4-FFF2-40B4-BE49-F238E27FC236}">
                <a16:creationId xmlns:a16="http://schemas.microsoft.com/office/drawing/2014/main" id="{A24B3D05-E32B-43B4-80DD-6CE883B158F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20040" y="1186769"/>
            <a:ext cx="7214616" cy="4457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8817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BB772-8A9E-4B24-A79A-A4195FF30F66}"/>
              </a:ext>
            </a:extLst>
          </p:cNvPr>
          <p:cNvSpPr>
            <a:spLocks noGrp="1"/>
          </p:cNvSpPr>
          <p:nvPr>
            <p:ph type="title"/>
          </p:nvPr>
        </p:nvSpPr>
        <p:spPr/>
        <p:txBody>
          <a:bodyPr/>
          <a:lstStyle/>
          <a:p>
            <a:r>
              <a:rPr lang="en-CA" dirty="0"/>
              <a:t>Discussion</a:t>
            </a:r>
          </a:p>
        </p:txBody>
      </p:sp>
      <p:sp>
        <p:nvSpPr>
          <p:cNvPr id="3" name="Content Placeholder 2">
            <a:extLst>
              <a:ext uri="{FF2B5EF4-FFF2-40B4-BE49-F238E27FC236}">
                <a16:creationId xmlns:a16="http://schemas.microsoft.com/office/drawing/2014/main" id="{42FFCB42-BC0D-49AB-8162-7634CBC3270A}"/>
              </a:ext>
            </a:extLst>
          </p:cNvPr>
          <p:cNvSpPr>
            <a:spLocks noGrp="1"/>
          </p:cNvSpPr>
          <p:nvPr>
            <p:ph idx="1"/>
          </p:nvPr>
        </p:nvSpPr>
        <p:spPr/>
        <p:txBody>
          <a:bodyPr>
            <a:normAutofit fontScale="85000" lnSpcReduction="10000"/>
          </a:bodyPr>
          <a:lstStyle/>
          <a:p>
            <a:endParaRPr lang="en-US" dirty="0"/>
          </a:p>
          <a:p>
            <a:r>
              <a:rPr lang="en-US" dirty="0"/>
              <a:t>The reason we thought of comparing this data was to see if there is a correlation between school scores vs. house prices and we found that there is a strong correlation between the average house prices and the average school scores in all cities except Mississauga. </a:t>
            </a:r>
          </a:p>
          <a:p>
            <a:r>
              <a:rPr lang="en-US" dirty="0"/>
              <a:t>We suspect that Brampton, Oakville and Burlington have more families and school scores may be more important in these cities vs. Mississauga. The factors that may affect prices in Mississauga could be that there are more young professionals who want to be closer to downtown as well as families with younger adults that are out of the school system. </a:t>
            </a:r>
          </a:p>
          <a:p>
            <a:r>
              <a:rPr lang="en-US" dirty="0"/>
              <a:t>In terms of the commute times, we determined the following:</a:t>
            </a:r>
          </a:p>
          <a:p>
            <a:pPr lvl="1"/>
            <a:r>
              <a:rPr lang="en-US" dirty="0"/>
              <a:t>The commute times are the highest in Burlington</a:t>
            </a:r>
          </a:p>
          <a:p>
            <a:pPr lvl="1"/>
            <a:r>
              <a:rPr lang="en-US" dirty="0"/>
              <a:t>The lowest in Mississauga </a:t>
            </a:r>
          </a:p>
          <a:p>
            <a:pPr lvl="1"/>
            <a:r>
              <a:rPr lang="en-US" dirty="0"/>
              <a:t>Oakville and Brampton have similar commute times</a:t>
            </a:r>
          </a:p>
          <a:p>
            <a:endParaRPr lang="en-US" dirty="0"/>
          </a:p>
          <a:p>
            <a:pPr marL="0" indent="0">
              <a:buNone/>
            </a:pPr>
            <a:endParaRPr lang="en-CA" dirty="0"/>
          </a:p>
        </p:txBody>
      </p:sp>
    </p:spTree>
    <p:extLst>
      <p:ext uri="{BB962C8B-B14F-4D97-AF65-F5344CB8AC3E}">
        <p14:creationId xmlns:p14="http://schemas.microsoft.com/office/powerpoint/2010/main" val="3459304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C0458-6360-4445-B26C-16CF798ED916}"/>
              </a:ext>
            </a:extLst>
          </p:cNvPr>
          <p:cNvSpPr>
            <a:spLocks noGrp="1"/>
          </p:cNvSpPr>
          <p:nvPr>
            <p:ph type="title"/>
          </p:nvPr>
        </p:nvSpPr>
        <p:spPr/>
        <p:txBody>
          <a:bodyPr/>
          <a:lstStyle/>
          <a:p>
            <a:r>
              <a:rPr lang="en-CA" dirty="0"/>
              <a:t>Post Mortem</a:t>
            </a:r>
          </a:p>
        </p:txBody>
      </p:sp>
      <p:sp>
        <p:nvSpPr>
          <p:cNvPr id="3" name="Content Placeholder 2">
            <a:extLst>
              <a:ext uri="{FF2B5EF4-FFF2-40B4-BE49-F238E27FC236}">
                <a16:creationId xmlns:a16="http://schemas.microsoft.com/office/drawing/2014/main" id="{DFE42DAD-C992-409E-816A-19C159268EA2}"/>
              </a:ext>
            </a:extLst>
          </p:cNvPr>
          <p:cNvSpPr>
            <a:spLocks noGrp="1"/>
          </p:cNvSpPr>
          <p:nvPr>
            <p:ph idx="1"/>
          </p:nvPr>
        </p:nvSpPr>
        <p:spPr/>
        <p:txBody>
          <a:bodyPr>
            <a:normAutofit fontScale="92500" lnSpcReduction="10000"/>
          </a:bodyPr>
          <a:lstStyle/>
          <a:p>
            <a:r>
              <a:rPr lang="en-CA" dirty="0"/>
              <a:t>We obtained data sets from a few different resources such as; the Go Train website, the Fraser Institute website, Kaggle for the house sales data set and Google Maps. </a:t>
            </a:r>
          </a:p>
          <a:p>
            <a:r>
              <a:rPr lang="en-US" dirty="0"/>
              <a:t>The house pricing could have also been impacted by the house sizes in each city and neighborhood. This is further research and analysis we would obtain to see the trends if we did not have time constraints or lack of access to more data compilation. </a:t>
            </a:r>
          </a:p>
          <a:p>
            <a:r>
              <a:rPr lang="en-CA" dirty="0"/>
              <a:t>The other factors that we could study are demographics, walk scores, grocery store access, mall access, parks and recreation, entertainment, restaurants, crime rates, what transit options residents are using and how many residents work in Downtown, Toronto. All these factors could also impact house prices in a city. This would be an interesting project to further study to observe these trends and therefore, we cannot conclude that the commute times and school scores are the only factors involved in a house purchase decision. </a:t>
            </a:r>
          </a:p>
          <a:p>
            <a:endParaRPr lang="en-CA" dirty="0"/>
          </a:p>
        </p:txBody>
      </p:sp>
    </p:spTree>
    <p:extLst>
      <p:ext uri="{BB962C8B-B14F-4D97-AF65-F5344CB8AC3E}">
        <p14:creationId xmlns:p14="http://schemas.microsoft.com/office/powerpoint/2010/main" val="1196560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593DF-71F4-4F9B-9408-4D65104F74E2}"/>
              </a:ext>
            </a:extLst>
          </p:cNvPr>
          <p:cNvSpPr>
            <a:spLocks noGrp="1"/>
          </p:cNvSpPr>
          <p:nvPr>
            <p:ph type="title"/>
          </p:nvPr>
        </p:nvSpPr>
        <p:spPr>
          <a:xfrm>
            <a:off x="714375" y="3671093"/>
            <a:ext cx="10515600" cy="1325563"/>
          </a:xfrm>
        </p:spPr>
        <p:txBody>
          <a:bodyPr>
            <a:normAutofit fontScale="90000"/>
          </a:bodyPr>
          <a:lstStyle/>
          <a:p>
            <a:pPr algn="ctr"/>
            <a:r>
              <a:rPr lang="en-CA" dirty="0"/>
              <a:t>Thank you for listening to our presentation. </a:t>
            </a:r>
            <a:br>
              <a:rPr lang="en-CA" dirty="0"/>
            </a:br>
            <a:r>
              <a:rPr lang="en-CA" dirty="0"/>
              <a:t>Questions are welcome. </a:t>
            </a:r>
            <a:br>
              <a:rPr lang="en-CA" dirty="0"/>
            </a:br>
            <a:endParaRPr lang="en-CA" dirty="0"/>
          </a:p>
        </p:txBody>
      </p:sp>
    </p:spTree>
    <p:extLst>
      <p:ext uri="{BB962C8B-B14F-4D97-AF65-F5344CB8AC3E}">
        <p14:creationId xmlns:p14="http://schemas.microsoft.com/office/powerpoint/2010/main" val="1826190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14">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16">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rgbClr val="C49791"/>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5E4514D1-187B-41BA-B98E-188DCE74ED0D}"/>
              </a:ext>
            </a:extLst>
          </p:cNvPr>
          <p:cNvSpPr>
            <a:spLocks noGrp="1"/>
          </p:cNvSpPr>
          <p:nvPr>
            <p:ph type="title"/>
          </p:nvPr>
        </p:nvSpPr>
        <p:spPr>
          <a:xfrm>
            <a:off x="838200" y="401221"/>
            <a:ext cx="10515600" cy="1348065"/>
          </a:xfrm>
        </p:spPr>
        <p:txBody>
          <a:bodyPr>
            <a:normAutofit/>
          </a:bodyPr>
          <a:lstStyle/>
          <a:p>
            <a:r>
              <a:rPr lang="en-CA" sz="6800">
                <a:solidFill>
                  <a:schemeClr val="bg1"/>
                </a:solidFill>
              </a:rPr>
              <a:t>Motivation &amp; Summary Slide</a:t>
            </a:r>
          </a:p>
        </p:txBody>
      </p:sp>
      <p:sp>
        <p:nvSpPr>
          <p:cNvPr id="34" name="Content Placeholder 2">
            <a:extLst>
              <a:ext uri="{FF2B5EF4-FFF2-40B4-BE49-F238E27FC236}">
                <a16:creationId xmlns:a16="http://schemas.microsoft.com/office/drawing/2014/main" id="{552AAC2D-F113-47BA-9FFC-8A1BE899BE1F}"/>
              </a:ext>
            </a:extLst>
          </p:cNvPr>
          <p:cNvSpPr>
            <a:spLocks noGrp="1"/>
          </p:cNvSpPr>
          <p:nvPr>
            <p:ph idx="1"/>
          </p:nvPr>
        </p:nvSpPr>
        <p:spPr>
          <a:xfrm>
            <a:off x="838200" y="2586789"/>
            <a:ext cx="10515600" cy="3590174"/>
          </a:xfrm>
        </p:spPr>
        <p:txBody>
          <a:bodyPr>
            <a:normAutofit/>
          </a:bodyPr>
          <a:lstStyle/>
          <a:p>
            <a:pPr>
              <a:lnSpc>
                <a:spcPct val="100000"/>
              </a:lnSpc>
            </a:pPr>
            <a:r>
              <a:rPr lang="en-CA" sz="2400" dirty="0"/>
              <a:t>As we are aware that the house pricing and cost of living has increased over the last 5 years in the cities surrounding the Greater Toronto Area; we decided to study a couple of the underlining factors such as; school scores and commute times in 4 cities. </a:t>
            </a:r>
            <a:endParaRPr lang="en-CA" sz="2000" dirty="0"/>
          </a:p>
          <a:p>
            <a:pPr>
              <a:lnSpc>
                <a:spcPct val="100000"/>
              </a:lnSpc>
            </a:pPr>
            <a:r>
              <a:rPr lang="en-CA" sz="2400" dirty="0"/>
              <a:t>Our objective was to study the correlation between house pricing to school scores as well as commute times to Toronto. In order to obtain this data, we studied the school scores and the commute times from the Go Train Stations in Brampton, Mississauga, Oakville and Burlington. </a:t>
            </a:r>
          </a:p>
          <a:p>
            <a:pPr>
              <a:lnSpc>
                <a:spcPct val="100000"/>
              </a:lnSpc>
            </a:pPr>
            <a:r>
              <a:rPr lang="en-CA" sz="2400" dirty="0"/>
              <a:t>There are some strong and weak correlations between the two factors that we analyzed in comparison to housing prices. </a:t>
            </a:r>
          </a:p>
        </p:txBody>
      </p:sp>
    </p:spTree>
    <p:extLst>
      <p:ext uri="{BB962C8B-B14F-4D97-AF65-F5344CB8AC3E}">
        <p14:creationId xmlns:p14="http://schemas.microsoft.com/office/powerpoint/2010/main" val="441106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9">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0DEA47-5F2D-4C37-A831-782FB87F6814}"/>
              </a:ext>
            </a:extLst>
          </p:cNvPr>
          <p:cNvSpPr>
            <a:spLocks noGrp="1"/>
          </p:cNvSpPr>
          <p:nvPr>
            <p:ph type="title"/>
          </p:nvPr>
        </p:nvSpPr>
        <p:spPr>
          <a:xfrm>
            <a:off x="635000" y="640823"/>
            <a:ext cx="3418659" cy="5583148"/>
          </a:xfrm>
        </p:spPr>
        <p:txBody>
          <a:bodyPr anchor="ctr">
            <a:normAutofit/>
          </a:bodyPr>
          <a:lstStyle/>
          <a:p>
            <a:r>
              <a:rPr lang="en-CA" sz="6000"/>
              <a:t>Data Questions</a:t>
            </a:r>
          </a:p>
        </p:txBody>
      </p:sp>
      <p:sp>
        <p:nvSpPr>
          <p:cNvPr id="12"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1557877"/>
            <a:ext cx="18288" cy="3749040"/>
          </a:xfrm>
          <a:custGeom>
            <a:avLst/>
            <a:gdLst>
              <a:gd name="connsiteX0" fmla="*/ 0 w 18288"/>
              <a:gd name="connsiteY0" fmla="*/ 0 h 3749040"/>
              <a:gd name="connsiteX1" fmla="*/ 18288 w 18288"/>
              <a:gd name="connsiteY1" fmla="*/ 0 h 3749040"/>
              <a:gd name="connsiteX2" fmla="*/ 18288 w 18288"/>
              <a:gd name="connsiteY2" fmla="*/ 662330 h 3749040"/>
              <a:gd name="connsiteX3" fmla="*/ 18288 w 18288"/>
              <a:gd name="connsiteY3" fmla="*/ 1174699 h 3749040"/>
              <a:gd name="connsiteX4" fmla="*/ 18288 w 18288"/>
              <a:gd name="connsiteY4" fmla="*/ 1724558 h 3749040"/>
              <a:gd name="connsiteX5" fmla="*/ 18288 w 18288"/>
              <a:gd name="connsiteY5" fmla="*/ 2424379 h 3749040"/>
              <a:gd name="connsiteX6" fmla="*/ 18288 w 18288"/>
              <a:gd name="connsiteY6" fmla="*/ 3049219 h 3749040"/>
              <a:gd name="connsiteX7" fmla="*/ 18288 w 18288"/>
              <a:gd name="connsiteY7" fmla="*/ 3749040 h 3749040"/>
              <a:gd name="connsiteX8" fmla="*/ 0 w 18288"/>
              <a:gd name="connsiteY8" fmla="*/ 3749040 h 3749040"/>
              <a:gd name="connsiteX9" fmla="*/ 0 w 18288"/>
              <a:gd name="connsiteY9" fmla="*/ 3236671 h 3749040"/>
              <a:gd name="connsiteX10" fmla="*/ 0 w 18288"/>
              <a:gd name="connsiteY10" fmla="*/ 2536850 h 3749040"/>
              <a:gd name="connsiteX11" fmla="*/ 0 w 18288"/>
              <a:gd name="connsiteY11" fmla="*/ 1874520 h 3749040"/>
              <a:gd name="connsiteX12" fmla="*/ 0 w 18288"/>
              <a:gd name="connsiteY12" fmla="*/ 1362151 h 3749040"/>
              <a:gd name="connsiteX13" fmla="*/ 0 w 18288"/>
              <a:gd name="connsiteY13" fmla="*/ 774802 h 3749040"/>
              <a:gd name="connsiteX14" fmla="*/ 0 w 18288"/>
              <a:gd name="connsiteY14" fmla="*/ 0 h 374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288" h="3749040" fill="none" extrusionOk="0">
                <a:moveTo>
                  <a:pt x="0" y="0"/>
                </a:moveTo>
                <a:cubicBezTo>
                  <a:pt x="8690" y="407"/>
                  <a:pt x="14141" y="154"/>
                  <a:pt x="18288" y="0"/>
                </a:cubicBezTo>
                <a:cubicBezTo>
                  <a:pt x="34838" y="143586"/>
                  <a:pt x="-11860" y="333097"/>
                  <a:pt x="18288" y="662330"/>
                </a:cubicBezTo>
                <a:cubicBezTo>
                  <a:pt x="48436" y="991563"/>
                  <a:pt x="32813" y="1046681"/>
                  <a:pt x="18288" y="1174699"/>
                </a:cubicBezTo>
                <a:cubicBezTo>
                  <a:pt x="3763" y="1302717"/>
                  <a:pt x="40974" y="1467838"/>
                  <a:pt x="18288" y="1724558"/>
                </a:cubicBezTo>
                <a:cubicBezTo>
                  <a:pt x="-4398" y="1981278"/>
                  <a:pt x="36650" y="2215729"/>
                  <a:pt x="18288" y="2424379"/>
                </a:cubicBezTo>
                <a:cubicBezTo>
                  <a:pt x="-74" y="2633029"/>
                  <a:pt x="-9881" y="2874703"/>
                  <a:pt x="18288" y="3049219"/>
                </a:cubicBezTo>
                <a:cubicBezTo>
                  <a:pt x="46457" y="3223735"/>
                  <a:pt x="4078" y="3453850"/>
                  <a:pt x="18288" y="3749040"/>
                </a:cubicBezTo>
                <a:cubicBezTo>
                  <a:pt x="14465" y="3749751"/>
                  <a:pt x="7675" y="3748271"/>
                  <a:pt x="0" y="3749040"/>
                </a:cubicBezTo>
                <a:cubicBezTo>
                  <a:pt x="19669" y="3507959"/>
                  <a:pt x="-9883" y="3339386"/>
                  <a:pt x="0" y="3236671"/>
                </a:cubicBezTo>
                <a:cubicBezTo>
                  <a:pt x="9883" y="3133956"/>
                  <a:pt x="26871" y="2857214"/>
                  <a:pt x="0" y="2536850"/>
                </a:cubicBezTo>
                <a:cubicBezTo>
                  <a:pt x="-26871" y="2216486"/>
                  <a:pt x="4790" y="2156616"/>
                  <a:pt x="0" y="1874520"/>
                </a:cubicBezTo>
                <a:cubicBezTo>
                  <a:pt x="-4790" y="1592424"/>
                  <a:pt x="-3117" y="1558688"/>
                  <a:pt x="0" y="1362151"/>
                </a:cubicBezTo>
                <a:cubicBezTo>
                  <a:pt x="3117" y="1165614"/>
                  <a:pt x="16802" y="1045125"/>
                  <a:pt x="0" y="774802"/>
                </a:cubicBezTo>
                <a:cubicBezTo>
                  <a:pt x="-16802" y="504479"/>
                  <a:pt x="-29640" y="377701"/>
                  <a:pt x="0" y="0"/>
                </a:cubicBezTo>
                <a:close/>
              </a:path>
              <a:path w="18288" h="3749040" stroke="0" extrusionOk="0">
                <a:moveTo>
                  <a:pt x="0" y="0"/>
                </a:moveTo>
                <a:cubicBezTo>
                  <a:pt x="5341" y="9"/>
                  <a:pt x="11148" y="-611"/>
                  <a:pt x="18288" y="0"/>
                </a:cubicBezTo>
                <a:cubicBezTo>
                  <a:pt x="33352" y="227288"/>
                  <a:pt x="30894" y="278824"/>
                  <a:pt x="18288" y="512369"/>
                </a:cubicBezTo>
                <a:cubicBezTo>
                  <a:pt x="5682" y="745914"/>
                  <a:pt x="53060" y="998220"/>
                  <a:pt x="18288" y="1212190"/>
                </a:cubicBezTo>
                <a:cubicBezTo>
                  <a:pt x="-16484" y="1426160"/>
                  <a:pt x="35474" y="1585099"/>
                  <a:pt x="18288" y="1837030"/>
                </a:cubicBezTo>
                <a:cubicBezTo>
                  <a:pt x="1102" y="2088961"/>
                  <a:pt x="16704" y="2251948"/>
                  <a:pt x="18288" y="2386889"/>
                </a:cubicBezTo>
                <a:cubicBezTo>
                  <a:pt x="19872" y="2521830"/>
                  <a:pt x="5902" y="2679005"/>
                  <a:pt x="18288" y="2936748"/>
                </a:cubicBezTo>
                <a:cubicBezTo>
                  <a:pt x="30674" y="3194491"/>
                  <a:pt x="13809" y="3416052"/>
                  <a:pt x="18288" y="3749040"/>
                </a:cubicBezTo>
                <a:cubicBezTo>
                  <a:pt x="9729" y="3749861"/>
                  <a:pt x="3965" y="3749683"/>
                  <a:pt x="0" y="3749040"/>
                </a:cubicBezTo>
                <a:cubicBezTo>
                  <a:pt x="-10152" y="3632102"/>
                  <a:pt x="-5013" y="3340136"/>
                  <a:pt x="0" y="3236671"/>
                </a:cubicBezTo>
                <a:cubicBezTo>
                  <a:pt x="5013" y="3133206"/>
                  <a:pt x="-27249" y="2814766"/>
                  <a:pt x="0" y="2649322"/>
                </a:cubicBezTo>
                <a:cubicBezTo>
                  <a:pt x="27249" y="2483878"/>
                  <a:pt x="8506" y="2308131"/>
                  <a:pt x="0" y="2061972"/>
                </a:cubicBezTo>
                <a:cubicBezTo>
                  <a:pt x="-8506" y="1815813"/>
                  <a:pt x="-14267" y="1574470"/>
                  <a:pt x="0" y="1399642"/>
                </a:cubicBezTo>
                <a:cubicBezTo>
                  <a:pt x="14267" y="1224814"/>
                  <a:pt x="-24839" y="1011862"/>
                  <a:pt x="0" y="812292"/>
                </a:cubicBezTo>
                <a:cubicBezTo>
                  <a:pt x="24839" y="612722"/>
                  <a:pt x="20220" y="372179"/>
                  <a:pt x="0" y="0"/>
                </a:cubicBezTo>
                <a:close/>
              </a:path>
            </a:pathLst>
          </a:custGeom>
          <a:solidFill>
            <a:srgbClr val="C49791"/>
          </a:solidFill>
          <a:ln w="34925">
            <a:solidFill>
              <a:srgbClr val="C4979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Content Placeholder 2">
            <a:extLst>
              <a:ext uri="{FF2B5EF4-FFF2-40B4-BE49-F238E27FC236}">
                <a16:creationId xmlns:a16="http://schemas.microsoft.com/office/drawing/2014/main" id="{208202AE-6E2B-494C-96E8-4FFFE15B91F1}"/>
              </a:ext>
            </a:extLst>
          </p:cNvPr>
          <p:cNvGraphicFramePr>
            <a:graphicFrameLocks noGrp="1"/>
          </p:cNvGraphicFramePr>
          <p:nvPr>
            <p:ph idx="1"/>
            <p:extLst>
              <p:ext uri="{D42A27DB-BD31-4B8C-83A1-F6EECF244321}">
                <p14:modId xmlns:p14="http://schemas.microsoft.com/office/powerpoint/2010/main" val="2427384125"/>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51583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6">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rgbClr val="C49791"/>
          </a:solidFill>
          <a:ln w="38100" cap="rnd">
            <a:solidFill>
              <a:srgbClr val="C4979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818E23-CEDF-474A-BACC-F83A43BEF1C7}"/>
              </a:ext>
            </a:extLst>
          </p:cNvPr>
          <p:cNvSpPr>
            <a:spLocks noGrp="1"/>
          </p:cNvSpPr>
          <p:nvPr>
            <p:ph type="title"/>
          </p:nvPr>
        </p:nvSpPr>
        <p:spPr>
          <a:xfrm>
            <a:off x="838200" y="365125"/>
            <a:ext cx="10515600" cy="1325563"/>
          </a:xfrm>
        </p:spPr>
        <p:txBody>
          <a:bodyPr>
            <a:normAutofit/>
          </a:bodyPr>
          <a:lstStyle/>
          <a:p>
            <a:r>
              <a:rPr lang="en-CA" sz="6600"/>
              <a:t>Cleanup and Exploration</a:t>
            </a:r>
          </a:p>
        </p:txBody>
      </p:sp>
      <p:sp>
        <p:nvSpPr>
          <p:cNvPr id="26" name="Content Placeholder 2">
            <a:extLst>
              <a:ext uri="{FF2B5EF4-FFF2-40B4-BE49-F238E27FC236}">
                <a16:creationId xmlns:a16="http://schemas.microsoft.com/office/drawing/2014/main" id="{4C20A24A-E60E-4F2C-8BDF-9F2C78464AEE}"/>
              </a:ext>
            </a:extLst>
          </p:cNvPr>
          <p:cNvSpPr>
            <a:spLocks noGrp="1"/>
          </p:cNvSpPr>
          <p:nvPr>
            <p:ph idx="1"/>
          </p:nvPr>
        </p:nvSpPr>
        <p:spPr>
          <a:xfrm>
            <a:off x="838200" y="1929384"/>
            <a:ext cx="10515600" cy="4251960"/>
          </a:xfrm>
        </p:spPr>
        <p:txBody>
          <a:bodyPr>
            <a:normAutofit/>
          </a:bodyPr>
          <a:lstStyle/>
          <a:p>
            <a:pPr>
              <a:lnSpc>
                <a:spcPct val="100000"/>
              </a:lnSpc>
            </a:pPr>
            <a:r>
              <a:rPr lang="en-CA" sz="2000" dirty="0"/>
              <a:t>Kaggle was used to obtain the data set for Ontario house sales in July 2016. The data was </a:t>
            </a:r>
            <a:r>
              <a:rPr lang="en-US" sz="2000" dirty="0"/>
              <a:t>cleaned up and contained the home address, price, neighborhood, latitude and longitude. We constructed four different data frames by slicing the data from the original data frame using .loc and concentrating on Area Name. After getting data for each city, we used the describe() function to get the statistics for prices for each city and merged that into one data frame so that we can plot the data points from this final data frame.</a:t>
            </a:r>
          </a:p>
          <a:p>
            <a:pPr>
              <a:lnSpc>
                <a:spcPct val="100000"/>
              </a:lnSpc>
            </a:pPr>
            <a:r>
              <a:rPr lang="en-US" sz="2000" dirty="0"/>
              <a:t>We also obtained the elementary and high school scores data of each city from the Fraser Institute. As this was not available as a data set, we had to use HTML scraping to create the data frames of each city. </a:t>
            </a:r>
          </a:p>
          <a:p>
            <a:pPr>
              <a:lnSpc>
                <a:spcPct val="100000"/>
              </a:lnSpc>
            </a:pPr>
            <a:r>
              <a:rPr lang="en-US" sz="2000" dirty="0"/>
              <a:t>For the commute times, we took all the GO train stations from the Go Website in Brampton, Mississauga, Oakville and Burlington into consideration. We looked at the morning and evening commute times to and from the Union Station for each of the stations in these cities. The average commute time from each station to the Union Station was determined. These averages were further combined to generate an average commute time from each city.</a:t>
            </a:r>
          </a:p>
          <a:p>
            <a:pPr>
              <a:lnSpc>
                <a:spcPct val="100000"/>
              </a:lnSpc>
            </a:pPr>
            <a:r>
              <a:rPr lang="en-US" sz="2000" dirty="0"/>
              <a:t>After we merged all the data, we used scatter plots and box plots to compare both the commute times and the school scores with the house prices. </a:t>
            </a:r>
          </a:p>
          <a:p>
            <a:pPr>
              <a:lnSpc>
                <a:spcPct val="100000"/>
              </a:lnSpc>
            </a:pPr>
            <a:r>
              <a:rPr lang="en-US" sz="2000" dirty="0"/>
              <a:t>We also used Google API to create a heatmap to compare all four cities. </a:t>
            </a:r>
          </a:p>
          <a:p>
            <a:pPr marL="0" indent="0">
              <a:lnSpc>
                <a:spcPct val="100000"/>
              </a:lnSpc>
              <a:buNone/>
            </a:pPr>
            <a:endParaRPr lang="en-US" sz="2000" dirty="0"/>
          </a:p>
        </p:txBody>
      </p:sp>
    </p:spTree>
    <p:extLst>
      <p:ext uri="{BB962C8B-B14F-4D97-AF65-F5344CB8AC3E}">
        <p14:creationId xmlns:p14="http://schemas.microsoft.com/office/powerpoint/2010/main" val="3680668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63B2D-8941-4168-9B14-47DBE0104F77}"/>
              </a:ext>
            </a:extLst>
          </p:cNvPr>
          <p:cNvSpPr>
            <a:spLocks noGrp="1"/>
          </p:cNvSpPr>
          <p:nvPr>
            <p:ph type="title"/>
          </p:nvPr>
        </p:nvSpPr>
        <p:spPr/>
        <p:txBody>
          <a:bodyPr/>
          <a:lstStyle/>
          <a:p>
            <a:r>
              <a:rPr lang="en-CA" dirty="0"/>
              <a:t>Analysis</a:t>
            </a:r>
          </a:p>
        </p:txBody>
      </p:sp>
      <p:sp>
        <p:nvSpPr>
          <p:cNvPr id="3" name="Content Placeholder 2">
            <a:extLst>
              <a:ext uri="{FF2B5EF4-FFF2-40B4-BE49-F238E27FC236}">
                <a16:creationId xmlns:a16="http://schemas.microsoft.com/office/drawing/2014/main" id="{38541BC0-754A-4A4B-8473-8C1D374F444D}"/>
              </a:ext>
            </a:extLst>
          </p:cNvPr>
          <p:cNvSpPr>
            <a:spLocks noGrp="1"/>
          </p:cNvSpPr>
          <p:nvPr>
            <p:ph idx="1"/>
          </p:nvPr>
        </p:nvSpPr>
        <p:spPr/>
        <p:txBody>
          <a:bodyPr>
            <a:normAutofit/>
          </a:bodyPr>
          <a:lstStyle/>
          <a:p>
            <a:r>
              <a:rPr lang="en-US" dirty="0"/>
              <a:t>The </a:t>
            </a:r>
            <a:r>
              <a:rPr lang="en-US" dirty="0" err="1"/>
              <a:t>Anova</a:t>
            </a:r>
            <a:r>
              <a:rPr lang="en-US" dirty="0"/>
              <a:t> test value (</a:t>
            </a:r>
            <a:r>
              <a:rPr lang="en-CA" dirty="0"/>
              <a:t>2.0e-24),</a:t>
            </a:r>
            <a:r>
              <a:rPr lang="en-US" dirty="0"/>
              <a:t> has confirmed that the variance in the house prices is statistically significant. </a:t>
            </a:r>
          </a:p>
          <a:p>
            <a:r>
              <a:rPr lang="en-US" dirty="0"/>
              <a:t>The average house prices in Oakville are higher than the other 3 cities. House pricing is proportional to the average school scores in Oakville. </a:t>
            </a:r>
          </a:p>
          <a:p>
            <a:r>
              <a:rPr lang="en-US" dirty="0"/>
              <a:t>The average commute times are statistically insignificant to the average house prices in all 4 cities. </a:t>
            </a:r>
          </a:p>
          <a:p>
            <a:endParaRPr lang="en-CA" dirty="0"/>
          </a:p>
        </p:txBody>
      </p:sp>
    </p:spTree>
    <p:extLst>
      <p:ext uri="{BB962C8B-B14F-4D97-AF65-F5344CB8AC3E}">
        <p14:creationId xmlns:p14="http://schemas.microsoft.com/office/powerpoint/2010/main" val="3808057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6" name="Rectangle 25">
            <a:extLst>
              <a:ext uri="{FF2B5EF4-FFF2-40B4-BE49-F238E27FC236}">
                <a16:creationId xmlns:a16="http://schemas.microsoft.com/office/drawing/2014/main" id="{168AB93A-48BC-4C25-A3AD-C17B5A682A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B74A6D-CB31-4744-9F4A-4926E9DD8C88}"/>
              </a:ext>
            </a:extLst>
          </p:cNvPr>
          <p:cNvSpPr>
            <a:spLocks noGrp="1"/>
          </p:cNvSpPr>
          <p:nvPr>
            <p:ph type="title"/>
          </p:nvPr>
        </p:nvSpPr>
        <p:spPr>
          <a:xfrm>
            <a:off x="7998581" y="643467"/>
            <a:ext cx="3562483" cy="3569241"/>
          </a:xfrm>
        </p:spPr>
        <p:txBody>
          <a:bodyPr vert="horz" lIns="91440" tIns="45720" rIns="91440" bIns="45720" rtlCol="0" anchor="b">
            <a:normAutofit/>
          </a:bodyPr>
          <a:lstStyle/>
          <a:p>
            <a:r>
              <a:rPr lang="en-US" sz="5800"/>
              <a:t>Heat Map of all Cities</a:t>
            </a:r>
          </a:p>
        </p:txBody>
      </p:sp>
      <p:sp>
        <p:nvSpPr>
          <p:cNvPr id="28"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5874" y="4409267"/>
            <a:ext cx="3242551" cy="27432"/>
          </a:xfrm>
          <a:custGeom>
            <a:avLst/>
            <a:gdLst>
              <a:gd name="connsiteX0" fmla="*/ 0 w 3242551"/>
              <a:gd name="connsiteY0" fmla="*/ 0 h 27432"/>
              <a:gd name="connsiteX1" fmla="*/ 616085 w 3242551"/>
              <a:gd name="connsiteY1" fmla="*/ 0 h 27432"/>
              <a:gd name="connsiteX2" fmla="*/ 1264595 w 3242551"/>
              <a:gd name="connsiteY2" fmla="*/ 0 h 27432"/>
              <a:gd name="connsiteX3" fmla="*/ 1945531 w 3242551"/>
              <a:gd name="connsiteY3" fmla="*/ 0 h 27432"/>
              <a:gd name="connsiteX4" fmla="*/ 2626466 w 3242551"/>
              <a:gd name="connsiteY4" fmla="*/ 0 h 27432"/>
              <a:gd name="connsiteX5" fmla="*/ 3242551 w 3242551"/>
              <a:gd name="connsiteY5" fmla="*/ 0 h 27432"/>
              <a:gd name="connsiteX6" fmla="*/ 3242551 w 3242551"/>
              <a:gd name="connsiteY6" fmla="*/ 27432 h 27432"/>
              <a:gd name="connsiteX7" fmla="*/ 2529190 w 3242551"/>
              <a:gd name="connsiteY7" fmla="*/ 27432 h 27432"/>
              <a:gd name="connsiteX8" fmla="*/ 1815829 w 3242551"/>
              <a:gd name="connsiteY8" fmla="*/ 27432 h 27432"/>
              <a:gd name="connsiteX9" fmla="*/ 1167318 w 3242551"/>
              <a:gd name="connsiteY9" fmla="*/ 27432 h 27432"/>
              <a:gd name="connsiteX10" fmla="*/ 0 w 3242551"/>
              <a:gd name="connsiteY10" fmla="*/ 27432 h 27432"/>
              <a:gd name="connsiteX11" fmla="*/ 0 w 3242551"/>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42551" h="27432" fill="none" extrusionOk="0">
                <a:moveTo>
                  <a:pt x="0" y="0"/>
                </a:moveTo>
                <a:cubicBezTo>
                  <a:pt x="194108" y="-30346"/>
                  <a:pt x="476260" y="9901"/>
                  <a:pt x="616085" y="0"/>
                </a:cubicBezTo>
                <a:cubicBezTo>
                  <a:pt x="755911" y="-9901"/>
                  <a:pt x="955441" y="-31994"/>
                  <a:pt x="1264595" y="0"/>
                </a:cubicBezTo>
                <a:cubicBezTo>
                  <a:pt x="1573749" y="31994"/>
                  <a:pt x="1618785" y="-7447"/>
                  <a:pt x="1945531" y="0"/>
                </a:cubicBezTo>
                <a:cubicBezTo>
                  <a:pt x="2272277" y="7447"/>
                  <a:pt x="2390625" y="1646"/>
                  <a:pt x="2626466" y="0"/>
                </a:cubicBezTo>
                <a:cubicBezTo>
                  <a:pt x="2862308" y="-1646"/>
                  <a:pt x="3064770" y="5184"/>
                  <a:pt x="3242551" y="0"/>
                </a:cubicBezTo>
                <a:cubicBezTo>
                  <a:pt x="3241385" y="7395"/>
                  <a:pt x="3242596" y="21864"/>
                  <a:pt x="3242551" y="27432"/>
                </a:cubicBezTo>
                <a:cubicBezTo>
                  <a:pt x="3023282" y="59750"/>
                  <a:pt x="2875833" y="36030"/>
                  <a:pt x="2529190" y="27432"/>
                </a:cubicBezTo>
                <a:cubicBezTo>
                  <a:pt x="2182547" y="18834"/>
                  <a:pt x="2011286" y="10066"/>
                  <a:pt x="1815829" y="27432"/>
                </a:cubicBezTo>
                <a:cubicBezTo>
                  <a:pt x="1620372" y="44798"/>
                  <a:pt x="1410011" y="-1058"/>
                  <a:pt x="1167318" y="27432"/>
                </a:cubicBezTo>
                <a:cubicBezTo>
                  <a:pt x="924625" y="55922"/>
                  <a:pt x="241931" y="85033"/>
                  <a:pt x="0" y="27432"/>
                </a:cubicBezTo>
                <a:cubicBezTo>
                  <a:pt x="-503" y="20663"/>
                  <a:pt x="1168" y="5855"/>
                  <a:pt x="0" y="0"/>
                </a:cubicBezTo>
                <a:close/>
              </a:path>
              <a:path w="3242551" h="27432" stroke="0" extrusionOk="0">
                <a:moveTo>
                  <a:pt x="0" y="0"/>
                </a:moveTo>
                <a:cubicBezTo>
                  <a:pt x="292987" y="-12051"/>
                  <a:pt x="313221" y="-4437"/>
                  <a:pt x="616085" y="0"/>
                </a:cubicBezTo>
                <a:cubicBezTo>
                  <a:pt x="918950" y="4437"/>
                  <a:pt x="1001475" y="-7765"/>
                  <a:pt x="1167318" y="0"/>
                </a:cubicBezTo>
                <a:cubicBezTo>
                  <a:pt x="1333161" y="7765"/>
                  <a:pt x="1642740" y="34995"/>
                  <a:pt x="1880680" y="0"/>
                </a:cubicBezTo>
                <a:cubicBezTo>
                  <a:pt x="2118620" y="-34995"/>
                  <a:pt x="2326628" y="756"/>
                  <a:pt x="2496764" y="0"/>
                </a:cubicBezTo>
                <a:cubicBezTo>
                  <a:pt x="2666900" y="-756"/>
                  <a:pt x="2887316" y="25599"/>
                  <a:pt x="3242551" y="0"/>
                </a:cubicBezTo>
                <a:cubicBezTo>
                  <a:pt x="3242744" y="12649"/>
                  <a:pt x="3241563" y="17989"/>
                  <a:pt x="3242551" y="27432"/>
                </a:cubicBezTo>
                <a:cubicBezTo>
                  <a:pt x="3008998" y="-2757"/>
                  <a:pt x="2799879" y="44559"/>
                  <a:pt x="2594041" y="27432"/>
                </a:cubicBezTo>
                <a:cubicBezTo>
                  <a:pt x="2388203" y="10306"/>
                  <a:pt x="2212925" y="-2221"/>
                  <a:pt x="1880680" y="27432"/>
                </a:cubicBezTo>
                <a:cubicBezTo>
                  <a:pt x="1548435" y="57085"/>
                  <a:pt x="1523943" y="37041"/>
                  <a:pt x="1329446" y="27432"/>
                </a:cubicBezTo>
                <a:cubicBezTo>
                  <a:pt x="1134949" y="17823"/>
                  <a:pt x="919920" y="28299"/>
                  <a:pt x="680936" y="27432"/>
                </a:cubicBezTo>
                <a:cubicBezTo>
                  <a:pt x="441952" y="26566"/>
                  <a:pt x="273000" y="57219"/>
                  <a:pt x="0" y="27432"/>
                </a:cubicBezTo>
                <a:cubicBezTo>
                  <a:pt x="1300" y="19678"/>
                  <a:pt x="-86" y="12044"/>
                  <a:pt x="0" y="0"/>
                </a:cubicBezTo>
                <a:close/>
              </a:path>
            </a:pathLst>
          </a:custGeom>
          <a:solidFill>
            <a:srgbClr val="C49791"/>
          </a:solidFill>
          <a:ln w="38100" cap="rnd">
            <a:solidFill>
              <a:srgbClr val="C4979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2563881D-12AC-4D4A-98E0-4CB853A422FF}"/>
              </a:ext>
            </a:extLst>
          </p:cNvPr>
          <p:cNvPicPr>
            <a:picLocks noGrp="1" noChangeAspect="1"/>
          </p:cNvPicPr>
          <p:nvPr>
            <p:ph idx="1"/>
          </p:nvPr>
        </p:nvPicPr>
        <p:blipFill rotWithShape="1">
          <a:blip r:embed="rId2"/>
          <a:srcRect l="40787" t="30137" r="39795" b="34064"/>
          <a:stretch/>
        </p:blipFill>
        <p:spPr>
          <a:xfrm>
            <a:off x="1251228" y="640080"/>
            <a:ext cx="5352240" cy="5550408"/>
          </a:xfrm>
          <a:prstGeom prst="rect">
            <a:avLst/>
          </a:prstGeom>
        </p:spPr>
      </p:pic>
    </p:spTree>
    <p:extLst>
      <p:ext uri="{BB962C8B-B14F-4D97-AF65-F5344CB8AC3E}">
        <p14:creationId xmlns:p14="http://schemas.microsoft.com/office/powerpoint/2010/main" val="2500755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73" name="Rectangle 72">
            <a:extLst>
              <a:ext uri="{FF2B5EF4-FFF2-40B4-BE49-F238E27FC236}">
                <a16:creationId xmlns:a16="http://schemas.microsoft.com/office/drawing/2014/main" id="{168AB93A-48BC-4C25-A3AD-C17B5A682A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5874" y="4409267"/>
            <a:ext cx="3242551" cy="27432"/>
          </a:xfrm>
          <a:custGeom>
            <a:avLst/>
            <a:gdLst>
              <a:gd name="connsiteX0" fmla="*/ 0 w 3242551"/>
              <a:gd name="connsiteY0" fmla="*/ 0 h 27432"/>
              <a:gd name="connsiteX1" fmla="*/ 616085 w 3242551"/>
              <a:gd name="connsiteY1" fmla="*/ 0 h 27432"/>
              <a:gd name="connsiteX2" fmla="*/ 1264595 w 3242551"/>
              <a:gd name="connsiteY2" fmla="*/ 0 h 27432"/>
              <a:gd name="connsiteX3" fmla="*/ 1945531 w 3242551"/>
              <a:gd name="connsiteY3" fmla="*/ 0 h 27432"/>
              <a:gd name="connsiteX4" fmla="*/ 2626466 w 3242551"/>
              <a:gd name="connsiteY4" fmla="*/ 0 h 27432"/>
              <a:gd name="connsiteX5" fmla="*/ 3242551 w 3242551"/>
              <a:gd name="connsiteY5" fmla="*/ 0 h 27432"/>
              <a:gd name="connsiteX6" fmla="*/ 3242551 w 3242551"/>
              <a:gd name="connsiteY6" fmla="*/ 27432 h 27432"/>
              <a:gd name="connsiteX7" fmla="*/ 2529190 w 3242551"/>
              <a:gd name="connsiteY7" fmla="*/ 27432 h 27432"/>
              <a:gd name="connsiteX8" fmla="*/ 1815829 w 3242551"/>
              <a:gd name="connsiteY8" fmla="*/ 27432 h 27432"/>
              <a:gd name="connsiteX9" fmla="*/ 1167318 w 3242551"/>
              <a:gd name="connsiteY9" fmla="*/ 27432 h 27432"/>
              <a:gd name="connsiteX10" fmla="*/ 0 w 3242551"/>
              <a:gd name="connsiteY10" fmla="*/ 27432 h 27432"/>
              <a:gd name="connsiteX11" fmla="*/ 0 w 3242551"/>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42551" h="27432" fill="none" extrusionOk="0">
                <a:moveTo>
                  <a:pt x="0" y="0"/>
                </a:moveTo>
                <a:cubicBezTo>
                  <a:pt x="194108" y="-30346"/>
                  <a:pt x="476260" y="9901"/>
                  <a:pt x="616085" y="0"/>
                </a:cubicBezTo>
                <a:cubicBezTo>
                  <a:pt x="755911" y="-9901"/>
                  <a:pt x="955441" y="-31994"/>
                  <a:pt x="1264595" y="0"/>
                </a:cubicBezTo>
                <a:cubicBezTo>
                  <a:pt x="1573749" y="31994"/>
                  <a:pt x="1618785" y="-7447"/>
                  <a:pt x="1945531" y="0"/>
                </a:cubicBezTo>
                <a:cubicBezTo>
                  <a:pt x="2272277" y="7447"/>
                  <a:pt x="2390625" y="1646"/>
                  <a:pt x="2626466" y="0"/>
                </a:cubicBezTo>
                <a:cubicBezTo>
                  <a:pt x="2862308" y="-1646"/>
                  <a:pt x="3064770" y="5184"/>
                  <a:pt x="3242551" y="0"/>
                </a:cubicBezTo>
                <a:cubicBezTo>
                  <a:pt x="3241385" y="7395"/>
                  <a:pt x="3242596" y="21864"/>
                  <a:pt x="3242551" y="27432"/>
                </a:cubicBezTo>
                <a:cubicBezTo>
                  <a:pt x="3023282" y="59750"/>
                  <a:pt x="2875833" y="36030"/>
                  <a:pt x="2529190" y="27432"/>
                </a:cubicBezTo>
                <a:cubicBezTo>
                  <a:pt x="2182547" y="18834"/>
                  <a:pt x="2011286" y="10066"/>
                  <a:pt x="1815829" y="27432"/>
                </a:cubicBezTo>
                <a:cubicBezTo>
                  <a:pt x="1620372" y="44798"/>
                  <a:pt x="1410011" y="-1058"/>
                  <a:pt x="1167318" y="27432"/>
                </a:cubicBezTo>
                <a:cubicBezTo>
                  <a:pt x="924625" y="55922"/>
                  <a:pt x="241931" y="85033"/>
                  <a:pt x="0" y="27432"/>
                </a:cubicBezTo>
                <a:cubicBezTo>
                  <a:pt x="-503" y="20663"/>
                  <a:pt x="1168" y="5855"/>
                  <a:pt x="0" y="0"/>
                </a:cubicBezTo>
                <a:close/>
              </a:path>
              <a:path w="3242551" h="27432" stroke="0" extrusionOk="0">
                <a:moveTo>
                  <a:pt x="0" y="0"/>
                </a:moveTo>
                <a:cubicBezTo>
                  <a:pt x="292987" y="-12051"/>
                  <a:pt x="313221" y="-4437"/>
                  <a:pt x="616085" y="0"/>
                </a:cubicBezTo>
                <a:cubicBezTo>
                  <a:pt x="918950" y="4437"/>
                  <a:pt x="1001475" y="-7765"/>
                  <a:pt x="1167318" y="0"/>
                </a:cubicBezTo>
                <a:cubicBezTo>
                  <a:pt x="1333161" y="7765"/>
                  <a:pt x="1642740" y="34995"/>
                  <a:pt x="1880680" y="0"/>
                </a:cubicBezTo>
                <a:cubicBezTo>
                  <a:pt x="2118620" y="-34995"/>
                  <a:pt x="2326628" y="756"/>
                  <a:pt x="2496764" y="0"/>
                </a:cubicBezTo>
                <a:cubicBezTo>
                  <a:pt x="2666900" y="-756"/>
                  <a:pt x="2887316" y="25599"/>
                  <a:pt x="3242551" y="0"/>
                </a:cubicBezTo>
                <a:cubicBezTo>
                  <a:pt x="3242744" y="12649"/>
                  <a:pt x="3241563" y="17989"/>
                  <a:pt x="3242551" y="27432"/>
                </a:cubicBezTo>
                <a:cubicBezTo>
                  <a:pt x="3008998" y="-2757"/>
                  <a:pt x="2799879" y="44559"/>
                  <a:pt x="2594041" y="27432"/>
                </a:cubicBezTo>
                <a:cubicBezTo>
                  <a:pt x="2388203" y="10306"/>
                  <a:pt x="2212925" y="-2221"/>
                  <a:pt x="1880680" y="27432"/>
                </a:cubicBezTo>
                <a:cubicBezTo>
                  <a:pt x="1548435" y="57085"/>
                  <a:pt x="1523943" y="37041"/>
                  <a:pt x="1329446" y="27432"/>
                </a:cubicBezTo>
                <a:cubicBezTo>
                  <a:pt x="1134949" y="17823"/>
                  <a:pt x="919920" y="28299"/>
                  <a:pt x="680936" y="27432"/>
                </a:cubicBezTo>
                <a:cubicBezTo>
                  <a:pt x="441952" y="26566"/>
                  <a:pt x="273000" y="57219"/>
                  <a:pt x="0" y="27432"/>
                </a:cubicBezTo>
                <a:cubicBezTo>
                  <a:pt x="1300" y="19678"/>
                  <a:pt x="-86" y="12044"/>
                  <a:pt x="0" y="0"/>
                </a:cubicBezTo>
                <a:close/>
              </a:path>
            </a:pathLst>
          </a:custGeom>
          <a:solidFill>
            <a:srgbClr val="C49791"/>
          </a:solidFill>
          <a:ln w="38100" cap="rnd">
            <a:solidFill>
              <a:srgbClr val="C4979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77A4ADEA-8579-407B-B805-5514AA9B1F1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39325" y="59763"/>
            <a:ext cx="5204677" cy="340800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EB7643C-F7FF-40DE-880D-21C6FC9594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2382" y="0"/>
            <a:ext cx="5147357" cy="320695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164B6821-B8E6-42B4-A442-A464D8A7E7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325" y="3414449"/>
            <a:ext cx="5204676" cy="327527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CE41E036-B0BA-4D54-AEB9-F5856E4EE7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2382" y="3467768"/>
            <a:ext cx="5204678" cy="3221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0092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340FD-2B86-4FF7-8701-721A82053995}"/>
              </a:ext>
            </a:extLst>
          </p:cNvPr>
          <p:cNvSpPr>
            <a:spLocks noGrp="1"/>
          </p:cNvSpPr>
          <p:nvPr>
            <p:ph type="title"/>
          </p:nvPr>
        </p:nvSpPr>
        <p:spPr/>
        <p:txBody>
          <a:bodyPr/>
          <a:lstStyle/>
          <a:p>
            <a:r>
              <a:rPr lang="en-US" dirty="0"/>
              <a:t>School Statistics</a:t>
            </a:r>
          </a:p>
        </p:txBody>
      </p:sp>
      <p:pic>
        <p:nvPicPr>
          <p:cNvPr id="1026" name="Picture 2">
            <a:extLst>
              <a:ext uri="{FF2B5EF4-FFF2-40B4-BE49-F238E27FC236}">
                <a16:creationId xmlns:a16="http://schemas.microsoft.com/office/drawing/2014/main" id="{D079DEDC-C366-4A17-83B8-B90AD69E4DE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433028" y="2559241"/>
            <a:ext cx="4776288" cy="3353564"/>
          </a:xfrm>
        </p:spPr>
      </p:pic>
      <p:pic>
        <p:nvPicPr>
          <p:cNvPr id="4" name="Picture 3">
            <a:extLst>
              <a:ext uri="{FF2B5EF4-FFF2-40B4-BE49-F238E27FC236}">
                <a16:creationId xmlns:a16="http://schemas.microsoft.com/office/drawing/2014/main" id="{B922D22F-C590-4D5C-87F0-6AE00D6BF1F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a:xfrm>
            <a:off x="6273847" y="2477724"/>
            <a:ext cx="4776288" cy="3353564"/>
          </a:xfrm>
          <a:prstGeom prst="rect">
            <a:avLst/>
          </a:prstGeom>
        </p:spPr>
      </p:pic>
    </p:spTree>
    <p:extLst>
      <p:ext uri="{BB962C8B-B14F-4D97-AF65-F5344CB8AC3E}">
        <p14:creationId xmlns:p14="http://schemas.microsoft.com/office/powerpoint/2010/main" val="137666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20B71-095E-41D8-A27F-B3EC3D71B8A4}"/>
              </a:ext>
            </a:extLst>
          </p:cNvPr>
          <p:cNvSpPr>
            <a:spLocks noGrp="1"/>
          </p:cNvSpPr>
          <p:nvPr>
            <p:ph type="title"/>
          </p:nvPr>
        </p:nvSpPr>
        <p:spPr/>
        <p:txBody>
          <a:bodyPr/>
          <a:lstStyle/>
          <a:p>
            <a:r>
              <a:rPr lang="en-US" dirty="0"/>
              <a:t>School Score vs. House Price</a:t>
            </a:r>
          </a:p>
        </p:txBody>
      </p:sp>
      <p:pic>
        <p:nvPicPr>
          <p:cNvPr id="3074" name="Picture 2">
            <a:extLst>
              <a:ext uri="{FF2B5EF4-FFF2-40B4-BE49-F238E27FC236}">
                <a16:creationId xmlns:a16="http://schemas.microsoft.com/office/drawing/2014/main" id="{AF6D7A21-0BD9-4150-8D3B-4CC6AC55FC5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191385" y="2247035"/>
            <a:ext cx="5730697" cy="3637292"/>
          </a:xfrm>
        </p:spPr>
      </p:pic>
      <p:pic>
        <p:nvPicPr>
          <p:cNvPr id="4" name="Picture 2">
            <a:extLst>
              <a:ext uri="{FF2B5EF4-FFF2-40B4-BE49-F238E27FC236}">
                <a16:creationId xmlns:a16="http://schemas.microsoft.com/office/drawing/2014/main" id="{66FFE24F-AED5-4C60-B6A8-43E122AD91D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a:xfrm>
            <a:off x="6096000" y="2247035"/>
            <a:ext cx="5730697" cy="3637292"/>
          </a:xfrm>
          <a:prstGeom prst="rect">
            <a:avLst/>
          </a:prstGeom>
        </p:spPr>
      </p:pic>
    </p:spTree>
    <p:extLst>
      <p:ext uri="{BB962C8B-B14F-4D97-AF65-F5344CB8AC3E}">
        <p14:creationId xmlns:p14="http://schemas.microsoft.com/office/powerpoint/2010/main" val="3519860614"/>
      </p:ext>
    </p:extLst>
  </p:cSld>
  <p:clrMapOvr>
    <a:masterClrMapping/>
  </p:clrMapOvr>
</p:sld>
</file>

<file path=ppt/theme/theme1.xml><?xml version="1.0" encoding="utf-8"?>
<a:theme xmlns:a="http://schemas.openxmlformats.org/drawingml/2006/main" name="SketchyVTI">
  <a:themeElements>
    <a:clrScheme name="AnalogousFromLightSeedRightStep">
      <a:dk1>
        <a:srgbClr val="000000"/>
      </a:dk1>
      <a:lt1>
        <a:srgbClr val="FFFFFF"/>
      </a:lt1>
      <a:dk2>
        <a:srgbClr val="233D3C"/>
      </a:dk2>
      <a:lt2>
        <a:srgbClr val="E4E9E9"/>
      </a:lt2>
      <a:accent1>
        <a:srgbClr val="C49791"/>
      </a:accent1>
      <a:accent2>
        <a:srgbClr val="BA9E7F"/>
      </a:accent2>
      <a:accent3>
        <a:srgbClr val="A7A57E"/>
      </a:accent3>
      <a:accent4>
        <a:srgbClr val="97AB75"/>
      </a:accent4>
      <a:accent5>
        <a:srgbClr val="8CAD83"/>
      </a:accent5>
      <a:accent6>
        <a:srgbClr val="78AF83"/>
      </a:accent6>
      <a:hlink>
        <a:srgbClr val="598C93"/>
      </a:hlink>
      <a:folHlink>
        <a:srgbClr val="848484"/>
      </a:folHlink>
    </a:clrScheme>
    <a:fontScheme name="Sketchy_SerifHand">
      <a:majorFont>
        <a:latin typeface="The Serif Hand Black"/>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107</TotalTime>
  <Words>892</Words>
  <Application>Microsoft Office PowerPoint</Application>
  <PresentationFormat>Widescreen</PresentationFormat>
  <Paragraphs>39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The Hand</vt:lpstr>
      <vt:lpstr>The Serif Hand Black</vt:lpstr>
      <vt:lpstr>SketchyVTI</vt:lpstr>
      <vt:lpstr>House Pricing Comparison </vt:lpstr>
      <vt:lpstr>Motivation &amp; Summary Slide</vt:lpstr>
      <vt:lpstr>Data Questions</vt:lpstr>
      <vt:lpstr>Cleanup and Exploration</vt:lpstr>
      <vt:lpstr>Analysis</vt:lpstr>
      <vt:lpstr>Heat Map of all Cities</vt:lpstr>
      <vt:lpstr>PowerPoint Presentation</vt:lpstr>
      <vt:lpstr>School Statistics</vt:lpstr>
      <vt:lpstr>School Score vs. House Price</vt:lpstr>
      <vt:lpstr>Average House Price vs. Average All School Scores</vt:lpstr>
      <vt:lpstr>Go Train System Map</vt:lpstr>
      <vt:lpstr>Average House Price vs. Commute Times</vt:lpstr>
      <vt:lpstr>Discussion</vt:lpstr>
      <vt:lpstr>Post Mortem</vt:lpstr>
      <vt:lpstr>Thank you for listening to our presentation.  Questions are welcome.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Pricing Comparison </dc:title>
  <dc:creator>sheranasyed@outlook.com</dc:creator>
  <cp:lastModifiedBy>sheranasyed@outlook.com</cp:lastModifiedBy>
  <cp:revision>36</cp:revision>
  <dcterms:created xsi:type="dcterms:W3CDTF">2020-03-25T20:40:13Z</dcterms:created>
  <dcterms:modified xsi:type="dcterms:W3CDTF">2020-03-25T22:27:17Z</dcterms:modified>
</cp:coreProperties>
</file>