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605ABE-0D42-4521-82FA-9852979860F7}">
  <a:tblStyle styleId="{2A605ABE-0D42-4521-82FA-9852979860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4.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MavenPro-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f8892b8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f8892b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f4e27591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f4e27591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ee5ffa98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ee5ffa98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ee5ffa98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ee5ffa98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ee5ffa98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ee5ffa98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f4703e0c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f4703e0c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ee5ffa98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2ee5ffa98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fe61471a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fe61471a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ee5ffa98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ee5ffa98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fe61471a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fe61471a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fe61471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fe61471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2f4e2759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2f4e2759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f4e2759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f4e2759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f4e2759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2f4e2759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2fe61471a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2fe61471a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2f83335e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2f83335e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2f4e2759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2f4e2759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2fe61471a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2fe61471a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2f4e27591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2f4e27591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f4e2759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2f4e2759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SLIDES_API208932305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SLIDES_API208932305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ee5ffa98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ee5ffa98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f83335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f83335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ee5ffa98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ee5ffa98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fe61471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fe61471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fe61471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fe61471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fe61471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fe61471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6.png"/><Relationship Id="rId8"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0.png"/><Relationship Id="rId11" Type="http://schemas.openxmlformats.org/officeDocument/2006/relationships/image" Target="../media/image22.png"/><Relationship Id="rId10" Type="http://schemas.openxmlformats.org/officeDocument/2006/relationships/image" Target="../media/image26.png"/><Relationship Id="rId9"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29.png"/><Relationship Id="rId8"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33.png"/><Relationship Id="rId5" Type="http://schemas.openxmlformats.org/officeDocument/2006/relationships/image" Target="../media/image30.png"/><Relationship Id="rId6"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jpg"/><Relationship Id="rId4" Type="http://schemas.openxmlformats.org/officeDocument/2006/relationships/image" Target="../media/image3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5178975" y="3228200"/>
            <a:ext cx="2785500" cy="17847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rPr>
              <a:t>GROUP MEMBERS</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ADAM BASIL ANIL  - 8</a:t>
            </a:r>
            <a:endParaRPr b="1">
              <a:solidFill>
                <a:srgbClr val="FFFFFF"/>
              </a:solidFill>
            </a:endParaRPr>
          </a:p>
          <a:p>
            <a:pPr indent="0" lvl="0" marL="0" rtl="0" algn="l">
              <a:spcBef>
                <a:spcPts val="0"/>
              </a:spcBef>
              <a:spcAft>
                <a:spcPts val="0"/>
              </a:spcAft>
              <a:buNone/>
            </a:pPr>
            <a:r>
              <a:rPr b="1" lang="en">
                <a:solidFill>
                  <a:srgbClr val="FFFFFF"/>
                </a:solidFill>
              </a:rPr>
              <a:t>ASWIN TOMY          - 50 </a:t>
            </a:r>
            <a:endParaRPr b="1">
              <a:solidFill>
                <a:srgbClr val="FFFFFF"/>
              </a:solidFill>
            </a:endParaRPr>
          </a:p>
          <a:p>
            <a:pPr indent="0" lvl="0" marL="0" rtl="0" algn="l">
              <a:spcBef>
                <a:spcPts val="0"/>
              </a:spcBef>
              <a:spcAft>
                <a:spcPts val="0"/>
              </a:spcAft>
              <a:buNone/>
            </a:pPr>
            <a:r>
              <a:rPr b="1" lang="en">
                <a:solidFill>
                  <a:srgbClr val="FFFFFF"/>
                </a:solidFill>
              </a:rPr>
              <a:t>ATHUL MURALI       - 51</a:t>
            </a:r>
            <a:endParaRPr b="1">
              <a:solidFill>
                <a:srgbClr val="FFFFFF"/>
              </a:solidFill>
            </a:endParaRPr>
          </a:p>
          <a:p>
            <a:pPr indent="0" lvl="0" marL="0" rtl="0" algn="l">
              <a:spcBef>
                <a:spcPts val="0"/>
              </a:spcBef>
              <a:spcAft>
                <a:spcPts val="0"/>
              </a:spcAft>
              <a:buNone/>
            </a:pPr>
            <a:r>
              <a:rPr b="1" lang="en">
                <a:solidFill>
                  <a:srgbClr val="FFFFFF"/>
                </a:solidFill>
              </a:rPr>
              <a:t>AVINASH HARESH - 54</a:t>
            </a:r>
            <a:endParaRPr b="1">
              <a:solidFill>
                <a:srgbClr val="FFFFFF"/>
              </a:solidFill>
            </a:endParaRPr>
          </a:p>
        </p:txBody>
      </p:sp>
      <p:sp>
        <p:nvSpPr>
          <p:cNvPr id="278" name="Google Shape;278;p13"/>
          <p:cNvSpPr txBox="1"/>
          <p:nvPr/>
        </p:nvSpPr>
        <p:spPr>
          <a:xfrm>
            <a:off x="384225" y="3358800"/>
            <a:ext cx="14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Nunito"/>
                <a:ea typeface="Nunito"/>
                <a:cs typeface="Nunito"/>
                <a:sym typeface="Nunito"/>
              </a:rPr>
              <a:t>GUIDED BY</a:t>
            </a:r>
            <a:endParaRPr b="1">
              <a:solidFill>
                <a:srgbClr val="FFFFFF"/>
              </a:solidFill>
              <a:latin typeface="Nunito"/>
              <a:ea typeface="Nunito"/>
              <a:cs typeface="Nunito"/>
              <a:sym typeface="Nunito"/>
            </a:endParaRPr>
          </a:p>
          <a:p>
            <a:pPr indent="0" lvl="0" marL="0" rtl="0" algn="l">
              <a:spcBef>
                <a:spcPts val="0"/>
              </a:spcBef>
              <a:spcAft>
                <a:spcPts val="0"/>
              </a:spcAft>
              <a:buNone/>
            </a:pPr>
            <a:r>
              <a:t/>
            </a:r>
            <a:endParaRPr b="1">
              <a:solidFill>
                <a:srgbClr val="FFFFFF"/>
              </a:solidFill>
              <a:latin typeface="Nunito"/>
              <a:ea typeface="Nunito"/>
              <a:cs typeface="Nunito"/>
              <a:sym typeface="Nunito"/>
            </a:endParaRPr>
          </a:p>
          <a:p>
            <a:pPr indent="0" lvl="0" marL="0" rtl="0" algn="l">
              <a:spcBef>
                <a:spcPts val="0"/>
              </a:spcBef>
              <a:spcAft>
                <a:spcPts val="0"/>
              </a:spcAft>
              <a:buNone/>
            </a:pPr>
            <a:r>
              <a:rPr b="1" lang="en">
                <a:solidFill>
                  <a:srgbClr val="FFFFFF"/>
                </a:solidFill>
                <a:latin typeface="Nunito"/>
                <a:ea typeface="Nunito"/>
                <a:cs typeface="Nunito"/>
                <a:sym typeface="Nunito"/>
              </a:rPr>
              <a:t>MR. AJITH S</a:t>
            </a:r>
            <a:endParaRPr b="1">
              <a:solidFill>
                <a:srgbClr val="FFFFFF"/>
              </a:solidFill>
              <a:latin typeface="Nunito"/>
              <a:ea typeface="Nunito"/>
              <a:cs typeface="Nunito"/>
              <a:sym typeface="Nunito"/>
            </a:endParaRPr>
          </a:p>
        </p:txBody>
      </p:sp>
      <p:sp>
        <p:nvSpPr>
          <p:cNvPr id="279" name="Google Shape;279;p13"/>
          <p:cNvSpPr txBox="1"/>
          <p:nvPr/>
        </p:nvSpPr>
        <p:spPr>
          <a:xfrm>
            <a:off x="1656250" y="1405750"/>
            <a:ext cx="6106500" cy="769500"/>
          </a:xfrm>
          <a:prstGeom prst="rect">
            <a:avLst/>
          </a:prstGeom>
          <a:noFill/>
          <a:ln>
            <a:noFill/>
          </a:ln>
          <a:effectLst>
            <a:outerShdw blurRad="1428750" rotWithShape="0" algn="bl" dir="5400000" dist="19050">
              <a:schemeClr val="lt1">
                <a:alpha val="50000"/>
              </a:scheme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chemeClr val="lt1"/>
                </a:solidFill>
                <a:latin typeface="Oswald"/>
                <a:ea typeface="Oswald"/>
                <a:cs typeface="Oswald"/>
                <a:sym typeface="Oswald"/>
              </a:rPr>
              <a:t>PROJECT PRESENTATION</a:t>
            </a:r>
            <a:endParaRPr sz="3800">
              <a:solidFill>
                <a:schemeClr val="lt1"/>
              </a:solidFill>
              <a:latin typeface="Oswald"/>
              <a:ea typeface="Oswald"/>
              <a:cs typeface="Oswald"/>
              <a:sym typeface="Oswald"/>
            </a:endParaRPr>
          </a:p>
        </p:txBody>
      </p:sp>
      <p:sp>
        <p:nvSpPr>
          <p:cNvPr id="280" name="Google Shape;280;p13"/>
          <p:cNvSpPr txBox="1"/>
          <p:nvPr/>
        </p:nvSpPr>
        <p:spPr>
          <a:xfrm>
            <a:off x="2659575" y="562650"/>
            <a:ext cx="3874500" cy="954300"/>
          </a:xfrm>
          <a:prstGeom prst="rect">
            <a:avLst/>
          </a:prstGeom>
          <a:noFill/>
          <a:ln>
            <a:noFill/>
          </a:ln>
          <a:effectLst>
            <a:outerShdw blurRad="1428750" rotWithShape="0" algn="bl" dir="5400000" dist="19050">
              <a:schemeClr val="lt1">
                <a:alpha val="50000"/>
              </a:scheme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400">
                <a:solidFill>
                  <a:srgbClr val="FFFFFF"/>
                </a:solidFill>
                <a:latin typeface="Oswald"/>
                <a:ea typeface="Oswald"/>
                <a:cs typeface="Oswald"/>
                <a:sym typeface="Oswald"/>
              </a:rPr>
              <a:t>CS492 PROJECT</a:t>
            </a:r>
            <a:endParaRPr sz="3400">
              <a:solidFill>
                <a:srgbClr val="FFFFFF"/>
              </a:solidFill>
              <a:latin typeface="Oswald"/>
              <a:ea typeface="Oswald"/>
              <a:cs typeface="Oswald"/>
              <a:sym typeface="Oswald"/>
            </a:endParaRPr>
          </a:p>
          <a:p>
            <a:pPr indent="0" lvl="0" marL="0" rtl="0" algn="l">
              <a:spcBef>
                <a:spcPts val="0"/>
              </a:spcBef>
              <a:spcAft>
                <a:spcPts val="0"/>
              </a:spcAft>
              <a:buNone/>
            </a:pPr>
            <a:r>
              <a:t/>
            </a:r>
            <a:endParaRPr sz="1600">
              <a:solidFill>
                <a:schemeClr val="accent2"/>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graphicFrame>
        <p:nvGraphicFramePr>
          <p:cNvPr id="337" name="Google Shape;337;p22"/>
          <p:cNvGraphicFramePr/>
          <p:nvPr/>
        </p:nvGraphicFramePr>
        <p:xfrm>
          <a:off x="952500" y="1612925"/>
          <a:ext cx="3000000" cy="3000000"/>
        </p:xfrm>
        <a:graphic>
          <a:graphicData uri="http://schemas.openxmlformats.org/drawingml/2006/table">
            <a:tbl>
              <a:tblPr>
                <a:noFill/>
                <a:tableStyleId>{2A605ABE-0D42-4521-82FA-9852979860F7}</a:tableStyleId>
              </a:tblPr>
              <a:tblGrid>
                <a:gridCol w="2413000"/>
                <a:gridCol w="2413000"/>
                <a:gridCol w="2413000"/>
              </a:tblGrid>
              <a:tr h="525075">
                <a:tc>
                  <a:txBody>
                    <a:bodyPr/>
                    <a:lstStyle/>
                    <a:p>
                      <a:pPr indent="0" lvl="0" marL="0" rtl="0" algn="l">
                        <a:spcBef>
                          <a:spcPts val="0"/>
                        </a:spcBef>
                        <a:spcAft>
                          <a:spcPts val="0"/>
                        </a:spcAft>
                        <a:buNone/>
                      </a:pPr>
                      <a:r>
                        <a:rPr b="1" lang="en"/>
                        <a:t>PAPER NAME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AUTHOR</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ADVANTAGE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64975">
                <a:tc>
                  <a:txBody>
                    <a:bodyPr/>
                    <a:lstStyle/>
                    <a:p>
                      <a:pPr indent="0" lvl="0" marL="0" rtl="0" algn="l">
                        <a:spcBef>
                          <a:spcPts val="0"/>
                        </a:spcBef>
                        <a:spcAft>
                          <a:spcPts val="0"/>
                        </a:spcAft>
                        <a:buNone/>
                      </a:pPr>
                      <a:r>
                        <a:rPr lang="en">
                          <a:latin typeface="Nunito"/>
                          <a:ea typeface="Nunito"/>
                          <a:cs typeface="Nunito"/>
                          <a:sym typeface="Nunito"/>
                        </a:rPr>
                        <a:t>Smart Control of Traffic Light Using Artificial Intelligence</a:t>
                      </a:r>
                      <a:endParaRPr>
                        <a:latin typeface="Nunito"/>
                        <a:ea typeface="Nunito"/>
                        <a:cs typeface="Nunito"/>
                        <a:sym typeface="Nunito"/>
                      </a:endParaRPr>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Nunito"/>
                          <a:ea typeface="Nunito"/>
                          <a:cs typeface="Nunito"/>
                          <a:sym typeface="Nunito"/>
                        </a:rPr>
                        <a:t>Mihir M. Gandhi, Devansh S. Solanki, Rutwij S. Daptardar, Nirmala Shinde Baloorkar</a:t>
                      </a:r>
                      <a:endParaRPr>
                        <a:latin typeface="Nunito"/>
                        <a:ea typeface="Nunito"/>
                        <a:cs typeface="Nunito"/>
                        <a:sym typeface="Nunito"/>
                      </a:endParaRPr>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Nunito"/>
                          <a:ea typeface="Nunito"/>
                          <a:cs typeface="Nunito"/>
                          <a:sym typeface="Nunito"/>
                        </a:rPr>
                        <a:t>Switching the traffic lights based on the vehicle density to reduce congestion</a:t>
                      </a:r>
                      <a:endParaRPr>
                        <a:latin typeface="Nunito"/>
                        <a:ea typeface="Nunito"/>
                        <a:cs typeface="Nunito"/>
                        <a:sym typeface="Nunito"/>
                      </a:endParaRPr>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5125">
                <a:tc>
                  <a:txBody>
                    <a:bodyPr/>
                    <a:lstStyle/>
                    <a:p>
                      <a:pPr indent="0" lvl="0" marL="0" rtl="0" algn="l">
                        <a:spcBef>
                          <a:spcPts val="0"/>
                        </a:spcBef>
                        <a:spcAft>
                          <a:spcPts val="0"/>
                        </a:spcAft>
                        <a:buNone/>
                      </a:pPr>
                      <a:r>
                        <a:rPr lang="en">
                          <a:latin typeface="Nunito"/>
                          <a:ea typeface="Nunito"/>
                          <a:cs typeface="Nunito"/>
                          <a:sym typeface="Nunito"/>
                        </a:rPr>
                        <a:t>Smart Traffic Control System Using Image Processing</a:t>
                      </a:r>
                      <a:endParaRPr>
                        <a:latin typeface="Nunito"/>
                        <a:ea typeface="Nunito"/>
                        <a:cs typeface="Nunito"/>
                        <a:sym typeface="Nunito"/>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a:latin typeface="Nunito"/>
                          <a:ea typeface="Nunito"/>
                          <a:cs typeface="Nunito"/>
                          <a:sym typeface="Nunito"/>
                        </a:rPr>
                        <a:t>Vismay Pandit , Jinesh Doshi, Dhruv Mehta , Ashay Mhatre and Abhilash Janardhan</a:t>
                      </a:r>
                      <a:endParaRPr>
                        <a:latin typeface="Nunito"/>
                        <a:ea typeface="Nunito"/>
                        <a:cs typeface="Nunito"/>
                        <a:sym typeface="Nunito"/>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a:latin typeface="Nunito"/>
                          <a:ea typeface="Nunito"/>
                          <a:cs typeface="Nunito"/>
                          <a:sym typeface="Nunito"/>
                        </a:rPr>
                        <a:t>Edge detection has been carried out using Prewitt edge detection operator and according to percentage of matching traffic light durations can be controlled.</a:t>
                      </a:r>
                      <a:endParaRPr>
                        <a:latin typeface="Nunito"/>
                        <a:ea typeface="Nunito"/>
                        <a:cs typeface="Nunito"/>
                        <a:sym typeface="Nunito"/>
                      </a:endParaRPr>
                    </a:p>
                  </a:txBody>
                  <a:tcPr marT="91425" marB="91425" marR="91425" marL="91425">
                    <a:lnT cap="flat" cmpd="sng" w="9525">
                      <a:solidFill>
                        <a:srgbClr val="000000"/>
                      </a:solidFill>
                      <a:prstDash val="solid"/>
                      <a:round/>
                      <a:headEnd len="sm" w="sm" type="none"/>
                      <a:tailEnd len="sm" w="sm" type="none"/>
                    </a:ln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343" name="Google Shape;343;p23"/>
          <p:cNvSpPr txBox="1"/>
          <p:nvPr>
            <p:ph idx="1" type="body"/>
          </p:nvPr>
        </p:nvSpPr>
        <p:spPr>
          <a:xfrm>
            <a:off x="1163225" y="1738450"/>
            <a:ext cx="7030500" cy="293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this project,  a simulation is created from scratch using Pygame to replicate the movement of vehicles across a traffic intersection.</a:t>
            </a:r>
            <a:endParaRPr sz="1600"/>
          </a:p>
          <a:p>
            <a:pPr indent="-330200" lvl="0" marL="457200" rtl="0" algn="l">
              <a:spcBef>
                <a:spcPts val="0"/>
              </a:spcBef>
              <a:spcAft>
                <a:spcPts val="0"/>
              </a:spcAft>
              <a:buSzPts val="1600"/>
              <a:buChar char="●"/>
            </a:pPr>
            <a:r>
              <a:rPr lang="en" sz="1600"/>
              <a:t>It is a 4-way intersection with traffic signals in each direction.</a:t>
            </a:r>
            <a:endParaRPr sz="1600"/>
          </a:p>
          <a:p>
            <a:pPr indent="-330200" lvl="0" marL="457200" rtl="0" algn="l">
              <a:spcBef>
                <a:spcPts val="0"/>
              </a:spcBef>
              <a:spcAft>
                <a:spcPts val="0"/>
              </a:spcAft>
              <a:buSzPts val="1600"/>
              <a:buChar char="●"/>
            </a:pPr>
            <a:r>
              <a:rPr lang="en" sz="1600"/>
              <a:t>A second simulation window was created to compare the efficiency of our dynamic traffic system over current traffic system.</a:t>
            </a:r>
            <a:endParaRPr sz="1600"/>
          </a:p>
          <a:p>
            <a:pPr indent="-330200" lvl="0" marL="457200" rtl="0" algn="l">
              <a:spcBef>
                <a:spcPts val="0"/>
              </a:spcBef>
              <a:spcAft>
                <a:spcPts val="0"/>
              </a:spcAft>
              <a:buSzPts val="1600"/>
              <a:buChar char="●"/>
            </a:pPr>
            <a:r>
              <a:rPr lang="en" sz="1600"/>
              <a:t>The simulation has two outputs. (Simulation time &amp; Number of vehicles passed)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Creation of background and objects</a:t>
            </a:r>
            <a:endParaRPr/>
          </a:p>
        </p:txBody>
      </p:sp>
      <p:pic>
        <p:nvPicPr>
          <p:cNvPr id="349" name="Google Shape;349;p24"/>
          <p:cNvPicPr preferRelativeResize="0"/>
          <p:nvPr/>
        </p:nvPicPr>
        <p:blipFill>
          <a:blip r:embed="rId3">
            <a:alphaModFix/>
          </a:blip>
          <a:stretch>
            <a:fillRect/>
          </a:stretch>
        </p:blipFill>
        <p:spPr>
          <a:xfrm>
            <a:off x="810925" y="1527225"/>
            <a:ext cx="3027300" cy="1993701"/>
          </a:xfrm>
          <a:prstGeom prst="rect">
            <a:avLst/>
          </a:prstGeom>
          <a:noFill/>
          <a:ln>
            <a:noFill/>
          </a:ln>
        </p:spPr>
      </p:pic>
      <p:pic>
        <p:nvPicPr>
          <p:cNvPr id="350" name="Google Shape;350;p24"/>
          <p:cNvPicPr preferRelativeResize="0"/>
          <p:nvPr/>
        </p:nvPicPr>
        <p:blipFill>
          <a:blip r:embed="rId4">
            <a:alphaModFix/>
          </a:blip>
          <a:stretch>
            <a:fillRect/>
          </a:stretch>
        </p:blipFill>
        <p:spPr>
          <a:xfrm>
            <a:off x="468500" y="4007850"/>
            <a:ext cx="4054925" cy="604750"/>
          </a:xfrm>
          <a:prstGeom prst="rect">
            <a:avLst/>
          </a:prstGeom>
          <a:noFill/>
          <a:ln>
            <a:noFill/>
          </a:ln>
        </p:spPr>
      </p:pic>
      <p:pic>
        <p:nvPicPr>
          <p:cNvPr id="351" name="Google Shape;351;p24"/>
          <p:cNvPicPr preferRelativeResize="0"/>
          <p:nvPr/>
        </p:nvPicPr>
        <p:blipFill>
          <a:blip r:embed="rId5">
            <a:alphaModFix/>
          </a:blip>
          <a:stretch>
            <a:fillRect/>
          </a:stretch>
        </p:blipFill>
        <p:spPr>
          <a:xfrm>
            <a:off x="5915575" y="1527225"/>
            <a:ext cx="322225" cy="678950"/>
          </a:xfrm>
          <a:prstGeom prst="rect">
            <a:avLst/>
          </a:prstGeom>
          <a:noFill/>
          <a:ln>
            <a:noFill/>
          </a:ln>
        </p:spPr>
      </p:pic>
      <p:pic>
        <p:nvPicPr>
          <p:cNvPr id="352" name="Google Shape;352;p24"/>
          <p:cNvPicPr preferRelativeResize="0"/>
          <p:nvPr/>
        </p:nvPicPr>
        <p:blipFill>
          <a:blip r:embed="rId6">
            <a:alphaModFix/>
          </a:blip>
          <a:stretch>
            <a:fillRect/>
          </a:stretch>
        </p:blipFill>
        <p:spPr>
          <a:xfrm>
            <a:off x="6721200" y="1527225"/>
            <a:ext cx="364624" cy="678950"/>
          </a:xfrm>
          <a:prstGeom prst="rect">
            <a:avLst/>
          </a:prstGeom>
          <a:noFill/>
          <a:ln>
            <a:noFill/>
          </a:ln>
        </p:spPr>
      </p:pic>
      <p:pic>
        <p:nvPicPr>
          <p:cNvPr id="353" name="Google Shape;353;p24"/>
          <p:cNvPicPr preferRelativeResize="0"/>
          <p:nvPr/>
        </p:nvPicPr>
        <p:blipFill>
          <a:blip r:embed="rId7">
            <a:alphaModFix/>
          </a:blip>
          <a:stretch>
            <a:fillRect/>
          </a:stretch>
        </p:blipFill>
        <p:spPr>
          <a:xfrm>
            <a:off x="6349375" y="2662625"/>
            <a:ext cx="322225" cy="941879"/>
          </a:xfrm>
          <a:prstGeom prst="rect">
            <a:avLst/>
          </a:prstGeom>
          <a:noFill/>
          <a:ln>
            <a:noFill/>
          </a:ln>
        </p:spPr>
      </p:pic>
      <p:sp>
        <p:nvSpPr>
          <p:cNvPr id="354" name="Google Shape;354;p24"/>
          <p:cNvSpPr txBox="1"/>
          <p:nvPr/>
        </p:nvSpPr>
        <p:spPr>
          <a:xfrm>
            <a:off x="1278175" y="3482725"/>
            <a:ext cx="2092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Nunito"/>
                <a:ea typeface="Nunito"/>
                <a:cs typeface="Nunito"/>
                <a:sym typeface="Nunito"/>
              </a:rPr>
              <a:t>mod_int.png</a:t>
            </a:r>
            <a:endParaRPr sz="1300">
              <a:latin typeface="Nunito"/>
              <a:ea typeface="Nunito"/>
              <a:cs typeface="Nunito"/>
              <a:sym typeface="Nunito"/>
            </a:endParaRPr>
          </a:p>
        </p:txBody>
      </p:sp>
      <p:sp>
        <p:nvSpPr>
          <p:cNvPr id="355" name="Google Shape;355;p24"/>
          <p:cNvSpPr txBox="1"/>
          <p:nvPr/>
        </p:nvSpPr>
        <p:spPr>
          <a:xfrm>
            <a:off x="5729600" y="2246738"/>
            <a:ext cx="121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car</a:t>
            </a:r>
            <a:r>
              <a:rPr lang="en" sz="1300">
                <a:latin typeface="Nunito"/>
                <a:ea typeface="Nunito"/>
                <a:cs typeface="Nunito"/>
                <a:sym typeface="Nunito"/>
              </a:rPr>
              <a:t>.png</a:t>
            </a:r>
            <a:endParaRPr sz="1300">
              <a:latin typeface="Nunito"/>
              <a:ea typeface="Nunito"/>
              <a:cs typeface="Nunito"/>
              <a:sym typeface="Nunito"/>
            </a:endParaRPr>
          </a:p>
        </p:txBody>
      </p:sp>
      <p:sp>
        <p:nvSpPr>
          <p:cNvPr id="356" name="Google Shape;356;p24"/>
          <p:cNvSpPr txBox="1"/>
          <p:nvPr/>
        </p:nvSpPr>
        <p:spPr>
          <a:xfrm>
            <a:off x="6535250" y="2246725"/>
            <a:ext cx="93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truck</a:t>
            </a:r>
            <a:r>
              <a:rPr lang="en" sz="1300">
                <a:latin typeface="Nunito"/>
                <a:ea typeface="Nunito"/>
                <a:cs typeface="Nunito"/>
                <a:sym typeface="Nunito"/>
              </a:rPr>
              <a:t>.png</a:t>
            </a:r>
            <a:endParaRPr sz="1300">
              <a:latin typeface="Nunito"/>
              <a:ea typeface="Nunito"/>
              <a:cs typeface="Nunito"/>
              <a:sym typeface="Nunito"/>
            </a:endParaRPr>
          </a:p>
        </p:txBody>
      </p:sp>
      <p:sp>
        <p:nvSpPr>
          <p:cNvPr id="357" name="Google Shape;357;p24"/>
          <p:cNvSpPr txBox="1"/>
          <p:nvPr/>
        </p:nvSpPr>
        <p:spPr>
          <a:xfrm>
            <a:off x="6164988" y="3546600"/>
            <a:ext cx="823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bus</a:t>
            </a:r>
            <a:r>
              <a:rPr lang="en" sz="1300">
                <a:latin typeface="Nunito"/>
                <a:ea typeface="Nunito"/>
                <a:cs typeface="Nunito"/>
                <a:sym typeface="Nunito"/>
              </a:rPr>
              <a:t>.png</a:t>
            </a:r>
            <a:endParaRPr sz="1300">
              <a:latin typeface="Nunito"/>
              <a:ea typeface="Nunito"/>
              <a:cs typeface="Nunito"/>
              <a:sym typeface="Nunito"/>
            </a:endParaRPr>
          </a:p>
        </p:txBody>
      </p:sp>
      <p:pic>
        <p:nvPicPr>
          <p:cNvPr id="358" name="Google Shape;358;p24"/>
          <p:cNvPicPr preferRelativeResize="0"/>
          <p:nvPr/>
        </p:nvPicPr>
        <p:blipFill>
          <a:blip r:embed="rId8">
            <a:alphaModFix/>
          </a:blip>
          <a:stretch>
            <a:fillRect/>
          </a:stretch>
        </p:blipFill>
        <p:spPr>
          <a:xfrm>
            <a:off x="468500" y="4560975"/>
            <a:ext cx="4054925" cy="446175"/>
          </a:xfrm>
          <a:prstGeom prst="rect">
            <a:avLst/>
          </a:prstGeom>
          <a:noFill/>
          <a:ln>
            <a:noFill/>
          </a:ln>
        </p:spPr>
      </p:pic>
      <p:pic>
        <p:nvPicPr>
          <p:cNvPr id="359" name="Google Shape;359;p24"/>
          <p:cNvPicPr preferRelativeResize="0"/>
          <p:nvPr/>
        </p:nvPicPr>
        <p:blipFill>
          <a:blip r:embed="rId9">
            <a:alphaModFix/>
          </a:blip>
          <a:stretch>
            <a:fillRect/>
          </a:stretch>
        </p:blipFill>
        <p:spPr>
          <a:xfrm>
            <a:off x="4572000" y="4007850"/>
            <a:ext cx="4315400" cy="99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Creation of background and objects</a:t>
            </a:r>
            <a:endParaRPr/>
          </a:p>
          <a:p>
            <a:pPr indent="0" lvl="0" marL="0" rtl="0" algn="l">
              <a:spcBef>
                <a:spcPts val="0"/>
              </a:spcBef>
              <a:spcAft>
                <a:spcPts val="0"/>
              </a:spcAft>
              <a:buNone/>
            </a:pPr>
            <a:r>
              <a:t/>
            </a:r>
            <a:endParaRPr/>
          </a:p>
        </p:txBody>
      </p:sp>
      <p:pic>
        <p:nvPicPr>
          <p:cNvPr id="365" name="Google Shape;365;p25"/>
          <p:cNvPicPr preferRelativeResize="0"/>
          <p:nvPr/>
        </p:nvPicPr>
        <p:blipFill>
          <a:blip r:embed="rId3">
            <a:alphaModFix/>
          </a:blip>
          <a:stretch>
            <a:fillRect/>
          </a:stretch>
        </p:blipFill>
        <p:spPr>
          <a:xfrm>
            <a:off x="1007625" y="1821975"/>
            <a:ext cx="457675" cy="821481"/>
          </a:xfrm>
          <a:prstGeom prst="rect">
            <a:avLst/>
          </a:prstGeom>
          <a:noFill/>
          <a:ln>
            <a:noFill/>
          </a:ln>
        </p:spPr>
      </p:pic>
      <p:pic>
        <p:nvPicPr>
          <p:cNvPr id="366" name="Google Shape;366;p25"/>
          <p:cNvPicPr preferRelativeResize="0"/>
          <p:nvPr/>
        </p:nvPicPr>
        <p:blipFill>
          <a:blip r:embed="rId4">
            <a:alphaModFix/>
          </a:blip>
          <a:stretch>
            <a:fillRect/>
          </a:stretch>
        </p:blipFill>
        <p:spPr>
          <a:xfrm>
            <a:off x="1849100" y="1821975"/>
            <a:ext cx="457679" cy="821475"/>
          </a:xfrm>
          <a:prstGeom prst="rect">
            <a:avLst/>
          </a:prstGeom>
          <a:noFill/>
          <a:ln>
            <a:noFill/>
          </a:ln>
        </p:spPr>
      </p:pic>
      <p:pic>
        <p:nvPicPr>
          <p:cNvPr id="367" name="Google Shape;367;p25"/>
          <p:cNvPicPr preferRelativeResize="0"/>
          <p:nvPr/>
        </p:nvPicPr>
        <p:blipFill>
          <a:blip r:embed="rId5">
            <a:alphaModFix/>
          </a:blip>
          <a:stretch>
            <a:fillRect/>
          </a:stretch>
        </p:blipFill>
        <p:spPr>
          <a:xfrm>
            <a:off x="1102712" y="3090650"/>
            <a:ext cx="267500" cy="679875"/>
          </a:xfrm>
          <a:prstGeom prst="rect">
            <a:avLst/>
          </a:prstGeom>
          <a:noFill/>
          <a:ln>
            <a:noFill/>
          </a:ln>
        </p:spPr>
      </p:pic>
      <p:pic>
        <p:nvPicPr>
          <p:cNvPr id="368" name="Google Shape;368;p25"/>
          <p:cNvPicPr preferRelativeResize="0"/>
          <p:nvPr/>
        </p:nvPicPr>
        <p:blipFill>
          <a:blip r:embed="rId6">
            <a:alphaModFix/>
          </a:blip>
          <a:stretch>
            <a:fillRect/>
          </a:stretch>
        </p:blipFill>
        <p:spPr>
          <a:xfrm>
            <a:off x="1944199" y="3090638"/>
            <a:ext cx="267500" cy="679896"/>
          </a:xfrm>
          <a:prstGeom prst="rect">
            <a:avLst/>
          </a:prstGeom>
          <a:noFill/>
          <a:ln>
            <a:noFill/>
          </a:ln>
        </p:spPr>
      </p:pic>
      <p:sp>
        <p:nvSpPr>
          <p:cNvPr id="369" name="Google Shape;369;p25"/>
          <p:cNvSpPr txBox="1"/>
          <p:nvPr/>
        </p:nvSpPr>
        <p:spPr>
          <a:xfrm>
            <a:off x="4412275" y="1421775"/>
            <a:ext cx="3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Initializing objects</a:t>
            </a:r>
            <a:endParaRPr>
              <a:latin typeface="Nunito"/>
              <a:ea typeface="Nunito"/>
              <a:cs typeface="Nunito"/>
              <a:sym typeface="Nunito"/>
            </a:endParaRPr>
          </a:p>
        </p:txBody>
      </p:sp>
      <p:pic>
        <p:nvPicPr>
          <p:cNvPr id="370" name="Google Shape;370;p25"/>
          <p:cNvPicPr preferRelativeResize="0"/>
          <p:nvPr/>
        </p:nvPicPr>
        <p:blipFill>
          <a:blip r:embed="rId7">
            <a:alphaModFix/>
          </a:blip>
          <a:stretch>
            <a:fillRect/>
          </a:stretch>
        </p:blipFill>
        <p:spPr>
          <a:xfrm>
            <a:off x="3277200" y="1929275"/>
            <a:ext cx="5249825" cy="999300"/>
          </a:xfrm>
          <a:prstGeom prst="rect">
            <a:avLst/>
          </a:prstGeom>
          <a:noFill/>
          <a:ln>
            <a:noFill/>
          </a:ln>
        </p:spPr>
      </p:pic>
      <p:sp>
        <p:nvSpPr>
          <p:cNvPr id="371" name="Google Shape;371;p25"/>
          <p:cNvSpPr txBox="1"/>
          <p:nvPr/>
        </p:nvSpPr>
        <p:spPr>
          <a:xfrm>
            <a:off x="4573375" y="3160475"/>
            <a:ext cx="30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Displaying objects</a:t>
            </a:r>
            <a:endParaRPr>
              <a:latin typeface="Nunito"/>
              <a:ea typeface="Nunito"/>
              <a:cs typeface="Nunito"/>
              <a:sym typeface="Nunito"/>
            </a:endParaRPr>
          </a:p>
        </p:txBody>
      </p:sp>
      <p:pic>
        <p:nvPicPr>
          <p:cNvPr id="372" name="Google Shape;372;p25"/>
          <p:cNvPicPr preferRelativeResize="0"/>
          <p:nvPr/>
        </p:nvPicPr>
        <p:blipFill>
          <a:blip r:embed="rId8">
            <a:alphaModFix/>
          </a:blip>
          <a:stretch>
            <a:fillRect/>
          </a:stretch>
        </p:blipFill>
        <p:spPr>
          <a:xfrm>
            <a:off x="3277200" y="3675900"/>
            <a:ext cx="5249825" cy="1063090"/>
          </a:xfrm>
          <a:prstGeom prst="rect">
            <a:avLst/>
          </a:prstGeom>
          <a:noFill/>
          <a:ln>
            <a:noFill/>
          </a:ln>
        </p:spPr>
      </p:pic>
      <p:sp>
        <p:nvSpPr>
          <p:cNvPr id="373" name="Google Shape;373;p25"/>
          <p:cNvSpPr txBox="1"/>
          <p:nvPr/>
        </p:nvSpPr>
        <p:spPr>
          <a:xfrm>
            <a:off x="731250" y="2602725"/>
            <a:ext cx="1117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green.png</a:t>
            </a:r>
            <a:endParaRPr sz="1300">
              <a:latin typeface="Nunito"/>
              <a:ea typeface="Nunito"/>
              <a:cs typeface="Nunito"/>
              <a:sym typeface="Nunito"/>
            </a:endParaRPr>
          </a:p>
        </p:txBody>
      </p:sp>
      <p:sp>
        <p:nvSpPr>
          <p:cNvPr id="374" name="Google Shape;374;p25"/>
          <p:cNvSpPr txBox="1"/>
          <p:nvPr/>
        </p:nvSpPr>
        <p:spPr>
          <a:xfrm>
            <a:off x="1714050" y="2602725"/>
            <a:ext cx="104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green2.png</a:t>
            </a:r>
            <a:endParaRPr sz="1300">
              <a:latin typeface="Nunito"/>
              <a:ea typeface="Nunito"/>
              <a:cs typeface="Nunito"/>
              <a:sym typeface="Nunito"/>
            </a:endParaRPr>
          </a:p>
        </p:txBody>
      </p:sp>
      <p:sp>
        <p:nvSpPr>
          <p:cNvPr id="375" name="Google Shape;375;p25"/>
          <p:cNvSpPr txBox="1"/>
          <p:nvPr/>
        </p:nvSpPr>
        <p:spPr>
          <a:xfrm>
            <a:off x="822900" y="3770525"/>
            <a:ext cx="93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red</a:t>
            </a:r>
            <a:r>
              <a:rPr lang="en" sz="1300">
                <a:latin typeface="Nunito"/>
                <a:ea typeface="Nunito"/>
                <a:cs typeface="Nunito"/>
                <a:sym typeface="Nunito"/>
              </a:rPr>
              <a:t>.png</a:t>
            </a:r>
            <a:endParaRPr sz="1300">
              <a:latin typeface="Nunito"/>
              <a:ea typeface="Nunito"/>
              <a:cs typeface="Nunito"/>
              <a:sym typeface="Nunito"/>
            </a:endParaRPr>
          </a:p>
        </p:txBody>
      </p:sp>
      <p:sp>
        <p:nvSpPr>
          <p:cNvPr id="376" name="Google Shape;376;p25"/>
          <p:cNvSpPr txBox="1"/>
          <p:nvPr/>
        </p:nvSpPr>
        <p:spPr>
          <a:xfrm>
            <a:off x="1714050" y="3770525"/>
            <a:ext cx="104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yellow</a:t>
            </a:r>
            <a:r>
              <a:rPr lang="en" sz="1300">
                <a:latin typeface="Nunito"/>
                <a:ea typeface="Nunito"/>
                <a:cs typeface="Nunito"/>
                <a:sym typeface="Nunito"/>
              </a:rPr>
              <a:t>.png</a:t>
            </a:r>
            <a:endParaRPr sz="13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MODULAR DIVISION</a:t>
            </a:r>
            <a:endParaRPr/>
          </a:p>
        </p:txBody>
      </p:sp>
      <p:pic>
        <p:nvPicPr>
          <p:cNvPr id="382" name="Google Shape;382;p26"/>
          <p:cNvPicPr preferRelativeResize="0"/>
          <p:nvPr/>
        </p:nvPicPr>
        <p:blipFill>
          <a:blip r:embed="rId3">
            <a:alphaModFix/>
          </a:blip>
          <a:stretch>
            <a:fillRect/>
          </a:stretch>
        </p:blipFill>
        <p:spPr>
          <a:xfrm>
            <a:off x="713738" y="3802971"/>
            <a:ext cx="2657696" cy="697204"/>
          </a:xfrm>
          <a:prstGeom prst="rect">
            <a:avLst/>
          </a:prstGeom>
          <a:noFill/>
          <a:ln>
            <a:noFill/>
          </a:ln>
        </p:spPr>
      </p:pic>
      <p:pic>
        <p:nvPicPr>
          <p:cNvPr id="383" name="Google Shape;383;p26"/>
          <p:cNvPicPr preferRelativeResize="0"/>
          <p:nvPr/>
        </p:nvPicPr>
        <p:blipFill>
          <a:blip r:embed="rId4">
            <a:alphaModFix/>
          </a:blip>
          <a:stretch>
            <a:fillRect/>
          </a:stretch>
        </p:blipFill>
        <p:spPr>
          <a:xfrm>
            <a:off x="3371434" y="3837834"/>
            <a:ext cx="5058828" cy="627477"/>
          </a:xfrm>
          <a:prstGeom prst="rect">
            <a:avLst/>
          </a:prstGeom>
          <a:noFill/>
          <a:ln>
            <a:noFill/>
          </a:ln>
        </p:spPr>
      </p:pic>
      <p:sp>
        <p:nvSpPr>
          <p:cNvPr id="384" name="Google Shape;384;p26"/>
          <p:cNvSpPr txBox="1"/>
          <p:nvPr/>
        </p:nvSpPr>
        <p:spPr>
          <a:xfrm>
            <a:off x="1085115" y="3918319"/>
            <a:ext cx="282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MODULE 4</a:t>
            </a:r>
            <a:endParaRPr sz="1800">
              <a:solidFill>
                <a:schemeClr val="lt1"/>
              </a:solidFill>
              <a:latin typeface="Nunito"/>
              <a:ea typeface="Nunito"/>
              <a:cs typeface="Nunito"/>
              <a:sym typeface="Nunito"/>
            </a:endParaRPr>
          </a:p>
        </p:txBody>
      </p:sp>
      <p:sp>
        <p:nvSpPr>
          <p:cNvPr id="385" name="Google Shape;385;p26"/>
          <p:cNvSpPr txBox="1"/>
          <p:nvPr/>
        </p:nvSpPr>
        <p:spPr>
          <a:xfrm>
            <a:off x="3555133" y="3918319"/>
            <a:ext cx="380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Dynamic signal change algorithm</a:t>
            </a:r>
            <a:endParaRPr sz="1600">
              <a:latin typeface="Nunito"/>
              <a:ea typeface="Nunito"/>
              <a:cs typeface="Nunito"/>
              <a:sym typeface="Nunito"/>
            </a:endParaRPr>
          </a:p>
        </p:txBody>
      </p:sp>
      <p:pic>
        <p:nvPicPr>
          <p:cNvPr id="386" name="Google Shape;386;p26"/>
          <p:cNvPicPr preferRelativeResize="0"/>
          <p:nvPr/>
        </p:nvPicPr>
        <p:blipFill>
          <a:blip r:embed="rId3">
            <a:alphaModFix/>
          </a:blip>
          <a:stretch>
            <a:fillRect/>
          </a:stretch>
        </p:blipFill>
        <p:spPr>
          <a:xfrm>
            <a:off x="713738" y="3130324"/>
            <a:ext cx="2657696" cy="697204"/>
          </a:xfrm>
          <a:prstGeom prst="rect">
            <a:avLst/>
          </a:prstGeom>
          <a:noFill/>
          <a:ln>
            <a:noFill/>
          </a:ln>
        </p:spPr>
      </p:pic>
      <p:pic>
        <p:nvPicPr>
          <p:cNvPr id="387" name="Google Shape;387;p26"/>
          <p:cNvPicPr preferRelativeResize="0"/>
          <p:nvPr/>
        </p:nvPicPr>
        <p:blipFill>
          <a:blip r:embed="rId4">
            <a:alphaModFix/>
          </a:blip>
          <a:stretch>
            <a:fillRect/>
          </a:stretch>
        </p:blipFill>
        <p:spPr>
          <a:xfrm>
            <a:off x="3371434" y="3165187"/>
            <a:ext cx="5058828" cy="627477"/>
          </a:xfrm>
          <a:prstGeom prst="rect">
            <a:avLst/>
          </a:prstGeom>
          <a:noFill/>
          <a:ln>
            <a:noFill/>
          </a:ln>
        </p:spPr>
      </p:pic>
      <p:sp>
        <p:nvSpPr>
          <p:cNvPr id="388" name="Google Shape;388;p26"/>
          <p:cNvSpPr txBox="1"/>
          <p:nvPr/>
        </p:nvSpPr>
        <p:spPr>
          <a:xfrm>
            <a:off x="1085115" y="3245672"/>
            <a:ext cx="282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MODULE 3</a:t>
            </a:r>
            <a:endParaRPr sz="1800">
              <a:solidFill>
                <a:schemeClr val="lt1"/>
              </a:solidFill>
              <a:latin typeface="Nunito"/>
              <a:ea typeface="Nunito"/>
              <a:cs typeface="Nunito"/>
              <a:sym typeface="Nunito"/>
            </a:endParaRPr>
          </a:p>
        </p:txBody>
      </p:sp>
      <p:sp>
        <p:nvSpPr>
          <p:cNvPr id="389" name="Google Shape;389;p26"/>
          <p:cNvSpPr txBox="1"/>
          <p:nvPr/>
        </p:nvSpPr>
        <p:spPr>
          <a:xfrm>
            <a:off x="3555133" y="3245672"/>
            <a:ext cx="3804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Vehicle counting and Implementation</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pic>
        <p:nvPicPr>
          <p:cNvPr id="390" name="Google Shape;390;p26"/>
          <p:cNvPicPr preferRelativeResize="0"/>
          <p:nvPr/>
        </p:nvPicPr>
        <p:blipFill>
          <a:blip r:embed="rId3">
            <a:alphaModFix/>
          </a:blip>
          <a:stretch>
            <a:fillRect/>
          </a:stretch>
        </p:blipFill>
        <p:spPr>
          <a:xfrm>
            <a:off x="713738" y="2457677"/>
            <a:ext cx="2657696" cy="697204"/>
          </a:xfrm>
          <a:prstGeom prst="rect">
            <a:avLst/>
          </a:prstGeom>
          <a:noFill/>
          <a:ln>
            <a:noFill/>
          </a:ln>
        </p:spPr>
      </p:pic>
      <p:pic>
        <p:nvPicPr>
          <p:cNvPr id="391" name="Google Shape;391;p26"/>
          <p:cNvPicPr preferRelativeResize="0"/>
          <p:nvPr/>
        </p:nvPicPr>
        <p:blipFill>
          <a:blip r:embed="rId4">
            <a:alphaModFix/>
          </a:blip>
          <a:stretch>
            <a:fillRect/>
          </a:stretch>
        </p:blipFill>
        <p:spPr>
          <a:xfrm>
            <a:off x="3371434" y="2492541"/>
            <a:ext cx="5058828" cy="627477"/>
          </a:xfrm>
          <a:prstGeom prst="rect">
            <a:avLst/>
          </a:prstGeom>
          <a:noFill/>
          <a:ln>
            <a:noFill/>
          </a:ln>
        </p:spPr>
      </p:pic>
      <p:sp>
        <p:nvSpPr>
          <p:cNvPr id="392" name="Google Shape;392;p26"/>
          <p:cNvSpPr txBox="1"/>
          <p:nvPr/>
        </p:nvSpPr>
        <p:spPr>
          <a:xfrm>
            <a:off x="1085115" y="2573025"/>
            <a:ext cx="282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MODULE 2</a:t>
            </a:r>
            <a:endParaRPr sz="1800">
              <a:solidFill>
                <a:schemeClr val="lt1"/>
              </a:solidFill>
              <a:latin typeface="Nunito"/>
              <a:ea typeface="Nunito"/>
              <a:cs typeface="Nunito"/>
              <a:sym typeface="Nunito"/>
            </a:endParaRPr>
          </a:p>
        </p:txBody>
      </p:sp>
      <p:sp>
        <p:nvSpPr>
          <p:cNvPr id="393" name="Google Shape;393;p26"/>
          <p:cNvSpPr txBox="1"/>
          <p:nvPr/>
        </p:nvSpPr>
        <p:spPr>
          <a:xfrm>
            <a:off x="3555124" y="2573025"/>
            <a:ext cx="4069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Nunito"/>
                <a:ea typeface="Nunito"/>
                <a:cs typeface="Nunito"/>
                <a:sym typeface="Nunito"/>
              </a:rPr>
              <a:t>Smooth and random turning of vehicles</a:t>
            </a:r>
            <a:endParaRPr sz="17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pic>
        <p:nvPicPr>
          <p:cNvPr id="394" name="Google Shape;394;p26"/>
          <p:cNvPicPr preferRelativeResize="0"/>
          <p:nvPr/>
        </p:nvPicPr>
        <p:blipFill>
          <a:blip r:embed="rId3">
            <a:alphaModFix/>
          </a:blip>
          <a:stretch>
            <a:fillRect/>
          </a:stretch>
        </p:blipFill>
        <p:spPr>
          <a:xfrm>
            <a:off x="713738" y="1778425"/>
            <a:ext cx="2657696" cy="697204"/>
          </a:xfrm>
          <a:prstGeom prst="rect">
            <a:avLst/>
          </a:prstGeom>
          <a:noFill/>
          <a:ln>
            <a:noFill/>
          </a:ln>
        </p:spPr>
      </p:pic>
      <p:pic>
        <p:nvPicPr>
          <p:cNvPr id="395" name="Google Shape;395;p26"/>
          <p:cNvPicPr preferRelativeResize="0"/>
          <p:nvPr/>
        </p:nvPicPr>
        <p:blipFill>
          <a:blip r:embed="rId4">
            <a:alphaModFix/>
          </a:blip>
          <a:stretch>
            <a:fillRect/>
          </a:stretch>
        </p:blipFill>
        <p:spPr>
          <a:xfrm>
            <a:off x="3371434" y="1813289"/>
            <a:ext cx="5058828" cy="627477"/>
          </a:xfrm>
          <a:prstGeom prst="rect">
            <a:avLst/>
          </a:prstGeom>
          <a:noFill/>
          <a:ln>
            <a:noFill/>
          </a:ln>
        </p:spPr>
      </p:pic>
      <p:sp>
        <p:nvSpPr>
          <p:cNvPr id="396" name="Google Shape;396;p26"/>
          <p:cNvSpPr txBox="1"/>
          <p:nvPr/>
        </p:nvSpPr>
        <p:spPr>
          <a:xfrm>
            <a:off x="1085115" y="1893774"/>
            <a:ext cx="282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MODULE 1</a:t>
            </a:r>
            <a:endParaRPr sz="1800">
              <a:solidFill>
                <a:schemeClr val="lt1"/>
              </a:solidFill>
              <a:latin typeface="Nunito"/>
              <a:ea typeface="Nunito"/>
              <a:cs typeface="Nunito"/>
              <a:sym typeface="Nunito"/>
            </a:endParaRPr>
          </a:p>
        </p:txBody>
      </p:sp>
      <p:sp>
        <p:nvSpPr>
          <p:cNvPr id="397" name="Google Shape;397;p26"/>
          <p:cNvSpPr txBox="1"/>
          <p:nvPr/>
        </p:nvSpPr>
        <p:spPr>
          <a:xfrm>
            <a:off x="3555133" y="1893774"/>
            <a:ext cx="3804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Nunito"/>
                <a:ea typeface="Nunito"/>
                <a:cs typeface="Nunito"/>
                <a:sym typeface="Nunito"/>
              </a:rPr>
              <a:t>Random vehicle generation</a:t>
            </a:r>
            <a:endParaRPr sz="17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vehicle generation</a:t>
            </a:r>
            <a:endParaRPr/>
          </a:p>
          <a:p>
            <a:pPr indent="0" lvl="0" marL="0" rtl="0" algn="l">
              <a:spcBef>
                <a:spcPts val="0"/>
              </a:spcBef>
              <a:spcAft>
                <a:spcPts val="0"/>
              </a:spcAft>
              <a:buNone/>
            </a:pPr>
            <a:r>
              <a:t/>
            </a:r>
            <a:endParaRPr/>
          </a:p>
        </p:txBody>
      </p:sp>
      <p:sp>
        <p:nvSpPr>
          <p:cNvPr id="403" name="Google Shape;403;p27"/>
          <p:cNvSpPr txBox="1"/>
          <p:nvPr>
            <p:ph idx="1" type="body"/>
          </p:nvPr>
        </p:nvSpPr>
        <p:spPr>
          <a:xfrm>
            <a:off x="1303800" y="1868525"/>
            <a:ext cx="7030500" cy="2151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VehicleGenerate() function is used to generate vehicles.</a:t>
            </a:r>
            <a:endParaRPr sz="1600"/>
          </a:p>
          <a:p>
            <a:pPr indent="-330200" lvl="0" marL="457200" rtl="0" algn="l">
              <a:spcBef>
                <a:spcPts val="0"/>
              </a:spcBef>
              <a:spcAft>
                <a:spcPts val="0"/>
              </a:spcAft>
              <a:buSzPts val="1600"/>
              <a:buChar char="●"/>
            </a:pPr>
            <a:r>
              <a:rPr lang="en" sz="1600"/>
              <a:t>Vehicle type and lane number is randomized using a random function to make the simulation more realistic.</a:t>
            </a:r>
            <a:endParaRPr sz="1600"/>
          </a:p>
          <a:p>
            <a:pPr indent="-330200" lvl="0" marL="457200" rtl="0" algn="l">
              <a:spcBef>
                <a:spcPts val="0"/>
              </a:spcBef>
              <a:spcAft>
                <a:spcPts val="0"/>
              </a:spcAft>
              <a:buSzPts val="1600"/>
              <a:buChar char="●"/>
            </a:pPr>
            <a:r>
              <a:rPr lang="en" sz="1600"/>
              <a:t>Vehicle Type [car,bus,truck].</a:t>
            </a:r>
            <a:endParaRPr sz="1600"/>
          </a:p>
          <a:p>
            <a:pPr indent="-330200" lvl="0" marL="457200" rtl="0" algn="l">
              <a:spcBef>
                <a:spcPts val="0"/>
              </a:spcBef>
              <a:spcAft>
                <a:spcPts val="0"/>
              </a:spcAft>
              <a:buSzPts val="1600"/>
              <a:buChar char="●"/>
            </a:pPr>
            <a:r>
              <a:rPr lang="en" sz="1600"/>
              <a:t>A new vehicle is added to the simulation after every one second.</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8"/>
          <p:cNvSpPr txBox="1"/>
          <p:nvPr>
            <p:ph type="title"/>
          </p:nvPr>
        </p:nvSpPr>
        <p:spPr>
          <a:xfrm>
            <a:off x="1340975" y="611925"/>
            <a:ext cx="7030500" cy="7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vehicle generation</a:t>
            </a:r>
            <a:endParaRPr/>
          </a:p>
        </p:txBody>
      </p:sp>
      <p:pic>
        <p:nvPicPr>
          <p:cNvPr id="409" name="Google Shape;409;p28"/>
          <p:cNvPicPr preferRelativeResize="0"/>
          <p:nvPr/>
        </p:nvPicPr>
        <p:blipFill>
          <a:blip r:embed="rId3">
            <a:alphaModFix/>
          </a:blip>
          <a:stretch>
            <a:fillRect/>
          </a:stretch>
        </p:blipFill>
        <p:spPr>
          <a:xfrm>
            <a:off x="1871475" y="1425325"/>
            <a:ext cx="4611800" cy="344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9"/>
          <p:cNvSpPr txBox="1"/>
          <p:nvPr>
            <p:ph type="title"/>
          </p:nvPr>
        </p:nvSpPr>
        <p:spPr>
          <a:xfrm>
            <a:off x="1303800" y="6438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Smooth and Random turning of vehicles</a:t>
            </a:r>
            <a:endParaRPr/>
          </a:p>
          <a:p>
            <a:pPr indent="0" lvl="0" marL="0" rtl="0" algn="l">
              <a:spcBef>
                <a:spcPts val="0"/>
              </a:spcBef>
              <a:spcAft>
                <a:spcPts val="0"/>
              </a:spcAft>
              <a:buNone/>
            </a:pPr>
            <a:r>
              <a:t/>
            </a:r>
            <a:endParaRPr/>
          </a:p>
        </p:txBody>
      </p:sp>
      <p:sp>
        <p:nvSpPr>
          <p:cNvPr id="415" name="Google Shape;415;p29"/>
          <p:cNvSpPr txBox="1"/>
          <p:nvPr>
            <p:ph idx="1" type="body"/>
          </p:nvPr>
        </p:nvSpPr>
        <p:spPr>
          <a:xfrm>
            <a:off x="1303800" y="1711175"/>
            <a:ext cx="7030500" cy="293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this module, we added the ability of vehicles to turn to either left or right.</a:t>
            </a:r>
            <a:endParaRPr sz="1600"/>
          </a:p>
          <a:p>
            <a:pPr indent="-330200" lvl="0" marL="457200" rtl="0" algn="l">
              <a:spcBef>
                <a:spcPts val="0"/>
              </a:spcBef>
              <a:spcAft>
                <a:spcPts val="0"/>
              </a:spcAft>
              <a:buSzPts val="1600"/>
              <a:buChar char="●"/>
            </a:pPr>
            <a:r>
              <a:rPr lang="en" sz="1600"/>
              <a:t>This was performed using 3 different objects (images) of vehicles </a:t>
            </a:r>
            <a:r>
              <a:rPr lang="en" sz="1600"/>
              <a:t>to show the turning</a:t>
            </a:r>
            <a:r>
              <a:rPr lang="en" sz="1600"/>
              <a:t>. </a:t>
            </a:r>
            <a:endParaRPr sz="1600"/>
          </a:p>
          <a:p>
            <a:pPr indent="-330200" lvl="0" marL="457200" rtl="0" algn="l">
              <a:spcBef>
                <a:spcPts val="0"/>
              </a:spcBef>
              <a:spcAft>
                <a:spcPts val="0"/>
              </a:spcAft>
              <a:buSzPts val="1600"/>
              <a:buChar char="●"/>
            </a:pPr>
            <a:r>
              <a:rPr lang="en" sz="1600"/>
              <a:t>It is done to avoid the blurring of vehicles.</a:t>
            </a:r>
            <a:endParaRPr sz="1600"/>
          </a:p>
          <a:p>
            <a:pPr indent="-330200" lvl="0" marL="457200" rtl="0" algn="l">
              <a:spcBef>
                <a:spcPts val="0"/>
              </a:spcBef>
              <a:spcAft>
                <a:spcPts val="0"/>
              </a:spcAft>
              <a:buSzPts val="1600"/>
              <a:buChar char="●"/>
            </a:pPr>
            <a:r>
              <a:rPr lang="en" sz="1600"/>
              <a:t>Objects are running in a loop in 3 directions:</a:t>
            </a:r>
            <a:endParaRPr sz="1600"/>
          </a:p>
          <a:p>
            <a:pPr indent="-330200" lvl="1" marL="914400" rtl="0" algn="l">
              <a:spcBef>
                <a:spcPts val="0"/>
              </a:spcBef>
              <a:spcAft>
                <a:spcPts val="0"/>
              </a:spcAft>
              <a:buSzPts val="1600"/>
              <a:buChar char="○"/>
            </a:pPr>
            <a:r>
              <a:rPr lang="en" sz="1600"/>
              <a:t>30 degree</a:t>
            </a:r>
            <a:endParaRPr sz="1600"/>
          </a:p>
          <a:p>
            <a:pPr indent="-330200" lvl="1" marL="914400" rtl="0" algn="l">
              <a:spcBef>
                <a:spcPts val="0"/>
              </a:spcBef>
              <a:spcAft>
                <a:spcPts val="0"/>
              </a:spcAft>
              <a:buSzPts val="1600"/>
              <a:buChar char="○"/>
            </a:pPr>
            <a:r>
              <a:rPr lang="en" sz="1600"/>
              <a:t>60 degree</a:t>
            </a:r>
            <a:endParaRPr sz="1600"/>
          </a:p>
          <a:p>
            <a:pPr indent="-330200" lvl="1" marL="914400" rtl="0" algn="l">
              <a:spcBef>
                <a:spcPts val="0"/>
              </a:spcBef>
              <a:spcAft>
                <a:spcPts val="0"/>
              </a:spcAft>
              <a:buSzPts val="1600"/>
              <a:buChar char="○"/>
            </a:pPr>
            <a:r>
              <a:rPr lang="en" sz="1600"/>
              <a:t>90 degree</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Smooth and random turning of vehicles</a:t>
            </a:r>
            <a:endParaRPr/>
          </a:p>
        </p:txBody>
      </p:sp>
      <p:pic>
        <p:nvPicPr>
          <p:cNvPr id="421" name="Google Shape;421;p30"/>
          <p:cNvPicPr preferRelativeResize="0"/>
          <p:nvPr/>
        </p:nvPicPr>
        <p:blipFill>
          <a:blip r:embed="rId3">
            <a:alphaModFix/>
          </a:blip>
          <a:stretch>
            <a:fillRect/>
          </a:stretch>
        </p:blipFill>
        <p:spPr>
          <a:xfrm>
            <a:off x="707908" y="2118327"/>
            <a:ext cx="675666" cy="352973"/>
          </a:xfrm>
          <a:prstGeom prst="rect">
            <a:avLst/>
          </a:prstGeom>
          <a:noFill/>
          <a:ln>
            <a:noFill/>
          </a:ln>
        </p:spPr>
      </p:pic>
      <p:pic>
        <p:nvPicPr>
          <p:cNvPr id="422" name="Google Shape;422;p30"/>
          <p:cNvPicPr preferRelativeResize="0"/>
          <p:nvPr/>
        </p:nvPicPr>
        <p:blipFill>
          <a:blip r:embed="rId4">
            <a:alphaModFix/>
          </a:blip>
          <a:stretch>
            <a:fillRect/>
          </a:stretch>
        </p:blipFill>
        <p:spPr>
          <a:xfrm>
            <a:off x="1788126" y="1911025"/>
            <a:ext cx="675666" cy="560275"/>
          </a:xfrm>
          <a:prstGeom prst="rect">
            <a:avLst/>
          </a:prstGeom>
          <a:noFill/>
          <a:ln>
            <a:noFill/>
          </a:ln>
        </p:spPr>
      </p:pic>
      <p:pic>
        <p:nvPicPr>
          <p:cNvPr id="423" name="Google Shape;423;p30"/>
          <p:cNvPicPr preferRelativeResize="0"/>
          <p:nvPr/>
        </p:nvPicPr>
        <p:blipFill>
          <a:blip r:embed="rId5">
            <a:alphaModFix/>
          </a:blip>
          <a:stretch>
            <a:fillRect/>
          </a:stretch>
        </p:blipFill>
        <p:spPr>
          <a:xfrm>
            <a:off x="2868343" y="1853525"/>
            <a:ext cx="591780" cy="675282"/>
          </a:xfrm>
          <a:prstGeom prst="rect">
            <a:avLst/>
          </a:prstGeom>
          <a:noFill/>
          <a:ln>
            <a:noFill/>
          </a:ln>
        </p:spPr>
      </p:pic>
      <p:pic>
        <p:nvPicPr>
          <p:cNvPr id="424" name="Google Shape;424;p30"/>
          <p:cNvPicPr preferRelativeResize="0"/>
          <p:nvPr/>
        </p:nvPicPr>
        <p:blipFill>
          <a:blip r:embed="rId6">
            <a:alphaModFix/>
          </a:blip>
          <a:stretch>
            <a:fillRect/>
          </a:stretch>
        </p:blipFill>
        <p:spPr>
          <a:xfrm>
            <a:off x="3958045" y="1853525"/>
            <a:ext cx="344438" cy="623882"/>
          </a:xfrm>
          <a:prstGeom prst="rect">
            <a:avLst/>
          </a:prstGeom>
          <a:noFill/>
          <a:ln>
            <a:noFill/>
          </a:ln>
        </p:spPr>
      </p:pic>
      <p:pic>
        <p:nvPicPr>
          <p:cNvPr id="425" name="Google Shape;425;p30"/>
          <p:cNvPicPr preferRelativeResize="0"/>
          <p:nvPr/>
        </p:nvPicPr>
        <p:blipFill>
          <a:blip r:embed="rId7">
            <a:alphaModFix/>
          </a:blip>
          <a:stretch>
            <a:fillRect/>
          </a:stretch>
        </p:blipFill>
        <p:spPr>
          <a:xfrm>
            <a:off x="703025" y="3263875"/>
            <a:ext cx="852691" cy="402875"/>
          </a:xfrm>
          <a:prstGeom prst="rect">
            <a:avLst/>
          </a:prstGeom>
          <a:noFill/>
          <a:ln>
            <a:noFill/>
          </a:ln>
        </p:spPr>
      </p:pic>
      <p:pic>
        <p:nvPicPr>
          <p:cNvPr id="426" name="Google Shape;426;p30"/>
          <p:cNvPicPr preferRelativeResize="0"/>
          <p:nvPr/>
        </p:nvPicPr>
        <p:blipFill>
          <a:blip r:embed="rId8">
            <a:alphaModFix/>
          </a:blip>
          <a:stretch>
            <a:fillRect/>
          </a:stretch>
        </p:blipFill>
        <p:spPr>
          <a:xfrm>
            <a:off x="1788126" y="3160525"/>
            <a:ext cx="852691" cy="689413"/>
          </a:xfrm>
          <a:prstGeom prst="rect">
            <a:avLst/>
          </a:prstGeom>
          <a:noFill/>
          <a:ln>
            <a:noFill/>
          </a:ln>
        </p:spPr>
      </p:pic>
      <p:pic>
        <p:nvPicPr>
          <p:cNvPr id="427" name="Google Shape;427;p30"/>
          <p:cNvPicPr preferRelativeResize="0"/>
          <p:nvPr/>
        </p:nvPicPr>
        <p:blipFill>
          <a:blip r:embed="rId9">
            <a:alphaModFix/>
          </a:blip>
          <a:stretch>
            <a:fillRect/>
          </a:stretch>
        </p:blipFill>
        <p:spPr>
          <a:xfrm>
            <a:off x="2961688" y="3160525"/>
            <a:ext cx="701916" cy="821475"/>
          </a:xfrm>
          <a:prstGeom prst="rect">
            <a:avLst/>
          </a:prstGeom>
          <a:noFill/>
          <a:ln>
            <a:noFill/>
          </a:ln>
        </p:spPr>
      </p:pic>
      <p:pic>
        <p:nvPicPr>
          <p:cNvPr id="428" name="Google Shape;428;p30"/>
          <p:cNvPicPr preferRelativeResize="0"/>
          <p:nvPr/>
        </p:nvPicPr>
        <p:blipFill>
          <a:blip r:embed="rId10">
            <a:alphaModFix/>
          </a:blip>
          <a:stretch>
            <a:fillRect/>
          </a:stretch>
        </p:blipFill>
        <p:spPr>
          <a:xfrm>
            <a:off x="3984452" y="3115975"/>
            <a:ext cx="394370" cy="778525"/>
          </a:xfrm>
          <a:prstGeom prst="rect">
            <a:avLst/>
          </a:prstGeom>
          <a:noFill/>
          <a:ln>
            <a:noFill/>
          </a:ln>
        </p:spPr>
      </p:pic>
      <p:sp>
        <p:nvSpPr>
          <p:cNvPr id="429" name="Google Shape;429;p30"/>
          <p:cNvSpPr txBox="1"/>
          <p:nvPr/>
        </p:nvSpPr>
        <p:spPr>
          <a:xfrm>
            <a:off x="707908" y="2571750"/>
            <a:ext cx="94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car.png</a:t>
            </a:r>
            <a:endParaRPr sz="900">
              <a:latin typeface="Nunito"/>
              <a:ea typeface="Nunito"/>
              <a:cs typeface="Nunito"/>
              <a:sym typeface="Nunito"/>
            </a:endParaRPr>
          </a:p>
        </p:txBody>
      </p:sp>
      <p:sp>
        <p:nvSpPr>
          <p:cNvPr id="430" name="Google Shape;430;p30"/>
          <p:cNvSpPr txBox="1"/>
          <p:nvPr/>
        </p:nvSpPr>
        <p:spPr>
          <a:xfrm>
            <a:off x="1774993" y="2571750"/>
            <a:ext cx="85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carl30.png</a:t>
            </a:r>
            <a:endParaRPr sz="900">
              <a:latin typeface="Nunito"/>
              <a:ea typeface="Nunito"/>
              <a:cs typeface="Nunito"/>
              <a:sym typeface="Nunito"/>
            </a:endParaRPr>
          </a:p>
        </p:txBody>
      </p:sp>
      <p:sp>
        <p:nvSpPr>
          <p:cNvPr id="431" name="Google Shape;431;p30"/>
          <p:cNvSpPr txBox="1"/>
          <p:nvPr/>
        </p:nvSpPr>
        <p:spPr>
          <a:xfrm>
            <a:off x="2810851" y="2571750"/>
            <a:ext cx="85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carl60.png</a:t>
            </a:r>
            <a:endParaRPr sz="900">
              <a:latin typeface="Nunito"/>
              <a:ea typeface="Nunito"/>
              <a:cs typeface="Nunito"/>
              <a:sym typeface="Nunito"/>
            </a:endParaRPr>
          </a:p>
        </p:txBody>
      </p:sp>
      <p:sp>
        <p:nvSpPr>
          <p:cNvPr id="432" name="Google Shape;432;p30"/>
          <p:cNvSpPr txBox="1"/>
          <p:nvPr/>
        </p:nvSpPr>
        <p:spPr>
          <a:xfrm>
            <a:off x="3846710" y="2571738"/>
            <a:ext cx="85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carl90.png</a:t>
            </a:r>
            <a:endParaRPr sz="900">
              <a:latin typeface="Nunito"/>
              <a:ea typeface="Nunito"/>
              <a:cs typeface="Nunito"/>
              <a:sym typeface="Nunito"/>
            </a:endParaRPr>
          </a:p>
        </p:txBody>
      </p:sp>
      <p:sp>
        <p:nvSpPr>
          <p:cNvPr id="433" name="Google Shape;433;p30"/>
          <p:cNvSpPr txBox="1"/>
          <p:nvPr/>
        </p:nvSpPr>
        <p:spPr>
          <a:xfrm>
            <a:off x="707908" y="3849950"/>
            <a:ext cx="94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truck</a:t>
            </a:r>
            <a:r>
              <a:rPr lang="en" sz="1000">
                <a:latin typeface="Nunito"/>
                <a:ea typeface="Nunito"/>
                <a:cs typeface="Nunito"/>
                <a:sym typeface="Nunito"/>
              </a:rPr>
              <a:t>.png</a:t>
            </a:r>
            <a:endParaRPr sz="900">
              <a:latin typeface="Nunito"/>
              <a:ea typeface="Nunito"/>
              <a:cs typeface="Nunito"/>
              <a:sym typeface="Nunito"/>
            </a:endParaRPr>
          </a:p>
        </p:txBody>
      </p:sp>
      <p:sp>
        <p:nvSpPr>
          <p:cNvPr id="434" name="Google Shape;434;p30"/>
          <p:cNvSpPr txBox="1"/>
          <p:nvPr/>
        </p:nvSpPr>
        <p:spPr>
          <a:xfrm>
            <a:off x="1750372" y="3884325"/>
            <a:ext cx="94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truckr30.png</a:t>
            </a:r>
            <a:endParaRPr sz="900">
              <a:latin typeface="Nunito"/>
              <a:ea typeface="Nunito"/>
              <a:cs typeface="Nunito"/>
              <a:sym typeface="Nunito"/>
            </a:endParaRPr>
          </a:p>
        </p:txBody>
      </p:sp>
      <p:sp>
        <p:nvSpPr>
          <p:cNvPr id="435" name="Google Shape;435;p30"/>
          <p:cNvSpPr txBox="1"/>
          <p:nvPr/>
        </p:nvSpPr>
        <p:spPr>
          <a:xfrm>
            <a:off x="2842013" y="3884325"/>
            <a:ext cx="94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truckr60</a:t>
            </a:r>
            <a:r>
              <a:rPr lang="en" sz="1000">
                <a:latin typeface="Nunito"/>
                <a:ea typeface="Nunito"/>
                <a:cs typeface="Nunito"/>
                <a:sym typeface="Nunito"/>
              </a:rPr>
              <a:t>.png</a:t>
            </a:r>
            <a:endParaRPr sz="900">
              <a:latin typeface="Nunito"/>
              <a:ea typeface="Nunito"/>
              <a:cs typeface="Nunito"/>
              <a:sym typeface="Nunito"/>
            </a:endParaRPr>
          </a:p>
        </p:txBody>
      </p:sp>
      <p:sp>
        <p:nvSpPr>
          <p:cNvPr id="436" name="Google Shape;436;p30"/>
          <p:cNvSpPr txBox="1"/>
          <p:nvPr/>
        </p:nvSpPr>
        <p:spPr>
          <a:xfrm>
            <a:off x="3846710" y="3884325"/>
            <a:ext cx="94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truckr90.png</a:t>
            </a:r>
            <a:endParaRPr sz="900">
              <a:latin typeface="Nunito"/>
              <a:ea typeface="Nunito"/>
              <a:cs typeface="Nunito"/>
              <a:sym typeface="Nunito"/>
            </a:endParaRPr>
          </a:p>
        </p:txBody>
      </p:sp>
      <p:pic>
        <p:nvPicPr>
          <p:cNvPr id="437" name="Google Shape;437;p30"/>
          <p:cNvPicPr preferRelativeResize="0"/>
          <p:nvPr/>
        </p:nvPicPr>
        <p:blipFill rotWithShape="1">
          <a:blip r:embed="rId11">
            <a:alphaModFix/>
          </a:blip>
          <a:srcRect b="0" l="0" r="45468" t="0"/>
          <a:stretch/>
        </p:blipFill>
        <p:spPr>
          <a:xfrm>
            <a:off x="4971200" y="1750175"/>
            <a:ext cx="3750625" cy="254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Vehicle Counting </a:t>
            </a:r>
            <a:endParaRPr/>
          </a:p>
        </p:txBody>
      </p:sp>
      <p:pic>
        <p:nvPicPr>
          <p:cNvPr id="443" name="Google Shape;443;p31"/>
          <p:cNvPicPr preferRelativeResize="0"/>
          <p:nvPr/>
        </p:nvPicPr>
        <p:blipFill>
          <a:blip r:embed="rId3">
            <a:alphaModFix/>
          </a:blip>
          <a:stretch>
            <a:fillRect/>
          </a:stretch>
        </p:blipFill>
        <p:spPr>
          <a:xfrm>
            <a:off x="5760950" y="1597875"/>
            <a:ext cx="2658426" cy="2983850"/>
          </a:xfrm>
          <a:prstGeom prst="rect">
            <a:avLst/>
          </a:prstGeom>
          <a:noFill/>
          <a:ln>
            <a:noFill/>
          </a:ln>
        </p:spPr>
      </p:pic>
      <p:sp>
        <p:nvSpPr>
          <p:cNvPr id="444" name="Google Shape;444;p31"/>
          <p:cNvSpPr txBox="1"/>
          <p:nvPr/>
        </p:nvSpPr>
        <p:spPr>
          <a:xfrm>
            <a:off x="928925" y="1744725"/>
            <a:ext cx="41982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Vehicles passing through those coordinates (marked as red) will be counted as passed. </a:t>
            </a:r>
            <a:endParaRPr sz="1600">
              <a:latin typeface="Nunito"/>
              <a:ea typeface="Nunito"/>
              <a:cs typeface="Nunito"/>
              <a:sym typeface="Nunito"/>
            </a:endParaRPr>
          </a:p>
          <a:p>
            <a:pPr indent="0" lvl="0" marL="457200" rtl="0" algn="l">
              <a:spcBef>
                <a:spcPts val="0"/>
              </a:spcBef>
              <a:spcAft>
                <a:spcPts val="0"/>
              </a:spcAft>
              <a:buNone/>
            </a:pPr>
            <a:r>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Random vehicles which enters into the screen will be considered</a:t>
            </a:r>
            <a:r>
              <a:rPr lang="en" sz="1600">
                <a:latin typeface="Nunito"/>
                <a:ea typeface="Nunito"/>
                <a:cs typeface="Nunito"/>
                <a:sym typeface="Nunito"/>
              </a:rPr>
              <a:t> </a:t>
            </a:r>
            <a:r>
              <a:rPr lang="en" sz="1600">
                <a:latin typeface="Nunito"/>
                <a:ea typeface="Nunito"/>
                <a:cs typeface="Nunito"/>
                <a:sym typeface="Nunito"/>
              </a:rPr>
              <a:t>for counting at each side.</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This vehicle count will be the factor for the equation of green signal time.</a:t>
            </a:r>
            <a:endParaRPr sz="16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14"/>
          <p:cNvPicPr preferRelativeResize="0"/>
          <p:nvPr/>
        </p:nvPicPr>
        <p:blipFill>
          <a:blip r:embed="rId3">
            <a:alphaModFix/>
          </a:blip>
          <a:stretch>
            <a:fillRect/>
          </a:stretch>
        </p:blipFill>
        <p:spPr>
          <a:xfrm>
            <a:off x="0" y="0"/>
            <a:ext cx="9143999" cy="4991100"/>
          </a:xfrm>
          <a:prstGeom prst="rect">
            <a:avLst/>
          </a:prstGeom>
          <a:noFill/>
          <a:ln>
            <a:noFill/>
          </a:ln>
          <a:effectLst>
            <a:outerShdw blurRad="1428750" rotWithShape="0" algn="bl" dir="5400000" dist="19050">
              <a:srgbClr val="000000">
                <a:alpha val="50000"/>
              </a:srgbClr>
            </a:outerShdw>
          </a:effectLst>
        </p:spPr>
      </p:pic>
      <p:sp>
        <p:nvSpPr>
          <p:cNvPr id="286" name="Google Shape;286;p14"/>
          <p:cNvSpPr txBox="1"/>
          <p:nvPr>
            <p:ph type="title"/>
          </p:nvPr>
        </p:nvSpPr>
        <p:spPr>
          <a:xfrm>
            <a:off x="1876050" y="2157900"/>
            <a:ext cx="5391900" cy="675300"/>
          </a:xfrm>
          <a:prstGeom prst="rect">
            <a:avLst/>
          </a:prstGeom>
          <a:solidFill>
            <a:srgbClr val="FCE5CD"/>
          </a:solidFill>
          <a:ln>
            <a:noFill/>
          </a:ln>
          <a:effectLst>
            <a:outerShdw blurRad="1428750" rotWithShape="0" algn="bl" dist="19050">
              <a:srgbClr val="EA9999"/>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00">
                <a:solidFill>
                  <a:srgbClr val="434343"/>
                </a:solidFill>
              </a:rPr>
              <a:t> </a:t>
            </a:r>
            <a:r>
              <a:rPr lang="en" sz="3800">
                <a:solidFill>
                  <a:srgbClr val="434343"/>
                </a:solidFill>
              </a:rPr>
              <a:t>TRAFFIC OPTIMIZATION</a:t>
            </a:r>
            <a:endParaRPr sz="3800">
              <a:solidFill>
                <a:srgbClr val="434343"/>
              </a:solidFill>
            </a:endParaRPr>
          </a:p>
        </p:txBody>
      </p:sp>
      <p:sp>
        <p:nvSpPr>
          <p:cNvPr id="287" name="Google Shape;287;p14"/>
          <p:cNvSpPr txBox="1"/>
          <p:nvPr/>
        </p:nvSpPr>
        <p:spPr>
          <a:xfrm>
            <a:off x="3320850" y="906450"/>
            <a:ext cx="2502300" cy="554100"/>
          </a:xfrm>
          <a:prstGeom prst="rect">
            <a:avLst/>
          </a:prstGeom>
          <a:solidFill>
            <a:srgbClr val="FCE5CD"/>
          </a:solidFill>
          <a:ln>
            <a:noFill/>
          </a:ln>
          <a:effectLst>
            <a:outerShdw blurRad="1428750" rotWithShape="0" algn="bl" dir="5400000" dist="19050">
              <a:schemeClr val="l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Nunito"/>
                <a:ea typeface="Nunito"/>
                <a:cs typeface="Nunito"/>
                <a:sym typeface="Nunito"/>
              </a:rPr>
              <a:t>PROJECT TITLE:</a:t>
            </a:r>
            <a:endParaRPr b="1" sz="2400">
              <a:solidFill>
                <a:srgbClr val="434343"/>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2"/>
          <p:cNvSpPr/>
          <p:nvPr/>
        </p:nvSpPr>
        <p:spPr>
          <a:xfrm>
            <a:off x="1303850" y="2531962"/>
            <a:ext cx="6219000" cy="48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1303850" y="1597875"/>
            <a:ext cx="6219000" cy="48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Implementation</a:t>
            </a:r>
            <a:endParaRPr/>
          </a:p>
        </p:txBody>
      </p:sp>
      <p:sp>
        <p:nvSpPr>
          <p:cNvPr id="452" name="Google Shape;452;p32"/>
          <p:cNvSpPr txBox="1"/>
          <p:nvPr>
            <p:ph idx="1" type="body"/>
          </p:nvPr>
        </p:nvSpPr>
        <p:spPr>
          <a:xfrm>
            <a:off x="1303800" y="3175950"/>
            <a:ext cx="6219000" cy="1736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 sz="1240"/>
              <a:t>where,</a:t>
            </a:r>
            <a:endParaRPr sz="1240"/>
          </a:p>
          <a:p>
            <a:pPr indent="0" lvl="0" marL="0" rtl="0" algn="l">
              <a:lnSpc>
                <a:spcPct val="105000"/>
              </a:lnSpc>
              <a:spcBef>
                <a:spcPts val="1200"/>
              </a:spcBef>
              <a:spcAft>
                <a:spcPts val="0"/>
              </a:spcAft>
              <a:buSzPts val="440"/>
              <a:buNone/>
            </a:pPr>
            <a:r>
              <a:rPr lang="en" sz="1240"/>
              <a:t>             vehiclelcount = vehicle count at left direction</a:t>
            </a:r>
            <a:endParaRPr sz="1240"/>
          </a:p>
          <a:p>
            <a:pPr indent="457200" lvl="0" marL="0" rtl="0" algn="l">
              <a:lnSpc>
                <a:spcPct val="105000"/>
              </a:lnSpc>
              <a:spcBef>
                <a:spcPts val="1200"/>
              </a:spcBef>
              <a:spcAft>
                <a:spcPts val="0"/>
              </a:spcAft>
              <a:buSzPts val="440"/>
              <a:buNone/>
            </a:pPr>
            <a:r>
              <a:rPr lang="en" sz="1240"/>
              <a:t>  </a:t>
            </a:r>
            <a:r>
              <a:rPr lang="en" sz="1240"/>
              <a:t>vehiclercount = vehicle count at right direction</a:t>
            </a:r>
            <a:endParaRPr sz="1240"/>
          </a:p>
          <a:p>
            <a:pPr indent="457200" lvl="0" marL="0" rtl="0" algn="l">
              <a:lnSpc>
                <a:spcPct val="105000"/>
              </a:lnSpc>
              <a:spcBef>
                <a:spcPts val="1200"/>
              </a:spcBef>
              <a:spcAft>
                <a:spcPts val="0"/>
              </a:spcAft>
              <a:buSzPts val="440"/>
              <a:buNone/>
            </a:pPr>
            <a:r>
              <a:rPr lang="en" sz="1240"/>
              <a:t>  vehicleucount = vehicle count at up direction</a:t>
            </a:r>
            <a:endParaRPr sz="1240"/>
          </a:p>
          <a:p>
            <a:pPr indent="457200" lvl="0" marL="0" rtl="0" algn="l">
              <a:lnSpc>
                <a:spcPct val="105000"/>
              </a:lnSpc>
              <a:spcBef>
                <a:spcPts val="1200"/>
              </a:spcBef>
              <a:spcAft>
                <a:spcPts val="1200"/>
              </a:spcAft>
              <a:buSzPts val="440"/>
              <a:buNone/>
            </a:pPr>
            <a:r>
              <a:rPr lang="en" sz="1240"/>
              <a:t>  vehicledcount = vehicle count at down direction</a:t>
            </a:r>
            <a:endParaRPr sz="1240"/>
          </a:p>
        </p:txBody>
      </p:sp>
      <p:sp>
        <p:nvSpPr>
          <p:cNvPr id="453" name="Google Shape;453;p32"/>
          <p:cNvSpPr txBox="1"/>
          <p:nvPr/>
        </p:nvSpPr>
        <p:spPr>
          <a:xfrm>
            <a:off x="1495550" y="1672871"/>
            <a:ext cx="60273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600">
                <a:solidFill>
                  <a:schemeClr val="dk2"/>
                </a:solidFill>
                <a:latin typeface="Nunito"/>
                <a:ea typeface="Nunito"/>
                <a:cs typeface="Nunito"/>
                <a:sym typeface="Nunito"/>
              </a:rPr>
              <a:t>Green Signal Time = 2* (vehiclelcount + vehiclercount) +1</a:t>
            </a:r>
            <a:endParaRPr>
              <a:latin typeface="Nunito"/>
              <a:ea typeface="Nunito"/>
              <a:cs typeface="Nunito"/>
              <a:sym typeface="Nunito"/>
            </a:endParaRPr>
          </a:p>
        </p:txBody>
      </p:sp>
      <p:sp>
        <p:nvSpPr>
          <p:cNvPr id="454" name="Google Shape;454;p32"/>
          <p:cNvSpPr txBox="1"/>
          <p:nvPr/>
        </p:nvSpPr>
        <p:spPr>
          <a:xfrm>
            <a:off x="4166600" y="2139914"/>
            <a:ext cx="49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OR</a:t>
            </a:r>
            <a:endParaRPr b="1" sz="1600">
              <a:latin typeface="Nunito"/>
              <a:ea typeface="Nunito"/>
              <a:cs typeface="Nunito"/>
              <a:sym typeface="Nunito"/>
            </a:endParaRPr>
          </a:p>
        </p:txBody>
      </p:sp>
      <p:sp>
        <p:nvSpPr>
          <p:cNvPr id="455" name="Google Shape;455;p32"/>
          <p:cNvSpPr txBox="1"/>
          <p:nvPr/>
        </p:nvSpPr>
        <p:spPr>
          <a:xfrm>
            <a:off x="1558350" y="2606957"/>
            <a:ext cx="60273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600">
                <a:solidFill>
                  <a:schemeClr val="dk2"/>
                </a:solidFill>
                <a:latin typeface="Nunito"/>
                <a:ea typeface="Nunito"/>
                <a:cs typeface="Nunito"/>
                <a:sym typeface="Nunito"/>
              </a:rPr>
              <a:t>Green Signal Time = 2* (vehicleucount + vehicledcount) +1</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change of signals</a:t>
            </a:r>
            <a:endParaRPr/>
          </a:p>
        </p:txBody>
      </p:sp>
      <p:sp>
        <p:nvSpPr>
          <p:cNvPr id="461" name="Google Shape;461;p33"/>
          <p:cNvSpPr txBox="1"/>
          <p:nvPr/>
        </p:nvSpPr>
        <p:spPr>
          <a:xfrm>
            <a:off x="849700" y="1699400"/>
            <a:ext cx="7953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‘counter’ is the variable used for the green signal time.</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If the next green signal is for up and down direction,  counter is set as </a:t>
            </a:r>
            <a:endParaRPr sz="1600">
              <a:latin typeface="Nunito"/>
              <a:ea typeface="Nunito"/>
              <a:cs typeface="Nunito"/>
              <a:sym typeface="Nunito"/>
            </a:endParaRPr>
          </a:p>
          <a:p>
            <a:pPr indent="0" lvl="0" marL="457200" rtl="0" algn="l">
              <a:spcBef>
                <a:spcPts val="0"/>
              </a:spcBef>
              <a:spcAft>
                <a:spcPts val="0"/>
              </a:spcAft>
              <a:buNone/>
            </a:pPr>
            <a:r>
              <a:rPr lang="en" sz="1600">
                <a:latin typeface="Nunito"/>
                <a:ea typeface="Nunito"/>
                <a:cs typeface="Nunito"/>
                <a:sym typeface="Nunito"/>
              </a:rPr>
              <a:t>2* </a:t>
            </a:r>
            <a:r>
              <a:rPr lang="en" sz="1600">
                <a:solidFill>
                  <a:schemeClr val="dk2"/>
                </a:solidFill>
                <a:latin typeface="Nunito"/>
                <a:ea typeface="Nunito"/>
                <a:cs typeface="Nunito"/>
                <a:sym typeface="Nunito"/>
              </a:rPr>
              <a:t>(vehicleucount + vehicledcount) +1.</a:t>
            </a:r>
            <a:endParaRPr sz="1600">
              <a:solidFill>
                <a:schemeClr val="dk2"/>
              </a:solidFill>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If the next green signal is for left  and right direction,  counter is set as </a:t>
            </a:r>
            <a:endParaRPr sz="1600">
              <a:latin typeface="Nunito"/>
              <a:ea typeface="Nunito"/>
              <a:cs typeface="Nunito"/>
              <a:sym typeface="Nunito"/>
            </a:endParaRPr>
          </a:p>
          <a:p>
            <a:pPr indent="0" lvl="0" marL="457200" rtl="0" algn="l">
              <a:spcBef>
                <a:spcPts val="0"/>
              </a:spcBef>
              <a:spcAft>
                <a:spcPts val="0"/>
              </a:spcAft>
              <a:buNone/>
            </a:pPr>
            <a:r>
              <a:rPr lang="en" sz="1600">
                <a:latin typeface="Nunito"/>
                <a:ea typeface="Nunito"/>
                <a:cs typeface="Nunito"/>
                <a:sym typeface="Nunito"/>
              </a:rPr>
              <a:t>2* </a:t>
            </a:r>
            <a:r>
              <a:rPr lang="en" sz="1600">
                <a:solidFill>
                  <a:schemeClr val="dk2"/>
                </a:solidFill>
                <a:latin typeface="Nunito"/>
                <a:ea typeface="Nunito"/>
                <a:cs typeface="Nunito"/>
                <a:sym typeface="Nunito"/>
              </a:rPr>
              <a:t>(vehiclelcount + vehiclercount) +1.</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Maximum green signal time is set as 40 seconds.</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Minimum green signal time is set as 10 seconds.</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20% of counter value is given for right turn.</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If the counter value exceeds the maximum time, counter is set as 40.</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If the counter value is less than the minimum time, counter is set as 10.</a:t>
            </a:r>
            <a:endParaRPr sz="1600">
              <a:solidFill>
                <a:schemeClr val="dk2"/>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4"/>
          <p:cNvSpPr txBox="1"/>
          <p:nvPr>
            <p:ph type="title"/>
          </p:nvPr>
        </p:nvSpPr>
        <p:spPr>
          <a:xfrm>
            <a:off x="1258475" y="394675"/>
            <a:ext cx="7030500" cy="82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Order of signal change</a:t>
            </a:r>
            <a:endParaRPr sz="3133"/>
          </a:p>
          <a:p>
            <a:pPr indent="0" lvl="0" marL="0" rtl="0" algn="l">
              <a:spcBef>
                <a:spcPts val="0"/>
              </a:spcBef>
              <a:spcAft>
                <a:spcPts val="0"/>
              </a:spcAft>
              <a:buNone/>
            </a:pPr>
            <a:r>
              <a:t/>
            </a:r>
            <a:endParaRPr/>
          </a:p>
        </p:txBody>
      </p:sp>
      <p:pic>
        <p:nvPicPr>
          <p:cNvPr id="467" name="Google Shape;467;p34"/>
          <p:cNvPicPr preferRelativeResize="0"/>
          <p:nvPr/>
        </p:nvPicPr>
        <p:blipFill rotWithShape="1">
          <a:blip r:embed="rId3">
            <a:alphaModFix/>
          </a:blip>
          <a:srcRect b="7757" l="0" r="0" t="0"/>
          <a:stretch/>
        </p:blipFill>
        <p:spPr>
          <a:xfrm>
            <a:off x="432813" y="1223574"/>
            <a:ext cx="1801875" cy="1789962"/>
          </a:xfrm>
          <a:prstGeom prst="rect">
            <a:avLst/>
          </a:prstGeom>
          <a:noFill/>
          <a:ln>
            <a:noFill/>
          </a:ln>
        </p:spPr>
      </p:pic>
      <p:pic>
        <p:nvPicPr>
          <p:cNvPr id="468" name="Google Shape;468;p34"/>
          <p:cNvPicPr preferRelativeResize="0"/>
          <p:nvPr/>
        </p:nvPicPr>
        <p:blipFill rotWithShape="1">
          <a:blip r:embed="rId3">
            <a:alphaModFix/>
          </a:blip>
          <a:srcRect b="7757" l="0" r="0" t="0"/>
          <a:stretch/>
        </p:blipFill>
        <p:spPr>
          <a:xfrm>
            <a:off x="3852950" y="1203863"/>
            <a:ext cx="1841550" cy="1829375"/>
          </a:xfrm>
          <a:prstGeom prst="rect">
            <a:avLst/>
          </a:prstGeom>
          <a:noFill/>
          <a:ln>
            <a:noFill/>
          </a:ln>
        </p:spPr>
      </p:pic>
      <p:pic>
        <p:nvPicPr>
          <p:cNvPr id="469" name="Google Shape;469;p34"/>
          <p:cNvPicPr preferRelativeResize="0"/>
          <p:nvPr/>
        </p:nvPicPr>
        <p:blipFill rotWithShape="1">
          <a:blip r:embed="rId3">
            <a:alphaModFix/>
          </a:blip>
          <a:srcRect b="7757" l="0" r="0" t="0"/>
          <a:stretch/>
        </p:blipFill>
        <p:spPr>
          <a:xfrm>
            <a:off x="412988" y="3223475"/>
            <a:ext cx="1841550" cy="1829375"/>
          </a:xfrm>
          <a:prstGeom prst="rect">
            <a:avLst/>
          </a:prstGeom>
          <a:noFill/>
          <a:ln>
            <a:noFill/>
          </a:ln>
        </p:spPr>
      </p:pic>
      <p:pic>
        <p:nvPicPr>
          <p:cNvPr id="470" name="Google Shape;470;p34"/>
          <p:cNvPicPr preferRelativeResize="0"/>
          <p:nvPr/>
        </p:nvPicPr>
        <p:blipFill rotWithShape="1">
          <a:blip r:embed="rId3">
            <a:alphaModFix/>
          </a:blip>
          <a:srcRect b="7757" l="0" r="0" t="0"/>
          <a:stretch/>
        </p:blipFill>
        <p:spPr>
          <a:xfrm>
            <a:off x="3746888" y="3223463"/>
            <a:ext cx="1841550" cy="1829375"/>
          </a:xfrm>
          <a:prstGeom prst="rect">
            <a:avLst/>
          </a:prstGeom>
          <a:noFill/>
          <a:ln>
            <a:noFill/>
          </a:ln>
        </p:spPr>
      </p:pic>
      <p:pic>
        <p:nvPicPr>
          <p:cNvPr id="471" name="Google Shape;471;p34"/>
          <p:cNvPicPr preferRelativeResize="0"/>
          <p:nvPr/>
        </p:nvPicPr>
        <p:blipFill rotWithShape="1">
          <a:blip r:embed="rId3">
            <a:alphaModFix/>
          </a:blip>
          <a:srcRect b="7757" l="0" r="0" t="0"/>
          <a:stretch/>
        </p:blipFill>
        <p:spPr>
          <a:xfrm>
            <a:off x="7022000" y="1203863"/>
            <a:ext cx="1841550" cy="1829375"/>
          </a:xfrm>
          <a:prstGeom prst="rect">
            <a:avLst/>
          </a:prstGeom>
          <a:noFill/>
          <a:ln>
            <a:noFill/>
          </a:ln>
        </p:spPr>
      </p:pic>
      <p:pic>
        <p:nvPicPr>
          <p:cNvPr id="472" name="Google Shape;472;p34"/>
          <p:cNvPicPr preferRelativeResize="0"/>
          <p:nvPr/>
        </p:nvPicPr>
        <p:blipFill rotWithShape="1">
          <a:blip r:embed="rId3">
            <a:alphaModFix/>
          </a:blip>
          <a:srcRect b="7757" l="0" r="0" t="0"/>
          <a:stretch/>
        </p:blipFill>
        <p:spPr>
          <a:xfrm>
            <a:off x="7021975" y="3223475"/>
            <a:ext cx="1841550" cy="1829375"/>
          </a:xfrm>
          <a:prstGeom prst="rect">
            <a:avLst/>
          </a:prstGeom>
          <a:noFill/>
          <a:ln>
            <a:noFill/>
          </a:ln>
        </p:spPr>
      </p:pic>
      <p:sp>
        <p:nvSpPr>
          <p:cNvPr id="473" name="Google Shape;473;p34"/>
          <p:cNvSpPr/>
          <p:nvPr/>
        </p:nvSpPr>
        <p:spPr>
          <a:xfrm>
            <a:off x="2560400" y="1891925"/>
            <a:ext cx="804300" cy="45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5956088" y="1891913"/>
            <a:ext cx="804300" cy="45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5970625" y="3829300"/>
            <a:ext cx="804300" cy="453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2560400" y="3829300"/>
            <a:ext cx="804300" cy="453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7" name="Google Shape;477;p34"/>
          <p:cNvPicPr preferRelativeResize="0"/>
          <p:nvPr/>
        </p:nvPicPr>
        <p:blipFill>
          <a:blip r:embed="rId4">
            <a:alphaModFix/>
          </a:blip>
          <a:stretch>
            <a:fillRect/>
          </a:stretch>
        </p:blipFill>
        <p:spPr>
          <a:xfrm>
            <a:off x="634450" y="1203875"/>
            <a:ext cx="286425" cy="555075"/>
          </a:xfrm>
          <a:prstGeom prst="rect">
            <a:avLst/>
          </a:prstGeom>
          <a:noFill/>
          <a:ln>
            <a:noFill/>
          </a:ln>
        </p:spPr>
      </p:pic>
      <p:pic>
        <p:nvPicPr>
          <p:cNvPr id="478" name="Google Shape;478;p34"/>
          <p:cNvPicPr preferRelativeResize="0"/>
          <p:nvPr/>
        </p:nvPicPr>
        <p:blipFill>
          <a:blip r:embed="rId4">
            <a:alphaModFix/>
          </a:blip>
          <a:stretch>
            <a:fillRect/>
          </a:stretch>
        </p:blipFill>
        <p:spPr>
          <a:xfrm>
            <a:off x="8344588" y="2345237"/>
            <a:ext cx="286425" cy="555075"/>
          </a:xfrm>
          <a:prstGeom prst="rect">
            <a:avLst/>
          </a:prstGeom>
          <a:noFill/>
          <a:ln>
            <a:noFill/>
          </a:ln>
        </p:spPr>
      </p:pic>
      <p:pic>
        <p:nvPicPr>
          <p:cNvPr id="479" name="Google Shape;479;p34"/>
          <p:cNvPicPr preferRelativeResize="0"/>
          <p:nvPr/>
        </p:nvPicPr>
        <p:blipFill>
          <a:blip r:embed="rId4">
            <a:alphaModFix/>
          </a:blip>
          <a:stretch>
            <a:fillRect/>
          </a:stretch>
        </p:blipFill>
        <p:spPr>
          <a:xfrm>
            <a:off x="8288975" y="3284912"/>
            <a:ext cx="286425" cy="555075"/>
          </a:xfrm>
          <a:prstGeom prst="rect">
            <a:avLst/>
          </a:prstGeom>
          <a:noFill/>
          <a:ln>
            <a:noFill/>
          </a:ln>
        </p:spPr>
      </p:pic>
      <p:pic>
        <p:nvPicPr>
          <p:cNvPr id="480" name="Google Shape;480;p34"/>
          <p:cNvPicPr preferRelativeResize="0"/>
          <p:nvPr/>
        </p:nvPicPr>
        <p:blipFill>
          <a:blip r:embed="rId5">
            <a:alphaModFix/>
          </a:blip>
          <a:stretch>
            <a:fillRect/>
          </a:stretch>
        </p:blipFill>
        <p:spPr>
          <a:xfrm>
            <a:off x="5146438" y="2345225"/>
            <a:ext cx="286425" cy="555075"/>
          </a:xfrm>
          <a:prstGeom prst="rect">
            <a:avLst/>
          </a:prstGeom>
          <a:noFill/>
          <a:ln>
            <a:noFill/>
          </a:ln>
        </p:spPr>
      </p:pic>
      <p:pic>
        <p:nvPicPr>
          <p:cNvPr id="481" name="Google Shape;481;p34"/>
          <p:cNvPicPr preferRelativeResize="0"/>
          <p:nvPr/>
        </p:nvPicPr>
        <p:blipFill>
          <a:blip r:embed="rId5">
            <a:alphaModFix/>
          </a:blip>
          <a:stretch>
            <a:fillRect/>
          </a:stretch>
        </p:blipFill>
        <p:spPr>
          <a:xfrm>
            <a:off x="4078313" y="1203875"/>
            <a:ext cx="286425" cy="555075"/>
          </a:xfrm>
          <a:prstGeom prst="rect">
            <a:avLst/>
          </a:prstGeom>
          <a:noFill/>
          <a:ln>
            <a:noFill/>
          </a:ln>
        </p:spPr>
      </p:pic>
      <p:pic>
        <p:nvPicPr>
          <p:cNvPr id="482" name="Google Shape;482;p34"/>
          <p:cNvPicPr preferRelativeResize="0"/>
          <p:nvPr/>
        </p:nvPicPr>
        <p:blipFill>
          <a:blip r:embed="rId5">
            <a:alphaModFix/>
          </a:blip>
          <a:stretch>
            <a:fillRect/>
          </a:stretch>
        </p:blipFill>
        <p:spPr>
          <a:xfrm>
            <a:off x="5022125" y="3284913"/>
            <a:ext cx="286425" cy="555075"/>
          </a:xfrm>
          <a:prstGeom prst="rect">
            <a:avLst/>
          </a:prstGeom>
          <a:noFill/>
          <a:ln>
            <a:noFill/>
          </a:ln>
        </p:spPr>
      </p:pic>
      <p:pic>
        <p:nvPicPr>
          <p:cNvPr id="483" name="Google Shape;483;p34"/>
          <p:cNvPicPr preferRelativeResize="0"/>
          <p:nvPr/>
        </p:nvPicPr>
        <p:blipFill>
          <a:blip r:embed="rId5">
            <a:alphaModFix/>
          </a:blip>
          <a:stretch>
            <a:fillRect/>
          </a:stretch>
        </p:blipFill>
        <p:spPr>
          <a:xfrm>
            <a:off x="4044650" y="4449938"/>
            <a:ext cx="286425" cy="555075"/>
          </a:xfrm>
          <a:prstGeom prst="rect">
            <a:avLst/>
          </a:prstGeom>
          <a:noFill/>
          <a:ln>
            <a:noFill/>
          </a:ln>
        </p:spPr>
      </p:pic>
      <p:pic>
        <p:nvPicPr>
          <p:cNvPr id="484" name="Google Shape;484;p34"/>
          <p:cNvPicPr preferRelativeResize="0"/>
          <p:nvPr/>
        </p:nvPicPr>
        <p:blipFill>
          <a:blip r:embed="rId6">
            <a:alphaModFix/>
          </a:blip>
          <a:stretch>
            <a:fillRect/>
          </a:stretch>
        </p:blipFill>
        <p:spPr>
          <a:xfrm>
            <a:off x="1700725" y="2280163"/>
            <a:ext cx="277050" cy="555075"/>
          </a:xfrm>
          <a:prstGeom prst="rect">
            <a:avLst/>
          </a:prstGeom>
          <a:noFill/>
          <a:ln>
            <a:noFill/>
          </a:ln>
        </p:spPr>
      </p:pic>
      <p:pic>
        <p:nvPicPr>
          <p:cNvPr id="485" name="Google Shape;485;p34"/>
          <p:cNvPicPr preferRelativeResize="0"/>
          <p:nvPr/>
        </p:nvPicPr>
        <p:blipFill>
          <a:blip r:embed="rId6">
            <a:alphaModFix/>
          </a:blip>
          <a:stretch>
            <a:fillRect/>
          </a:stretch>
        </p:blipFill>
        <p:spPr>
          <a:xfrm>
            <a:off x="741088" y="2478175"/>
            <a:ext cx="277050" cy="555075"/>
          </a:xfrm>
          <a:prstGeom prst="rect">
            <a:avLst/>
          </a:prstGeom>
          <a:noFill/>
          <a:ln>
            <a:noFill/>
          </a:ln>
        </p:spPr>
      </p:pic>
      <p:pic>
        <p:nvPicPr>
          <p:cNvPr id="486" name="Google Shape;486;p34"/>
          <p:cNvPicPr preferRelativeResize="0"/>
          <p:nvPr/>
        </p:nvPicPr>
        <p:blipFill>
          <a:blip r:embed="rId6">
            <a:alphaModFix/>
          </a:blip>
          <a:stretch>
            <a:fillRect/>
          </a:stretch>
        </p:blipFill>
        <p:spPr>
          <a:xfrm>
            <a:off x="1602113" y="1275400"/>
            <a:ext cx="277050" cy="555075"/>
          </a:xfrm>
          <a:prstGeom prst="rect">
            <a:avLst/>
          </a:prstGeom>
          <a:noFill/>
          <a:ln>
            <a:noFill/>
          </a:ln>
        </p:spPr>
      </p:pic>
      <p:pic>
        <p:nvPicPr>
          <p:cNvPr id="487" name="Google Shape;487;p34"/>
          <p:cNvPicPr preferRelativeResize="0"/>
          <p:nvPr/>
        </p:nvPicPr>
        <p:blipFill>
          <a:blip r:embed="rId6">
            <a:alphaModFix/>
          </a:blip>
          <a:stretch>
            <a:fillRect/>
          </a:stretch>
        </p:blipFill>
        <p:spPr>
          <a:xfrm>
            <a:off x="5064088" y="1275400"/>
            <a:ext cx="277050" cy="555075"/>
          </a:xfrm>
          <a:prstGeom prst="rect">
            <a:avLst/>
          </a:prstGeom>
          <a:noFill/>
          <a:ln>
            <a:noFill/>
          </a:ln>
        </p:spPr>
      </p:pic>
      <p:pic>
        <p:nvPicPr>
          <p:cNvPr id="488" name="Google Shape;488;p34"/>
          <p:cNvPicPr preferRelativeResize="0"/>
          <p:nvPr/>
        </p:nvPicPr>
        <p:blipFill>
          <a:blip r:embed="rId6">
            <a:alphaModFix/>
          </a:blip>
          <a:stretch>
            <a:fillRect/>
          </a:stretch>
        </p:blipFill>
        <p:spPr>
          <a:xfrm>
            <a:off x="4187400" y="2458463"/>
            <a:ext cx="277050" cy="555075"/>
          </a:xfrm>
          <a:prstGeom prst="rect">
            <a:avLst/>
          </a:prstGeom>
          <a:noFill/>
          <a:ln>
            <a:noFill/>
          </a:ln>
        </p:spPr>
      </p:pic>
      <p:pic>
        <p:nvPicPr>
          <p:cNvPr id="489" name="Google Shape;489;p34"/>
          <p:cNvPicPr preferRelativeResize="0"/>
          <p:nvPr/>
        </p:nvPicPr>
        <p:blipFill>
          <a:blip r:embed="rId6">
            <a:alphaModFix/>
          </a:blip>
          <a:stretch>
            <a:fillRect/>
          </a:stretch>
        </p:blipFill>
        <p:spPr>
          <a:xfrm>
            <a:off x="7312750" y="1203875"/>
            <a:ext cx="277050" cy="555075"/>
          </a:xfrm>
          <a:prstGeom prst="rect">
            <a:avLst/>
          </a:prstGeom>
          <a:noFill/>
          <a:ln>
            <a:noFill/>
          </a:ln>
        </p:spPr>
      </p:pic>
      <p:pic>
        <p:nvPicPr>
          <p:cNvPr id="490" name="Google Shape;490;p34"/>
          <p:cNvPicPr preferRelativeResize="0"/>
          <p:nvPr/>
        </p:nvPicPr>
        <p:blipFill>
          <a:blip r:embed="rId6">
            <a:alphaModFix/>
          </a:blip>
          <a:stretch>
            <a:fillRect/>
          </a:stretch>
        </p:blipFill>
        <p:spPr>
          <a:xfrm>
            <a:off x="7357575" y="2458463"/>
            <a:ext cx="277050" cy="555075"/>
          </a:xfrm>
          <a:prstGeom prst="rect">
            <a:avLst/>
          </a:prstGeom>
          <a:noFill/>
          <a:ln>
            <a:noFill/>
          </a:ln>
        </p:spPr>
      </p:pic>
      <p:pic>
        <p:nvPicPr>
          <p:cNvPr id="491" name="Google Shape;491;p34"/>
          <p:cNvPicPr preferRelativeResize="0"/>
          <p:nvPr/>
        </p:nvPicPr>
        <p:blipFill>
          <a:blip r:embed="rId6">
            <a:alphaModFix/>
          </a:blip>
          <a:stretch>
            <a:fillRect/>
          </a:stretch>
        </p:blipFill>
        <p:spPr>
          <a:xfrm>
            <a:off x="8349275" y="1275400"/>
            <a:ext cx="277050" cy="555075"/>
          </a:xfrm>
          <a:prstGeom prst="rect">
            <a:avLst/>
          </a:prstGeom>
          <a:noFill/>
          <a:ln>
            <a:noFill/>
          </a:ln>
        </p:spPr>
      </p:pic>
      <p:pic>
        <p:nvPicPr>
          <p:cNvPr id="492" name="Google Shape;492;p34"/>
          <p:cNvPicPr preferRelativeResize="0"/>
          <p:nvPr/>
        </p:nvPicPr>
        <p:blipFill>
          <a:blip r:embed="rId6">
            <a:alphaModFix/>
          </a:blip>
          <a:stretch>
            <a:fillRect/>
          </a:stretch>
        </p:blipFill>
        <p:spPr>
          <a:xfrm>
            <a:off x="4082988" y="3223475"/>
            <a:ext cx="277050" cy="555075"/>
          </a:xfrm>
          <a:prstGeom prst="rect">
            <a:avLst/>
          </a:prstGeom>
          <a:noFill/>
          <a:ln>
            <a:noFill/>
          </a:ln>
        </p:spPr>
      </p:pic>
      <p:pic>
        <p:nvPicPr>
          <p:cNvPr id="493" name="Google Shape;493;p34"/>
          <p:cNvPicPr preferRelativeResize="0"/>
          <p:nvPr/>
        </p:nvPicPr>
        <p:blipFill>
          <a:blip r:embed="rId6">
            <a:alphaModFix/>
          </a:blip>
          <a:stretch>
            <a:fillRect/>
          </a:stretch>
        </p:blipFill>
        <p:spPr>
          <a:xfrm>
            <a:off x="1700725" y="4497788"/>
            <a:ext cx="277050" cy="555075"/>
          </a:xfrm>
          <a:prstGeom prst="rect">
            <a:avLst/>
          </a:prstGeom>
          <a:noFill/>
          <a:ln>
            <a:noFill/>
          </a:ln>
        </p:spPr>
      </p:pic>
      <p:pic>
        <p:nvPicPr>
          <p:cNvPr id="494" name="Google Shape;494;p34"/>
          <p:cNvPicPr preferRelativeResize="0"/>
          <p:nvPr/>
        </p:nvPicPr>
        <p:blipFill>
          <a:blip r:embed="rId6">
            <a:alphaModFix/>
          </a:blip>
          <a:stretch>
            <a:fillRect/>
          </a:stretch>
        </p:blipFill>
        <p:spPr>
          <a:xfrm>
            <a:off x="1602113" y="3284913"/>
            <a:ext cx="277050" cy="555075"/>
          </a:xfrm>
          <a:prstGeom prst="rect">
            <a:avLst/>
          </a:prstGeom>
          <a:noFill/>
          <a:ln>
            <a:noFill/>
          </a:ln>
        </p:spPr>
      </p:pic>
      <p:pic>
        <p:nvPicPr>
          <p:cNvPr id="495" name="Google Shape;495;p34"/>
          <p:cNvPicPr preferRelativeResize="0"/>
          <p:nvPr/>
        </p:nvPicPr>
        <p:blipFill>
          <a:blip r:embed="rId6">
            <a:alphaModFix/>
          </a:blip>
          <a:stretch>
            <a:fillRect/>
          </a:stretch>
        </p:blipFill>
        <p:spPr>
          <a:xfrm>
            <a:off x="8349275" y="4343938"/>
            <a:ext cx="277050" cy="555075"/>
          </a:xfrm>
          <a:prstGeom prst="rect">
            <a:avLst/>
          </a:prstGeom>
          <a:noFill/>
          <a:ln>
            <a:noFill/>
          </a:ln>
        </p:spPr>
      </p:pic>
      <p:pic>
        <p:nvPicPr>
          <p:cNvPr id="496" name="Google Shape;496;p34"/>
          <p:cNvPicPr preferRelativeResize="0"/>
          <p:nvPr/>
        </p:nvPicPr>
        <p:blipFill>
          <a:blip r:embed="rId6">
            <a:alphaModFix/>
          </a:blip>
          <a:stretch>
            <a:fillRect/>
          </a:stretch>
        </p:blipFill>
        <p:spPr>
          <a:xfrm>
            <a:off x="5025000" y="4343938"/>
            <a:ext cx="277050" cy="555075"/>
          </a:xfrm>
          <a:prstGeom prst="rect">
            <a:avLst/>
          </a:prstGeom>
          <a:noFill/>
          <a:ln>
            <a:noFill/>
          </a:ln>
        </p:spPr>
      </p:pic>
      <p:pic>
        <p:nvPicPr>
          <p:cNvPr id="497" name="Google Shape;497;p34"/>
          <p:cNvPicPr preferRelativeResize="0"/>
          <p:nvPr/>
        </p:nvPicPr>
        <p:blipFill>
          <a:blip r:embed="rId6">
            <a:alphaModFix/>
          </a:blip>
          <a:stretch>
            <a:fillRect/>
          </a:stretch>
        </p:blipFill>
        <p:spPr>
          <a:xfrm>
            <a:off x="7337475" y="3223475"/>
            <a:ext cx="277050" cy="555075"/>
          </a:xfrm>
          <a:prstGeom prst="rect">
            <a:avLst/>
          </a:prstGeom>
          <a:noFill/>
          <a:ln>
            <a:noFill/>
          </a:ln>
        </p:spPr>
      </p:pic>
      <p:pic>
        <p:nvPicPr>
          <p:cNvPr id="498" name="Google Shape;498;p34"/>
          <p:cNvPicPr preferRelativeResize="0"/>
          <p:nvPr/>
        </p:nvPicPr>
        <p:blipFill>
          <a:blip r:embed="rId6">
            <a:alphaModFix/>
          </a:blip>
          <a:stretch>
            <a:fillRect/>
          </a:stretch>
        </p:blipFill>
        <p:spPr>
          <a:xfrm>
            <a:off x="7357575" y="4449949"/>
            <a:ext cx="277050" cy="555050"/>
          </a:xfrm>
          <a:prstGeom prst="rect">
            <a:avLst/>
          </a:prstGeom>
          <a:noFill/>
          <a:ln>
            <a:noFill/>
          </a:ln>
        </p:spPr>
      </p:pic>
      <p:pic>
        <p:nvPicPr>
          <p:cNvPr id="499" name="Google Shape;499;p34"/>
          <p:cNvPicPr preferRelativeResize="0"/>
          <p:nvPr/>
        </p:nvPicPr>
        <p:blipFill>
          <a:blip r:embed="rId4">
            <a:alphaModFix/>
          </a:blip>
          <a:stretch>
            <a:fillRect/>
          </a:stretch>
        </p:blipFill>
        <p:spPr>
          <a:xfrm>
            <a:off x="699650" y="4449937"/>
            <a:ext cx="286425" cy="555075"/>
          </a:xfrm>
          <a:prstGeom prst="rect">
            <a:avLst/>
          </a:prstGeom>
          <a:noFill/>
          <a:ln>
            <a:noFill/>
          </a:ln>
        </p:spPr>
      </p:pic>
      <p:pic>
        <p:nvPicPr>
          <p:cNvPr id="500" name="Google Shape;500;p34"/>
          <p:cNvPicPr preferRelativeResize="0"/>
          <p:nvPr/>
        </p:nvPicPr>
        <p:blipFill>
          <a:blip r:embed="rId6">
            <a:alphaModFix/>
          </a:blip>
          <a:stretch>
            <a:fillRect/>
          </a:stretch>
        </p:blipFill>
        <p:spPr>
          <a:xfrm>
            <a:off x="704338" y="3284900"/>
            <a:ext cx="277050" cy="555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506" name="Google Shape;506;p35"/>
          <p:cNvSpPr txBox="1"/>
          <p:nvPr/>
        </p:nvSpPr>
        <p:spPr>
          <a:xfrm>
            <a:off x="1155600" y="1427500"/>
            <a:ext cx="70305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There are two outputs for this simulation:</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Simulation Time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Number of vehicles passed</a:t>
            </a:r>
            <a:endParaRPr>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We compare the number of vehicles passed in the current traffic system and dynamic traffic system at a constant time inorder to check the efficiency of the new system.</a:t>
            </a:r>
            <a:endParaRPr sz="1600">
              <a:latin typeface="Nunito"/>
              <a:ea typeface="Nunito"/>
              <a:cs typeface="Nunito"/>
              <a:sym typeface="Nunito"/>
            </a:endParaRPr>
          </a:p>
        </p:txBody>
      </p:sp>
      <p:pic>
        <p:nvPicPr>
          <p:cNvPr id="507" name="Google Shape;507;p35"/>
          <p:cNvPicPr preferRelativeResize="0"/>
          <p:nvPr/>
        </p:nvPicPr>
        <p:blipFill>
          <a:blip r:embed="rId3">
            <a:alphaModFix/>
          </a:blip>
          <a:stretch>
            <a:fillRect/>
          </a:stretch>
        </p:blipFill>
        <p:spPr>
          <a:xfrm>
            <a:off x="791575" y="3770625"/>
            <a:ext cx="3535800" cy="589300"/>
          </a:xfrm>
          <a:prstGeom prst="rect">
            <a:avLst/>
          </a:prstGeom>
          <a:noFill/>
          <a:ln>
            <a:noFill/>
          </a:ln>
        </p:spPr>
      </p:pic>
      <p:pic>
        <p:nvPicPr>
          <p:cNvPr id="508" name="Google Shape;508;p35"/>
          <p:cNvPicPr preferRelativeResize="0"/>
          <p:nvPr/>
        </p:nvPicPr>
        <p:blipFill>
          <a:blip r:embed="rId4">
            <a:alphaModFix/>
          </a:blip>
          <a:stretch>
            <a:fillRect/>
          </a:stretch>
        </p:blipFill>
        <p:spPr>
          <a:xfrm>
            <a:off x="4454600" y="3770625"/>
            <a:ext cx="3654725" cy="589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514" name="Google Shape;514;p36"/>
          <p:cNvPicPr preferRelativeResize="0"/>
          <p:nvPr/>
        </p:nvPicPr>
        <p:blipFill>
          <a:blip r:embed="rId3">
            <a:alphaModFix/>
          </a:blip>
          <a:stretch>
            <a:fillRect/>
          </a:stretch>
        </p:blipFill>
        <p:spPr>
          <a:xfrm>
            <a:off x="1303800" y="1794975"/>
            <a:ext cx="6796250" cy="260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520" name="Google Shape;520;p37" title="Chart"/>
          <p:cNvPicPr preferRelativeResize="0"/>
          <p:nvPr/>
        </p:nvPicPr>
        <p:blipFill>
          <a:blip r:embed="rId3">
            <a:alphaModFix/>
          </a:blip>
          <a:stretch>
            <a:fillRect/>
          </a:stretch>
        </p:blipFill>
        <p:spPr>
          <a:xfrm>
            <a:off x="1488625" y="1313400"/>
            <a:ext cx="6144075" cy="3739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526" name="Google Shape;526;p38"/>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It is </a:t>
            </a:r>
            <a:r>
              <a:rPr lang="en" sz="1600"/>
              <a:t>clear</a:t>
            </a:r>
            <a:r>
              <a:rPr lang="en" sz="1600"/>
              <a:t> that the proposed system sets the green time adaptively according to the traffic density at the junction, giving more green time duration for sides having more vehicle density.</a:t>
            </a:r>
            <a:endParaRPr sz="1600"/>
          </a:p>
          <a:p>
            <a:pPr indent="0" lvl="0" marL="0" rtl="0" algn="l">
              <a:spcBef>
                <a:spcPts val="1200"/>
              </a:spcBef>
              <a:spcAft>
                <a:spcPts val="1200"/>
              </a:spcAft>
              <a:buNone/>
            </a:pPr>
            <a:r>
              <a:rPr lang="en" sz="1600"/>
              <a:t>	The graph shows that the dynamic system is more efficient than the current traffic system. When the simulation time increases, efficiency also increases. It reduces the waiting time of vehicles at the junction. This in turn reduces pollution and decreases fuel consumption.</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9"/>
          <p:cNvSpPr txBox="1"/>
          <p:nvPr>
            <p:ph type="title"/>
          </p:nvPr>
        </p:nvSpPr>
        <p:spPr>
          <a:xfrm>
            <a:off x="2414250" y="2003400"/>
            <a:ext cx="4315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PROJECT DEMO</a:t>
            </a:r>
            <a:endParaRPr sz="3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0"/>
          <p:cNvSpPr txBox="1"/>
          <p:nvPr>
            <p:ph type="title"/>
          </p:nvPr>
        </p:nvSpPr>
        <p:spPr>
          <a:xfrm>
            <a:off x="2442600" y="2309275"/>
            <a:ext cx="51198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3497650" y="167250"/>
            <a:ext cx="4422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293" name="Google Shape;293;p15"/>
          <p:cNvSpPr txBox="1"/>
          <p:nvPr>
            <p:ph idx="1" type="body"/>
          </p:nvPr>
        </p:nvSpPr>
        <p:spPr>
          <a:xfrm>
            <a:off x="1283700" y="813275"/>
            <a:ext cx="7030500" cy="414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Problem Statement</a:t>
            </a:r>
            <a:endParaRPr sz="1400"/>
          </a:p>
          <a:p>
            <a:pPr indent="-317500" lvl="0" marL="457200" rtl="0" algn="l">
              <a:spcBef>
                <a:spcPts val="0"/>
              </a:spcBef>
              <a:spcAft>
                <a:spcPts val="0"/>
              </a:spcAft>
              <a:buSzPts val="1400"/>
              <a:buChar char="●"/>
            </a:pPr>
            <a:r>
              <a:rPr lang="en" sz="1400"/>
              <a:t>Solution</a:t>
            </a:r>
            <a:endParaRPr sz="1400"/>
          </a:p>
          <a:p>
            <a:pPr indent="-317500" lvl="0" marL="457200" rtl="0" algn="l">
              <a:spcBef>
                <a:spcPts val="0"/>
              </a:spcBef>
              <a:spcAft>
                <a:spcPts val="0"/>
              </a:spcAft>
              <a:buSzPts val="1400"/>
              <a:buChar char="●"/>
            </a:pPr>
            <a:r>
              <a:rPr lang="en" sz="1400"/>
              <a:t>Scope &amp; Objectives</a:t>
            </a:r>
            <a:endParaRPr sz="1400"/>
          </a:p>
          <a:p>
            <a:pPr indent="-317500" lvl="0" marL="457200" rtl="0" algn="l">
              <a:spcBef>
                <a:spcPts val="0"/>
              </a:spcBef>
              <a:spcAft>
                <a:spcPts val="0"/>
              </a:spcAft>
              <a:buSzPts val="1400"/>
              <a:buChar char="●"/>
            </a:pPr>
            <a:r>
              <a:rPr lang="en" sz="1400"/>
              <a:t>Assumption &amp; Constraints</a:t>
            </a:r>
            <a:endParaRPr sz="1400"/>
          </a:p>
          <a:p>
            <a:pPr indent="-317500" lvl="0" marL="457200" rtl="0" algn="l">
              <a:spcBef>
                <a:spcPts val="0"/>
              </a:spcBef>
              <a:spcAft>
                <a:spcPts val="0"/>
              </a:spcAft>
              <a:buSzPts val="1400"/>
              <a:buChar char="●"/>
            </a:pPr>
            <a:r>
              <a:rPr lang="en" sz="1400"/>
              <a:t>Hardware and Software Requirements</a:t>
            </a:r>
            <a:endParaRPr sz="1400"/>
          </a:p>
          <a:p>
            <a:pPr indent="-317500" lvl="0" marL="457200" rtl="0" algn="l">
              <a:spcBef>
                <a:spcPts val="0"/>
              </a:spcBef>
              <a:spcAft>
                <a:spcPts val="0"/>
              </a:spcAft>
              <a:buSzPts val="1400"/>
              <a:buChar char="●"/>
            </a:pPr>
            <a:r>
              <a:rPr lang="en" sz="1400"/>
              <a:t>Literature Survey</a:t>
            </a:r>
            <a:endParaRPr sz="1400"/>
          </a:p>
          <a:p>
            <a:pPr indent="-317500" lvl="0" marL="457200" rtl="0" algn="l">
              <a:spcBef>
                <a:spcPts val="0"/>
              </a:spcBef>
              <a:spcAft>
                <a:spcPts val="0"/>
              </a:spcAft>
              <a:buSzPts val="1400"/>
              <a:buChar char="●"/>
            </a:pPr>
            <a:r>
              <a:rPr lang="en" sz="1400"/>
              <a:t>Project Overview</a:t>
            </a:r>
            <a:endParaRPr sz="1400"/>
          </a:p>
          <a:p>
            <a:pPr indent="-317500" lvl="0" marL="457200" rtl="0" algn="l">
              <a:spcBef>
                <a:spcPts val="0"/>
              </a:spcBef>
              <a:spcAft>
                <a:spcPts val="0"/>
              </a:spcAft>
              <a:buSzPts val="1400"/>
              <a:buChar char="●"/>
            </a:pPr>
            <a:r>
              <a:rPr lang="en" sz="1400"/>
              <a:t>Creation of background and objects</a:t>
            </a:r>
            <a:endParaRPr sz="1400"/>
          </a:p>
          <a:p>
            <a:pPr indent="-317500" lvl="0" marL="457200" rtl="0" algn="l">
              <a:spcBef>
                <a:spcPts val="0"/>
              </a:spcBef>
              <a:spcAft>
                <a:spcPts val="0"/>
              </a:spcAft>
              <a:buSzPts val="1400"/>
              <a:buChar char="●"/>
            </a:pPr>
            <a:r>
              <a:rPr lang="en" sz="1400"/>
              <a:t>Modular Division</a:t>
            </a:r>
            <a:endParaRPr sz="1400"/>
          </a:p>
          <a:p>
            <a:pPr indent="-317500" lvl="1" marL="914400" rtl="0" algn="l">
              <a:spcBef>
                <a:spcPts val="0"/>
              </a:spcBef>
              <a:spcAft>
                <a:spcPts val="0"/>
              </a:spcAft>
              <a:buSzPts val="1400"/>
              <a:buChar char="○"/>
            </a:pPr>
            <a:r>
              <a:rPr lang="en" sz="1400"/>
              <a:t>Random Generation of Vehicles</a:t>
            </a:r>
            <a:endParaRPr sz="1400"/>
          </a:p>
          <a:p>
            <a:pPr indent="-317500" lvl="1" marL="914400" rtl="0" algn="l">
              <a:spcBef>
                <a:spcPts val="0"/>
              </a:spcBef>
              <a:spcAft>
                <a:spcPts val="0"/>
              </a:spcAft>
              <a:buSzPts val="1400"/>
              <a:buChar char="○"/>
            </a:pPr>
            <a:r>
              <a:rPr lang="en" sz="1400"/>
              <a:t>Random Turning of Vehicles</a:t>
            </a:r>
            <a:endParaRPr sz="1400"/>
          </a:p>
          <a:p>
            <a:pPr indent="-317500" lvl="1" marL="914400" rtl="0" algn="l">
              <a:spcBef>
                <a:spcPts val="0"/>
              </a:spcBef>
              <a:spcAft>
                <a:spcPts val="0"/>
              </a:spcAft>
              <a:buSzPts val="1400"/>
              <a:buChar char="○"/>
            </a:pPr>
            <a:r>
              <a:rPr lang="en" sz="1400"/>
              <a:t>Vehicle Counting and Implementation</a:t>
            </a:r>
            <a:endParaRPr sz="1400"/>
          </a:p>
          <a:p>
            <a:pPr indent="-317500" lvl="1" marL="914400" rtl="0" algn="l">
              <a:spcBef>
                <a:spcPts val="0"/>
              </a:spcBef>
              <a:spcAft>
                <a:spcPts val="0"/>
              </a:spcAft>
              <a:buSzPts val="1400"/>
              <a:buChar char="○"/>
            </a:pPr>
            <a:r>
              <a:rPr lang="en" sz="1400"/>
              <a:t>Dynamic Change of Signals</a:t>
            </a:r>
            <a:endParaRPr sz="1400"/>
          </a:p>
          <a:p>
            <a:pPr indent="-317500" lvl="0" marL="457200" rtl="0" algn="l">
              <a:spcBef>
                <a:spcPts val="0"/>
              </a:spcBef>
              <a:spcAft>
                <a:spcPts val="0"/>
              </a:spcAft>
              <a:buSzPts val="1400"/>
              <a:buChar char="●"/>
            </a:pPr>
            <a:r>
              <a:rPr lang="en" sz="1400"/>
              <a:t>Results</a:t>
            </a:r>
            <a:endParaRPr sz="1400"/>
          </a:p>
          <a:p>
            <a:pPr indent="-317500" lvl="0" marL="457200" rtl="0" algn="l">
              <a:spcBef>
                <a:spcPts val="0"/>
              </a:spcBef>
              <a:spcAft>
                <a:spcPts val="0"/>
              </a:spcAft>
              <a:buSzPts val="1400"/>
              <a:buChar char="●"/>
            </a:pPr>
            <a:r>
              <a:rPr lang="en" sz="1400"/>
              <a:t>Conclusion</a:t>
            </a:r>
            <a:endParaRPr sz="1400"/>
          </a:p>
          <a:p>
            <a:pPr indent="-317500" lvl="0" marL="457200" rtl="0" algn="l">
              <a:spcBef>
                <a:spcPts val="0"/>
              </a:spcBef>
              <a:spcAft>
                <a:spcPts val="0"/>
              </a:spcAft>
              <a:buSzPts val="1400"/>
              <a:buChar char="●"/>
            </a:pPr>
            <a:r>
              <a:rPr lang="en" sz="1400"/>
              <a:t>Project Demo</a:t>
            </a:r>
            <a:endParaRPr sz="14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99" name="Google Shape;299;p16"/>
          <p:cNvSpPr txBox="1"/>
          <p:nvPr>
            <p:ph idx="1" type="body"/>
          </p:nvPr>
        </p:nvSpPr>
        <p:spPr>
          <a:xfrm>
            <a:off x="399450" y="1787875"/>
            <a:ext cx="8345100" cy="2612700"/>
          </a:xfrm>
          <a:prstGeom prst="rect">
            <a:avLst/>
          </a:prstGeom>
          <a:solidFill>
            <a:srgbClr val="FFFFFF"/>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present-day traffic signal control only works on a fixed time delay basis irrespective of the vehicle density.</a:t>
            </a:r>
            <a:endParaRPr sz="1800"/>
          </a:p>
          <a:p>
            <a:pPr indent="-342900" lvl="0" marL="457200" rtl="0" algn="l">
              <a:spcBef>
                <a:spcPts val="0"/>
              </a:spcBef>
              <a:spcAft>
                <a:spcPts val="0"/>
              </a:spcAft>
              <a:buSzPts val="1800"/>
              <a:buChar char="●"/>
            </a:pPr>
            <a:r>
              <a:rPr lang="en" sz="1800">
                <a:highlight>
                  <a:srgbClr val="FFFFFF"/>
                </a:highlight>
              </a:rPr>
              <a:t>Traffic jams not only cause extra delay and stress for the drivers, but also increase fuel consumption, add transportation costs, and increase air pollution.</a:t>
            </a:r>
            <a:endParaRPr sz="1800">
              <a:highlight>
                <a:srgbClr val="FFFFFF"/>
              </a:highlight>
            </a:endParaRPr>
          </a:p>
          <a:p>
            <a:pPr indent="-342900" lvl="0" marL="457200" rtl="0" algn="l">
              <a:spcBef>
                <a:spcPts val="0"/>
              </a:spcBef>
              <a:spcAft>
                <a:spcPts val="0"/>
              </a:spcAft>
              <a:buSzPts val="1800"/>
              <a:buChar char="●"/>
            </a:pPr>
            <a:r>
              <a:rPr lang="en" sz="1800"/>
              <a:t>Traffic lights needs an improvement over the present static timed method where the number of queued vehicles at each direction is not considered.</a:t>
            </a:r>
            <a:endParaRPr sz="1800"/>
          </a:p>
          <a:p>
            <a:pPr indent="0" lvl="0" marL="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Conventional Systems</a:t>
            </a:r>
            <a:endParaRPr/>
          </a:p>
        </p:txBody>
      </p:sp>
      <p:sp>
        <p:nvSpPr>
          <p:cNvPr id="305" name="Google Shape;305;p17"/>
          <p:cNvSpPr txBox="1"/>
          <p:nvPr>
            <p:ph idx="1" type="body"/>
          </p:nvPr>
        </p:nvSpPr>
        <p:spPr>
          <a:xfrm>
            <a:off x="390925" y="1654500"/>
            <a:ext cx="8363100" cy="2708100"/>
          </a:xfrm>
          <a:prstGeom prst="rect">
            <a:avLst/>
          </a:prstGeom>
        </p:spPr>
        <p:txBody>
          <a:bodyPr anchorCtr="0" anchor="t" bIns="91425" lIns="91425" spcFirstLastPara="1" rIns="91425" wrap="square" tIns="91425">
            <a:noAutofit/>
          </a:bodyPr>
          <a:lstStyle/>
          <a:p>
            <a:pPr indent="-335756" lvl="0" marL="457200" rtl="0" algn="l">
              <a:spcBef>
                <a:spcPts val="0"/>
              </a:spcBef>
              <a:spcAft>
                <a:spcPts val="0"/>
              </a:spcAft>
              <a:buSzPts val="1688"/>
              <a:buChar char="●"/>
            </a:pPr>
            <a:r>
              <a:rPr b="1" lang="en" sz="1687"/>
              <a:t>Manual Controlling</a:t>
            </a:r>
            <a:r>
              <a:rPr lang="en" sz="1687"/>
              <a:t>: </a:t>
            </a:r>
            <a:r>
              <a:rPr lang="en" sz="1587"/>
              <a:t>As the name suggests, it requires manpower to control </a:t>
            </a:r>
            <a:r>
              <a:rPr lang="en" sz="1587"/>
              <a:t>the traffic. The traffic police are allotted for a required area to control traffic. The traffic police carry signboard, sign light and whistle to control the traffic.</a:t>
            </a:r>
            <a:endParaRPr sz="1587"/>
          </a:p>
          <a:p>
            <a:pPr indent="-335756" lvl="0" marL="457200" rtl="0" algn="l">
              <a:spcBef>
                <a:spcPts val="0"/>
              </a:spcBef>
              <a:spcAft>
                <a:spcPts val="0"/>
              </a:spcAft>
              <a:buSzPts val="1688"/>
              <a:buChar char="●"/>
            </a:pPr>
            <a:r>
              <a:rPr b="1" lang="en" sz="1687"/>
              <a:t>Automatic Controlling</a:t>
            </a:r>
            <a:r>
              <a:rPr lang="en" sz="1687"/>
              <a:t>: </a:t>
            </a:r>
            <a:r>
              <a:rPr lang="en" sz="1587"/>
              <a:t>Automatic traffic signals are controlled by timers and electrical sensors in traffic light, a constant numerical value is loaded in timer. The lights automatically getting ON and OFF based on timer value.</a:t>
            </a:r>
            <a:endParaRPr sz="1587"/>
          </a:p>
          <a:p>
            <a:pPr indent="-335756" lvl="0" marL="457200" rtl="0" algn="l">
              <a:spcBef>
                <a:spcPts val="0"/>
              </a:spcBef>
              <a:spcAft>
                <a:spcPts val="0"/>
              </a:spcAft>
              <a:buSzPts val="1688"/>
              <a:buChar char="●"/>
            </a:pPr>
            <a:r>
              <a:rPr b="1" lang="en" sz="1687"/>
              <a:t>Electronic Sensors</a:t>
            </a:r>
            <a:r>
              <a:rPr lang="en" sz="1687"/>
              <a:t>: </a:t>
            </a:r>
            <a:r>
              <a:rPr lang="en" sz="1587"/>
              <a:t>Another advanced method is placing some loop detectors or proximity sensors on the road. The sensors gives data about the traffic on the road. According to the sensor data, the traffic signals are controlled.</a:t>
            </a:r>
            <a:endParaRPr sz="1587"/>
          </a:p>
          <a:p>
            <a:pPr indent="0" lvl="0" marL="0" rtl="0" algn="l">
              <a:spcBef>
                <a:spcPts val="1200"/>
              </a:spcBef>
              <a:spcAft>
                <a:spcPts val="1200"/>
              </a:spcAft>
              <a:buNone/>
            </a:pPr>
            <a:r>
              <a:t/>
            </a:r>
            <a:endParaRPr sz="158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311" name="Google Shape;311;p18"/>
          <p:cNvSpPr txBox="1"/>
          <p:nvPr>
            <p:ph idx="1" type="body"/>
          </p:nvPr>
        </p:nvSpPr>
        <p:spPr>
          <a:xfrm>
            <a:off x="694075" y="1356200"/>
            <a:ext cx="8229600" cy="3566400"/>
          </a:xfrm>
          <a:prstGeom prst="rect">
            <a:avLst/>
          </a:prstGeom>
        </p:spPr>
        <p:txBody>
          <a:bodyPr anchorCtr="0" anchor="t" bIns="91425" lIns="91425" spcFirstLastPara="1" rIns="91425" wrap="square" tIns="91425">
            <a:normAutofit fontScale="40000" lnSpcReduction="20000"/>
          </a:bodyPr>
          <a:lstStyle/>
          <a:p>
            <a:pPr indent="0" lvl="0" marL="0" rtl="0" algn="l">
              <a:lnSpc>
                <a:spcPct val="150000"/>
              </a:lnSpc>
              <a:spcBef>
                <a:spcPts val="0"/>
              </a:spcBef>
              <a:spcAft>
                <a:spcPts val="0"/>
              </a:spcAft>
              <a:buNone/>
            </a:pPr>
            <a:r>
              <a:rPr lang="en" sz="3503">
                <a:solidFill>
                  <a:srgbClr val="000000"/>
                </a:solidFill>
                <a:highlight>
                  <a:srgbClr val="FFFFFF"/>
                </a:highlight>
              </a:rPr>
              <a:t>When the timers of these traffic signals are set according to vehicle density in each direction, the system becomes adaptive.</a:t>
            </a:r>
            <a:endParaRPr sz="3503">
              <a:solidFill>
                <a:srgbClr val="000000"/>
              </a:solidFill>
              <a:highlight>
                <a:srgbClr val="FFFFFF"/>
              </a:highlight>
            </a:endParaRPr>
          </a:p>
          <a:p>
            <a:pPr indent="0" lvl="0" marL="457200" rtl="0" algn="l">
              <a:lnSpc>
                <a:spcPct val="115000"/>
              </a:lnSpc>
              <a:spcBef>
                <a:spcPts val="1200"/>
              </a:spcBef>
              <a:spcAft>
                <a:spcPts val="0"/>
              </a:spcAft>
              <a:buNone/>
            </a:pPr>
            <a:r>
              <a:rPr lang="en" sz="3526"/>
              <a:t>-</a:t>
            </a:r>
            <a:r>
              <a:rPr lang="en" sz="3526">
                <a:solidFill>
                  <a:srgbClr val="1E1E1E"/>
                </a:solidFill>
              </a:rPr>
              <a:t>Takes the vehicle count at each side.</a:t>
            </a:r>
            <a:endParaRPr sz="3526">
              <a:solidFill>
                <a:srgbClr val="1E1E1E"/>
              </a:solidFill>
            </a:endParaRPr>
          </a:p>
          <a:p>
            <a:pPr indent="0" lvl="0" marL="457200" rtl="0" algn="l">
              <a:lnSpc>
                <a:spcPct val="115000"/>
              </a:lnSpc>
              <a:spcBef>
                <a:spcPts val="1200"/>
              </a:spcBef>
              <a:spcAft>
                <a:spcPts val="0"/>
              </a:spcAft>
              <a:buNone/>
            </a:pPr>
            <a:r>
              <a:rPr lang="en" sz="3526">
                <a:solidFill>
                  <a:srgbClr val="1E1E1E"/>
                </a:solidFill>
              </a:rPr>
              <a:t>-Increase the green signal time for sides having more vehicle density.</a:t>
            </a:r>
            <a:endParaRPr sz="3526">
              <a:solidFill>
                <a:srgbClr val="1E1E1E"/>
              </a:solidFill>
            </a:endParaRPr>
          </a:p>
          <a:p>
            <a:pPr indent="0" lvl="0" marL="457200" rtl="0" algn="l">
              <a:lnSpc>
                <a:spcPct val="115000"/>
              </a:lnSpc>
              <a:spcBef>
                <a:spcPts val="1200"/>
              </a:spcBef>
              <a:spcAft>
                <a:spcPts val="0"/>
              </a:spcAft>
              <a:buNone/>
            </a:pPr>
            <a:r>
              <a:rPr lang="en" sz="3526">
                <a:solidFill>
                  <a:srgbClr val="1E1E1E"/>
                </a:solidFill>
              </a:rPr>
              <a:t>-Preset a maximum and minimum Green Time to avoid starvation of a lane.</a:t>
            </a:r>
            <a:endParaRPr sz="3526">
              <a:solidFill>
                <a:srgbClr val="1E1E1E"/>
              </a:solidFill>
            </a:endParaRPr>
          </a:p>
          <a:p>
            <a:pPr indent="0" lvl="0" marL="0" rtl="0" algn="l">
              <a:lnSpc>
                <a:spcPct val="115000"/>
              </a:lnSpc>
              <a:spcBef>
                <a:spcPts val="1200"/>
              </a:spcBef>
              <a:spcAft>
                <a:spcPts val="0"/>
              </a:spcAft>
              <a:buNone/>
            </a:pPr>
            <a:r>
              <a:rPr b="1" lang="en" sz="3618"/>
              <a:t>Advantages</a:t>
            </a:r>
            <a:endParaRPr b="1" sz="3618"/>
          </a:p>
          <a:p>
            <a:pPr indent="0" lvl="0" marL="457200" rtl="0" algn="l">
              <a:lnSpc>
                <a:spcPct val="95000"/>
              </a:lnSpc>
              <a:spcBef>
                <a:spcPts val="1200"/>
              </a:spcBef>
              <a:spcAft>
                <a:spcPts val="0"/>
              </a:spcAft>
              <a:buNone/>
            </a:pPr>
            <a:r>
              <a:rPr lang="en" sz="3526"/>
              <a:t>-It reduces the idle time being wasted at the junction.</a:t>
            </a:r>
            <a:endParaRPr sz="3526"/>
          </a:p>
          <a:p>
            <a:pPr indent="0" lvl="0" marL="457200" rtl="0" algn="l">
              <a:lnSpc>
                <a:spcPct val="95000"/>
              </a:lnSpc>
              <a:spcBef>
                <a:spcPts val="1200"/>
              </a:spcBef>
              <a:spcAft>
                <a:spcPts val="0"/>
              </a:spcAft>
              <a:buNone/>
            </a:pPr>
            <a:r>
              <a:rPr lang="en" sz="3526"/>
              <a:t>-It reduces the traffic congestion.</a:t>
            </a:r>
            <a:endParaRPr sz="3526"/>
          </a:p>
          <a:p>
            <a:pPr indent="0" lvl="0" marL="457200" rtl="0" algn="l">
              <a:lnSpc>
                <a:spcPct val="95000"/>
              </a:lnSpc>
              <a:spcBef>
                <a:spcPts val="1200"/>
              </a:spcBef>
              <a:spcAft>
                <a:spcPts val="0"/>
              </a:spcAft>
              <a:buNone/>
            </a:pPr>
            <a:r>
              <a:rPr lang="en" sz="3526"/>
              <a:t>-No need of manpower.</a:t>
            </a:r>
            <a:endParaRPr sz="3526"/>
          </a:p>
          <a:p>
            <a:pPr indent="0" lvl="0" marL="457200" rtl="0" algn="l">
              <a:lnSpc>
                <a:spcPct val="95000"/>
              </a:lnSpc>
              <a:spcBef>
                <a:spcPts val="1200"/>
              </a:spcBef>
              <a:spcAft>
                <a:spcPts val="0"/>
              </a:spcAft>
              <a:buNone/>
            </a:pPr>
            <a:r>
              <a:rPr lang="en" sz="3526"/>
              <a:t>-Decreases fuel consumption.</a:t>
            </a:r>
            <a:endParaRPr sz="3526"/>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&amp; OBJECTIVES</a:t>
            </a:r>
            <a:endParaRPr/>
          </a:p>
        </p:txBody>
      </p:sp>
      <p:sp>
        <p:nvSpPr>
          <p:cNvPr id="317" name="Google Shape;317;p19"/>
          <p:cNvSpPr txBox="1"/>
          <p:nvPr>
            <p:ph idx="1" type="body"/>
          </p:nvPr>
        </p:nvSpPr>
        <p:spPr>
          <a:xfrm>
            <a:off x="1303800" y="1518125"/>
            <a:ext cx="7030500" cy="327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u="sng"/>
              <a:t>PROJECT SCOPE </a:t>
            </a:r>
            <a:endParaRPr b="1" sz="1500" u="sng"/>
          </a:p>
          <a:p>
            <a:pPr indent="-323850" lvl="0" marL="457200" rtl="0" algn="l">
              <a:spcBef>
                <a:spcPts val="1200"/>
              </a:spcBef>
              <a:spcAft>
                <a:spcPts val="0"/>
              </a:spcAft>
              <a:buSzPts val="1500"/>
              <a:buChar char="●"/>
            </a:pPr>
            <a:r>
              <a:rPr lang="en" sz="1500"/>
              <a:t>Proposed system can be used for the development of current traffic control system.</a:t>
            </a:r>
            <a:endParaRPr sz="1500"/>
          </a:p>
          <a:p>
            <a:pPr indent="-323850" lvl="0" marL="457200" rtl="0" algn="l">
              <a:spcBef>
                <a:spcPts val="0"/>
              </a:spcBef>
              <a:spcAft>
                <a:spcPts val="0"/>
              </a:spcAft>
              <a:buSzPts val="1500"/>
              <a:buChar char="●"/>
            </a:pPr>
            <a:r>
              <a:rPr lang="en" sz="1500"/>
              <a:t>Reduction in pollution rate caused by traffic congestion.</a:t>
            </a:r>
            <a:endParaRPr sz="1500"/>
          </a:p>
          <a:p>
            <a:pPr indent="-323850" lvl="0" marL="457200" rtl="0" algn="l">
              <a:spcBef>
                <a:spcPts val="0"/>
              </a:spcBef>
              <a:spcAft>
                <a:spcPts val="0"/>
              </a:spcAft>
              <a:buSzPts val="1500"/>
              <a:buChar char="●"/>
            </a:pPr>
            <a:r>
              <a:rPr lang="en" sz="1500"/>
              <a:t>Decrease in the consumption of fuel by automobiles.</a:t>
            </a:r>
            <a:endParaRPr sz="1500"/>
          </a:p>
          <a:p>
            <a:pPr indent="0" lvl="0" marL="0" rtl="0" algn="l">
              <a:spcBef>
                <a:spcPts val="0"/>
              </a:spcBef>
              <a:spcAft>
                <a:spcPts val="0"/>
              </a:spcAft>
              <a:buNone/>
            </a:pPr>
            <a:r>
              <a:t/>
            </a:r>
            <a:endParaRPr b="1" sz="1500" u="sng"/>
          </a:p>
          <a:p>
            <a:pPr indent="0" lvl="0" marL="0" rtl="0" algn="l">
              <a:spcBef>
                <a:spcPts val="1200"/>
              </a:spcBef>
              <a:spcAft>
                <a:spcPts val="0"/>
              </a:spcAft>
              <a:buNone/>
            </a:pPr>
            <a:r>
              <a:rPr b="1" lang="en" sz="1500" u="sng"/>
              <a:t>OBJECTIVES</a:t>
            </a:r>
            <a:endParaRPr b="1" sz="1500" u="sng"/>
          </a:p>
          <a:p>
            <a:pPr indent="-323850" lvl="0" marL="457200" rtl="0" algn="l">
              <a:spcBef>
                <a:spcPts val="1200"/>
              </a:spcBef>
              <a:spcAft>
                <a:spcPts val="0"/>
              </a:spcAft>
              <a:buSzPts val="1500"/>
              <a:buChar char="●"/>
            </a:pPr>
            <a:r>
              <a:rPr lang="en" sz="1500"/>
              <a:t>To make a simulation to show the efficiency of the dynamic traffic timer system.</a:t>
            </a:r>
            <a:endParaRPr sz="1500"/>
          </a:p>
          <a:p>
            <a:pPr indent="-323850" lvl="0" marL="457200" rtl="0" algn="l">
              <a:spcBef>
                <a:spcPts val="0"/>
              </a:spcBef>
              <a:spcAft>
                <a:spcPts val="0"/>
              </a:spcAft>
              <a:buSzPts val="1500"/>
              <a:buChar char="●"/>
            </a:pPr>
            <a:r>
              <a:rPr lang="en" sz="1500"/>
              <a:t>To reduce traffic congestion at the junction.</a:t>
            </a:r>
            <a:endParaRPr sz="1500"/>
          </a:p>
          <a:p>
            <a:pPr indent="-323850" lvl="0" marL="457200" rtl="0" algn="l">
              <a:spcBef>
                <a:spcPts val="0"/>
              </a:spcBef>
              <a:spcAft>
                <a:spcPts val="0"/>
              </a:spcAft>
              <a:buSzPts val="1500"/>
              <a:buChar char="●"/>
            </a:pPr>
            <a:r>
              <a:rPr lang="en" sz="1500"/>
              <a:t>To decrease the fuel consumption of vehicles waiting at junction.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 &amp; CONSTRAINTS</a:t>
            </a:r>
            <a:endParaRPr/>
          </a:p>
        </p:txBody>
      </p:sp>
      <p:sp>
        <p:nvSpPr>
          <p:cNvPr id="323" name="Google Shape;323;p20"/>
          <p:cNvSpPr txBox="1"/>
          <p:nvPr>
            <p:ph idx="1" type="body"/>
          </p:nvPr>
        </p:nvSpPr>
        <p:spPr>
          <a:xfrm>
            <a:off x="1303800" y="1506875"/>
            <a:ext cx="7030500" cy="321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t>ASSUMPTIONS:</a:t>
            </a:r>
            <a:endParaRPr b="1" sz="1600"/>
          </a:p>
          <a:p>
            <a:pPr indent="-330200" lvl="0" marL="457200" rtl="0" algn="l">
              <a:spcBef>
                <a:spcPts val="1200"/>
              </a:spcBef>
              <a:spcAft>
                <a:spcPts val="0"/>
              </a:spcAft>
              <a:buSzPts val="1600"/>
              <a:buChar char="●"/>
            </a:pPr>
            <a:r>
              <a:rPr lang="en" sz="1600"/>
              <a:t>There is a highway on one side of the road and a local city road in the other side.</a:t>
            </a:r>
            <a:endParaRPr sz="1600"/>
          </a:p>
          <a:p>
            <a:pPr indent="-330200" lvl="0" marL="457200" rtl="0" algn="l">
              <a:spcBef>
                <a:spcPts val="0"/>
              </a:spcBef>
              <a:spcAft>
                <a:spcPts val="0"/>
              </a:spcAft>
              <a:buSzPts val="1600"/>
              <a:buChar char="●"/>
            </a:pPr>
            <a:r>
              <a:rPr lang="en" sz="1600"/>
              <a:t>Right turning vehicles are less common compared to straight-going vehicles.</a:t>
            </a:r>
            <a:endParaRPr sz="1600"/>
          </a:p>
          <a:p>
            <a:pPr indent="-330200" lvl="0" marL="457200" rtl="0" algn="l">
              <a:spcBef>
                <a:spcPts val="0"/>
              </a:spcBef>
              <a:spcAft>
                <a:spcPts val="0"/>
              </a:spcAft>
              <a:buSzPts val="1600"/>
              <a:buChar char="●"/>
            </a:pPr>
            <a:r>
              <a:rPr lang="en" sz="1600"/>
              <a:t>Traffic rules are followed by all vehicles.</a:t>
            </a:r>
            <a:endParaRPr sz="1600"/>
          </a:p>
          <a:p>
            <a:pPr indent="0" lvl="0" marL="0" rtl="0" algn="l">
              <a:spcBef>
                <a:spcPts val="1200"/>
              </a:spcBef>
              <a:spcAft>
                <a:spcPts val="0"/>
              </a:spcAft>
              <a:buNone/>
            </a:pPr>
            <a:r>
              <a:rPr b="1" lang="en" sz="1600"/>
              <a:t>CONSTRAINTS:</a:t>
            </a:r>
            <a:endParaRPr b="1" sz="1600"/>
          </a:p>
          <a:p>
            <a:pPr indent="-330200" lvl="0" marL="457200" rtl="0" algn="l">
              <a:spcBef>
                <a:spcPts val="1200"/>
              </a:spcBef>
              <a:spcAft>
                <a:spcPts val="0"/>
              </a:spcAft>
              <a:buSzPts val="1600"/>
              <a:buChar char="●"/>
            </a:pPr>
            <a:r>
              <a:rPr lang="en" sz="1600"/>
              <a:t>Only works on 4-way intersections.</a:t>
            </a:r>
            <a:endParaRPr sz="1600"/>
          </a:p>
          <a:p>
            <a:pPr indent="0" lvl="0" marL="457200" rtl="0" algn="l">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&amp; SOFTWARE REQUIREMENTS</a:t>
            </a:r>
            <a:endParaRPr/>
          </a:p>
        </p:txBody>
      </p:sp>
      <p:sp>
        <p:nvSpPr>
          <p:cNvPr id="329" name="Google Shape;329;p21"/>
          <p:cNvSpPr txBox="1"/>
          <p:nvPr>
            <p:ph idx="1" type="body"/>
          </p:nvPr>
        </p:nvSpPr>
        <p:spPr>
          <a:xfrm>
            <a:off x="1303800" y="1722050"/>
            <a:ext cx="7030500" cy="28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HARDWARE REQUIREMENTS</a:t>
            </a:r>
            <a:endParaRPr b="1" sz="1600"/>
          </a:p>
          <a:p>
            <a:pPr indent="-323850" lvl="0" marL="457200" rtl="0" algn="l">
              <a:spcBef>
                <a:spcPts val="1200"/>
              </a:spcBef>
              <a:spcAft>
                <a:spcPts val="0"/>
              </a:spcAft>
              <a:buSzPts val="1500"/>
              <a:buChar char="●"/>
            </a:pPr>
            <a:r>
              <a:rPr lang="en" sz="1500"/>
              <a:t>A Local PC with basic configuration and storage.</a:t>
            </a:r>
            <a:endParaRPr sz="1500"/>
          </a:p>
          <a:p>
            <a:pPr indent="0" lvl="0" marL="0" rtl="0" algn="l">
              <a:spcBef>
                <a:spcPts val="1200"/>
              </a:spcBef>
              <a:spcAft>
                <a:spcPts val="0"/>
              </a:spcAft>
              <a:buNone/>
            </a:pPr>
            <a:r>
              <a:t/>
            </a:r>
            <a:endParaRPr b="1" sz="1500"/>
          </a:p>
          <a:p>
            <a:pPr indent="0" lvl="0" marL="0" rtl="0" algn="l">
              <a:spcBef>
                <a:spcPts val="1200"/>
              </a:spcBef>
              <a:spcAft>
                <a:spcPts val="0"/>
              </a:spcAft>
              <a:buNone/>
            </a:pPr>
            <a:r>
              <a:rPr b="1" lang="en" sz="1600"/>
              <a:t>SOFTWARE REQUIREMENTS</a:t>
            </a:r>
            <a:endParaRPr b="1" sz="1600"/>
          </a:p>
          <a:p>
            <a:pPr indent="-323850" lvl="0" marL="457200" rtl="0" algn="l">
              <a:spcBef>
                <a:spcPts val="1200"/>
              </a:spcBef>
              <a:spcAft>
                <a:spcPts val="0"/>
              </a:spcAft>
              <a:buSzPts val="1500"/>
              <a:buChar char="●"/>
            </a:pPr>
            <a:r>
              <a:rPr lang="en" sz="1500"/>
              <a:t>Packages: Pygame</a:t>
            </a:r>
            <a:endParaRPr sz="1500"/>
          </a:p>
          <a:p>
            <a:pPr indent="-323850" lvl="0" marL="457200" rtl="0" algn="l">
              <a:spcBef>
                <a:spcPts val="0"/>
              </a:spcBef>
              <a:spcAft>
                <a:spcPts val="0"/>
              </a:spcAft>
              <a:buSzPts val="1500"/>
              <a:buChar char="●"/>
            </a:pPr>
            <a:r>
              <a:rPr lang="en" sz="1500"/>
              <a:t>Visual Studio Code</a:t>
            </a:r>
            <a:endParaRPr sz="1500"/>
          </a:p>
        </p:txBody>
      </p:sp>
      <p:pic>
        <p:nvPicPr>
          <p:cNvPr id="330" name="Google Shape;330;p21"/>
          <p:cNvPicPr preferRelativeResize="0"/>
          <p:nvPr/>
        </p:nvPicPr>
        <p:blipFill>
          <a:blip r:embed="rId3">
            <a:alphaModFix/>
          </a:blip>
          <a:stretch>
            <a:fillRect/>
          </a:stretch>
        </p:blipFill>
        <p:spPr>
          <a:xfrm>
            <a:off x="4628650" y="3449400"/>
            <a:ext cx="799100" cy="799100"/>
          </a:xfrm>
          <a:prstGeom prst="rect">
            <a:avLst/>
          </a:prstGeom>
          <a:noFill/>
          <a:ln>
            <a:noFill/>
          </a:ln>
        </p:spPr>
      </p:pic>
      <p:pic>
        <p:nvPicPr>
          <p:cNvPr id="331" name="Google Shape;331;p21"/>
          <p:cNvPicPr preferRelativeResize="0"/>
          <p:nvPr/>
        </p:nvPicPr>
        <p:blipFill>
          <a:blip r:embed="rId4">
            <a:alphaModFix/>
          </a:blip>
          <a:stretch>
            <a:fillRect/>
          </a:stretch>
        </p:blipFill>
        <p:spPr>
          <a:xfrm>
            <a:off x="6049925" y="3523401"/>
            <a:ext cx="628326" cy="628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