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30.xml"/>
  <Override ContentType="application/vnd.openxmlformats-officedocument.presentationml.slide+xml" PartName="/ppt/slides/slide1.xml"/>
  <Override ContentType="application/vnd.openxmlformats-officedocument.presentationml.slide+xml" PartName="/ppt/slides/slide26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33.xml"/>
  <Override ContentType="application/vnd.openxmlformats-officedocument.presentationml.slide+xml" PartName="/ppt/slides/slide6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2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16887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9544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9544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035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71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6f9544c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6f9544c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014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4c9cbb03ed_0_1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4c9cbb03ed_0_1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290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6f9544c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6f9544c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60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6f9544c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6f9544c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2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c6f9544c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c6f9544c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4428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c6f9544c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c6f9544c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256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57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094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6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483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B1D8-72B5-44AA-AA7D-20C5053C51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8D7C-8682-4C6D-90D6-360BF854B7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730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B1D8-72B5-44AA-AA7D-20C5053C51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8D7C-8682-4C6D-90D6-360BF854B7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3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B1D8-72B5-44AA-AA7D-20C5053C51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8D7C-8682-4C6D-90D6-360BF854B7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122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B1D8-72B5-44AA-AA7D-20C5053C51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8D7C-8682-4C6D-90D6-360BF854B7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646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B1D8-72B5-44AA-AA7D-20C5053C51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8D7C-8682-4C6D-90D6-360BF854B7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185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B1D8-72B5-44AA-AA7D-20C5053C51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8D7C-8682-4C6D-90D6-360BF854B7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816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B1D8-72B5-44AA-AA7D-20C5053C51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8D7C-8682-4C6D-90D6-360BF854B7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8021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B1D8-72B5-44AA-AA7D-20C5053C51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8D7C-8682-4C6D-90D6-360BF854B7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008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B1D8-72B5-44AA-AA7D-20C5053C51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8D7C-8682-4C6D-90D6-360BF854B7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83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B1D8-72B5-44AA-AA7D-20C5053C51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8D7C-8682-4C6D-90D6-360BF854B7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7031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B1D8-72B5-44AA-AA7D-20C5053C51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8D7C-8682-4C6D-90D6-360BF854B7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1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fld id="{6E9FB1D8-72B5-44AA-AA7D-20C5053C51C4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buClrTx/>
                <a:buFontTx/>
                <a:buNone/>
              </a:pPr>
              <a:t>11/6/2019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fld id="{E3D68D7C-8682-4C6D-90D6-360BF854B70F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buClrTx/>
                <a:buFontTx/>
                <a:buNone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2901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558593" y="193840"/>
            <a:ext cx="8287696" cy="28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 of VM Tracker-For identification of VM’s marketing collaterals, realtime reporting and sales tracking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C2C2A3-1D81-46F5-A54F-FCDF0EDCEF66}"/>
              </a:ext>
            </a:extLst>
          </p:cNvPr>
          <p:cNvSpPr txBox="1"/>
          <p:nvPr/>
        </p:nvSpPr>
        <p:spPr>
          <a:xfrm>
            <a:off x="3663107" y="2866074"/>
            <a:ext cx="20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/>
              <a:t>Project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00" y="598575"/>
            <a:ext cx="5066178" cy="1590000"/>
          </a:xfrm>
        </p:spPr>
        <p:txBody>
          <a:bodyPr/>
          <a:lstStyle/>
          <a:p>
            <a:r>
              <a:rPr lang="en-US" dirty="0"/>
              <a:t>Mobile App Design Plan</a:t>
            </a:r>
          </a:p>
        </p:txBody>
      </p:sp>
    </p:spTree>
    <p:extLst>
      <p:ext uri="{BB962C8B-B14F-4D97-AF65-F5344CB8AC3E}">
        <p14:creationId xmlns:p14="http://schemas.microsoft.com/office/powerpoint/2010/main" val="444508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869494" y="280998"/>
            <a:ext cx="2173310" cy="409548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US" sz="1350" kern="1200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057847" y="396908"/>
            <a:ext cx="1796603" cy="38636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US" sz="1350" kern="1200">
              <a:solidFill>
                <a:prstClr val="white"/>
              </a:solidFill>
            </a:endParaRPr>
          </a:p>
        </p:txBody>
      </p:sp>
      <p:pic>
        <p:nvPicPr>
          <p:cNvPr id="4" name="Picture 2" descr="Image result for wrogn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250" y="439861"/>
            <a:ext cx="601700" cy="71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159624" y="2584302"/>
            <a:ext cx="1588951" cy="2463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n-US" sz="1350" kern="1200" dirty="0">
                <a:solidFill>
                  <a:prstClr val="white"/>
                </a:solidFill>
              </a:rPr>
              <a:t>**************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091653" y="3719557"/>
            <a:ext cx="172898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159624" y="2941473"/>
            <a:ext cx="1588951" cy="2463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n-US" sz="1350" kern="1200" dirty="0">
                <a:solidFill>
                  <a:prstClr val="white"/>
                </a:solidFill>
              </a:rPr>
              <a:t>**************</a:t>
            </a:r>
          </a:p>
        </p:txBody>
      </p:sp>
      <p:sp>
        <p:nvSpPr>
          <p:cNvPr id="8" name="Rectangle 7"/>
          <p:cNvSpPr/>
          <p:nvPr/>
        </p:nvSpPr>
        <p:spPr>
          <a:xfrm>
            <a:off x="5159625" y="3330515"/>
            <a:ext cx="1588951" cy="2463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n-US" sz="1350" kern="1200" dirty="0">
                <a:solidFill>
                  <a:prstClr val="white"/>
                </a:solidFill>
              </a:rPr>
              <a:t>Update Schedule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59624" y="2214234"/>
            <a:ext cx="1588951" cy="2463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n-US" sz="1350" kern="1200" dirty="0">
                <a:solidFill>
                  <a:prstClr val="white"/>
                </a:solidFill>
              </a:rPr>
              <a:t>**************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59623" y="1811923"/>
            <a:ext cx="1588951" cy="2463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n-US" sz="1350" kern="1200" dirty="0">
                <a:solidFill>
                  <a:prstClr val="white"/>
                </a:solidFill>
              </a:rPr>
              <a:t>**************</a:t>
            </a:r>
          </a:p>
        </p:txBody>
      </p:sp>
      <p:sp>
        <p:nvSpPr>
          <p:cNvPr id="12" name="Oval 11"/>
          <p:cNvSpPr/>
          <p:nvPr/>
        </p:nvSpPr>
        <p:spPr>
          <a:xfrm>
            <a:off x="5507649" y="1008980"/>
            <a:ext cx="893852" cy="72946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Profile Image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59509" y="369904"/>
            <a:ext cx="2173310" cy="409548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US" sz="1350" kern="1200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47862" y="485814"/>
            <a:ext cx="1796603" cy="38636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US" sz="1350" kern="1200">
              <a:solidFill>
                <a:prstClr val="white"/>
              </a:solidFill>
            </a:endParaRPr>
          </a:p>
        </p:txBody>
      </p:sp>
      <p:pic>
        <p:nvPicPr>
          <p:cNvPr id="15" name="Picture 2" descr="Image result for wrogn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265" y="528767"/>
            <a:ext cx="601700" cy="71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/>
          <p:nvPr/>
        </p:nvCxnSpPr>
        <p:spPr>
          <a:xfrm>
            <a:off x="881668" y="3808463"/>
            <a:ext cx="172898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49640" y="1246182"/>
            <a:ext cx="783911" cy="5653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n-US" sz="900" kern="1200" dirty="0">
                <a:solidFill>
                  <a:prstClr val="white"/>
                </a:solidFill>
              </a:rPr>
              <a:t>Attendance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02359" y="1246182"/>
            <a:ext cx="783911" cy="5653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n-US" sz="900" kern="1200" dirty="0">
                <a:solidFill>
                  <a:prstClr val="white"/>
                </a:solidFill>
              </a:rPr>
              <a:t>Upload Today’s View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49640" y="1880546"/>
            <a:ext cx="783911" cy="5653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n-US" sz="900" kern="1200" dirty="0">
                <a:solidFill>
                  <a:prstClr val="white"/>
                </a:solidFill>
              </a:rPr>
              <a:t>Fortnight PPT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802359" y="1880546"/>
            <a:ext cx="783911" cy="5653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n-US" sz="900" kern="1200" dirty="0">
                <a:solidFill>
                  <a:prstClr val="white"/>
                </a:solidFill>
              </a:rPr>
              <a:t>Sales Report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49640" y="2514910"/>
            <a:ext cx="783911" cy="5653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n-US" sz="900" kern="1200" dirty="0">
                <a:solidFill>
                  <a:prstClr val="white"/>
                </a:solidFill>
              </a:rPr>
              <a:t>VM Materials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02359" y="2514910"/>
            <a:ext cx="783911" cy="5653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n-US" sz="900" kern="1200" dirty="0">
                <a:solidFill>
                  <a:prstClr val="white"/>
                </a:solidFill>
              </a:rPr>
              <a:t>Check Comments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49640" y="3499765"/>
            <a:ext cx="914400" cy="2507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Profile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57097" y="3895642"/>
            <a:ext cx="914400" cy="2507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Settings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181350" y="2228850"/>
            <a:ext cx="1143000" cy="9525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59509" y="4673600"/>
            <a:ext cx="3476488" cy="403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Attendance Tab is not required for the EBO.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99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16634" y="299434"/>
            <a:ext cx="2173310" cy="409548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US" sz="1350" kern="1200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4987" y="415344"/>
            <a:ext cx="1796603" cy="38636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US" sz="1350" kern="1200">
              <a:solidFill>
                <a:prstClr val="white"/>
              </a:solidFill>
            </a:endParaRPr>
          </a:p>
        </p:txBody>
      </p:sp>
      <p:pic>
        <p:nvPicPr>
          <p:cNvPr id="4" name="Picture 2" descr="Image result for wrogn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390" y="458297"/>
            <a:ext cx="601700" cy="71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738793" y="3737993"/>
            <a:ext cx="172898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06765" y="1175712"/>
            <a:ext cx="783911" cy="5653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n-US" sz="900" kern="1200" dirty="0">
                <a:solidFill>
                  <a:prstClr val="white"/>
                </a:solidFill>
              </a:rPr>
              <a:t>Attendance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1659484" y="1175712"/>
            <a:ext cx="783911" cy="5653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n-US" sz="900" kern="1200" dirty="0">
                <a:solidFill>
                  <a:prstClr val="white"/>
                </a:solidFill>
              </a:rPr>
              <a:t>Upload Today’s View</a:t>
            </a:r>
          </a:p>
        </p:txBody>
      </p:sp>
      <p:sp>
        <p:nvSpPr>
          <p:cNvPr id="8" name="Rectangle 7"/>
          <p:cNvSpPr/>
          <p:nvPr/>
        </p:nvSpPr>
        <p:spPr>
          <a:xfrm>
            <a:off x="806765" y="1810076"/>
            <a:ext cx="783911" cy="5653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n-US" sz="900" kern="1200" dirty="0">
                <a:solidFill>
                  <a:prstClr val="white"/>
                </a:solidFill>
              </a:rPr>
              <a:t>Fortnight PPT</a:t>
            </a:r>
          </a:p>
        </p:txBody>
      </p:sp>
      <p:sp>
        <p:nvSpPr>
          <p:cNvPr id="9" name="Rectangle 8"/>
          <p:cNvSpPr/>
          <p:nvPr/>
        </p:nvSpPr>
        <p:spPr>
          <a:xfrm>
            <a:off x="1659484" y="1810076"/>
            <a:ext cx="783911" cy="5653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n-US" sz="900" kern="1200" dirty="0">
                <a:solidFill>
                  <a:prstClr val="white"/>
                </a:solidFill>
              </a:rPr>
              <a:t>Sales Report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765" y="2444440"/>
            <a:ext cx="783911" cy="5653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n-US" sz="900" kern="1200" dirty="0">
                <a:solidFill>
                  <a:prstClr val="white"/>
                </a:solidFill>
              </a:rPr>
              <a:t>VM Materials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59484" y="2444440"/>
            <a:ext cx="783911" cy="5653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n-US" sz="900" kern="1200" dirty="0">
                <a:solidFill>
                  <a:prstClr val="white"/>
                </a:solidFill>
              </a:rPr>
              <a:t>Check Comments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217961" y="299434"/>
            <a:ext cx="2173310" cy="409548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US" sz="1350" kern="1200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406313" y="415344"/>
            <a:ext cx="1796603" cy="38636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US" sz="1350" kern="1200">
              <a:solidFill>
                <a:prstClr val="white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181350" y="2228850"/>
            <a:ext cx="1143000" cy="9525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313" y="415343"/>
            <a:ext cx="1796603" cy="386366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06765" y="3367031"/>
            <a:ext cx="914400" cy="2507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Profile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14222" y="3762908"/>
            <a:ext cx="914400" cy="2507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Settings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16633" y="4584699"/>
            <a:ext cx="3572767" cy="395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Upload Today’s view is not required for EBO.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924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16634" y="299434"/>
            <a:ext cx="2173310" cy="409548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US" sz="1350" kern="1200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4987" y="415344"/>
            <a:ext cx="1796603" cy="38636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US" sz="1350" kern="1200">
              <a:solidFill>
                <a:prstClr val="white"/>
              </a:solidFill>
            </a:endParaRPr>
          </a:p>
        </p:txBody>
      </p:sp>
      <p:pic>
        <p:nvPicPr>
          <p:cNvPr id="4" name="Picture 2" descr="Image result for wrogn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390" y="458297"/>
            <a:ext cx="601700" cy="71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738793" y="3737993"/>
            <a:ext cx="172898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06765" y="1175712"/>
            <a:ext cx="783911" cy="5653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n-US" sz="900" kern="1200" dirty="0">
                <a:solidFill>
                  <a:prstClr val="white"/>
                </a:solidFill>
              </a:rPr>
              <a:t>Attendance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1659484" y="1175712"/>
            <a:ext cx="783911" cy="5653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n-US" sz="900" kern="1200" dirty="0">
                <a:solidFill>
                  <a:prstClr val="white"/>
                </a:solidFill>
              </a:rPr>
              <a:t>Upload Today’s View</a:t>
            </a:r>
          </a:p>
        </p:txBody>
      </p:sp>
      <p:sp>
        <p:nvSpPr>
          <p:cNvPr id="8" name="Rectangle 7"/>
          <p:cNvSpPr/>
          <p:nvPr/>
        </p:nvSpPr>
        <p:spPr>
          <a:xfrm>
            <a:off x="806765" y="1810076"/>
            <a:ext cx="783911" cy="5653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n-US" sz="900" kern="1200" dirty="0">
                <a:solidFill>
                  <a:prstClr val="white"/>
                </a:solidFill>
              </a:rPr>
              <a:t>Fortnight PPT</a:t>
            </a:r>
          </a:p>
        </p:txBody>
      </p:sp>
      <p:sp>
        <p:nvSpPr>
          <p:cNvPr id="9" name="Rectangle 8"/>
          <p:cNvSpPr/>
          <p:nvPr/>
        </p:nvSpPr>
        <p:spPr>
          <a:xfrm>
            <a:off x="1659484" y="1810076"/>
            <a:ext cx="783911" cy="5653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n-US" sz="900" kern="1200" dirty="0">
                <a:solidFill>
                  <a:prstClr val="white"/>
                </a:solidFill>
              </a:rPr>
              <a:t>Sales Report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765" y="2444440"/>
            <a:ext cx="783911" cy="5653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n-US" sz="900" kern="1200" dirty="0">
                <a:solidFill>
                  <a:prstClr val="white"/>
                </a:solidFill>
              </a:rPr>
              <a:t>VM Materials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59484" y="2444440"/>
            <a:ext cx="783911" cy="5653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n-US" sz="900" kern="1200" dirty="0">
                <a:solidFill>
                  <a:prstClr val="white"/>
                </a:solidFill>
              </a:rPr>
              <a:t>Check Comments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181350" y="2228850"/>
            <a:ext cx="1143000" cy="9525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217961" y="299434"/>
            <a:ext cx="2173310" cy="409548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US" sz="1350" kern="1200">
              <a:solidFill>
                <a:prstClr val="white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415547" y="390154"/>
            <a:ext cx="1796603" cy="38636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US" sz="1350" kern="1200">
              <a:solidFill>
                <a:prstClr val="white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5417167" y="3587336"/>
            <a:ext cx="172898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Image result for wrogn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765" y="464613"/>
            <a:ext cx="601700" cy="71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Flowchart: Terminator 36"/>
          <p:cNvSpPr/>
          <p:nvPr/>
        </p:nvSpPr>
        <p:spPr>
          <a:xfrm>
            <a:off x="5802339" y="1377061"/>
            <a:ext cx="1004552" cy="288971"/>
          </a:xfrm>
          <a:prstGeom prst="flowChartTermina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n-US" sz="1350" kern="1200" dirty="0">
                <a:solidFill>
                  <a:prstClr val="white"/>
                </a:solidFill>
              </a:rPr>
              <a:t>Upload</a:t>
            </a:r>
          </a:p>
        </p:txBody>
      </p:sp>
      <p:sp>
        <p:nvSpPr>
          <p:cNvPr id="38" name="Action Button: Home 37">
            <a:hlinkClick r:id="" action="ppaction://noaction" highlightClick="1"/>
          </p:cNvPr>
          <p:cNvSpPr/>
          <p:nvPr/>
        </p:nvSpPr>
        <p:spPr>
          <a:xfrm>
            <a:off x="5522222" y="3249264"/>
            <a:ext cx="280116" cy="280117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US" sz="1350" kern="1200">
              <a:solidFill>
                <a:prstClr val="white"/>
              </a:solidFill>
            </a:endParaRPr>
          </a:p>
        </p:txBody>
      </p:sp>
      <p:sp>
        <p:nvSpPr>
          <p:cNvPr id="39" name="Action Button: Return 38">
            <a:hlinkClick r:id="" action="ppaction://noaction" highlightClick="1"/>
          </p:cNvPr>
          <p:cNvSpPr/>
          <p:nvPr/>
        </p:nvSpPr>
        <p:spPr>
          <a:xfrm>
            <a:off x="6806890" y="3249264"/>
            <a:ext cx="324773" cy="280117"/>
          </a:xfrm>
          <a:prstGeom prst="actionButtonRetur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US" sz="1350" kern="120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06765" y="3369496"/>
            <a:ext cx="914400" cy="2507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Profile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14222" y="3765373"/>
            <a:ext cx="914400" cy="2507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Settings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19886" y="4617072"/>
            <a:ext cx="4163407" cy="365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For EBO , They have to upload the PPT every week.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10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16634" y="299434"/>
            <a:ext cx="2173310" cy="409548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US" sz="1350" kern="1200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4987" y="415344"/>
            <a:ext cx="1796603" cy="38636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US" sz="1350" kern="1200">
              <a:solidFill>
                <a:prstClr val="white"/>
              </a:solidFill>
            </a:endParaRPr>
          </a:p>
        </p:txBody>
      </p:sp>
      <p:pic>
        <p:nvPicPr>
          <p:cNvPr id="4" name="Picture 2" descr="Image result for wrogn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390" y="458297"/>
            <a:ext cx="601700" cy="71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738793" y="3737993"/>
            <a:ext cx="172898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06765" y="1175712"/>
            <a:ext cx="783911" cy="5653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n-US" sz="900" kern="1200" dirty="0">
                <a:solidFill>
                  <a:prstClr val="white"/>
                </a:solidFill>
              </a:rPr>
              <a:t>Attendance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1659484" y="1175712"/>
            <a:ext cx="783911" cy="5653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n-US" sz="900" kern="1200" dirty="0">
                <a:solidFill>
                  <a:prstClr val="white"/>
                </a:solidFill>
              </a:rPr>
              <a:t>Upload Today’s View</a:t>
            </a:r>
          </a:p>
        </p:txBody>
      </p:sp>
      <p:sp>
        <p:nvSpPr>
          <p:cNvPr id="8" name="Rectangle 7"/>
          <p:cNvSpPr/>
          <p:nvPr/>
        </p:nvSpPr>
        <p:spPr>
          <a:xfrm>
            <a:off x="806765" y="1810076"/>
            <a:ext cx="783911" cy="5653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n-US" sz="900" kern="1200" dirty="0">
                <a:solidFill>
                  <a:prstClr val="white"/>
                </a:solidFill>
              </a:rPr>
              <a:t>Fortnight PPT</a:t>
            </a:r>
          </a:p>
        </p:txBody>
      </p:sp>
      <p:sp>
        <p:nvSpPr>
          <p:cNvPr id="9" name="Rectangle 8"/>
          <p:cNvSpPr/>
          <p:nvPr/>
        </p:nvSpPr>
        <p:spPr>
          <a:xfrm>
            <a:off x="1659484" y="1810076"/>
            <a:ext cx="783911" cy="5653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n-US" sz="900" kern="1200" dirty="0">
                <a:solidFill>
                  <a:prstClr val="white"/>
                </a:solidFill>
              </a:rPr>
              <a:t>Sales Report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765" y="2444440"/>
            <a:ext cx="783911" cy="5653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n-US" sz="900" kern="1200" dirty="0">
                <a:solidFill>
                  <a:prstClr val="white"/>
                </a:solidFill>
              </a:rPr>
              <a:t>VM Materials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59484" y="2444440"/>
            <a:ext cx="783911" cy="5653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n-US" sz="900" kern="1200" dirty="0">
                <a:solidFill>
                  <a:prstClr val="white"/>
                </a:solidFill>
              </a:rPr>
              <a:t>Check Comments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181350" y="2228850"/>
            <a:ext cx="1143000" cy="9525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5217961" y="299434"/>
            <a:ext cx="2173310" cy="409548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US" sz="1350" kern="1200">
              <a:solidFill>
                <a:prstClr val="white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415547" y="390154"/>
            <a:ext cx="1796603" cy="38636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US" sz="1350" kern="1200">
              <a:solidFill>
                <a:prstClr val="white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5417167" y="3587336"/>
            <a:ext cx="172898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2" descr="Image result for wrogn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765" y="464613"/>
            <a:ext cx="601700" cy="71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Flowchart: Terminator 44"/>
          <p:cNvSpPr/>
          <p:nvPr/>
        </p:nvSpPr>
        <p:spPr>
          <a:xfrm>
            <a:off x="5802339" y="1377061"/>
            <a:ext cx="1004552" cy="288971"/>
          </a:xfrm>
          <a:prstGeom prst="flowChartTermina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n-US" sz="1350" kern="1200" dirty="0">
                <a:solidFill>
                  <a:prstClr val="white"/>
                </a:solidFill>
              </a:rPr>
              <a:t>Upload</a:t>
            </a:r>
          </a:p>
        </p:txBody>
      </p:sp>
      <p:sp>
        <p:nvSpPr>
          <p:cNvPr id="46" name="Action Button: Home 45">
            <a:hlinkClick r:id="" action="ppaction://noaction" highlightClick="1"/>
          </p:cNvPr>
          <p:cNvSpPr/>
          <p:nvPr/>
        </p:nvSpPr>
        <p:spPr>
          <a:xfrm>
            <a:off x="5522222" y="3249264"/>
            <a:ext cx="280116" cy="280117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US" sz="1350" kern="1200">
              <a:solidFill>
                <a:prstClr val="white"/>
              </a:solidFill>
            </a:endParaRPr>
          </a:p>
        </p:txBody>
      </p:sp>
      <p:sp>
        <p:nvSpPr>
          <p:cNvPr id="47" name="Action Button: Return 46">
            <a:hlinkClick r:id="" action="ppaction://noaction" highlightClick="1"/>
          </p:cNvPr>
          <p:cNvSpPr/>
          <p:nvPr/>
        </p:nvSpPr>
        <p:spPr>
          <a:xfrm>
            <a:off x="6806890" y="3249264"/>
            <a:ext cx="324773" cy="280117"/>
          </a:xfrm>
          <a:prstGeom prst="actionButtonRetur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US" sz="1350" kern="120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06765" y="3392924"/>
            <a:ext cx="914400" cy="2507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Profile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14222" y="3788801"/>
            <a:ext cx="914400" cy="2507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138327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this topic?</a:t>
            </a:r>
            <a:endParaRPr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Realtime Tracking of VM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Data accuracy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Improved on-field productivity and decision making.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" grpId="0"/>
      <p:bldP spid="28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02276" y="299434"/>
            <a:ext cx="2173310" cy="409548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US" sz="1350" kern="1200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90629" y="415344"/>
            <a:ext cx="1796603" cy="38636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US" sz="1350" kern="1200">
              <a:solidFill>
                <a:prstClr val="white"/>
              </a:solidFill>
            </a:endParaRPr>
          </a:p>
        </p:txBody>
      </p:sp>
      <p:pic>
        <p:nvPicPr>
          <p:cNvPr id="4" name="Picture 2" descr="Image result for wrogn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032" y="458297"/>
            <a:ext cx="601700" cy="71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92407" y="1038996"/>
            <a:ext cx="1588951" cy="2463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n-US" sz="1350" kern="1200" dirty="0">
                <a:solidFill>
                  <a:prstClr val="white"/>
                </a:solidFill>
              </a:rPr>
              <a:t>Select Region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724435" y="3737993"/>
            <a:ext cx="172898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92407" y="1428038"/>
            <a:ext cx="1588951" cy="2463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n-US" sz="1350" kern="1200" dirty="0">
                <a:solidFill>
                  <a:prstClr val="white"/>
                </a:solidFill>
              </a:rPr>
              <a:t>Select Store Name</a:t>
            </a:r>
          </a:p>
        </p:txBody>
      </p:sp>
      <p:sp>
        <p:nvSpPr>
          <p:cNvPr id="8" name="Rectangle 7"/>
          <p:cNvSpPr/>
          <p:nvPr/>
        </p:nvSpPr>
        <p:spPr>
          <a:xfrm>
            <a:off x="792407" y="1835144"/>
            <a:ext cx="1588951" cy="2463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n-US" sz="1350" kern="1200" dirty="0">
                <a:solidFill>
                  <a:prstClr val="white"/>
                </a:solidFill>
              </a:rPr>
              <a:t>Select Brand</a:t>
            </a:r>
          </a:p>
        </p:txBody>
      </p:sp>
      <p:sp>
        <p:nvSpPr>
          <p:cNvPr id="9" name="Rectangle 8"/>
          <p:cNvSpPr/>
          <p:nvPr/>
        </p:nvSpPr>
        <p:spPr>
          <a:xfrm>
            <a:off x="973435" y="2941844"/>
            <a:ext cx="1226894" cy="2463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n-US" sz="1350" kern="1200" dirty="0">
                <a:solidFill>
                  <a:prstClr val="white"/>
                </a:solidFill>
              </a:rPr>
              <a:t>Submit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181350" y="2228850"/>
            <a:ext cx="1143000" cy="9525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93925" y="2256307"/>
            <a:ext cx="1588951" cy="2463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n-US" sz="1350" kern="1200" dirty="0">
                <a:solidFill>
                  <a:prstClr val="white"/>
                </a:solidFill>
              </a:rPr>
              <a:t>Select Date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217961" y="299434"/>
            <a:ext cx="2173310" cy="409548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US" sz="1350" kern="1200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406313" y="415344"/>
            <a:ext cx="1796603" cy="38636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US" sz="1350" kern="1200">
              <a:solidFill>
                <a:prstClr val="white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417167" y="3587336"/>
            <a:ext cx="172898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509526" y="1141693"/>
            <a:ext cx="783911" cy="5653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n-US" sz="900" kern="1200" dirty="0">
                <a:solidFill>
                  <a:prstClr val="white"/>
                </a:solidFill>
              </a:rPr>
              <a:t>Attendance</a:t>
            </a:r>
          </a:p>
          <a:p>
            <a:pPr algn="ctr">
              <a:buClrTx/>
              <a:buFontTx/>
              <a:buNone/>
            </a:pPr>
            <a:r>
              <a:rPr lang="en-US" sz="900" kern="1200" dirty="0">
                <a:solidFill>
                  <a:prstClr val="white"/>
                </a:solidFill>
              </a:rPr>
              <a:t>8/8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62245" y="1141693"/>
            <a:ext cx="783911" cy="5653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n-US" sz="900" kern="1200" dirty="0">
                <a:solidFill>
                  <a:prstClr val="white"/>
                </a:solidFill>
              </a:rPr>
              <a:t>Today’s</a:t>
            </a:r>
          </a:p>
          <a:p>
            <a:pPr algn="ctr">
              <a:buClrTx/>
              <a:buFontTx/>
              <a:buNone/>
            </a:pPr>
            <a:r>
              <a:rPr lang="en-US" sz="900" kern="1200" dirty="0">
                <a:solidFill>
                  <a:prstClr val="white"/>
                </a:solidFill>
              </a:rPr>
              <a:t>Upload</a:t>
            </a:r>
          </a:p>
          <a:p>
            <a:pPr algn="ctr">
              <a:buClrTx/>
              <a:buFontTx/>
              <a:buNone/>
            </a:pPr>
            <a:r>
              <a:rPr lang="en-US" sz="900" kern="1200" dirty="0">
                <a:solidFill>
                  <a:prstClr val="white"/>
                </a:solidFill>
              </a:rPr>
              <a:t>130/170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09526" y="1776058"/>
            <a:ext cx="783911" cy="5653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n-US" sz="900" kern="1200" dirty="0">
                <a:solidFill>
                  <a:prstClr val="white"/>
                </a:solidFill>
              </a:rPr>
              <a:t>PPT </a:t>
            </a:r>
          </a:p>
          <a:p>
            <a:pPr algn="ctr">
              <a:buClrTx/>
              <a:buFontTx/>
              <a:buNone/>
            </a:pPr>
            <a:r>
              <a:rPr lang="en-US" sz="900" kern="1200" dirty="0">
                <a:solidFill>
                  <a:prstClr val="white"/>
                </a:solidFill>
              </a:rPr>
              <a:t>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62245" y="1776058"/>
            <a:ext cx="783911" cy="5653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n-US" sz="900" kern="1200" dirty="0">
                <a:solidFill>
                  <a:prstClr val="white"/>
                </a:solidFill>
              </a:rPr>
              <a:t>Sales Report</a:t>
            </a:r>
          </a:p>
          <a:p>
            <a:pPr algn="ctr">
              <a:buClrTx/>
              <a:buFontTx/>
              <a:buNone/>
            </a:pPr>
            <a:r>
              <a:rPr lang="en-US" sz="900" kern="1200" dirty="0">
                <a:solidFill>
                  <a:prstClr val="white"/>
                </a:solidFill>
              </a:rPr>
              <a:t>156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09526" y="2410422"/>
            <a:ext cx="783911" cy="5653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n-US" sz="900" kern="1200" dirty="0">
                <a:solidFill>
                  <a:prstClr val="white"/>
                </a:solidFill>
              </a:rPr>
              <a:t>VM Materials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62245" y="2410422"/>
            <a:ext cx="783911" cy="5653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n-US" sz="900" kern="1200" dirty="0">
                <a:solidFill>
                  <a:prstClr val="white"/>
                </a:solidFill>
              </a:rPr>
              <a:t>Comments</a:t>
            </a:r>
          </a:p>
        </p:txBody>
      </p:sp>
      <p:pic>
        <p:nvPicPr>
          <p:cNvPr id="21" name="Picture 2" descr="Image result for wrogn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635" y="407983"/>
            <a:ext cx="601700" cy="71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ounded Rectangle 21"/>
          <p:cNvSpPr/>
          <p:nvPr/>
        </p:nvSpPr>
        <p:spPr>
          <a:xfrm>
            <a:off x="605061" y="4607954"/>
            <a:ext cx="6700642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PPT tab will have two further tabs </a:t>
            </a:r>
            <a:r>
              <a:rPr lang="mr-IN" dirty="0"/>
              <a:t>–</a:t>
            </a:r>
            <a:r>
              <a:rPr lang="en-US" dirty="0"/>
              <a:t> 1) Fortnight PPT for others. 2) Weekly PPT for EBOs</a:t>
            </a:r>
          </a:p>
        </p:txBody>
      </p:sp>
    </p:spTree>
    <p:extLst>
      <p:ext uri="{BB962C8B-B14F-4D97-AF65-F5344CB8AC3E}">
        <p14:creationId xmlns:p14="http://schemas.microsoft.com/office/powerpoint/2010/main" val="4048183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</a:t>
            </a:r>
            <a:endParaRPr dirty="0"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2"/>
          </p:nvPr>
        </p:nvSpPr>
        <p:spPr>
          <a:xfrm>
            <a:off x="2579700" y="1295900"/>
            <a:ext cx="5754600" cy="32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Strong in-store Visuals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Reduced wait time (By days)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Increased Visibility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Regular display update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Better Customer Service</a:t>
            </a:r>
          </a:p>
        </p:txBody>
      </p:sp>
    </p:spTree>
    <p:extLst>
      <p:ext uri="{BB962C8B-B14F-4D97-AF65-F5344CB8AC3E}">
        <p14:creationId xmlns:p14="http://schemas.microsoft.com/office/powerpoint/2010/main" val="292817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title"/>
          </p:nvPr>
        </p:nvSpPr>
        <p:spPr>
          <a:xfrm>
            <a:off x="2916000" y="2064050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THANK YOU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2"/>
          </p:nvPr>
        </p:nvSpPr>
        <p:spPr>
          <a:xfrm>
            <a:off x="2579700" y="2571750"/>
            <a:ext cx="5754600" cy="16733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2100" b="1" dirty="0"/>
              <a:t>Secondary Objectives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Creation of a Dashboard </a:t>
            </a:r>
            <a:endParaRPr sz="2100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Tracking of sales to give a competitive advantage</a:t>
            </a:r>
          </a:p>
          <a:p>
            <a:pPr indent="-361950">
              <a:buSzPts val="2100"/>
            </a:pPr>
            <a:r>
              <a:rPr lang="en-US" sz="2100" dirty="0"/>
              <a:t>Identification of marketing collaterals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2579700" y="796748"/>
            <a:ext cx="565090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0" lvl="0">
              <a:buSzPts val="2100"/>
            </a:pPr>
            <a:r>
              <a:rPr lang="en-US" sz="2100" b="1" dirty="0">
                <a:solidFill>
                  <a:schemeClr val="dk2"/>
                </a:solidFill>
                <a:latin typeface="Nunito"/>
                <a:ea typeface="Nunito"/>
                <a:cs typeface="Nunito"/>
              </a:rPr>
              <a:t>Primary Objective</a:t>
            </a:r>
          </a:p>
          <a:p>
            <a:pPr marL="457200" lvl="0" indent="-361950">
              <a:buSzPts val="2100"/>
              <a:buChar char="●"/>
            </a:pPr>
            <a:r>
              <a:rPr lang="en-US" sz="2100" dirty="0">
                <a:solidFill>
                  <a:schemeClr val="dk2"/>
                </a:solidFill>
                <a:latin typeface="Nunito"/>
                <a:ea typeface="Nunito"/>
                <a:cs typeface="Nunito"/>
              </a:rPr>
              <a:t>Real-time-VM</a:t>
            </a:r>
            <a:r>
              <a:rPr lang="en-US" dirty="0"/>
              <a:t> </a:t>
            </a:r>
            <a:r>
              <a:rPr lang="en-US" sz="21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Tracking for better visibility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"/>
          <p:cNvSpPr txBox="1"/>
          <p:nvPr/>
        </p:nvSpPr>
        <p:spPr>
          <a:xfrm>
            <a:off x="1465450" y="811450"/>
            <a:ext cx="45660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LITERATURE REVIEW</a:t>
            </a:r>
            <a:endParaRPr sz="2800"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7"/>
          <p:cNvSpPr/>
          <p:nvPr/>
        </p:nvSpPr>
        <p:spPr>
          <a:xfrm>
            <a:off x="341175" y="2216350"/>
            <a:ext cx="1635000" cy="2095200"/>
          </a:xfrm>
          <a:prstGeom prst="vertic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7"/>
          <p:cNvSpPr/>
          <p:nvPr/>
        </p:nvSpPr>
        <p:spPr>
          <a:xfrm>
            <a:off x="1976175" y="2216350"/>
            <a:ext cx="1635000" cy="2095200"/>
          </a:xfrm>
          <a:prstGeom prst="vertic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7"/>
          <p:cNvSpPr/>
          <p:nvPr/>
        </p:nvSpPr>
        <p:spPr>
          <a:xfrm>
            <a:off x="3611175" y="2216350"/>
            <a:ext cx="1635000" cy="2095200"/>
          </a:xfrm>
          <a:prstGeom prst="vertic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7"/>
          <p:cNvSpPr/>
          <p:nvPr/>
        </p:nvSpPr>
        <p:spPr>
          <a:xfrm>
            <a:off x="5313800" y="2216350"/>
            <a:ext cx="1635000" cy="2095200"/>
          </a:xfrm>
          <a:prstGeom prst="vertic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7"/>
          <p:cNvSpPr/>
          <p:nvPr/>
        </p:nvSpPr>
        <p:spPr>
          <a:xfrm>
            <a:off x="7137550" y="2216350"/>
            <a:ext cx="1635000" cy="2095200"/>
          </a:xfrm>
          <a:prstGeom prst="vertic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7"/>
          <p:cNvSpPr txBox="1"/>
          <p:nvPr/>
        </p:nvSpPr>
        <p:spPr>
          <a:xfrm>
            <a:off x="2196675" y="2427300"/>
            <a:ext cx="12429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AI has the ability to help brands and retailers with predictive forecasting, capacity planning &amp; merchandising</a:t>
            </a:r>
            <a:endParaRPr sz="1100"/>
          </a:p>
        </p:txBody>
      </p:sp>
      <p:sp>
        <p:nvSpPr>
          <p:cNvPr id="324" name="Google Shape;324;p17"/>
          <p:cNvSpPr txBox="1"/>
          <p:nvPr/>
        </p:nvSpPr>
        <p:spPr>
          <a:xfrm>
            <a:off x="3819575" y="2427300"/>
            <a:ext cx="12429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Retail has great growth potential, but the bottleneck here is to differentiate retail business through customer’s perception</a:t>
            </a:r>
            <a:endParaRPr sz="1100"/>
          </a:p>
        </p:txBody>
      </p:sp>
      <p:sp>
        <p:nvSpPr>
          <p:cNvPr id="325" name="Google Shape;325;p17"/>
          <p:cNvSpPr txBox="1"/>
          <p:nvPr/>
        </p:nvSpPr>
        <p:spPr>
          <a:xfrm>
            <a:off x="5534300" y="2427300"/>
            <a:ext cx="12429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Through comprehensive software can streamline sales,marketing and other facets of business like accounts</a:t>
            </a:r>
            <a:endParaRPr sz="1100"/>
          </a:p>
        </p:txBody>
      </p:sp>
      <p:sp>
        <p:nvSpPr>
          <p:cNvPr id="326" name="Google Shape;326;p17"/>
          <p:cNvSpPr txBox="1"/>
          <p:nvPr/>
        </p:nvSpPr>
        <p:spPr>
          <a:xfrm>
            <a:off x="7358050" y="2427300"/>
            <a:ext cx="12429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Retail analytics technologies make visual merchandising more measurable</a:t>
            </a:r>
            <a:endParaRPr sz="1100"/>
          </a:p>
        </p:txBody>
      </p:sp>
      <p:sp>
        <p:nvSpPr>
          <p:cNvPr id="327" name="Google Shape;327;p17"/>
          <p:cNvSpPr txBox="1"/>
          <p:nvPr/>
        </p:nvSpPr>
        <p:spPr>
          <a:xfrm>
            <a:off x="581325" y="2430825"/>
            <a:ext cx="11547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Merchandising App helps team work more efficiently in the field while building a culture of accountability</a:t>
            </a:r>
            <a:endParaRPr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" grpId="0" animBg="1"/>
      <p:bldP spid="319" grpId="0" animBg="1"/>
      <p:bldP spid="320" grpId="0" animBg="1"/>
      <p:bldP spid="321" grpId="0" animBg="1"/>
      <p:bldP spid="322" grpId="0" animBg="1"/>
      <p:bldP spid="323" grpId="0"/>
      <p:bldP spid="324" grpId="0"/>
      <p:bldP spid="325" grpId="0"/>
      <p:bldP spid="326" grpId="0"/>
      <p:bldP spid="3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"/>
          <p:cNvSpPr txBox="1">
            <a:spLocks noGrp="1"/>
          </p:cNvSpPr>
          <p:nvPr>
            <p:ph type="title"/>
          </p:nvPr>
        </p:nvSpPr>
        <p:spPr>
          <a:xfrm>
            <a:off x="1379725" y="593450"/>
            <a:ext cx="5051400" cy="7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Methodology</a:t>
            </a:r>
            <a:endParaRPr dirty="0"/>
          </a:p>
        </p:txBody>
      </p:sp>
      <p:grpSp>
        <p:nvGrpSpPr>
          <p:cNvPr id="333" name="Google Shape;333;p18"/>
          <p:cNvGrpSpPr/>
          <p:nvPr/>
        </p:nvGrpSpPr>
        <p:grpSpPr>
          <a:xfrm>
            <a:off x="1593000" y="3940754"/>
            <a:ext cx="5957975" cy="643500"/>
            <a:chOff x="1593000" y="2322568"/>
            <a:chExt cx="5957975" cy="643500"/>
          </a:xfrm>
        </p:grpSpPr>
        <p:sp>
          <p:nvSpPr>
            <p:cNvPr id="334" name="Google Shape;334;p1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Implemented the changes and generated reports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05</a:t>
              </a:r>
              <a:endParaRPr sz="26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Tested with visual Merchandisers .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Tested with area manager point of view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1" name="Google Shape;341;p18"/>
          <p:cNvGrpSpPr/>
          <p:nvPr/>
        </p:nvGrpSpPr>
        <p:grpSpPr>
          <a:xfrm>
            <a:off x="1593000" y="3285887"/>
            <a:ext cx="5957975" cy="643500"/>
            <a:chOff x="1593000" y="2322568"/>
            <a:chExt cx="5957975" cy="643500"/>
          </a:xfrm>
        </p:grpSpPr>
        <p:sp>
          <p:nvSpPr>
            <p:cNvPr id="342" name="Google Shape;342;p1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Defined the process of the app by flowcharts and algorithm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6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Algorithm and process flow for the complete program to be done.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9" name="Google Shape;349;p18"/>
          <p:cNvGrpSpPr/>
          <p:nvPr/>
        </p:nvGrpSpPr>
        <p:grpSpPr>
          <a:xfrm>
            <a:off x="1593000" y="2630994"/>
            <a:ext cx="5957975" cy="643500"/>
            <a:chOff x="1593000" y="2322568"/>
            <a:chExt cx="5957975" cy="643500"/>
          </a:xfrm>
        </p:grpSpPr>
        <p:sp>
          <p:nvSpPr>
            <p:cNvPr id="350" name="Google Shape;350;p1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Designed the mobile application for tracking and real time data update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Designing the look of the mobile app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The number of screens needed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The validations required for smooth functioning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7" name="Google Shape;357;p18"/>
          <p:cNvGrpSpPr/>
          <p:nvPr/>
        </p:nvGrpSpPr>
        <p:grpSpPr>
          <a:xfrm>
            <a:off x="1593000" y="1976135"/>
            <a:ext cx="5957975" cy="643500"/>
            <a:chOff x="1593000" y="2322568"/>
            <a:chExt cx="5957975" cy="643500"/>
          </a:xfrm>
        </p:grpSpPr>
        <p:sp>
          <p:nvSpPr>
            <p:cNvPr id="358" name="Google Shape;358;p1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Identifying the critical improvement areas and marketing collaterals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Areas of tracking possible.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Budgeting and dashboard creation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5" name="Google Shape;365;p18"/>
          <p:cNvGrpSpPr/>
          <p:nvPr/>
        </p:nvGrpSpPr>
        <p:grpSpPr>
          <a:xfrm>
            <a:off x="1593000" y="1321260"/>
            <a:ext cx="5957975" cy="643500"/>
            <a:chOff x="1593000" y="2322568"/>
            <a:chExt cx="5957975" cy="643500"/>
          </a:xfrm>
        </p:grpSpPr>
        <p:sp>
          <p:nvSpPr>
            <p:cNvPr id="366" name="Google Shape;366;p1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Analysis of the areas of improvement for VM</a:t>
              </a:r>
              <a:endParaRPr sz="1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Survey and discussion with the area managers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</p:bld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