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AAD2-C321-409D-A84D-8A586EC9AF4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0511-ED57-410D-8866-AC52BAD4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urism_in_New_York_City" TargetMode="External"/><Relationship Id="rId2" Type="http://schemas.openxmlformats.org/officeDocument/2006/relationships/hyperlink" Target="https://cocl.us/new_york_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newyork.us/resource/5ebm-myj7.json" TargetMode="External"/><Relationship Id="rId4" Type="http://schemas.openxmlformats.org/officeDocument/2006/relationships/hyperlink" Target="https://api.foursquare.com/v2/venues/explore?categoryId=%7B%7D&amp;near=%7B%7D&amp;client_id=%7B%7D&amp;client_secret=%7B%7D&amp;v=%7B%7D&amp;limit=5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Battle Of The Neighborhoods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8" y="748145"/>
            <a:ext cx="11323369" cy="6002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3164" y="201881"/>
            <a:ext cx="92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Analyzing other venues around Midtown South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353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Analyzing other venues around Midtown South – contd.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most of the venues are related to theatre, there are also plenty of other venues that would be useful for tourists. Along with </a:t>
            </a:r>
            <a:r>
              <a:rPr lang="en-US" dirty="0" smtClean="0"/>
              <a:t>train-station</a:t>
            </a:r>
            <a:r>
              <a:rPr lang="en-US" dirty="0"/>
              <a:t>, we can notice the presence of restaurants of different cuisines including </a:t>
            </a:r>
            <a:r>
              <a:rPr lang="en-US" dirty="0" smtClean="0"/>
              <a:t>American, </a:t>
            </a:r>
            <a:r>
              <a:rPr lang="en-US" dirty="0"/>
              <a:t>Mediterranean, Korean, Japanese, Italian to name a few. </a:t>
            </a:r>
            <a:endParaRPr lang="en-US" dirty="0" smtClean="0"/>
          </a:p>
          <a:p>
            <a:endParaRPr lang="en-US" b="0" dirty="0" smtClean="0">
              <a:effectLst/>
            </a:endParaRPr>
          </a:p>
          <a:p>
            <a:r>
              <a:rPr lang="en-US" dirty="0"/>
              <a:t>The locality also has a supermarket and a pharmacy enabling tenants to buy certain essentials during their New York stay.. 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877"/>
            <a:ext cx="10515600" cy="906917"/>
          </a:xfrm>
        </p:spPr>
        <p:txBody>
          <a:bodyPr/>
          <a:lstStyle/>
          <a:p>
            <a:r>
              <a:rPr lang="en-US" b="1" u="sng" dirty="0" smtClean="0"/>
              <a:t>Results and Observations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7"/>
            <a:ext cx="10515600" cy="540921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Most of the top-18 tourist attractions in New York are located within Manhattan.</a:t>
            </a:r>
          </a:p>
          <a:p>
            <a:pPr fontAlgn="base"/>
            <a:r>
              <a:rPr lang="en-US" dirty="0" smtClean="0"/>
              <a:t>Since </a:t>
            </a:r>
            <a:r>
              <a:rPr lang="en-US" dirty="0"/>
              <a:t>a few of them are present in the north side and the </a:t>
            </a:r>
            <a:r>
              <a:rPr lang="en-US" dirty="0" smtClean="0"/>
              <a:t>rest </a:t>
            </a:r>
            <a:r>
              <a:rPr lang="en-US" dirty="0"/>
              <a:t>in the middle and south, the </a:t>
            </a:r>
            <a:r>
              <a:rPr lang="en-US" dirty="0" smtClean="0"/>
              <a:t>center </a:t>
            </a:r>
            <a:r>
              <a:rPr lang="en-US" dirty="0"/>
              <a:t>of Manhattan would be an ideal location to start a hotel service.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good number of  facilities such as bus-stations, train-stations and restaurants could be found in the vicinity of Midtown South hence making it a recommended location for the hotel service.</a:t>
            </a:r>
          </a:p>
          <a:p>
            <a:pPr fontAlgn="base"/>
            <a:r>
              <a:rPr lang="en-US" dirty="0" smtClean="0"/>
              <a:t>Property </a:t>
            </a:r>
            <a:r>
              <a:rPr lang="en-US" dirty="0"/>
              <a:t>prices are expected to be over $3 million.</a:t>
            </a:r>
          </a:p>
          <a:p>
            <a:pPr fontAlgn="base"/>
            <a:r>
              <a:rPr lang="en-US" dirty="0" smtClean="0"/>
              <a:t>On </a:t>
            </a:r>
            <a:r>
              <a:rPr lang="en-US" dirty="0"/>
              <a:t>exploring further, a number of venues could be found near Midtown South.</a:t>
            </a:r>
          </a:p>
          <a:p>
            <a:pPr fontAlgn="base"/>
            <a:r>
              <a:rPr lang="en-US" dirty="0" smtClean="0"/>
              <a:t>Although </a:t>
            </a:r>
            <a:r>
              <a:rPr lang="en-US" dirty="0"/>
              <a:t>most of the venues are for theatre, the locality also has plenty of restaurants serving a wide variety of cuisines from different parts of the world. Along with this, there are also cafes, supermarkets, pharmacies and other essential stores nearby.</a:t>
            </a:r>
          </a:p>
          <a:p>
            <a:pPr fontAlgn="base"/>
            <a:r>
              <a:rPr lang="en-US" dirty="0" smtClean="0"/>
              <a:t>Other </a:t>
            </a:r>
            <a:r>
              <a:rPr lang="en-US" dirty="0"/>
              <a:t>potential neighborhoods could be  Murray Hill and the Upper West Side of Manhattan.</a:t>
            </a:r>
          </a:p>
        </p:txBody>
      </p:sp>
    </p:spTree>
    <p:extLst>
      <p:ext uri="{BB962C8B-B14F-4D97-AF65-F5344CB8AC3E}">
        <p14:creationId xmlns:p14="http://schemas.microsoft.com/office/powerpoint/2010/main" val="21029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compelling </a:t>
            </a:r>
            <a:r>
              <a:rPr lang="en-US" dirty="0" smtClean="0"/>
              <a:t>location </a:t>
            </a:r>
            <a:r>
              <a:rPr lang="en-US" dirty="0"/>
              <a:t>to start this budget friendly hotel service would be Midtown South due to its proximity to amenities such as bus-stations, train-stations and restaurants.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presence of these facilities around the neighborhood would mean that the hotel need not provide them explicitly to the visitors and hence a major portion of the cost which incorporates meals, shuttle </a:t>
            </a:r>
            <a:r>
              <a:rPr lang="en-US" dirty="0" smtClean="0"/>
              <a:t>service to tourist spots and a </a:t>
            </a:r>
            <a:r>
              <a:rPr lang="en-US" dirty="0"/>
              <a:t>part of customer service( since there are no in-person interaction with the customers ) can be slashed off which in turn would mean providing stay at a lower cost for the tourists.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7620"/>
            <a:ext cx="9291452" cy="60865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Introduction/Business 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73778"/>
            <a:ext cx="10989623" cy="58842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 York is one of the most </a:t>
            </a:r>
            <a:r>
              <a:rPr lang="en-US" dirty="0" smtClean="0"/>
              <a:t>popular </a:t>
            </a:r>
            <a:r>
              <a:rPr lang="en-US" dirty="0"/>
              <a:t>tourist </a:t>
            </a:r>
            <a:r>
              <a:rPr lang="en-US" dirty="0" smtClean="0"/>
              <a:t>destinations.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week will suffice to cover most of New York. However, staying in a cramped up hotel room for a whole week, and paying a fortune for it is pretty unwelcoming</a:t>
            </a:r>
            <a:r>
              <a:rPr lang="en-US" dirty="0" smtClean="0"/>
              <a:t>.</a:t>
            </a:r>
          </a:p>
          <a:p>
            <a:endParaRPr lang="en-US" b="0" dirty="0" smtClean="0">
              <a:effectLst/>
            </a:endParaRPr>
          </a:p>
          <a:p>
            <a:r>
              <a:rPr lang="en-US" dirty="0" smtClean="0"/>
              <a:t>Tourists </a:t>
            </a:r>
            <a:r>
              <a:rPr lang="en-US" dirty="0"/>
              <a:t>who visit New York are already burdened with a hefty price tag on their travel tickets and an expensive stay only adds to their worries. This leaves them a very narrow opportunity to splurge their expense on shopping or even fine dining at any one of the well known restaurants</a:t>
            </a:r>
            <a:r>
              <a:rPr lang="en-US" dirty="0" smtClean="0"/>
              <a:t>.</a:t>
            </a:r>
          </a:p>
          <a:p>
            <a:endParaRPr lang="en-US" b="0" dirty="0" smtClean="0">
              <a:effectLst/>
            </a:endParaRPr>
          </a:p>
          <a:p>
            <a:r>
              <a:rPr lang="en-US" dirty="0" smtClean="0"/>
              <a:t>Tourists on budget also expect to get a suite like experience, only not as extravagant as the $10,000/night </a:t>
            </a:r>
            <a:r>
              <a:rPr lang="en-US" dirty="0"/>
              <a:t>hotel suites</a:t>
            </a:r>
            <a:r>
              <a:rPr lang="en-US" dirty="0" smtClean="0"/>
              <a:t>.</a:t>
            </a:r>
          </a:p>
          <a:p>
            <a:endParaRPr lang="en-US" b="0" dirty="0" smtClean="0">
              <a:effectLst/>
            </a:endParaRPr>
          </a:p>
          <a:p>
            <a:r>
              <a:rPr lang="en-US" dirty="0"/>
              <a:t>This analysis aims at finding an ideal location to </a:t>
            </a:r>
            <a:r>
              <a:rPr lang="en-US" dirty="0" smtClean="0"/>
              <a:t>start </a:t>
            </a:r>
            <a:r>
              <a:rPr lang="en-US" dirty="0"/>
              <a:t>a budget friendly stay facility for tourists.</a:t>
            </a:r>
            <a:endParaRPr lang="en-US" b="0" dirty="0" smtClean="0">
              <a:effectLst/>
            </a:endParaRPr>
          </a:p>
          <a:p>
            <a:r>
              <a:rPr lang="en-US" dirty="0"/>
              <a:t>The stakeholders here are hotel owners who would like to explore the possibilities of starting out such a budget friendly hotel service for tourists without sacrificing the quality and the experience of living in a </a:t>
            </a:r>
            <a:r>
              <a:rPr lang="en-US" dirty="0" smtClean="0"/>
              <a:t>suite.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500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Datasets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New York boroughs and neighborhoods dataset</a:t>
            </a:r>
            <a:endParaRPr lang="en-US" b="1" dirty="0"/>
          </a:p>
          <a:p>
            <a:pPr lvl="1" fontAlgn="base"/>
            <a:r>
              <a:rPr lang="en-US" dirty="0"/>
              <a:t>Source -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cocl.us/new_york_datasets</a:t>
            </a:r>
            <a:endParaRPr lang="en-US" u="sng" dirty="0"/>
          </a:p>
          <a:p>
            <a:pPr fontAlgn="base"/>
            <a:r>
              <a:rPr lang="en-US" b="1" u="sng" dirty="0"/>
              <a:t>Top - 18 tourist spots in New </a:t>
            </a:r>
            <a:r>
              <a:rPr lang="en-US" b="1" u="sng" dirty="0" smtClean="0"/>
              <a:t>York</a:t>
            </a:r>
          </a:p>
          <a:p>
            <a:pPr lvl="1" fontAlgn="base"/>
            <a:r>
              <a:rPr lang="en-US" dirty="0"/>
              <a:t>Source -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en.wikipedia.org/wiki/Tourism_in_New_York_City</a:t>
            </a:r>
            <a:endParaRPr lang="en-US" b="1" u="sng" dirty="0" smtClean="0"/>
          </a:p>
          <a:p>
            <a:pPr lvl="1" fontAlgn="base"/>
            <a:r>
              <a:rPr lang="en-US" dirty="0" smtClean="0"/>
              <a:t>Required table was scraped from the web page using </a:t>
            </a:r>
            <a:r>
              <a:rPr lang="en-US" dirty="0" err="1" smtClean="0"/>
              <a:t>BeautifulSoup</a:t>
            </a:r>
            <a:r>
              <a:rPr lang="en-US" dirty="0"/>
              <a:t> </a:t>
            </a:r>
            <a:r>
              <a:rPr lang="en-US" dirty="0" smtClean="0"/>
              <a:t>package.</a:t>
            </a:r>
            <a:endParaRPr lang="en-US" dirty="0"/>
          </a:p>
          <a:p>
            <a:pPr fontAlgn="base"/>
            <a:r>
              <a:rPr lang="en-US" b="1" u="sng" dirty="0" smtClean="0"/>
              <a:t>The following datasets were obtained using Foursquare API:</a:t>
            </a:r>
          </a:p>
          <a:p>
            <a:pPr lvl="1" fontAlgn="base"/>
            <a:r>
              <a:rPr lang="en-US" dirty="0" smtClean="0"/>
              <a:t>Bus-station location</a:t>
            </a:r>
          </a:p>
          <a:p>
            <a:pPr lvl="1" fontAlgn="base"/>
            <a:r>
              <a:rPr lang="en-US" dirty="0" smtClean="0"/>
              <a:t>Train-station location</a:t>
            </a:r>
          </a:p>
          <a:p>
            <a:pPr lvl="1" fontAlgn="base"/>
            <a:r>
              <a:rPr lang="en-US" dirty="0" smtClean="0"/>
              <a:t>Restaurant location</a:t>
            </a:r>
          </a:p>
          <a:p>
            <a:pPr lvl="1" fontAlgn="base"/>
            <a:r>
              <a:rPr lang="en-US" dirty="0" smtClean="0"/>
              <a:t>Foursquare URL to call service :</a:t>
            </a:r>
          </a:p>
          <a:p>
            <a:pPr lvl="2" fontAlgn="base"/>
            <a:r>
              <a:rPr lang="en-US" u="sng" dirty="0">
                <a:hlinkClick r:id="rId4"/>
              </a:rPr>
              <a:t>https://api.foursquare.com/v2/venues/explore?categoryId={}&amp;near={}&amp;client_id={}&amp;client_secret={}&amp;v={}&amp;limit=500</a:t>
            </a:r>
            <a:endParaRPr lang="en-US" b="1" dirty="0" smtClean="0"/>
          </a:p>
          <a:p>
            <a:pPr fontAlgn="base"/>
            <a:r>
              <a:rPr lang="en-US" b="1" u="sng" dirty="0" smtClean="0"/>
              <a:t>Property </a:t>
            </a:r>
            <a:r>
              <a:rPr lang="en-US" b="1" u="sng" dirty="0"/>
              <a:t>sales price dataset</a:t>
            </a:r>
            <a:endParaRPr lang="en-US" b="1" dirty="0"/>
          </a:p>
          <a:p>
            <a:pPr lvl="1" fontAlgn="base"/>
            <a:r>
              <a:rPr lang="en-US" dirty="0"/>
              <a:t>Source -  </a:t>
            </a:r>
            <a:r>
              <a:rPr lang="en-US" u="sng" dirty="0">
                <a:hlinkClick r:id="rId5"/>
              </a:rPr>
              <a:t>https://data.cityofnewyork.us/resource/5ebm-myj7.json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393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8" y="2315688"/>
            <a:ext cx="757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03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4" y="383059"/>
            <a:ext cx="6444593" cy="1013255"/>
          </a:xfrm>
        </p:spPr>
        <p:txBody>
          <a:bodyPr/>
          <a:lstStyle/>
          <a:p>
            <a:r>
              <a:rPr lang="en-US" b="1" u="sng" dirty="0" smtClean="0"/>
              <a:t>Locating top-18 tourist </a:t>
            </a:r>
            <a:br>
              <a:rPr lang="en-US" b="1" u="sng" dirty="0" smtClean="0"/>
            </a:br>
            <a:r>
              <a:rPr lang="en-US" b="1" u="sng" dirty="0" smtClean="0"/>
              <a:t>spots in New York</a:t>
            </a:r>
            <a:endParaRPr lang="en-US" b="1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" b="2658"/>
          <a:stretch>
            <a:fillRect/>
          </a:stretch>
        </p:blipFill>
        <p:spPr>
          <a:xfrm>
            <a:off x="6543447" y="283091"/>
            <a:ext cx="5096145" cy="402396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18823"/>
              </p:ext>
            </p:extLst>
          </p:nvPr>
        </p:nvGraphicFramePr>
        <p:xfrm>
          <a:off x="305295" y="1668162"/>
          <a:ext cx="5715000" cy="2611120"/>
        </p:xfrm>
        <a:graphic>
          <a:graphicData uri="http://schemas.openxmlformats.org/drawingml/2006/table">
            <a:tbl>
              <a:tblPr/>
              <a:tblGrid>
                <a:gridCol w="2019300"/>
                <a:gridCol w="3695700"/>
              </a:tblGrid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Representation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 circle marker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Bronx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Blue circle marker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Manhattan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Orange circle marker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Brooklyn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Purple circle marker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Queens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Green circle marker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Staten Island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1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Blue bubble icon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Top-18 tourist spots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-2093417" y="1546761"/>
            <a:ext cx="3932237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843" y="4917989"/>
            <a:ext cx="10911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popular spots are in and around the blue circle markers which represent Manhattan. </a:t>
            </a:r>
            <a:endParaRPr lang="en-US" dirty="0" smtClean="0"/>
          </a:p>
          <a:p>
            <a:endParaRPr lang="en-US" b="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we were able to narrow down our search to just one Borough, which is Manhattan, the next analysis is to search for locations/neighborhoods in this particular borough having facilities such as train-stations, bus-stations and restaurants.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00" y="405534"/>
            <a:ext cx="6439786" cy="1019505"/>
          </a:xfrm>
        </p:spPr>
        <p:txBody>
          <a:bodyPr/>
          <a:lstStyle/>
          <a:p>
            <a:r>
              <a:rPr lang="en-US" b="1" u="sng" dirty="0" smtClean="0"/>
              <a:t>Locating bus-stations, train-stations and restaurants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35" y="594454"/>
            <a:ext cx="4019738" cy="54684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80062"/>
            <a:ext cx="5952898" cy="41945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train-stations, bus-stations and restaurants are represented by icons of </a:t>
            </a:r>
            <a:r>
              <a:rPr lang="en-US" dirty="0" smtClean="0"/>
              <a:t>colors </a:t>
            </a:r>
            <a:r>
              <a:rPr lang="en-US" dirty="0"/>
              <a:t>red, green and orange respectively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markers in blue represent the different </a:t>
            </a:r>
            <a:r>
              <a:rPr lang="en-US" dirty="0" smtClean="0"/>
              <a:t>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On analyzing the figure, we could find plenty of restaurants, bus-stations and train-stations towards the south of the Central </a:t>
            </a:r>
            <a:r>
              <a:rPr lang="en-US" dirty="0" smtClean="0"/>
              <a:t>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move towards the north, it’s mostly bus-stations and also a good number of restaurants and similar characteristics are also seen in the east and west sides of Central Park. 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15725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Zooming the south side of Central Park, we can observe that Midtown South has good accessibility to some nearby restaurants, train-stations as well as bus-stations compared to other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that we have found that Midtown South is a potential location for starting out this business, let us now analyze property prices in this particular locality.</a:t>
            </a:r>
            <a:endParaRPr lang="en-US" sz="2000" b="0" dirty="0" smtClean="0">
              <a:effectLst/>
            </a:endParaRPr>
          </a:p>
          <a:p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endParaRPr lang="en-US" sz="2000" dirty="0" smtClean="0"/>
          </a:p>
        </p:txBody>
      </p:sp>
      <p:pic>
        <p:nvPicPr>
          <p:cNvPr id="2050" name="Picture 2" descr="https://lh6.googleusercontent.com/JT9kraXFmOb316ZcNq81zEHlH2tvxnSMIzxIAyJICwPLvE-JGgdsqFCzy6qnhBTtXSYRehdI1C2YlmfAI1xLlh4Qo-YkMrVnOcFvgT1ls_xDhYVlnyf19iJfqM_HXpD8bnFTwJP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3" y="457200"/>
            <a:ext cx="5177641" cy="52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6653542" cy="1600200"/>
          </a:xfrm>
        </p:spPr>
        <p:txBody>
          <a:bodyPr/>
          <a:lstStyle/>
          <a:p>
            <a:r>
              <a:rPr lang="en-US" b="1" u="sng" dirty="0" smtClean="0"/>
              <a:t>Analyzing property cost in neighborhoods of Manhattan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17589"/>
            <a:ext cx="6784170" cy="47573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this, we make use of the property sales price </a:t>
            </a:r>
            <a:r>
              <a:rPr lang="en-US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</a:t>
            </a:r>
            <a:r>
              <a:rPr lang="en-US" dirty="0"/>
              <a:t>it doesn’t have data to all neighborhoods, it can give us an expected price of a property in a certain location. For this, we use K-means </a:t>
            </a:r>
            <a:r>
              <a:rPr lang="en-US" dirty="0" smtClean="0"/>
              <a:t>algorithm to </a:t>
            </a:r>
            <a:r>
              <a:rPr lang="en-US" dirty="0"/>
              <a:t>segment the neighborhoods based on the median sales price value.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k-value of 3 was used in the analysis as we wanted to segment the neighborhoods based on low, medium and expensive categories.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effectLst/>
              </a:rPr>
              <a:t>The table shown below shows the price range for each group segmented using K-means and the color of markers for each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ttps://lh6.googleusercontent.com/PSC_k-zr_bVTNQZ4hQ4uvMfJAR0bM-1ES2rPKJF4go3yK256a3kbF7-V37qmymnf_eq3etgJcNyuSCQx0lZpM3nDEk17fyrGnCy0J5Z8EF-hem9osopVA4sLl6GLMr-_nKjOh02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81" y="153883"/>
            <a:ext cx="3040598" cy="61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59061"/>
              </p:ext>
            </p:extLst>
          </p:nvPr>
        </p:nvGraphicFramePr>
        <p:xfrm>
          <a:off x="1090370" y="4689952"/>
          <a:ext cx="5781675" cy="1178560"/>
        </p:xfrm>
        <a:graphic>
          <a:graphicData uri="http://schemas.openxmlformats.org/drawingml/2006/table">
            <a:tbl>
              <a:tblPr/>
              <a:tblGrid>
                <a:gridCol w="1952625"/>
                <a:gridCol w="382905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RANGE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0(Red)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million - $7 million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1(Blue)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million - $15 million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 2(Green)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$550,000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$2 million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5149" y="46899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3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Analyzing property cost in neighborhoods of Manhattan – 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08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neighborhoods around Central Park cost around $3 million - $7 million and the costs are less as we move towards the north where it lies between $ 550,000 and $2 </a:t>
            </a:r>
            <a:r>
              <a:rPr lang="en-US" dirty="0" smtClean="0"/>
              <a:t>million.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 in </a:t>
            </a:r>
            <a:r>
              <a:rPr lang="en-US" dirty="0"/>
              <a:t>the </a:t>
            </a:r>
            <a:r>
              <a:rPr lang="en-US" dirty="0" smtClean="0"/>
              <a:t>south, as </a:t>
            </a:r>
            <a:r>
              <a:rPr lang="en-US" dirty="0"/>
              <a:t>the figure illustrates, we can see some pockets where the property price exceeds $11 million and the price further reduces to $2 million and lower as we move further south to the tip</a:t>
            </a:r>
            <a:r>
              <a:rPr lang="en-US" dirty="0" smtClean="0"/>
              <a:t>.</a:t>
            </a:r>
          </a:p>
          <a:p>
            <a:endParaRPr lang="en-US" b="0" dirty="0" smtClean="0">
              <a:effectLst/>
            </a:endParaRPr>
          </a:p>
          <a:p>
            <a:r>
              <a:rPr lang="en-US" dirty="0"/>
              <a:t>The fairly high property price in Midtown gives us confidence about how much the locality is approved in general by the public</a:t>
            </a:r>
            <a:r>
              <a:rPr lang="en-US" dirty="0" smtClean="0"/>
              <a:t>.</a:t>
            </a:r>
          </a:p>
          <a:p>
            <a:endParaRPr lang="en-US" b="0" dirty="0" smtClean="0">
              <a:effectLst/>
            </a:endParaRPr>
          </a:p>
          <a:p>
            <a:r>
              <a:rPr lang="en-US" dirty="0" smtClean="0"/>
              <a:t>In </a:t>
            </a:r>
            <a:r>
              <a:rPr lang="en-US" dirty="0"/>
              <a:t>order to further prove that Midtown South is indeed a perfect option to start this service, let us explore venues around this neighborhood in a radius of 2 Km.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899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Battle Of The Neighborhoods</vt:lpstr>
      <vt:lpstr>Introduction/Business problem</vt:lpstr>
      <vt:lpstr>Datasets</vt:lpstr>
      <vt:lpstr>PowerPoint Presentation</vt:lpstr>
      <vt:lpstr>Locating top-18 tourist  spots in New York</vt:lpstr>
      <vt:lpstr>Locating bus-stations, train-stations and restaurants</vt:lpstr>
      <vt:lpstr>PowerPoint Presentation</vt:lpstr>
      <vt:lpstr>Analyzing property cost in neighborhoods of Manhattan</vt:lpstr>
      <vt:lpstr>Analyzing property cost in neighborhoods of Manhattan – contd.</vt:lpstr>
      <vt:lpstr>PowerPoint Presentation</vt:lpstr>
      <vt:lpstr>Analyzing other venues around Midtown South – contd.</vt:lpstr>
      <vt:lpstr>Results and Observations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krishnan</dc:creator>
  <cp:lastModifiedBy>avinash krishnan</cp:lastModifiedBy>
  <cp:revision>10</cp:revision>
  <dcterms:created xsi:type="dcterms:W3CDTF">2020-07-11T16:24:20Z</dcterms:created>
  <dcterms:modified xsi:type="dcterms:W3CDTF">2020-07-11T19:29:51Z</dcterms:modified>
</cp:coreProperties>
</file>