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3640" r:id="rId2"/>
    <p:sldId id="3694" r:id="rId3"/>
    <p:sldId id="3697" r:id="rId4"/>
    <p:sldId id="3708" r:id="rId5"/>
    <p:sldId id="3709" r:id="rId6"/>
    <p:sldId id="3710" r:id="rId7"/>
    <p:sldId id="3700" r:id="rId8"/>
    <p:sldId id="3707" r:id="rId9"/>
    <p:sldId id="3701" r:id="rId10"/>
    <p:sldId id="3702" r:id="rId11"/>
    <p:sldId id="3711" r:id="rId12"/>
    <p:sldId id="3706" r:id="rId13"/>
    <p:sldId id="364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7" autoAdjust="0"/>
    <p:restoredTop sz="96327"/>
  </p:normalViewPr>
  <p:slideViewPr>
    <p:cSldViewPr snapToGrid="0" snapToObjects="1">
      <p:cViewPr varScale="1">
        <p:scale>
          <a:sx n="115" d="100"/>
          <a:sy n="115" d="100"/>
        </p:scale>
        <p:origin x="312" y="20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2/7/23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2/7/23</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2/7/23</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3955921" y="1532487"/>
            <a:ext cx="4280158" cy="923330"/>
          </a:xfrm>
          <a:prstGeom prst="rect">
            <a:avLst/>
          </a:prstGeom>
          <a:noFill/>
        </p:spPr>
        <p:txBody>
          <a:bodyPr wrap="square" rtlCol="0">
            <a:spAutoFit/>
          </a:bodyPr>
          <a:lstStyle/>
          <a:p>
            <a:r>
              <a:rPr lang="en-IN" sz="5400" dirty="0">
                <a:latin typeface="Times New Roman" panose="02020603050405020304" pitchFamily="18" charset="0"/>
                <a:cs typeface="Times New Roman" panose="02020603050405020304" pitchFamily="18" charset="0"/>
              </a:rPr>
              <a:t>Minor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Title: </a:t>
            </a:r>
            <a:r>
              <a:rPr lang="en-IN" sz="3200" b="0" i="0" u="none" strike="noStrike" dirty="0">
                <a:solidFill>
                  <a:srgbClr val="000000"/>
                </a:solidFill>
                <a:effectLst/>
                <a:latin typeface="Times New Roman" panose="02020603050405020304" pitchFamily="18" charset="0"/>
                <a:cs typeface="Times New Roman" panose="02020603050405020304" pitchFamily="18" charset="0"/>
              </a:rPr>
              <a:t>Land Documentation and Registry system using Blockchain technology </a:t>
            </a:r>
            <a:endParaRPr lang="en-IN"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04829" y="5003074"/>
            <a:ext cx="3174275"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R2142201370 - </a:t>
            </a:r>
            <a:r>
              <a:rPr lang="en-IN" dirty="0" err="1">
                <a:latin typeface="Times New Roman" panose="02020603050405020304" pitchFamily="18" charset="0"/>
                <a:cs typeface="Times New Roman" panose="02020603050405020304" pitchFamily="18" charset="0"/>
              </a:rPr>
              <a:t>Avinash</a:t>
            </a:r>
            <a:r>
              <a:rPr lang="en-IN" dirty="0">
                <a:latin typeface="Times New Roman" panose="02020603050405020304" pitchFamily="18" charset="0"/>
                <a:cs typeface="Times New Roman" panose="02020603050405020304" pitchFamily="18" charset="0"/>
              </a:rPr>
              <a:t> Kumar</a:t>
            </a:r>
          </a:p>
          <a:p>
            <a:r>
              <a:rPr lang="en-IN" dirty="0">
                <a:latin typeface="Times New Roman" panose="02020603050405020304" pitchFamily="18" charset="0"/>
                <a:cs typeface="Times New Roman" panose="02020603050405020304" pitchFamily="18" charset="0"/>
              </a:rPr>
              <a:t>R2142201541 - </a:t>
            </a:r>
            <a:r>
              <a:rPr lang="en-IN" dirty="0" err="1">
                <a:latin typeface="Times New Roman" panose="02020603050405020304" pitchFamily="18" charset="0"/>
                <a:cs typeface="Times New Roman" panose="02020603050405020304" pitchFamily="18" charset="0"/>
              </a:rPr>
              <a:t>Medhavi</a:t>
            </a:r>
            <a:r>
              <a:rPr lang="en-IN" dirty="0">
                <a:latin typeface="Times New Roman" panose="02020603050405020304" pitchFamily="18" charset="0"/>
                <a:cs typeface="Times New Roman" panose="02020603050405020304" pitchFamily="18" charset="0"/>
              </a:rPr>
              <a:t> Singh</a:t>
            </a:r>
          </a:p>
          <a:p>
            <a:r>
              <a:rPr lang="en-IN" dirty="0">
                <a:latin typeface="Times New Roman" panose="02020603050405020304" pitchFamily="18" charset="0"/>
                <a:cs typeface="Times New Roman" panose="02020603050405020304" pitchFamily="18" charset="0"/>
              </a:rPr>
              <a:t>R2142201488 - Rohan Chauhan</a:t>
            </a:r>
          </a:p>
          <a:p>
            <a:r>
              <a:rPr lang="en-IN" dirty="0">
                <a:latin typeface="Times New Roman" panose="02020603050405020304" pitchFamily="18" charset="0"/>
                <a:cs typeface="Times New Roman" panose="02020603050405020304" pitchFamily="18" charset="0"/>
              </a:rPr>
              <a:t>R2142201937 - Rohit Sharma</a:t>
            </a:r>
          </a:p>
          <a:p>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882743" y="5003074"/>
            <a:ext cx="2717074"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Mentored By</a:t>
            </a:r>
          </a:p>
          <a:p>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Ambika Aggarwal</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1182231"/>
            <a:ext cx="9901002" cy="4493538"/>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Reference Software model</a:t>
            </a:r>
          </a:p>
          <a:p>
            <a:endParaRPr lang="en-US" sz="2000" dirty="0">
              <a:solidFill>
                <a:srgbClr val="FF0000"/>
              </a:solidFill>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This project is based on Incremental process Model or successive version model. In the start a Minimal viable product will be developed with few basic functionality and will be considered as the backbone of the further advancements in the project.</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Steps </a:t>
            </a:r>
          </a:p>
          <a:p>
            <a:endParaRPr lang="en-US" sz="2000" dirty="0">
              <a:solidFill>
                <a:srgbClr val="FF0000"/>
              </a:solidFill>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en-IN" sz="1600" b="0" i="0" u="none" strike="noStrike" dirty="0">
                <a:solidFill>
                  <a:srgbClr val="000000"/>
                </a:solidFill>
                <a:effectLst/>
                <a:latin typeface="Arial" panose="020B0604020202020204" pitchFamily="34" charset="0"/>
                <a:cs typeface="Arial" panose="020B0604020202020204" pitchFamily="34" charset="0"/>
              </a:rPr>
              <a:t>Ethereum as the blockchain platform.</a:t>
            </a:r>
          </a:p>
          <a:p>
            <a:pPr rtl="0" fontAlgn="base">
              <a:spcBef>
                <a:spcPts val="0"/>
              </a:spcBef>
              <a:spcAft>
                <a:spcPts val="0"/>
              </a:spcAft>
              <a:buFont typeface="Arial" panose="020B0604020202020204" pitchFamily="34" charset="0"/>
              <a:buChar char="•"/>
            </a:pPr>
            <a:r>
              <a:rPr lang="en-IN" sz="1600" b="0" i="0" u="none" strike="noStrike" dirty="0">
                <a:solidFill>
                  <a:srgbClr val="000000"/>
                </a:solidFill>
                <a:effectLst/>
                <a:latin typeface="Arial" panose="020B0604020202020204" pitchFamily="34" charset="0"/>
                <a:cs typeface="Arial" panose="020B0604020202020204" pitchFamily="34" charset="0"/>
              </a:rPr>
              <a:t>As a programming language, we will be using solidity for writing smart contracts.</a:t>
            </a:r>
          </a:p>
          <a:p>
            <a:pPr rtl="0" fontAlgn="base">
              <a:spcBef>
                <a:spcPts val="0"/>
              </a:spcBef>
              <a:spcAft>
                <a:spcPts val="0"/>
              </a:spcAft>
              <a:buFont typeface="Arial" panose="020B0604020202020204" pitchFamily="34" charset="0"/>
              <a:buChar char="•"/>
            </a:pPr>
            <a:r>
              <a:rPr lang="en-IN" sz="1600" b="0" i="0" u="none" strike="noStrike" dirty="0">
                <a:solidFill>
                  <a:srgbClr val="000000"/>
                </a:solidFill>
                <a:effectLst/>
                <a:latin typeface="Arial" panose="020B0604020202020204" pitchFamily="34" charset="0"/>
                <a:cs typeface="Arial" panose="020B0604020202020204" pitchFamily="34" charset="0"/>
              </a:rPr>
              <a:t>Use of  React, JavaScript, and Node.js for the backend and frontend development.</a:t>
            </a:r>
          </a:p>
          <a:p>
            <a:pPr rtl="0" fontAlgn="base">
              <a:spcBef>
                <a:spcPts val="0"/>
              </a:spcBef>
              <a:spcAft>
                <a:spcPts val="0"/>
              </a:spcAft>
              <a:buFont typeface="Arial" panose="020B0604020202020204" pitchFamily="34" charset="0"/>
              <a:buChar char="•"/>
            </a:pPr>
            <a:r>
              <a:rPr lang="en-IN" sz="1600" b="0" i="0" u="none" strike="noStrike" dirty="0">
                <a:solidFill>
                  <a:srgbClr val="000000"/>
                </a:solidFill>
                <a:effectLst/>
                <a:latin typeface="Arial" panose="020B0604020202020204" pitchFamily="34" charset="0"/>
                <a:cs typeface="Arial" panose="020B0604020202020204" pitchFamily="34" charset="0"/>
              </a:rPr>
              <a:t>We will be using PostgreSQL for the database. </a:t>
            </a:r>
          </a:p>
          <a:p>
            <a:pPr rtl="0" fontAlgn="base">
              <a:spcBef>
                <a:spcPts val="0"/>
              </a:spcBef>
              <a:spcAft>
                <a:spcPts val="0"/>
              </a:spcAft>
              <a:buFont typeface="Arial" panose="020B0604020202020204" pitchFamily="34" charset="0"/>
              <a:buChar char="•"/>
            </a:pPr>
            <a:r>
              <a:rPr lang="en-IN" sz="1600" b="0" i="0" u="none" strike="noStrike" dirty="0">
                <a:solidFill>
                  <a:srgbClr val="000000"/>
                </a:solidFill>
                <a:effectLst/>
                <a:latin typeface="Arial" panose="020B0604020202020204" pitchFamily="34" charset="0"/>
                <a:cs typeface="Arial" panose="020B0604020202020204" pitchFamily="34" charset="0"/>
              </a:rPr>
              <a:t>Git version control system and GitHub for collaboration.</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9667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1182231"/>
            <a:ext cx="9901002" cy="12926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Timeline</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57D2882A-0654-908D-F990-EF58AA887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0" y="1828562"/>
            <a:ext cx="7747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71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833401"/>
            <a:ext cx="9901002" cy="5878532"/>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List of cited papers</a:t>
            </a:r>
          </a:p>
          <a:p>
            <a:endParaRPr lang="en-US" sz="2000" dirty="0">
              <a:solidFill>
                <a:srgbClr val="FF0000"/>
              </a:solidFill>
              <a:latin typeface="Arial" panose="020B0604020202020204" pitchFamily="34" charset="0"/>
              <a:cs typeface="Arial" panose="020B0604020202020204" pitchFamily="34" charset="0"/>
            </a:endParaRPr>
          </a:p>
          <a:p>
            <a:pPr algn="just" rtl="0">
              <a:spcBef>
                <a:spcPts val="0"/>
              </a:spcBef>
              <a:spcAft>
                <a:spcPts val="800"/>
              </a:spcAft>
            </a:pPr>
            <a:r>
              <a:rPr lang="en-IN" sz="1600" b="0" i="0" u="none" strike="noStrike" dirty="0">
                <a:solidFill>
                  <a:srgbClr val="000000"/>
                </a:solidFill>
                <a:effectLst/>
                <a:latin typeface="Arial" panose="020B0604020202020204" pitchFamily="34" charset="0"/>
                <a:cs typeface="Arial" panose="020B0604020202020204" pitchFamily="34" charset="0"/>
              </a:rPr>
              <a:t>[1] J. Vos, "Blockchain-based land registry: panacea illusion or something in between?," IPRA/CINDER congress, Dubai, 2016.</a:t>
            </a:r>
            <a:endParaRPr lang="en-IN" sz="1600" b="0" dirty="0">
              <a:effectLst/>
              <a:latin typeface="Arial" panose="020B0604020202020204" pitchFamily="34" charset="0"/>
              <a:cs typeface="Arial" panose="020B0604020202020204" pitchFamily="34" charset="0"/>
            </a:endParaRPr>
          </a:p>
          <a:p>
            <a:pPr algn="just" rtl="0">
              <a:spcBef>
                <a:spcPts val="0"/>
              </a:spcBef>
              <a:spcAft>
                <a:spcPts val="800"/>
              </a:spcAft>
            </a:pPr>
            <a:r>
              <a:rPr lang="en-IN" sz="1600" b="0" i="0" u="none" strike="noStrike" dirty="0">
                <a:solidFill>
                  <a:srgbClr val="000000"/>
                </a:solidFill>
                <a:effectLst/>
                <a:latin typeface="Arial" panose="020B0604020202020204" pitchFamily="34" charset="0"/>
                <a:cs typeface="Arial" panose="020B0604020202020204" pitchFamily="34" charset="0"/>
              </a:rPr>
              <a:t>[2] R. </a:t>
            </a:r>
            <a:r>
              <a:rPr lang="en-IN" sz="1600" b="0" i="0" u="none" strike="noStrike" dirty="0" err="1">
                <a:solidFill>
                  <a:srgbClr val="000000"/>
                </a:solidFill>
                <a:effectLst/>
                <a:latin typeface="Arial" panose="020B0604020202020204" pitchFamily="34" charset="0"/>
                <a:cs typeface="Arial" panose="020B0604020202020204" pitchFamily="34" charset="0"/>
              </a:rPr>
              <a:t>Benbunan-Fich</a:t>
            </a:r>
            <a:r>
              <a:rPr lang="en-IN" sz="1600" b="0" i="0" u="none" strike="noStrike" dirty="0">
                <a:solidFill>
                  <a:srgbClr val="000000"/>
                </a:solidFill>
                <a:effectLst/>
                <a:latin typeface="Arial" panose="020B0604020202020204" pitchFamily="34" charset="0"/>
                <a:cs typeface="Arial" panose="020B0604020202020204" pitchFamily="34" charset="0"/>
              </a:rPr>
              <a:t>, A. Castellanos, "Digitization of Land Records: From Paper to Blockchain," Thirty Ninth International Conference on Information Systems, 2018</a:t>
            </a:r>
            <a:endParaRPr lang="en-IN" sz="1600" b="0" dirty="0">
              <a:effectLst/>
              <a:latin typeface="Arial" panose="020B0604020202020204" pitchFamily="34" charset="0"/>
              <a:cs typeface="Arial" panose="020B0604020202020204" pitchFamily="34" charset="0"/>
            </a:endParaRPr>
          </a:p>
          <a:p>
            <a:pPr algn="just" rtl="0">
              <a:spcBef>
                <a:spcPts val="0"/>
              </a:spcBef>
              <a:spcAft>
                <a:spcPts val="800"/>
              </a:spcAft>
            </a:pPr>
            <a:r>
              <a:rPr lang="en-IN" sz="1600" b="0" i="0" u="none" strike="noStrike" dirty="0">
                <a:solidFill>
                  <a:srgbClr val="000000"/>
                </a:solidFill>
                <a:effectLst/>
                <a:latin typeface="Arial" panose="020B0604020202020204" pitchFamily="34" charset="0"/>
                <a:cs typeface="Arial" panose="020B0604020202020204" pitchFamily="34" charset="0"/>
              </a:rPr>
              <a:t>[3] </a:t>
            </a:r>
            <a:r>
              <a:rPr lang="en-IN" sz="1600" b="0" i="0" u="none" strike="noStrike" dirty="0" err="1">
                <a:solidFill>
                  <a:srgbClr val="000000"/>
                </a:solidFill>
                <a:effectLst/>
                <a:latin typeface="Arial" panose="020B0604020202020204" pitchFamily="34" charset="0"/>
                <a:cs typeface="Arial" panose="020B0604020202020204" pitchFamily="34" charset="0"/>
              </a:rPr>
              <a:t>Kshetri</a:t>
            </a:r>
            <a:r>
              <a:rPr lang="en-IN" sz="1600" b="0" i="0" u="none" strike="noStrike" dirty="0">
                <a:solidFill>
                  <a:srgbClr val="000000"/>
                </a:solidFill>
                <a:effectLst/>
                <a:latin typeface="Arial" panose="020B0604020202020204" pitchFamily="34" charset="0"/>
                <a:cs typeface="Arial" panose="020B0604020202020204" pitchFamily="34" charset="0"/>
              </a:rPr>
              <a:t>, N. (2017). Blockchain-based secure and transparent land registry. Government Information Quarterly, 34(4), 669-676.</a:t>
            </a:r>
            <a:endParaRPr lang="en-IN" sz="1600" b="0" dirty="0">
              <a:effectLst/>
              <a:latin typeface="Arial" panose="020B0604020202020204" pitchFamily="34" charset="0"/>
              <a:cs typeface="Arial" panose="020B0604020202020204" pitchFamily="34" charset="0"/>
            </a:endParaRPr>
          </a:p>
          <a:p>
            <a:pPr algn="just" rtl="0">
              <a:spcBef>
                <a:spcPts val="0"/>
              </a:spcBef>
              <a:spcAft>
                <a:spcPts val="800"/>
              </a:spcAft>
            </a:pPr>
            <a:r>
              <a:rPr lang="en-IN" sz="1600" b="0" i="0" u="none" strike="noStrike" dirty="0">
                <a:solidFill>
                  <a:srgbClr val="000000"/>
                </a:solidFill>
                <a:effectLst/>
                <a:latin typeface="Arial" panose="020B0604020202020204" pitchFamily="34" charset="0"/>
                <a:cs typeface="Arial" panose="020B0604020202020204" pitchFamily="34" charset="0"/>
              </a:rPr>
              <a:t>[4] S, </a:t>
            </a:r>
            <a:r>
              <a:rPr lang="en-IN" sz="1600" b="0" i="0" u="none" strike="noStrike" dirty="0" err="1">
                <a:solidFill>
                  <a:srgbClr val="000000"/>
                </a:solidFill>
                <a:effectLst/>
                <a:latin typeface="Arial" panose="020B0604020202020204" pitchFamily="34" charset="0"/>
                <a:cs typeface="Arial" panose="020B0604020202020204" pitchFamily="34" charset="0"/>
              </a:rPr>
              <a:t>Krishnapriya</a:t>
            </a:r>
            <a:r>
              <a:rPr lang="en-IN" sz="1600" b="0" i="0" u="none" strike="noStrike" dirty="0">
                <a:solidFill>
                  <a:srgbClr val="000000"/>
                </a:solidFill>
                <a:effectLst/>
                <a:latin typeface="Arial" panose="020B0604020202020204" pitchFamily="34" charset="0"/>
                <a:cs typeface="Arial" panose="020B0604020202020204" pitchFamily="34" charset="0"/>
              </a:rPr>
              <a:t> &amp; </a:t>
            </a:r>
            <a:r>
              <a:rPr lang="en-IN" sz="1600" b="0" i="0" u="none" strike="noStrike" dirty="0" err="1">
                <a:solidFill>
                  <a:srgbClr val="000000"/>
                </a:solidFill>
                <a:effectLst/>
                <a:latin typeface="Arial" panose="020B0604020202020204" pitchFamily="34" charset="0"/>
                <a:cs typeface="Arial" panose="020B0604020202020204" pitchFamily="34" charset="0"/>
              </a:rPr>
              <a:t>Sarath</a:t>
            </a:r>
            <a:r>
              <a:rPr lang="en-IN" sz="1600" b="0" i="0" u="none" strike="noStrike" dirty="0">
                <a:solidFill>
                  <a:srgbClr val="000000"/>
                </a:solidFill>
                <a:effectLst/>
                <a:latin typeface="Arial" panose="020B0604020202020204" pitchFamily="34" charset="0"/>
                <a:cs typeface="Arial" panose="020B0604020202020204" pitchFamily="34" charset="0"/>
              </a:rPr>
              <a:t>, </a:t>
            </a:r>
            <a:r>
              <a:rPr lang="en-IN" sz="1600" b="0" i="0" u="none" strike="noStrike" dirty="0" err="1">
                <a:solidFill>
                  <a:srgbClr val="000000"/>
                </a:solidFill>
                <a:effectLst/>
                <a:latin typeface="Arial" panose="020B0604020202020204" pitchFamily="34" charset="0"/>
                <a:cs typeface="Arial" panose="020B0604020202020204" pitchFamily="34" charset="0"/>
              </a:rPr>
              <a:t>Greeshma</a:t>
            </a:r>
            <a:r>
              <a:rPr lang="en-IN" sz="1600" b="0" i="0" u="none" strike="noStrike" dirty="0">
                <a:solidFill>
                  <a:srgbClr val="000000"/>
                </a:solidFill>
                <a:effectLst/>
                <a:latin typeface="Arial" panose="020B0604020202020204" pitchFamily="34" charset="0"/>
                <a:cs typeface="Arial" panose="020B0604020202020204" pitchFamily="34" charset="0"/>
              </a:rPr>
              <a:t>. (2020). Securing Land Registration using Blockchain. Procedia Computer Science. 171. 1708-1715. 10.1016/j.procs.2020.04.183.</a:t>
            </a:r>
            <a:endParaRPr lang="en-IN" sz="1600" b="0" dirty="0">
              <a:effectLst/>
              <a:latin typeface="Arial" panose="020B0604020202020204" pitchFamily="34" charset="0"/>
              <a:cs typeface="Arial" panose="020B0604020202020204" pitchFamily="34" charset="0"/>
            </a:endParaRPr>
          </a:p>
          <a:p>
            <a:pPr algn="just" rtl="0">
              <a:spcBef>
                <a:spcPts val="0"/>
              </a:spcBef>
              <a:spcAft>
                <a:spcPts val="800"/>
              </a:spcAft>
            </a:pPr>
            <a:r>
              <a:rPr lang="en-IN" sz="1600" b="0" i="0" u="none" strike="noStrike" dirty="0">
                <a:solidFill>
                  <a:srgbClr val="000000"/>
                </a:solidFill>
                <a:effectLst/>
                <a:latin typeface="Arial" panose="020B0604020202020204" pitchFamily="34" charset="0"/>
                <a:cs typeface="Arial" panose="020B0604020202020204" pitchFamily="34" charset="0"/>
              </a:rPr>
              <a:t>[5] M. Nandi, R. K. Bhattacharjee, A. Jha and F. A. </a:t>
            </a:r>
            <a:r>
              <a:rPr lang="en-IN" sz="1600" b="0" i="0" u="none" strike="noStrike" dirty="0" err="1">
                <a:solidFill>
                  <a:srgbClr val="000000"/>
                </a:solidFill>
                <a:effectLst/>
                <a:latin typeface="Arial" panose="020B0604020202020204" pitchFamily="34" charset="0"/>
                <a:cs typeface="Arial" panose="020B0604020202020204" pitchFamily="34" charset="0"/>
              </a:rPr>
              <a:t>Barbhuiya</a:t>
            </a:r>
            <a:r>
              <a:rPr lang="en-IN" sz="1600" b="0" i="0" u="none" strike="noStrike" dirty="0">
                <a:solidFill>
                  <a:srgbClr val="000000"/>
                </a:solidFill>
                <a:effectLst/>
                <a:latin typeface="Arial" panose="020B0604020202020204" pitchFamily="34" charset="0"/>
                <a:cs typeface="Arial" panose="020B0604020202020204" pitchFamily="34" charset="0"/>
              </a:rPr>
              <a:t>, "A secured land registration framework on Blockchain," 2020 Third ISEA Conference on Security and Privacy (ISEA-ISAP), Guwahati, India, 2020, pp. 130-138, </a:t>
            </a:r>
            <a:r>
              <a:rPr lang="en-IN" sz="1600" b="0" i="0" u="none" strike="noStrike" dirty="0" err="1">
                <a:solidFill>
                  <a:srgbClr val="000000"/>
                </a:solidFill>
                <a:effectLst/>
                <a:latin typeface="Arial" panose="020B0604020202020204" pitchFamily="34" charset="0"/>
                <a:cs typeface="Arial" panose="020B0604020202020204" pitchFamily="34" charset="0"/>
              </a:rPr>
              <a:t>doi</a:t>
            </a:r>
            <a:r>
              <a:rPr lang="en-IN" sz="1600" b="0" i="0" u="none" strike="noStrike" dirty="0">
                <a:solidFill>
                  <a:srgbClr val="000000"/>
                </a:solidFill>
                <a:effectLst/>
                <a:latin typeface="Arial" panose="020B0604020202020204" pitchFamily="34" charset="0"/>
                <a:cs typeface="Arial" panose="020B0604020202020204" pitchFamily="34" charset="0"/>
              </a:rPr>
              <a:t>: 10.1109/ISEAISAP49340.2020.235011</a:t>
            </a:r>
            <a:endParaRPr lang="en-IN" sz="1600" b="0" dirty="0">
              <a:effectLst/>
              <a:latin typeface="Arial" panose="020B0604020202020204" pitchFamily="34" charset="0"/>
              <a:cs typeface="Arial" panose="020B0604020202020204" pitchFamily="34" charset="0"/>
            </a:endParaRPr>
          </a:p>
          <a:p>
            <a:pPr algn="just" rtl="0">
              <a:spcBef>
                <a:spcPts val="0"/>
              </a:spcBef>
              <a:spcAft>
                <a:spcPts val="800"/>
              </a:spcAft>
            </a:pPr>
            <a:r>
              <a:rPr lang="en-IN" sz="1600" b="0" i="0" u="none" strike="noStrike" dirty="0">
                <a:solidFill>
                  <a:srgbClr val="000000"/>
                </a:solidFill>
                <a:effectLst/>
                <a:latin typeface="Arial" panose="020B0604020202020204" pitchFamily="34" charset="0"/>
                <a:cs typeface="Arial" panose="020B0604020202020204" pitchFamily="34" charset="0"/>
              </a:rPr>
              <a:t>[6] Blockchain-based framework for secure and reliable land registry system Article in TELKOMNIKA (Telecommunication Computing Electronics and Control) · October 2020</a:t>
            </a:r>
            <a:endParaRPr lang="en-IN" sz="1600" b="0" dirty="0">
              <a:effectLst/>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04247" y="1704550"/>
            <a:ext cx="4650377" cy="3139321"/>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93286" y="948690"/>
            <a:ext cx="9805427" cy="609397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used</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pPr marL="342900" indent="-342900">
              <a:buFont typeface="Wingdings" pitchFamily="2" charset="2"/>
              <a:buChar char="§"/>
            </a:pPr>
            <a:r>
              <a:rPr lang="en-US" b="1" dirty="0">
                <a:latin typeface="Arial" panose="020B0604020202020204" pitchFamily="34" charset="0"/>
                <a:cs typeface="Arial" panose="020B0604020202020204" pitchFamily="34" charset="0"/>
              </a:rPr>
              <a:t>Decentralization: </a:t>
            </a:r>
            <a:r>
              <a:rPr lang="en-IN" dirty="0">
                <a:latin typeface="Arial" panose="020B0604020202020204" pitchFamily="34" charset="0"/>
                <a:cs typeface="Arial" panose="020B0604020202020204" pitchFamily="34" charset="0"/>
              </a:rPr>
              <a:t>C</a:t>
            </a:r>
            <a:r>
              <a:rPr lang="en-IN" b="0" i="0" dirty="0">
                <a:effectLst/>
                <a:latin typeface="Arial" panose="020B0604020202020204" pitchFamily="34" charset="0"/>
                <a:cs typeface="Arial" panose="020B0604020202020204" pitchFamily="34" charset="0"/>
              </a:rPr>
              <a:t>reation of a decentralized database that is not controlled by any central authority which will reduce the risk of fraud and improving the transparency.</a:t>
            </a:r>
          </a:p>
          <a:p>
            <a:endParaRPr lang="en-US" dirty="0">
              <a:latin typeface="Arial" panose="020B0604020202020204" pitchFamily="34" charset="0"/>
              <a:cs typeface="Arial" panose="020B0604020202020204" pitchFamily="34" charset="0"/>
            </a:endParaRPr>
          </a:p>
          <a:p>
            <a:pPr marL="342900" indent="-342900">
              <a:buFont typeface="Wingdings" pitchFamily="2" charset="2"/>
              <a:buChar char="§"/>
            </a:pPr>
            <a:r>
              <a:rPr lang="en-US" b="1" dirty="0">
                <a:latin typeface="Arial" panose="020B0604020202020204" pitchFamily="34" charset="0"/>
                <a:cs typeface="Arial" panose="020B0604020202020204" pitchFamily="34" charset="0"/>
              </a:rPr>
              <a:t>Smart Contract: </a:t>
            </a:r>
            <a:r>
              <a:rPr lang="en-IN" dirty="0">
                <a:latin typeface="Arial" panose="020B0604020202020204" pitchFamily="34" charset="0"/>
                <a:cs typeface="Arial" panose="020B0604020202020204" pitchFamily="34" charset="0"/>
              </a:rPr>
              <a:t>U</a:t>
            </a:r>
            <a:r>
              <a:rPr lang="en-IN" b="0" i="0" dirty="0">
                <a:effectLst/>
                <a:latin typeface="Arial" panose="020B0604020202020204" pitchFamily="34" charset="0"/>
                <a:cs typeface="Arial" panose="020B0604020202020204" pitchFamily="34" charset="0"/>
              </a:rPr>
              <a:t>sed to automate the processes which will reduce the risk of fraud activities and improving the efficiency of the process.</a:t>
            </a:r>
          </a:p>
          <a:p>
            <a:endParaRPr lang="en-US" b="1" dirty="0">
              <a:latin typeface="Arial" panose="020B0604020202020204" pitchFamily="34" charset="0"/>
              <a:cs typeface="Arial" panose="020B0604020202020204" pitchFamily="34" charset="0"/>
            </a:endParaRPr>
          </a:p>
          <a:p>
            <a:pPr marL="342900" indent="-342900">
              <a:buFont typeface="Wingdings" pitchFamily="2" charset="2"/>
              <a:buChar char="§"/>
            </a:pPr>
            <a:r>
              <a:rPr lang="en-US" b="1" dirty="0">
                <a:latin typeface="Arial" panose="020B0604020202020204" pitchFamily="34" charset="0"/>
                <a:cs typeface="Arial" panose="020B0604020202020204" pitchFamily="34" charset="0"/>
              </a:rPr>
              <a:t>Immutable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ledger: </a:t>
            </a:r>
            <a:r>
              <a:rPr lang="en-IN" dirty="0">
                <a:latin typeface="Arial" panose="020B0604020202020204" pitchFamily="34" charset="0"/>
                <a:cs typeface="Arial" panose="020B0604020202020204" pitchFamily="34" charset="0"/>
              </a:rPr>
              <a:t>E</a:t>
            </a:r>
            <a:r>
              <a:rPr lang="en-IN" b="0" i="0" dirty="0">
                <a:effectLst/>
                <a:latin typeface="Arial" panose="020B0604020202020204" pitchFamily="34" charset="0"/>
                <a:cs typeface="Arial" panose="020B0604020202020204" pitchFamily="34" charset="0"/>
              </a:rPr>
              <a:t>nsures that the data is secure and past transactions and ownership records cannot be altered.</a:t>
            </a:r>
          </a:p>
          <a:p>
            <a:endParaRPr lang="en-US" b="1" dirty="0">
              <a:latin typeface="Arial" panose="020B0604020202020204" pitchFamily="34" charset="0"/>
              <a:cs typeface="Arial" panose="020B0604020202020204" pitchFamily="34" charset="0"/>
            </a:endParaRPr>
          </a:p>
          <a:p>
            <a:pPr marL="342900" indent="-342900">
              <a:buFont typeface="Wingdings" pitchFamily="2" charset="2"/>
              <a:buChar char="§"/>
            </a:pPr>
            <a:r>
              <a:rPr lang="en-US" b="1" dirty="0">
                <a:latin typeface="Arial" panose="020B0604020202020204" pitchFamily="34" charset="0"/>
                <a:cs typeface="Arial" panose="020B0604020202020204" pitchFamily="34" charset="0"/>
              </a:rPr>
              <a:t>Blockchain: </a:t>
            </a:r>
            <a:r>
              <a:rPr lang="en-IN" dirty="0">
                <a:latin typeface="Arial" panose="020B0604020202020204" pitchFamily="34" charset="0"/>
                <a:cs typeface="Arial" panose="020B0604020202020204" pitchFamily="34" charset="0"/>
              </a:rPr>
              <a:t>U</a:t>
            </a:r>
            <a:r>
              <a:rPr lang="en-IN" b="0" i="0" dirty="0">
                <a:effectLst/>
                <a:latin typeface="Arial" panose="020B0604020202020204" pitchFamily="34" charset="0"/>
                <a:cs typeface="Arial" panose="020B0604020202020204" pitchFamily="34" charset="0"/>
              </a:rPr>
              <a:t>sed to secure the data stored in the blockchain and to ensure the authenticity of transactions.</a:t>
            </a:r>
          </a:p>
          <a:p>
            <a:endParaRPr lang="en-US" b="1" dirty="0">
              <a:latin typeface="Arial" panose="020B0604020202020204" pitchFamily="34" charset="0"/>
              <a:cs typeface="Arial" panose="020B0604020202020204" pitchFamily="34" charset="0"/>
            </a:endParaRPr>
          </a:p>
          <a:p>
            <a:pPr marL="342900" indent="-342900">
              <a:buFont typeface="Wingdings" pitchFamily="2" charset="2"/>
              <a:buChar char="§"/>
            </a:pPr>
            <a:r>
              <a:rPr lang="en-US" b="1" dirty="0">
                <a:latin typeface="Arial" panose="020B0604020202020204" pitchFamily="34" charset="0"/>
                <a:cs typeface="Arial" panose="020B0604020202020204" pitchFamily="34" charset="0"/>
              </a:rPr>
              <a:t>Cryptography: </a:t>
            </a:r>
            <a:r>
              <a:rPr lang="en-IN" dirty="0">
                <a:latin typeface="Arial" panose="020B0604020202020204" pitchFamily="34" charset="0"/>
                <a:cs typeface="Arial" panose="020B0604020202020204" pitchFamily="34" charset="0"/>
              </a:rPr>
              <a:t>C</a:t>
            </a:r>
            <a:r>
              <a:rPr lang="en-IN" b="0" i="0" dirty="0">
                <a:effectLst/>
                <a:latin typeface="Arial" panose="020B0604020202020204" pitchFamily="34" charset="0"/>
                <a:cs typeface="Arial" panose="020B0604020202020204" pitchFamily="34" charset="0"/>
              </a:rPr>
              <a:t>ryptography in blockchain technology helps to ensure the security and integrity of the data stored in the blockchain</a:t>
            </a:r>
            <a:endParaRPr lang="en-US" b="1"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1397674"/>
            <a:ext cx="9901002" cy="4431983"/>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Motivation</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pPr marL="342900" indent="-342900">
              <a:buFont typeface="Wingdings" pitchFamily="2" charset="2"/>
              <a:buChar char="§"/>
            </a:pPr>
            <a:r>
              <a:rPr lang="en-IN" sz="2000" b="0" i="0" dirty="0">
                <a:effectLst/>
                <a:latin typeface="Söhne"/>
              </a:rPr>
              <a:t>Improved security </a:t>
            </a:r>
          </a:p>
          <a:p>
            <a:pPr marL="342900" indent="-342900">
              <a:buFont typeface="Wingdings" pitchFamily="2" charset="2"/>
              <a:buChar char="§"/>
            </a:pPr>
            <a:r>
              <a:rPr lang="en-IN" sz="2000" dirty="0">
                <a:latin typeface="Söhne"/>
              </a:rPr>
              <a:t>T</a:t>
            </a:r>
            <a:r>
              <a:rPr lang="en-IN" sz="2000" b="0" i="0" dirty="0">
                <a:effectLst/>
                <a:latin typeface="Söhne"/>
              </a:rPr>
              <a:t>ransparency</a:t>
            </a:r>
            <a:endParaRPr lang="en-US" sz="2000" b="0" i="0" dirty="0">
              <a:effectLst/>
              <a:latin typeface="Arial" panose="020B0604020202020204" pitchFamily="34" charset="0"/>
              <a:cs typeface="Arial" panose="020B0604020202020204" pitchFamily="34" charset="0"/>
            </a:endParaRPr>
          </a:p>
          <a:p>
            <a:pPr marL="342900" indent="-342900">
              <a:buFont typeface="Wingdings" pitchFamily="2" charset="2"/>
              <a:buChar char="§"/>
            </a:pPr>
            <a:r>
              <a:rPr lang="en-IN" sz="2000" b="0" i="0" dirty="0">
                <a:effectLst/>
                <a:latin typeface="Söhne"/>
              </a:rPr>
              <a:t>Better accessibility </a:t>
            </a:r>
          </a:p>
          <a:p>
            <a:pPr marL="342900" indent="-342900">
              <a:buFont typeface="Wingdings" pitchFamily="2" charset="2"/>
              <a:buChar char="§"/>
            </a:pPr>
            <a:r>
              <a:rPr lang="en-IN" sz="2000" dirty="0">
                <a:latin typeface="Söhne"/>
              </a:rPr>
              <a:t>D</a:t>
            </a:r>
            <a:r>
              <a:rPr lang="en-IN" sz="2000" b="0" i="0" dirty="0">
                <a:effectLst/>
                <a:latin typeface="Söhne"/>
              </a:rPr>
              <a:t>ecentralization</a:t>
            </a:r>
          </a:p>
          <a:p>
            <a:pPr marL="342900" indent="-342900">
              <a:buFont typeface="Wingdings" pitchFamily="2" charset="2"/>
              <a:buChar char="§"/>
            </a:pPr>
            <a:r>
              <a:rPr lang="en-IN" sz="2000" dirty="0">
                <a:latin typeface="Söhne"/>
                <a:cs typeface="Arial" panose="020B0604020202020204" pitchFamily="34" charset="0"/>
              </a:rPr>
              <a:t>Reduce the chances of frauds in the processes</a:t>
            </a:r>
          </a:p>
          <a:p>
            <a:pPr marL="342900" indent="-342900">
              <a:buFont typeface="Wingdings" pitchFamily="2" charset="2"/>
              <a:buChar char="§"/>
            </a:pPr>
            <a:r>
              <a:rPr lang="en-IN" sz="2000" dirty="0">
                <a:latin typeface="Söhne"/>
                <a:cs typeface="Arial" panose="020B0604020202020204" pitchFamily="34" charset="0"/>
              </a:rPr>
              <a:t>Reducing mutation time</a:t>
            </a:r>
          </a:p>
          <a:p>
            <a:pPr marL="342900" indent="-342900">
              <a:buFont typeface="Wingdings" pitchFamily="2" charset="2"/>
              <a:buChar char="§"/>
            </a:pPr>
            <a:r>
              <a:rPr lang="en-IN" sz="2000" dirty="0">
                <a:latin typeface="Söhne"/>
                <a:cs typeface="Arial" panose="020B0604020202020204" pitchFamily="34" charset="0"/>
              </a:rPr>
              <a:t>Cost Saving</a:t>
            </a:r>
            <a:endParaRPr lang="en-US" sz="2000" dirty="0">
              <a:latin typeface="Arial" panose="020B0604020202020204" pitchFamily="34" charset="0"/>
              <a:cs typeface="Arial" panose="020B0604020202020204" pitchFamily="34" charset="0"/>
            </a:endParaRPr>
          </a:p>
          <a:p>
            <a:pPr marL="342900" indent="-342900">
              <a:buFont typeface="Wingdings" pitchFamily="2" charset="2"/>
              <a:buChar char="§"/>
            </a:pPr>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421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2044821"/>
            <a:ext cx="9901002" cy="4024179"/>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Problem Statement</a:t>
            </a:r>
          </a:p>
          <a:p>
            <a:endParaRPr lang="en-US" sz="2000" dirty="0">
              <a:solidFill>
                <a:srgbClr val="FF0000"/>
              </a:solidFill>
              <a:latin typeface="Arial" panose="020B0604020202020204" pitchFamily="34" charset="0"/>
              <a:cs typeface="Arial" panose="020B0604020202020204" pitchFamily="34" charset="0"/>
            </a:endParaRPr>
          </a:p>
          <a:p>
            <a:pPr algn="just" rtl="0">
              <a:spcBef>
                <a:spcPts val="0"/>
              </a:spcBef>
              <a:spcAft>
                <a:spcPts val="885"/>
              </a:spcAft>
            </a:pPr>
            <a:r>
              <a:rPr lang="en-IN" sz="1800" b="0" i="0" u="none" strike="noStrike" dirty="0">
                <a:solidFill>
                  <a:srgbClr val="000000"/>
                </a:solidFill>
                <a:effectLst/>
                <a:latin typeface="Arial" panose="020B0604020202020204" pitchFamily="34" charset="0"/>
                <a:cs typeface="Arial" panose="020B0604020202020204" pitchFamily="34" charset="0"/>
              </a:rPr>
              <a:t>Although the  traditional registry systems are self-sufficient to an extent for accurate and secure Land Documentation and Registry,  we often see certain inefficiencies, errors, and fraud in these methods which leads to delays and higher costs in the land transaction process. Hence a solution for this is the use of blockchain technology that can improve the accuracy, transparency as well as security of Land Documentation and Registry systems.</a:t>
            </a:r>
            <a:endParaRPr lang="en-IN" sz="2000" b="0" dirty="0">
              <a:effectLst/>
              <a:latin typeface="Arial" panose="020B0604020202020204" pitchFamily="34" charset="0"/>
              <a:cs typeface="Arial" panose="020B0604020202020204" pitchFamily="34" charset="0"/>
            </a:endParaRPr>
          </a:p>
          <a:p>
            <a:br>
              <a:rPr lang="en-IN" sz="2000" dirty="0">
                <a:latin typeface="Arial" panose="020B0604020202020204" pitchFamily="34" charset="0"/>
                <a:cs typeface="Arial" panose="020B0604020202020204" pitchFamily="34" charset="0"/>
              </a:rPr>
            </a:br>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2358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1089898"/>
            <a:ext cx="9901002" cy="440120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pPr marL="342900" indent="-342900">
              <a:buFont typeface="Wingdings" pitchFamily="2" charset="2"/>
              <a:buChar char="§"/>
            </a:pPr>
            <a:r>
              <a:rPr lang="en-US" b="1" dirty="0">
                <a:latin typeface="Arial" panose="020B0604020202020204" pitchFamily="34" charset="0"/>
                <a:cs typeface="Arial" panose="020B0604020202020204" pitchFamily="34" charset="0"/>
              </a:rPr>
              <a:t>Property Registration: </a:t>
            </a:r>
            <a:r>
              <a:rPr lang="en-IN" dirty="0">
                <a:latin typeface="Arial" panose="020B0604020202020204" pitchFamily="34" charset="0"/>
                <a:cs typeface="Arial" panose="020B0604020202020204" pitchFamily="34" charset="0"/>
              </a:rPr>
              <a:t>C</a:t>
            </a:r>
            <a:r>
              <a:rPr lang="en-IN" b="0" i="0" dirty="0">
                <a:effectLst/>
                <a:latin typeface="Arial" panose="020B0604020202020204" pitchFamily="34" charset="0"/>
                <a:cs typeface="Arial" panose="020B0604020202020204" pitchFamily="34" charset="0"/>
              </a:rPr>
              <a:t>reate a secure and transparent database of property ownership and transactions.</a:t>
            </a:r>
          </a:p>
          <a:p>
            <a:endParaRPr lang="en-US" dirty="0">
              <a:latin typeface="Arial" panose="020B0604020202020204" pitchFamily="34" charset="0"/>
              <a:cs typeface="Arial" panose="020B0604020202020204" pitchFamily="34" charset="0"/>
            </a:endParaRPr>
          </a:p>
          <a:p>
            <a:pPr marL="342900" indent="-342900">
              <a:buFont typeface="Wingdings" pitchFamily="2" charset="2"/>
              <a:buChar char="§"/>
            </a:pPr>
            <a:r>
              <a:rPr lang="en-US" b="1" dirty="0">
                <a:latin typeface="Arial" panose="020B0604020202020204" pitchFamily="34" charset="0"/>
                <a:cs typeface="Arial" panose="020B0604020202020204" pitchFamily="34" charset="0"/>
              </a:rPr>
              <a:t>Real-estate related transactions: </a:t>
            </a:r>
            <a:r>
              <a:rPr lang="en-IN" dirty="0">
                <a:latin typeface="Arial" panose="020B0604020202020204" pitchFamily="34" charset="0"/>
                <a:cs typeface="Arial" panose="020B0604020202020204" pitchFamily="34" charset="0"/>
              </a:rPr>
              <a:t>T</a:t>
            </a:r>
            <a:r>
              <a:rPr lang="en-IN" b="0" i="0" dirty="0">
                <a:effectLst/>
                <a:latin typeface="Arial" panose="020B0604020202020204" pitchFamily="34" charset="0"/>
                <a:cs typeface="Arial" panose="020B0604020202020204" pitchFamily="34" charset="0"/>
              </a:rPr>
              <a:t>o record and manage real estate transactions</a:t>
            </a:r>
            <a:endParaRPr lang="en-US" b="1"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42900" indent="-342900">
              <a:buFont typeface="Wingdings" pitchFamily="2" charset="2"/>
              <a:buChar char="§"/>
            </a:pPr>
            <a:r>
              <a:rPr lang="en-US" b="1" dirty="0">
                <a:latin typeface="Arial" panose="020B0604020202020204" pitchFamily="34" charset="0"/>
                <a:cs typeface="Arial" panose="020B0604020202020204" pitchFamily="34" charset="0"/>
              </a:rPr>
              <a:t>Property/Land Management: </a:t>
            </a:r>
            <a:r>
              <a:rPr lang="en-IN" dirty="0">
                <a:latin typeface="Arial" panose="020B0604020202020204" pitchFamily="34" charset="0"/>
                <a:cs typeface="Arial" panose="020B0604020202020204" pitchFamily="34" charset="0"/>
              </a:rPr>
              <a:t>U</a:t>
            </a:r>
            <a:r>
              <a:rPr lang="en-IN" b="0" i="0" dirty="0">
                <a:effectLst/>
                <a:latin typeface="Arial" panose="020B0604020202020204" pitchFamily="34" charset="0"/>
                <a:cs typeface="Arial" panose="020B0604020202020204" pitchFamily="34" charset="0"/>
              </a:rPr>
              <a:t>sed to record and manage information related to a particular land.  </a:t>
            </a:r>
            <a:endParaRPr lang="en-US" b="1" dirty="0">
              <a:latin typeface="Arial" panose="020B0604020202020204" pitchFamily="34" charset="0"/>
              <a:cs typeface="Arial" panose="020B0604020202020204" pitchFamily="34" charset="0"/>
            </a:endParaRPr>
          </a:p>
          <a:p>
            <a:pPr marL="342900" indent="-342900">
              <a:buFont typeface="Wingdings" pitchFamily="2" charset="2"/>
              <a:buChar char="§"/>
            </a:pPr>
            <a:endParaRPr lang="en-US" dirty="0">
              <a:latin typeface="Arial" panose="020B0604020202020204" pitchFamily="34" charset="0"/>
              <a:cs typeface="Arial" panose="020B0604020202020204" pitchFamily="34" charset="0"/>
            </a:endParaRPr>
          </a:p>
          <a:p>
            <a:pPr marL="342900" indent="-342900">
              <a:buFont typeface="Wingdings" pitchFamily="2" charset="2"/>
              <a:buChar char="§"/>
            </a:pPr>
            <a:r>
              <a:rPr lang="en-US" b="1" dirty="0">
                <a:latin typeface="Arial" panose="020B0604020202020204" pitchFamily="34" charset="0"/>
                <a:cs typeface="Arial" panose="020B0604020202020204" pitchFamily="34" charset="0"/>
              </a:rPr>
              <a:t>Property title Management: </a:t>
            </a:r>
            <a:r>
              <a:rPr lang="en-IN" dirty="0">
                <a:latin typeface="Arial" panose="020B0604020202020204" pitchFamily="34" charset="0"/>
                <a:cs typeface="Arial" panose="020B0604020202020204" pitchFamily="34" charset="0"/>
              </a:rPr>
              <a:t>U</a:t>
            </a:r>
            <a:r>
              <a:rPr lang="en-IN" b="0" i="0" dirty="0">
                <a:effectLst/>
                <a:latin typeface="Arial" panose="020B0604020202020204" pitchFamily="34" charset="0"/>
                <a:cs typeface="Arial" panose="020B0604020202020204" pitchFamily="34" charset="0"/>
              </a:rPr>
              <a:t>sed to securely store and manage land titles and ownership. </a:t>
            </a:r>
            <a:endParaRPr lang="en-US" b="1" dirty="0">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930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1161729"/>
            <a:ext cx="9901002" cy="48628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Inference from Literature Review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i="0" u="none" strike="noStrike" dirty="0">
                <a:solidFill>
                  <a:srgbClr val="000000"/>
                </a:solidFill>
                <a:effectLst/>
                <a:latin typeface="Arial" panose="020B0604020202020204" pitchFamily="34" charset="0"/>
                <a:cs typeface="Arial" panose="020B0604020202020204" pitchFamily="34" charset="0"/>
              </a:rPr>
              <a:t>The traditional land registration systems frequently face some problems such as fraud, inaccuracies, and lack of transparency which causes inefficiencies and delays in the transaction process of the property.[5] Blockchain technology offers a clear solution to these problems by providing a decentralized, secure, and transparent ledger for recording and managing all the information related to land.</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600" b="0" i="0" u="none" strike="noStrike" dirty="0">
              <a:solidFill>
                <a:srgbClr val="000000"/>
              </a:solidFill>
              <a:effectLst/>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i="0" u="none" strike="noStrike" dirty="0">
                <a:solidFill>
                  <a:srgbClr val="000000"/>
                </a:solidFill>
                <a:effectLst/>
                <a:latin typeface="Arial" panose="020B0604020202020204" pitchFamily="34" charset="0"/>
                <a:cs typeface="Arial" panose="020B0604020202020204" pitchFamily="34" charset="0"/>
              </a:rPr>
              <a:t>There are many benefits of using blockchain for land registration system. One benefit is definitely increased security and better accuracy because of the decentralized nature of blockchain. Another benefit is the transparency in the process.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600" kern="1200" cap="none" spc="0" normalizeH="0" baseline="0" noProof="0" dirty="0">
              <a:ln>
                <a:noFill/>
              </a:ln>
              <a:solidFill>
                <a:srgbClr val="000000"/>
              </a:solidFill>
              <a:uLnTx/>
              <a:uFillTx/>
              <a:latin typeface="Arial" panose="020B0604020202020204" pitchFamily="34" charset="0"/>
              <a:cs typeface="Arial" panose="020B0604020202020204" pitchFamily="34" charset="0"/>
            </a:endParaRPr>
          </a:p>
          <a:p>
            <a:pPr algn="just" rtl="0">
              <a:spcBef>
                <a:spcPts val="1200"/>
              </a:spcBef>
              <a:spcAft>
                <a:spcPts val="1200"/>
              </a:spcAft>
            </a:pPr>
            <a:r>
              <a:rPr lang="en-IN" sz="1600" b="0" i="0" u="none" strike="noStrike" dirty="0">
                <a:solidFill>
                  <a:srgbClr val="000000"/>
                </a:solidFill>
                <a:effectLst/>
                <a:latin typeface="Arial" panose="020B0604020202020204" pitchFamily="34" charset="0"/>
                <a:cs typeface="Arial" panose="020B0604020202020204" pitchFamily="34" charset="0"/>
              </a:rPr>
              <a:t>However, there might be several challenges in the implementation of this technology. One challenge is the need for legal  frameworks that support the use of blockchain technology for land registry purposes.[4]  Another challenge might be the resistance from users who are used to traditional land registry systems as they may be doubtful of new technology.</a:t>
            </a:r>
          </a:p>
          <a:p>
            <a:pPr algn="just" rtl="0">
              <a:spcBef>
                <a:spcPts val="1200"/>
              </a:spcBef>
              <a:spcAft>
                <a:spcPts val="1200"/>
              </a:spcAft>
            </a:pPr>
            <a:r>
              <a:rPr lang="en-IN" sz="1600" b="0" i="0" u="none" strike="noStrike" dirty="0">
                <a:solidFill>
                  <a:srgbClr val="000000"/>
                </a:solidFill>
                <a:effectLst/>
                <a:latin typeface="Arial" panose="020B0604020202020204" pitchFamily="34" charset="0"/>
                <a:cs typeface="Arial" panose="020B0604020202020204" pitchFamily="34" charset="0"/>
              </a:rPr>
              <a:t>In conclusion, blockchain technology has the potential to transform Land Documentation and Registry systems by providing various benefits such as increased security, accuracy and transparency.</a:t>
            </a:r>
            <a:endParaRPr lang="en-IN" sz="1600" b="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96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978439" y="1039496"/>
            <a:ext cx="9901002"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SWOT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07873B3E-DD75-F908-2CA1-5D6882F5FF2C}"/>
              </a:ext>
            </a:extLst>
          </p:cNvPr>
          <p:cNvPicPr>
            <a:picLocks noChangeAspect="1"/>
          </p:cNvPicPr>
          <p:nvPr/>
        </p:nvPicPr>
        <p:blipFill>
          <a:blip r:embed="rId2"/>
          <a:stretch>
            <a:fillRect/>
          </a:stretch>
        </p:blipFill>
        <p:spPr>
          <a:xfrm>
            <a:off x="3493328" y="1393439"/>
            <a:ext cx="4871224" cy="4871224"/>
          </a:xfrm>
          <a:prstGeom prst="rect">
            <a:avLst/>
          </a:prstGeom>
        </p:spPr>
      </p:pic>
    </p:spTree>
    <p:extLst>
      <p:ext uri="{BB962C8B-B14F-4D97-AF65-F5344CB8AC3E}">
        <p14:creationId xmlns:p14="http://schemas.microsoft.com/office/powerpoint/2010/main" val="2538364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1509243"/>
            <a:ext cx="9901002" cy="411651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algn="just" rtl="0" fontAlgn="base">
              <a:spcBef>
                <a:spcPts val="0"/>
              </a:spcBef>
              <a:spcAft>
                <a:spcPts val="885"/>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cs typeface="Arial" panose="020B0604020202020204" pitchFamily="34" charset="0"/>
              </a:rPr>
              <a:t>To explore the benefits of using blockchain technology for Land Documentation and Registry systems.</a:t>
            </a:r>
          </a:p>
          <a:p>
            <a:pPr algn="just" rtl="0" fontAlgn="base">
              <a:spcBef>
                <a:spcPts val="0"/>
              </a:spcBef>
              <a:spcAft>
                <a:spcPts val="885"/>
              </a:spcAft>
            </a:pPr>
            <a:endParaRPr lang="en-IN" sz="1800" b="0" i="0" u="none" strike="noStrike" dirty="0">
              <a:solidFill>
                <a:srgbClr val="000000"/>
              </a:solidFill>
              <a:effectLst/>
              <a:latin typeface="Arial" panose="020B0604020202020204" pitchFamily="34" charset="0"/>
              <a:cs typeface="Arial" panose="020B0604020202020204" pitchFamily="34" charset="0"/>
            </a:endParaRPr>
          </a:p>
          <a:p>
            <a:pPr algn="just" rtl="0" fontAlgn="base">
              <a:spcBef>
                <a:spcPts val="0"/>
              </a:spcBef>
              <a:spcAft>
                <a:spcPts val="885"/>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cs typeface="Arial" panose="020B0604020202020204" pitchFamily="34" charset="0"/>
              </a:rPr>
              <a:t>To create more efficient, secure, and transparent Land Documentation and Registry systems.</a:t>
            </a:r>
          </a:p>
          <a:p>
            <a:pPr algn="just" rtl="0" fontAlgn="base">
              <a:spcBef>
                <a:spcPts val="0"/>
              </a:spcBef>
              <a:spcAft>
                <a:spcPts val="885"/>
              </a:spcAft>
            </a:pPr>
            <a:endParaRPr lang="en-IN" sz="1800" b="0" i="0" u="none" strike="noStrike" dirty="0">
              <a:solidFill>
                <a:srgbClr val="000000"/>
              </a:solidFill>
              <a:effectLst/>
              <a:latin typeface="Arial" panose="020B0604020202020204" pitchFamily="34" charset="0"/>
              <a:cs typeface="Arial" panose="020B0604020202020204" pitchFamily="34" charset="0"/>
            </a:endParaRPr>
          </a:p>
          <a:p>
            <a:pPr algn="just" rtl="0" fontAlgn="base">
              <a:spcBef>
                <a:spcPts val="0"/>
              </a:spcBef>
              <a:spcAft>
                <a:spcPts val="885"/>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cs typeface="Arial" panose="020B0604020202020204" pitchFamily="34" charset="0"/>
              </a:rPr>
              <a:t>To overcome the inefficiencies, and errors and reduce the chances of fraud in the traditional registry systems.</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4005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12421</TotalTime>
  <Words>887</Words>
  <Application>Microsoft Macintosh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Rohit Sharma</cp:lastModifiedBy>
  <cp:revision>573</cp:revision>
  <dcterms:created xsi:type="dcterms:W3CDTF">2021-05-06T09:42:21Z</dcterms:created>
  <dcterms:modified xsi:type="dcterms:W3CDTF">2023-02-07T19:47:42Z</dcterms:modified>
</cp:coreProperties>
</file>