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796" r:id="rId4"/>
    <p:sldId id="795" r:id="rId5"/>
    <p:sldId id="797" r:id="rId6"/>
    <p:sldId id="798" r:id="rId7"/>
    <p:sldId id="807" r:id="rId8"/>
    <p:sldId id="806" r:id="rId9"/>
    <p:sldId id="808" r:id="rId10"/>
    <p:sldId id="809" r:id="rId11"/>
    <p:sldId id="810" r:id="rId12"/>
    <p:sldId id="811" r:id="rId13"/>
    <p:sldId id="812" r:id="rId14"/>
    <p:sldId id="800"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6803" autoAdjust="0"/>
  </p:normalViewPr>
  <p:slideViewPr>
    <p:cSldViewPr>
      <p:cViewPr>
        <p:scale>
          <a:sx n="40" d="100"/>
          <a:sy n="40" d="100"/>
        </p:scale>
        <p:origin x="-390" y="-72"/>
      </p:cViewPr>
      <p:guideLst>
        <p:guide orient="horz" pos="493"/>
        <p:guide orient="horz" pos="7496"/>
        <p:guide orient="horz" pos="2053"/>
        <p:guide orient="horz" pos="7949"/>
        <p:guide orient="horz" pos="1344"/>
        <p:guide orient="horz" pos="7042"/>
        <p:guide orient="horz" pos="7495"/>
        <p:guide orient="horz" pos="4320"/>
        <p:guide pos="7680"/>
        <p:guide pos="11536"/>
        <p:guide pos="14938"/>
        <p:guide pos="423"/>
        <p:guide pos="3825"/>
        <p:guide pos="876"/>
        <p:guide pos="7340"/>
        <p:guide pos="8020"/>
      </p:guideLst>
    </p:cSldViewPr>
  </p:slideViewPr>
  <p:outlineViewPr>
    <p:cViewPr>
      <p:scale>
        <a:sx n="33" d="100"/>
        <a:sy n="33" d="100"/>
      </p:scale>
      <p:origin x="0" y="1020"/>
    </p:cViewPr>
  </p:outlineViewPr>
  <p:notesTextViewPr>
    <p:cViewPr>
      <p:scale>
        <a:sx n="75" d="100"/>
        <a:sy n="75" d="100"/>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pPr/>
              <a:t>06/05/2017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pPr/>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pPr/>
              <a:t>06/05/2017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pPr/>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smtClean="0"/>
              <a:t>Image</a:t>
            </a:r>
            <a:r>
              <a:rPr lang="es-ES" dirty="0" smtClean="0"/>
              <a:t> </a:t>
            </a:r>
            <a:r>
              <a:rPr lang="es-ES" dirty="0" err="1" smtClean="0"/>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SV" dirty="0"/>
          </a:p>
        </p:txBody>
      </p:sp>
      <p:sp>
        <p:nvSpPr>
          <p:cNvPr id="4" name="Rectangle 3"/>
          <p:cNvSpPr/>
          <p:nvPr userDrawn="1"/>
        </p:nvSpPr>
        <p:spPr>
          <a:xfrm>
            <a:off x="494467" y="13260738"/>
            <a:ext cx="9403072"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solidFill>
            <a:schemeClr val="tx2">
              <a:lumMod val="50000"/>
              <a:lumOff val="50000"/>
            </a:schemeClr>
          </a:solidFill>
          <a:ln>
            <a:solidFill>
              <a:schemeClr val="accent3">
                <a:lumMod val="75000"/>
              </a:schemeClr>
            </a:solidFill>
          </a:ln>
        </p:spPr>
        <p:txBody>
          <a:bodyPr wrap="square" rtlCol="0">
            <a:spAutoFit/>
          </a:bodyPr>
          <a:lstStyle/>
          <a:p>
            <a:pPr algn="ctr"/>
            <a:r>
              <a:rPr lang="en-US" sz="2000" b="1" dirty="0" smtClean="0">
                <a:solidFill>
                  <a:schemeClr val="bg1"/>
                </a:solidFill>
              </a:rPr>
              <a:t>www.JanBaskTraining.com</a:t>
            </a:r>
            <a:endParaRPr lang="en-US" sz="2000" b="1" dirty="0">
              <a:solidFill>
                <a:schemeClr val="bg1"/>
              </a:solidFill>
            </a:endParaRPr>
          </a:p>
        </p:txBody>
      </p:sp>
      <p:sp>
        <p:nvSpPr>
          <p:cNvPr id="9" name="Rectangle 8"/>
          <p:cNvSpPr/>
          <p:nvPr userDrawn="1"/>
        </p:nvSpPr>
        <p:spPr>
          <a:xfrm flipV="1">
            <a:off x="13452934" y="13260738"/>
            <a:ext cx="9901100"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2" name="Picture 4" descr="Janbask Training"/>
          <p:cNvPicPr>
            <a:picLocks noChangeAspect="1" noChangeArrowheads="1"/>
          </p:cNvPicPr>
          <p:nvPr userDrawn="1"/>
        </p:nvPicPr>
        <p:blipFill>
          <a:blip r:embed="rId10" cstate="print"/>
          <a:srcRect/>
          <a:stretch>
            <a:fillRect/>
          </a:stretch>
        </p:blipFill>
        <p:spPr bwMode="auto">
          <a:xfrm>
            <a:off x="19126994" y="915194"/>
            <a:ext cx="3505200" cy="1130710"/>
          </a:xfrm>
          <a:prstGeom prst="rect">
            <a:avLst/>
          </a:prstGeom>
          <a:noFill/>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a:solidFill>
                  <a:schemeClr val="accent3">
                    <a:lumMod val="75000"/>
                  </a:schemeClr>
                </a:solidFill>
                <a:ea typeface="Open Sans Semibold" panose="020B0706030804020204" pitchFamily="34" charset="0"/>
                <a:cs typeface="Open Sans Semibold" panose="020B0706030804020204" pitchFamily="34" charset="0"/>
              </a:rPr>
              <a:t>OPERATORS &amp; CONTROL FLOW</a:t>
            </a:r>
          </a:p>
        </p:txBody>
      </p:sp>
      <p:cxnSp>
        <p:nvCxnSpPr>
          <p:cNvPr id="11" name="10 Conector recto"/>
          <p:cNvCxnSpPr/>
          <p:nvPr/>
        </p:nvCxnSpPr>
        <p:spPr>
          <a:xfrm>
            <a:off x="4877594" y="6790011"/>
            <a:ext cx="10591800" cy="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04744" y="3224927"/>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D022"/>
              </a:solidFill>
              <a:ln w="57150">
                <a:noFill/>
              </a:ln>
              <a:effectLst/>
            </p:spPr>
            <p:txBody>
              <a:bodyPr lIns="396000" tIns="432000" rIns="396000" bIns="360000" rtlCol="0" anchor="ctr" anchorCtr="0"/>
              <a:lstStyle/>
              <a:p>
                <a:pPr algn="ctr">
                  <a:lnSpc>
                    <a:spcPct val="125000"/>
                  </a:lnSpc>
                </a:pPr>
                <a:endParaRPr lang="en-US" sz="2200" dirty="0" smtClean="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994" y="762794"/>
            <a:ext cx="17924462" cy="2000548"/>
          </a:xfrm>
          <a:prstGeom prst="rect">
            <a:avLst/>
          </a:prstGeom>
        </p:spPr>
        <p:txBody>
          <a:bodyPr wrap="square">
            <a:spAutoFit/>
          </a:bodyPr>
          <a:lstStyle/>
          <a:p>
            <a:pPr defTabSz="1812040">
              <a:spcBef>
                <a:spcPct val="20000"/>
              </a:spcBef>
              <a:spcAft>
                <a:spcPts val="1199"/>
              </a:spcAft>
            </a:pPr>
            <a:r>
              <a:rPr lang="en-US" sz="6600" b="1" dirty="0" smtClean="0">
                <a:solidFill>
                  <a:schemeClr val="accent3">
                    <a:lumMod val="75000"/>
                  </a:schemeClr>
                </a:solidFill>
                <a:ea typeface="Open Sans Semibold" panose="020B0706030804020204" pitchFamily="34" charset="0"/>
                <a:cs typeface="Open Sans Semibold" panose="020B0706030804020204" pitchFamily="34" charset="0"/>
              </a:rPr>
              <a:t>Type CASTING</a:t>
            </a: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600994" y="1845725"/>
            <a:ext cx="5029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0" y="0"/>
            <a:ext cx="2438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Java array</a:t>
            </a:r>
            <a:r>
              <a:rPr kumimoji="0" lang="en-US" sz="900" b="0" i="0" u="none" strike="noStrike" cap="none" normalizeH="0" baseline="0" smtClean="0">
                <a:ln>
                  <a:noFill/>
                </a:ln>
                <a:solidFill>
                  <a:srgbClr val="000000"/>
                </a:solidFill>
                <a:effectLst/>
                <a:latin typeface="Verdana" pitchFamily="34" charset="0"/>
                <a:cs typeface="Arial" pitchFamily="34" charset="0"/>
              </a:rPr>
              <a:t> is an object the contains elements of similar data type. It is a data structure where we store similar elements. We can store only fixed set of elements in a java array.</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Array in java is index based, first element of the array is stored at 0 index.</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7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1905794" y="2362994"/>
            <a:ext cx="16382206" cy="1569660"/>
          </a:xfrm>
          <a:prstGeom prst="rect">
            <a:avLst/>
          </a:prstGeom>
        </p:spPr>
        <p:txBody>
          <a:bodyPr wrap="square">
            <a:spAutoFit/>
          </a:bodyPr>
          <a:lstStyle/>
          <a:p>
            <a:pPr marL="914400" indent="-914400">
              <a:buAutoNum type="arabicPeriod"/>
            </a:pPr>
            <a:r>
              <a:rPr lang="en-US" dirty="0" smtClean="0"/>
              <a:t>Implicit Casting [Java Compiler Auto]</a:t>
            </a:r>
          </a:p>
          <a:p>
            <a:pPr marL="914400" indent="-914400">
              <a:buAutoNum type="arabicPeriod"/>
            </a:pPr>
            <a:r>
              <a:rPr lang="en-US" dirty="0" smtClean="0"/>
              <a:t>Explicit Casting [Programmer]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041" y="4545508"/>
            <a:ext cx="15741689" cy="628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35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994" y="762794"/>
            <a:ext cx="17924462" cy="2000548"/>
          </a:xfrm>
          <a:prstGeom prst="rect">
            <a:avLst/>
          </a:prstGeom>
        </p:spPr>
        <p:txBody>
          <a:bodyPr wrap="square">
            <a:spAutoFit/>
          </a:bodyPr>
          <a:lstStyle/>
          <a:p>
            <a:pPr defTabSz="1812040">
              <a:spcBef>
                <a:spcPct val="20000"/>
              </a:spcBef>
              <a:spcAft>
                <a:spcPts val="1199"/>
              </a:spcAft>
            </a:pPr>
            <a:r>
              <a:rPr lang="en-US" sz="6600" b="1" dirty="0" smtClean="0">
                <a:solidFill>
                  <a:schemeClr val="accent3">
                    <a:lumMod val="75000"/>
                  </a:schemeClr>
                </a:solidFill>
                <a:ea typeface="Open Sans Semibold" panose="020B0706030804020204" pitchFamily="34" charset="0"/>
                <a:cs typeface="Open Sans Semibold" panose="020B0706030804020204" pitchFamily="34" charset="0"/>
              </a:rPr>
              <a:t>Selection STATEMENT</a:t>
            </a: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600994" y="1845725"/>
            <a:ext cx="762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0" y="0"/>
            <a:ext cx="2438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Java array</a:t>
            </a:r>
            <a:r>
              <a:rPr kumimoji="0" lang="en-US" sz="900" b="0" i="0" u="none" strike="noStrike" cap="none" normalizeH="0" baseline="0" smtClean="0">
                <a:ln>
                  <a:noFill/>
                </a:ln>
                <a:solidFill>
                  <a:srgbClr val="000000"/>
                </a:solidFill>
                <a:effectLst/>
                <a:latin typeface="Verdana" pitchFamily="34" charset="0"/>
                <a:cs typeface="Arial" pitchFamily="34" charset="0"/>
              </a:rPr>
              <a:t> is an object the contains elements of similar data type. It is a data structure where we store similar elements. We can store only fixed set of elements in a java array.</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Array in java is index based, first element of the array is stored at 0 index.</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7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594" y="2355767"/>
            <a:ext cx="10439400" cy="4220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896394" y="6934994"/>
            <a:ext cx="19126200" cy="4524315"/>
          </a:xfrm>
          <a:prstGeom prst="rect">
            <a:avLst/>
          </a:prstGeom>
        </p:spPr>
        <p:txBody>
          <a:bodyPr wrap="square">
            <a:spAutoFit/>
          </a:bodyPr>
          <a:lstStyle/>
          <a:p>
            <a:pPr algn="just"/>
            <a:r>
              <a:rPr lang="en-US" dirty="0" smtClean="0">
                <a:sym typeface="Wingdings" pitchFamily="2" charset="2"/>
              </a:rPr>
              <a:t> </a:t>
            </a:r>
            <a:r>
              <a:rPr lang="en-US" dirty="0">
                <a:sym typeface="Wingdings" pitchFamily="2" charset="2"/>
              </a:rPr>
              <a:t>I</a:t>
            </a:r>
            <a:r>
              <a:rPr lang="en-US" dirty="0" smtClean="0"/>
              <a:t>f </a:t>
            </a:r>
            <a:r>
              <a:rPr lang="en-US" dirty="0"/>
              <a:t>statement is a conditional branch statement. This is a two way branch statement. Depending upon the whether a condition is true or false, the corresponding code is executed</a:t>
            </a:r>
            <a:r>
              <a:rPr lang="en-US" dirty="0" smtClean="0"/>
              <a:t>.</a:t>
            </a:r>
          </a:p>
          <a:p>
            <a:pPr algn="just"/>
            <a:endParaRPr lang="en-US" dirty="0"/>
          </a:p>
          <a:p>
            <a:pPr algn="just"/>
            <a:r>
              <a:rPr lang="en-US" dirty="0" smtClean="0">
                <a:sym typeface="Wingdings" pitchFamily="2" charset="2"/>
              </a:rPr>
              <a:t> </a:t>
            </a:r>
            <a:r>
              <a:rPr lang="en-US" dirty="0">
                <a:sym typeface="Wingdings" pitchFamily="2" charset="2"/>
              </a:rPr>
              <a:t>S</a:t>
            </a:r>
            <a:r>
              <a:rPr lang="en-US" dirty="0" smtClean="0"/>
              <a:t>witch </a:t>
            </a:r>
            <a:r>
              <a:rPr lang="en-US" dirty="0"/>
              <a:t>statement is a multiway branch statement. Depending upon the value used for switching, the corresponding code is executed.</a:t>
            </a:r>
          </a:p>
        </p:txBody>
      </p:sp>
    </p:spTree>
    <p:extLst>
      <p:ext uri="{BB962C8B-B14F-4D97-AF65-F5344CB8AC3E}">
        <p14:creationId xmlns:p14="http://schemas.microsoft.com/office/powerpoint/2010/main" val="383373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994" y="762794"/>
            <a:ext cx="17924462" cy="2000548"/>
          </a:xfrm>
          <a:prstGeom prst="rect">
            <a:avLst/>
          </a:prstGeom>
        </p:spPr>
        <p:txBody>
          <a:bodyPr wrap="square">
            <a:spAutoFit/>
          </a:bodyPr>
          <a:lstStyle/>
          <a:p>
            <a:pPr defTabSz="1812040">
              <a:spcBef>
                <a:spcPct val="20000"/>
              </a:spcBef>
              <a:spcAft>
                <a:spcPts val="1199"/>
              </a:spcAft>
            </a:pPr>
            <a:r>
              <a:rPr lang="en-US" sz="6600" b="1" dirty="0" smtClean="0">
                <a:solidFill>
                  <a:schemeClr val="accent3">
                    <a:lumMod val="75000"/>
                  </a:schemeClr>
                </a:solidFill>
                <a:ea typeface="Open Sans Semibold" panose="020B0706030804020204" pitchFamily="34" charset="0"/>
                <a:cs typeface="Open Sans Semibold" panose="020B0706030804020204" pitchFamily="34" charset="0"/>
              </a:rPr>
              <a:t>Iteration STATEMENT</a:t>
            </a: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600994" y="1845725"/>
            <a:ext cx="762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0" y="0"/>
            <a:ext cx="2438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Java array</a:t>
            </a:r>
            <a:r>
              <a:rPr kumimoji="0" lang="en-US" sz="900" b="0" i="0" u="none" strike="noStrike" cap="none" normalizeH="0" baseline="0" smtClean="0">
                <a:ln>
                  <a:noFill/>
                </a:ln>
                <a:solidFill>
                  <a:srgbClr val="000000"/>
                </a:solidFill>
                <a:effectLst/>
                <a:latin typeface="Verdana" pitchFamily="34" charset="0"/>
                <a:cs typeface="Arial" pitchFamily="34" charset="0"/>
              </a:rPr>
              <a:t> is an object the contains elements of similar data type. It is a data structure where we store similar elements. We can store only fixed set of elements in a java array.</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Array in java is index based, first element of the array is stored at 0 index.</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7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1600994" y="3201194"/>
            <a:ext cx="16687006" cy="8217634"/>
          </a:xfrm>
          <a:prstGeom prst="rect">
            <a:avLst/>
          </a:prstGeom>
        </p:spPr>
        <p:txBody>
          <a:bodyPr wrap="square">
            <a:spAutoFit/>
          </a:bodyPr>
          <a:lstStyle/>
          <a:p>
            <a:pPr algn="just"/>
            <a:r>
              <a:rPr lang="en-US" dirty="0"/>
              <a:t>Iteration statements cause statements (or compound statements) to be executed zero or more </a:t>
            </a:r>
            <a:r>
              <a:rPr lang="en-US" dirty="0" smtClean="0"/>
              <a:t>times.</a:t>
            </a:r>
          </a:p>
          <a:p>
            <a:endParaRPr lang="en-US" dirty="0"/>
          </a:p>
          <a:p>
            <a:pPr algn="just"/>
            <a:r>
              <a:rPr lang="en-US" dirty="0"/>
              <a:t>Loops are basically means to do a task multiple times, without actually coding all statements over and over again</a:t>
            </a:r>
            <a:r>
              <a:rPr lang="en-US" dirty="0" smtClean="0"/>
              <a:t>.</a:t>
            </a:r>
          </a:p>
          <a:p>
            <a:endParaRPr lang="en-US" dirty="0"/>
          </a:p>
          <a:p>
            <a:r>
              <a:rPr lang="en-US" dirty="0"/>
              <a:t>Loops in Java are mainly of three types :-</a:t>
            </a:r>
            <a:br>
              <a:rPr lang="en-US" dirty="0"/>
            </a:br>
            <a:r>
              <a:rPr lang="en-US" dirty="0"/>
              <a:t/>
            </a:r>
            <a:br>
              <a:rPr lang="en-US" dirty="0"/>
            </a:br>
            <a:r>
              <a:rPr lang="en-US" dirty="0"/>
              <a:t>1. 'while' loop</a:t>
            </a:r>
            <a:br>
              <a:rPr lang="en-US" dirty="0"/>
            </a:br>
            <a:r>
              <a:rPr lang="en-US" dirty="0"/>
              <a:t>2. 'do while' loop</a:t>
            </a:r>
            <a:br>
              <a:rPr lang="en-US" dirty="0"/>
            </a:br>
            <a:r>
              <a:rPr lang="en-US" dirty="0"/>
              <a:t>3. 'for' loop</a:t>
            </a:r>
          </a:p>
        </p:txBody>
      </p:sp>
    </p:spTree>
    <p:extLst>
      <p:ext uri="{BB962C8B-B14F-4D97-AF65-F5344CB8AC3E}">
        <p14:creationId xmlns:p14="http://schemas.microsoft.com/office/powerpoint/2010/main" val="283074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994" y="762794"/>
            <a:ext cx="17924462" cy="2000548"/>
          </a:xfrm>
          <a:prstGeom prst="rect">
            <a:avLst/>
          </a:prstGeom>
        </p:spPr>
        <p:txBody>
          <a:bodyPr wrap="square">
            <a:spAutoFit/>
          </a:bodyPr>
          <a:lstStyle/>
          <a:p>
            <a:pPr defTabSz="1812040">
              <a:spcBef>
                <a:spcPct val="20000"/>
              </a:spcBef>
              <a:spcAft>
                <a:spcPts val="1199"/>
              </a:spcAft>
            </a:pPr>
            <a:r>
              <a:rPr lang="en-US" sz="6600" b="1" dirty="0" smtClean="0">
                <a:solidFill>
                  <a:schemeClr val="accent3">
                    <a:lumMod val="75000"/>
                  </a:schemeClr>
                </a:solidFill>
                <a:ea typeface="Open Sans Semibold" panose="020B0706030804020204" pitchFamily="34" charset="0"/>
                <a:cs typeface="Open Sans Semibold" panose="020B0706030804020204" pitchFamily="34" charset="0"/>
              </a:rPr>
              <a:t>Transfer STATEMENT</a:t>
            </a: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600994" y="1845725"/>
            <a:ext cx="762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0" y="0"/>
            <a:ext cx="2438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Java array</a:t>
            </a:r>
            <a:r>
              <a:rPr kumimoji="0" lang="en-US" sz="900" b="0" i="0" u="none" strike="noStrike" cap="none" normalizeH="0" baseline="0" smtClean="0">
                <a:ln>
                  <a:noFill/>
                </a:ln>
                <a:solidFill>
                  <a:srgbClr val="000000"/>
                </a:solidFill>
                <a:effectLst/>
                <a:latin typeface="Verdana" pitchFamily="34" charset="0"/>
                <a:cs typeface="Arial" pitchFamily="34" charset="0"/>
              </a:rPr>
              <a:t> is an object the contains elements of similar data type. It is a data structure where we store similar elements. We can store only fixed set of elements in a java array.</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Array in java is index based, first element of the array is stored at 0 index.</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7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1600994" y="3201194"/>
            <a:ext cx="16687006" cy="3785652"/>
          </a:xfrm>
          <a:prstGeom prst="rect">
            <a:avLst/>
          </a:prstGeom>
        </p:spPr>
        <p:txBody>
          <a:bodyPr wrap="square">
            <a:spAutoFit/>
          </a:bodyPr>
          <a:lstStyle/>
          <a:p>
            <a:r>
              <a:rPr lang="en-US" dirty="0" smtClean="0"/>
              <a:t>Transfer statement </a:t>
            </a:r>
            <a:r>
              <a:rPr lang="en-US" dirty="0"/>
              <a:t>in Java are mainly of three </a:t>
            </a:r>
            <a:r>
              <a:rPr lang="en-US" dirty="0" smtClean="0"/>
              <a:t>types</a:t>
            </a:r>
            <a:r>
              <a:rPr lang="en-US" dirty="0"/>
              <a:t/>
            </a:r>
            <a:br>
              <a:rPr lang="en-US" dirty="0"/>
            </a:br>
            <a:r>
              <a:rPr lang="en-US" dirty="0"/>
              <a:t/>
            </a:r>
            <a:br>
              <a:rPr lang="en-US" dirty="0"/>
            </a:br>
            <a:r>
              <a:rPr lang="en-US" dirty="0"/>
              <a:t>1. </a:t>
            </a:r>
            <a:r>
              <a:rPr lang="en-US" dirty="0" smtClean="0"/>
              <a:t>break</a:t>
            </a:r>
            <a:r>
              <a:rPr lang="en-US" dirty="0"/>
              <a:t/>
            </a:r>
            <a:br>
              <a:rPr lang="en-US" dirty="0"/>
            </a:br>
            <a:r>
              <a:rPr lang="en-US" dirty="0"/>
              <a:t>2. </a:t>
            </a:r>
            <a:r>
              <a:rPr lang="en-US" dirty="0" smtClean="0"/>
              <a:t>continue</a:t>
            </a:r>
            <a:r>
              <a:rPr lang="en-US" dirty="0"/>
              <a:t/>
            </a:r>
            <a:br>
              <a:rPr lang="en-US" dirty="0"/>
            </a:br>
            <a:r>
              <a:rPr lang="en-US" dirty="0"/>
              <a:t>3. </a:t>
            </a:r>
            <a:r>
              <a:rPr lang="en-US" dirty="0" smtClean="0"/>
              <a:t>return</a:t>
            </a:r>
            <a:endParaRPr lang="en-US" dirty="0"/>
          </a:p>
        </p:txBody>
      </p:sp>
    </p:spTree>
    <p:extLst>
      <p:ext uri="{BB962C8B-B14F-4D97-AF65-F5344CB8AC3E}">
        <p14:creationId xmlns:p14="http://schemas.microsoft.com/office/powerpoint/2010/main" val="126903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What are we learning in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Next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3201194" y="3963194"/>
            <a:ext cx="16102389"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Package declaration</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Accessibility modifiers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Simple </a:t>
            </a:r>
            <a:r>
              <a:rPr lang="en-US" sz="4000" dirty="0">
                <a:ea typeface="Open Sans" panose="020B0606030504020204" pitchFamily="34" charset="0"/>
                <a:cs typeface="Open Sans" panose="020B0606030504020204" pitchFamily="34" charset="0"/>
              </a:rPr>
              <a:t>Imports &amp; Static </a:t>
            </a:r>
            <a:r>
              <a:rPr lang="en-US" sz="4000" dirty="0" smtClean="0">
                <a:ea typeface="Open Sans" panose="020B0606030504020204" pitchFamily="34" charset="0"/>
                <a:cs typeface="Open Sans" panose="020B0606030504020204" pitchFamily="34" charset="0"/>
              </a:rPr>
              <a:t>Imports</a:t>
            </a:r>
          </a:p>
          <a:p>
            <a:pPr marL="3102381" lvl="2" indent="-685800">
              <a:buFont typeface="Wingdings" panose="05000000000000000000" pitchFamily="2" charset="2"/>
              <a:buChar char="ü"/>
            </a:pPr>
            <a:r>
              <a:rPr lang="en-US" sz="4000" smtClean="0">
                <a:ea typeface="Open Sans" panose="020B0606030504020204" pitchFamily="34" charset="0"/>
                <a:cs typeface="Open Sans" panose="020B0606030504020204" pitchFamily="34" charset="0"/>
              </a:rPr>
              <a:t>Input From User</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240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smtClean="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endPar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endParaRP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 for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1"/>
          <p:cNvSpPr/>
          <p:nvPr/>
        </p:nvSpPr>
        <p:spPr>
          <a:xfrm>
            <a:off x="8154194" y="4267994"/>
            <a:ext cx="13792200" cy="824668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Arithmetic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Increment or Decrement Operator</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Relational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Equality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Logical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Short-circuit(or conditional)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Ternary operator</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Assignment Operators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Type Casting</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Selection Statements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Iteration Statements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Transfer Statements</a:t>
            </a:r>
          </a:p>
          <a:p>
            <a:pPr lvl="2"/>
            <a:endParaRPr lang="en-US" sz="4000" dirty="0" smtClean="0">
              <a:ea typeface="Open Sans" panose="020B0606030504020204" pitchFamily="34" charset="0"/>
              <a:cs typeface="Open Sans" panose="020B0606030504020204" pitchFamily="34" charset="0"/>
            </a:endParaRPr>
          </a:p>
        </p:txBody>
      </p:sp>
      <p:cxnSp>
        <p:nvCxnSpPr>
          <p:cNvPr id="4" name="10 Conector recto"/>
          <p:cNvCxnSpPr/>
          <p:nvPr/>
        </p:nvCxnSpPr>
        <p:spPr>
          <a:xfrm>
            <a:off x="2246689" y="2673329"/>
            <a:ext cx="1185110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594" y="5489190"/>
            <a:ext cx="54578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Marcador de texto 4"/>
          <p:cNvSpPr txBox="1">
            <a:spLocks/>
          </p:cNvSpPr>
          <p:nvPr/>
        </p:nvSpPr>
        <p:spPr>
          <a:xfrm>
            <a:off x="1616619" y="828125"/>
            <a:ext cx="17101901" cy="1458670"/>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OPERATORS</a:t>
            </a:r>
          </a:p>
        </p:txBody>
      </p:sp>
      <p:cxnSp>
        <p:nvCxnSpPr>
          <p:cNvPr id="48" name="10 Conector recto"/>
          <p:cNvCxnSpPr/>
          <p:nvPr/>
        </p:nvCxnSpPr>
        <p:spPr>
          <a:xfrm>
            <a:off x="1616619" y="2000691"/>
            <a:ext cx="440397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6619" y="2286795"/>
            <a:ext cx="16671381" cy="4524315"/>
          </a:xfrm>
          <a:prstGeom prst="rect">
            <a:avLst/>
          </a:prstGeom>
        </p:spPr>
        <p:txBody>
          <a:bodyPr wrap="square">
            <a:spAutoFit/>
          </a:bodyPr>
          <a:lstStyle/>
          <a:p>
            <a:pPr marL="685800" indent="-685800">
              <a:buFont typeface="Arial" pitchFamily="34" charset="0"/>
              <a:buChar char="•"/>
            </a:pPr>
            <a:r>
              <a:rPr lang="en-US" dirty="0"/>
              <a:t>Arithmetic </a:t>
            </a:r>
            <a:r>
              <a:rPr lang="en-US" dirty="0" smtClean="0"/>
              <a:t>Operators</a:t>
            </a:r>
          </a:p>
          <a:p>
            <a:pPr marL="685800" indent="-685800">
              <a:buFont typeface="Arial" pitchFamily="34" charset="0"/>
              <a:buChar char="•"/>
            </a:pPr>
            <a:r>
              <a:rPr lang="en-US" dirty="0" smtClean="0"/>
              <a:t>Relational Operators</a:t>
            </a:r>
          </a:p>
          <a:p>
            <a:pPr marL="685800" indent="-685800">
              <a:buFont typeface="Arial" pitchFamily="34" charset="0"/>
              <a:buChar char="•"/>
            </a:pPr>
            <a:r>
              <a:rPr lang="en-US" dirty="0" smtClean="0"/>
              <a:t>Increment or Decrement Operators</a:t>
            </a:r>
          </a:p>
          <a:p>
            <a:pPr marL="685800" indent="-685800">
              <a:buFont typeface="Arial" pitchFamily="34" charset="0"/>
              <a:buChar char="•"/>
            </a:pPr>
            <a:r>
              <a:rPr lang="en-US" dirty="0" smtClean="0"/>
              <a:t>Logical Operators</a:t>
            </a:r>
          </a:p>
          <a:p>
            <a:pPr marL="685800" indent="-685800">
              <a:buFont typeface="Arial" pitchFamily="34" charset="0"/>
              <a:buChar char="•"/>
            </a:pPr>
            <a:r>
              <a:rPr lang="en-US" dirty="0" smtClean="0"/>
              <a:t>Assignment Operators</a:t>
            </a:r>
          </a:p>
          <a:p>
            <a:pPr marL="685800" indent="-685800">
              <a:buFont typeface="Arial" pitchFamily="34" charset="0"/>
              <a:buChar char="•"/>
            </a:pPr>
            <a:r>
              <a:rPr lang="en-US" dirty="0" smtClean="0"/>
              <a:t>Ternary Operators</a:t>
            </a:r>
            <a:endParaRPr lang="en-US" dirty="0"/>
          </a:p>
        </p:txBody>
      </p:sp>
    </p:spTree>
    <p:extLst>
      <p:ext uri="{BB962C8B-B14F-4D97-AF65-F5344CB8AC3E}">
        <p14:creationId xmlns:p14="http://schemas.microsoft.com/office/powerpoint/2010/main" val="34366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6" presetClass="entr" presetSubtype="16"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circle(in)">
                                      <p:cBhvr>
                                        <p:cTn id="10"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4"/>
          <p:cNvSpPr txBox="1">
            <a:spLocks/>
          </p:cNvSpPr>
          <p:nvPr/>
        </p:nvSpPr>
        <p:spPr>
          <a:xfrm>
            <a:off x="2111672" y="68137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Arithmetic 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5" name="TextBox 34"/>
          <p:cNvSpPr txBox="1"/>
          <p:nvPr/>
        </p:nvSpPr>
        <p:spPr>
          <a:xfrm>
            <a:off x="2426709" y="2291911"/>
            <a:ext cx="19982220" cy="1200329"/>
          </a:xfrm>
          <a:prstGeom prst="rect">
            <a:avLst/>
          </a:prstGeom>
          <a:noFill/>
        </p:spPr>
        <p:txBody>
          <a:bodyPr wrap="square" rtlCol="0">
            <a:spAutoFit/>
          </a:bodyPr>
          <a:lstStyle/>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994" y="2855786"/>
            <a:ext cx="18211800" cy="948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10 Conector recto"/>
          <p:cNvCxnSpPr/>
          <p:nvPr/>
        </p:nvCxnSpPr>
        <p:spPr>
          <a:xfrm>
            <a:off x="2226769" y="2028203"/>
            <a:ext cx="828962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0-#ppt_w/2"/>
                                          </p:val>
                                        </p:tav>
                                        <p:tav tm="100000">
                                          <p:val>
                                            <p:strVal val="#ppt_x"/>
                                          </p:val>
                                        </p:tav>
                                      </p:tavLst>
                                    </p:anim>
                                    <p:anim calcmode="lin" valueType="num">
                                      <p:cBhvr additive="base">
                                        <p:cTn id="12" dur="1000" fill="hold"/>
                                        <p:tgtEl>
                                          <p:spTgt spid="33"/>
                                        </p:tgtEl>
                                        <p:attrNameLst>
                                          <p:attrName>ppt_y</p:attrName>
                                        </p:attrNameLst>
                                      </p:cBhvr>
                                      <p:tavLst>
                                        <p:tav tm="0">
                                          <p:val>
                                            <p:strVal val="#ppt_y"/>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Relationa</a:t>
            </a:r>
            <a:r>
              <a:rPr lang="en-US" sz="6600" dirty="0">
                <a:solidFill>
                  <a:schemeClr val="accent3">
                    <a:lumMod val="75000"/>
                  </a:schemeClr>
                </a:solidFill>
                <a:ea typeface="Open Sans Semibold" panose="020B0706030804020204" pitchFamily="34" charset="0"/>
                <a:cs typeface="Open Sans Semibold" panose="020B0706030804020204" pitchFamily="34" charset="0"/>
              </a:rPr>
              <a:t>l</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OPERATORS</a:t>
            </a: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5" name="Rectangle 4"/>
          <p:cNvSpPr/>
          <p:nvPr/>
        </p:nvSpPr>
        <p:spPr>
          <a:xfrm>
            <a:off x="1886648" y="1954467"/>
            <a:ext cx="16401352" cy="1569660"/>
          </a:xfrm>
          <a:prstGeom prst="rect">
            <a:avLst/>
          </a:prstGeom>
        </p:spPr>
        <p:txBody>
          <a:bodyPr wrap="square">
            <a:spAutoFit/>
          </a:bodyPr>
          <a:lstStyle/>
          <a:p>
            <a:endParaRPr lang="en-US" dirty="0" smtClean="0"/>
          </a:p>
          <a:p>
            <a:endParaRPr lang="en-US" b="1" dirty="0" smtClean="0"/>
          </a:p>
        </p:txBody>
      </p:sp>
      <p:cxnSp>
        <p:nvCxnSpPr>
          <p:cNvPr id="18" name="10 Conector recto"/>
          <p:cNvCxnSpPr/>
          <p:nvPr/>
        </p:nvCxnSpPr>
        <p:spPr>
          <a:xfrm>
            <a:off x="1981994" y="2134394"/>
            <a:ext cx="7848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946" y="2515394"/>
            <a:ext cx="16306799" cy="987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Increment and Decrement 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981994" y="2134394"/>
            <a:ext cx="1356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Freeform 6"/>
          <p:cNvSpPr>
            <a:spLocks noEditPoints="1"/>
          </p:cNvSpPr>
          <p:nvPr/>
        </p:nvSpPr>
        <p:spPr bwMode="auto">
          <a:xfrm>
            <a:off x="9539283" y="90229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8" name="Freeform 6"/>
          <p:cNvSpPr>
            <a:spLocks noEditPoints="1"/>
          </p:cNvSpPr>
          <p:nvPr/>
        </p:nvSpPr>
        <p:spPr bwMode="auto">
          <a:xfrm>
            <a:off x="9691683" y="91753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5" name="TextBox 4"/>
          <p:cNvSpPr txBox="1"/>
          <p:nvPr/>
        </p:nvSpPr>
        <p:spPr>
          <a:xfrm>
            <a:off x="3277394" y="11430794"/>
            <a:ext cx="19202400" cy="646331"/>
          </a:xfrm>
          <a:prstGeom prst="rect">
            <a:avLst/>
          </a:prstGeom>
          <a:noFill/>
        </p:spPr>
        <p:txBody>
          <a:bodyPr wrap="square" rtlCol="0">
            <a:spAutoFit/>
          </a:bodyPr>
          <a:lstStyle/>
          <a:p>
            <a:endParaRPr lang="en-US" sz="3600" dirty="0"/>
          </a:p>
        </p:txBody>
      </p:sp>
      <p:sp>
        <p:nvSpPr>
          <p:cNvPr id="10" name="Freeform 6"/>
          <p:cNvSpPr>
            <a:spLocks noEditPoints="1"/>
          </p:cNvSpPr>
          <p:nvPr/>
        </p:nvSpPr>
        <p:spPr bwMode="auto">
          <a:xfrm flipH="1">
            <a:off x="9906793" y="9525794"/>
            <a:ext cx="304800" cy="39358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11" name="Freeform 17"/>
          <p:cNvSpPr>
            <a:spLocks noEditPoints="1"/>
          </p:cNvSpPr>
          <p:nvPr/>
        </p:nvSpPr>
        <p:spPr bwMode="auto">
          <a:xfrm>
            <a:off x="1999151" y="90229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12" name="Freeform 17"/>
          <p:cNvSpPr>
            <a:spLocks noEditPoints="1"/>
          </p:cNvSpPr>
          <p:nvPr/>
        </p:nvSpPr>
        <p:spPr bwMode="auto">
          <a:xfrm>
            <a:off x="2151551" y="91753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794" y="4331954"/>
            <a:ext cx="18632856" cy="325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Logical </a:t>
            </a:r>
            <a:r>
              <a:rPr lang="en-US" sz="6600" dirty="0">
                <a:solidFill>
                  <a:schemeClr val="accent3">
                    <a:lumMod val="75000"/>
                  </a:schemeClr>
                </a:solidFill>
                <a:ea typeface="Open Sans Semibold" panose="020B0706030804020204" pitchFamily="34" charset="0"/>
                <a:cs typeface="Open Sans Semibold" panose="020B0706030804020204" pitchFamily="34" charset="0"/>
              </a:rPr>
              <a:t>OPERATORS</a:t>
            </a: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2058194" y="2027584"/>
            <a:ext cx="662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621794" y="3201194"/>
            <a:ext cx="7620000" cy="632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794" y="3201194"/>
            <a:ext cx="16764000" cy="800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Assignment 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855095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794" y="2898682"/>
            <a:ext cx="16611600" cy="86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7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7194" y="1143794"/>
            <a:ext cx="16610806" cy="3373231"/>
          </a:xfrm>
          <a:prstGeom prst="rect">
            <a:avLst/>
          </a:prstGeom>
        </p:spPr>
        <p:txBody>
          <a:bodyPr wrap="square">
            <a:spAutoFit/>
          </a:bodyPr>
          <a:lstStyle/>
          <a:p>
            <a:pPr defTabSz="1812040">
              <a:spcBef>
                <a:spcPct val="20000"/>
              </a:spcBef>
              <a:spcAft>
                <a:spcPts val="1199"/>
              </a:spcAft>
            </a:pPr>
            <a:r>
              <a:rPr lang="en-US" sz="6600" b="1" dirty="0">
                <a:solidFill>
                  <a:schemeClr val="accent3">
                    <a:lumMod val="75000"/>
                  </a:schemeClr>
                </a:solidFill>
                <a:ea typeface="Open Sans Semibold" panose="020B0706030804020204" pitchFamily="34" charset="0"/>
                <a:cs typeface="Open Sans Semibold" panose="020B0706030804020204" pitchFamily="34" charset="0"/>
              </a:rPr>
              <a:t>Ternary </a:t>
            </a:r>
            <a:r>
              <a:rPr lang="en-US" sz="6600" b="1" dirty="0" smtClean="0">
                <a:solidFill>
                  <a:schemeClr val="accent3">
                    <a:lumMod val="75000"/>
                  </a:schemeClr>
                </a:solidFill>
                <a:ea typeface="Open Sans Semibold" panose="020B0706030804020204" pitchFamily="34" charset="0"/>
                <a:cs typeface="Open Sans Semibold" panose="020B0706030804020204" pitchFamily="34" charset="0"/>
              </a:rPr>
              <a:t>or Conditional OPERATOR</a:t>
            </a: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pPr defTabSz="1812040">
              <a:spcBef>
                <a:spcPct val="20000"/>
              </a:spcBef>
              <a:spcAft>
                <a:spcPts val="1199"/>
              </a:spcAft>
            </a:pPr>
            <a:endParaRPr lang="en-US" sz="6600" b="1"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677194" y="2134394"/>
            <a:ext cx="11887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0" y="0"/>
            <a:ext cx="2438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Java array</a:t>
            </a:r>
            <a:r>
              <a:rPr kumimoji="0" lang="en-US" sz="900" b="0" i="0" u="none" strike="noStrike" cap="none" normalizeH="0" baseline="0" smtClean="0">
                <a:ln>
                  <a:noFill/>
                </a:ln>
                <a:solidFill>
                  <a:srgbClr val="000000"/>
                </a:solidFill>
                <a:effectLst/>
                <a:latin typeface="Verdana" pitchFamily="34" charset="0"/>
                <a:cs typeface="Arial" pitchFamily="34" charset="0"/>
              </a:rPr>
              <a:t> is an object the contains elements of similar data type. It is a data structure where we store similar elements. We can store only fixed set of elements in a java array.</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Array in java is index based, first element of the array is stored at 0 index.</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7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1981994" y="2830409"/>
            <a:ext cx="18973800" cy="7478970"/>
          </a:xfrm>
          <a:prstGeom prst="rect">
            <a:avLst/>
          </a:prstGeom>
        </p:spPr>
        <p:txBody>
          <a:bodyPr wrap="square">
            <a:spAutoFit/>
          </a:bodyPr>
          <a:lstStyle/>
          <a:p>
            <a:r>
              <a:rPr lang="en-US" dirty="0"/>
              <a:t>Conditional Operator ( ? : </a:t>
            </a:r>
            <a:r>
              <a:rPr lang="en-US" dirty="0" smtClean="0"/>
              <a:t>)</a:t>
            </a:r>
          </a:p>
          <a:p>
            <a:endParaRPr lang="en-US" dirty="0"/>
          </a:p>
          <a:p>
            <a:pPr algn="just"/>
            <a:r>
              <a:rPr lang="en-US" dirty="0"/>
              <a:t>Conditional operator is also known as the ternary operator. This operator consists of three operands and is used to evaluate Boolean expressions. The goal of the operator is to decide, which value should be assigned to the variable. </a:t>
            </a:r>
            <a:endParaRPr lang="en-US" dirty="0" smtClean="0"/>
          </a:p>
          <a:p>
            <a:endParaRPr lang="en-US" dirty="0"/>
          </a:p>
          <a:p>
            <a:r>
              <a:rPr lang="en-US" u="sng" dirty="0" smtClean="0"/>
              <a:t>The </a:t>
            </a:r>
            <a:r>
              <a:rPr lang="en-US" u="sng" dirty="0"/>
              <a:t>operator is written </a:t>
            </a:r>
            <a:r>
              <a:rPr lang="en-US" u="sng" dirty="0" smtClean="0"/>
              <a:t>as</a:t>
            </a:r>
          </a:p>
          <a:p>
            <a:endParaRPr lang="en-US" dirty="0"/>
          </a:p>
          <a:p>
            <a:r>
              <a:rPr lang="en-US" dirty="0"/>
              <a:t>variable x = (expression) ? value if true : value if false</a:t>
            </a:r>
          </a:p>
        </p:txBody>
      </p:sp>
    </p:spTree>
    <p:extLst>
      <p:ext uri="{BB962C8B-B14F-4D97-AF65-F5344CB8AC3E}">
        <p14:creationId xmlns:p14="http://schemas.microsoft.com/office/powerpoint/2010/main" val="722929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152162</TotalTime>
  <Words>302</Words>
  <Application>Microsoft Office PowerPoint</Application>
  <PresentationFormat>Custom</PresentationFormat>
  <Paragraphs>72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AVINASH</cp:lastModifiedBy>
  <cp:revision>12245</cp:revision>
  <dcterms:created xsi:type="dcterms:W3CDTF">2014-07-01T16:42:18Z</dcterms:created>
  <dcterms:modified xsi:type="dcterms:W3CDTF">2017-05-06T02:02:55Z</dcterms:modified>
</cp:coreProperties>
</file>