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7"/>
  </p:notesMasterIdLst>
  <p:handoutMasterIdLst>
    <p:handoutMasterId r:id="rId18"/>
  </p:handoutMasterIdLst>
  <p:sldIdLst>
    <p:sldId id="793" r:id="rId2"/>
    <p:sldId id="804" r:id="rId3"/>
    <p:sldId id="796" r:id="rId4"/>
    <p:sldId id="795" r:id="rId5"/>
    <p:sldId id="797" r:id="rId6"/>
    <p:sldId id="798" r:id="rId7"/>
    <p:sldId id="807" r:id="rId8"/>
    <p:sldId id="811" r:id="rId9"/>
    <p:sldId id="806" r:id="rId10"/>
    <p:sldId id="809" r:id="rId11"/>
    <p:sldId id="810" r:id="rId12"/>
    <p:sldId id="812" r:id="rId13"/>
    <p:sldId id="813" r:id="rId14"/>
    <p:sldId id="800" r:id="rId15"/>
    <p:sldId id="794" r:id="rId16"/>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6803" autoAdjust="0"/>
  </p:normalViewPr>
  <p:slideViewPr>
    <p:cSldViewPr>
      <p:cViewPr>
        <p:scale>
          <a:sx n="40" d="100"/>
          <a:sy n="40" d="100"/>
        </p:scale>
        <p:origin x="-390" y="222"/>
      </p:cViewPr>
      <p:guideLst>
        <p:guide orient="horz" pos="493"/>
        <p:guide orient="horz" pos="7496"/>
        <p:guide orient="horz" pos="2053"/>
        <p:guide orient="horz" pos="7949"/>
        <p:guide orient="horz" pos="1344"/>
        <p:guide orient="horz" pos="7042"/>
        <p:guide orient="horz" pos="7495"/>
        <p:guide orient="horz" pos="4320"/>
        <p:guide pos="7680"/>
        <p:guide pos="11536"/>
        <p:guide pos="14938"/>
        <p:guide pos="423"/>
        <p:guide pos="3825"/>
        <p:guide pos="876"/>
        <p:guide pos="7340"/>
        <p:guide pos="8020"/>
      </p:guideLst>
    </p:cSldViewPr>
  </p:slideViewPr>
  <p:outlineViewPr>
    <p:cViewPr>
      <p:scale>
        <a:sx n="33" d="100"/>
        <a:sy n="33" d="100"/>
      </p:scale>
      <p:origin x="0" y="1020"/>
    </p:cViewPr>
  </p:outlineViewPr>
  <p:notesTextViewPr>
    <p:cViewPr>
      <p:scale>
        <a:sx n="75" d="100"/>
        <a:sy n="75" d="100"/>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pPr/>
              <a:t>22/05/2017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pPr/>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pPr/>
              <a:t>22/05/2017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pPr/>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smtClean="0"/>
              <a:t>Image</a:t>
            </a:r>
            <a:r>
              <a:rPr lang="es-ES" dirty="0" smtClean="0"/>
              <a:t> </a:t>
            </a:r>
            <a:r>
              <a:rPr lang="es-ES" dirty="0" err="1" smtClean="0"/>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SV" dirty="0"/>
          </a:p>
        </p:txBody>
      </p:sp>
      <p:sp>
        <p:nvSpPr>
          <p:cNvPr id="4" name="Rectangle 3"/>
          <p:cNvSpPr/>
          <p:nvPr userDrawn="1"/>
        </p:nvSpPr>
        <p:spPr>
          <a:xfrm>
            <a:off x="494467" y="13260738"/>
            <a:ext cx="9403072" cy="168786"/>
          </a:xfrm>
          <a:prstGeom prst="rect">
            <a:avLst/>
          </a:prstGeom>
          <a:solidFill>
            <a:schemeClr val="bg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solidFill>
            <a:schemeClr val="tx2">
              <a:lumMod val="50000"/>
              <a:lumOff val="50000"/>
            </a:schemeClr>
          </a:solidFill>
          <a:ln>
            <a:solidFill>
              <a:schemeClr val="accent3">
                <a:lumMod val="75000"/>
              </a:schemeClr>
            </a:solidFill>
          </a:ln>
        </p:spPr>
        <p:txBody>
          <a:bodyPr wrap="square" rtlCol="0">
            <a:spAutoFit/>
          </a:bodyPr>
          <a:lstStyle/>
          <a:p>
            <a:pPr algn="ctr"/>
            <a:r>
              <a:rPr lang="en-US" sz="2000" b="1" dirty="0" smtClean="0">
                <a:solidFill>
                  <a:schemeClr val="bg1"/>
                </a:solidFill>
              </a:rPr>
              <a:t>www.JanBaskTraining.com</a:t>
            </a:r>
            <a:endParaRPr lang="en-US" sz="2000" b="1" dirty="0">
              <a:solidFill>
                <a:schemeClr val="bg1"/>
              </a:solidFill>
            </a:endParaRPr>
          </a:p>
        </p:txBody>
      </p:sp>
      <p:sp>
        <p:nvSpPr>
          <p:cNvPr id="9" name="Rectangle 8"/>
          <p:cNvSpPr/>
          <p:nvPr userDrawn="1"/>
        </p:nvSpPr>
        <p:spPr>
          <a:xfrm flipV="1">
            <a:off x="13452934" y="13260738"/>
            <a:ext cx="9901100" cy="168786"/>
          </a:xfrm>
          <a:prstGeom prst="rect">
            <a:avLst/>
          </a:prstGeom>
          <a:solidFill>
            <a:schemeClr val="bg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52" name="Picture 4" descr="Janbask Training"/>
          <p:cNvPicPr>
            <a:picLocks noChangeAspect="1" noChangeArrowheads="1"/>
          </p:cNvPicPr>
          <p:nvPr userDrawn="1"/>
        </p:nvPicPr>
        <p:blipFill>
          <a:blip r:embed="rId10" cstate="print"/>
          <a:srcRect/>
          <a:stretch>
            <a:fillRect/>
          </a:stretch>
        </p:blipFill>
        <p:spPr bwMode="auto">
          <a:xfrm>
            <a:off x="19126994" y="915194"/>
            <a:ext cx="3505200" cy="1130710"/>
          </a:xfrm>
          <a:prstGeom prst="rect">
            <a:avLst/>
          </a:prstGeom>
          <a:noFill/>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Exception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pPr algn="ct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pPr algn="ct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a:off x="8345673" y="6790011"/>
            <a:ext cx="3733800" cy="0"/>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04744" y="3224927"/>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D022"/>
              </a:solidFill>
              <a:ln w="57150">
                <a:noFill/>
              </a:ln>
              <a:effectLst/>
            </p:spPr>
            <p:txBody>
              <a:bodyPr lIns="396000" tIns="432000" rIns="396000" bIns="360000" rtlCol="0" anchor="ctr" anchorCtr="0"/>
              <a:lstStyle/>
              <a:p>
                <a:pPr algn="ctr">
                  <a:lnSpc>
                    <a:spcPct val="125000"/>
                  </a:lnSpc>
                </a:pPr>
                <a:endParaRPr lang="en-US" sz="2200" dirty="0" smtClean="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90754" y="1096045"/>
            <a:ext cx="17101901" cy="1802637"/>
            <a:chOff x="1886648" y="1053149"/>
            <a:chExt cx="17101901" cy="1802637"/>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Nested Try Catch</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pPr marL="1143000" indent="-1143000">
                <a:buAutoNum type="arabicPeriod"/>
              </a:pPr>
              <a:endParaRPr lang="en-US" sz="6000" b="0" dirty="0" smtClean="0">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886648" y="2088264"/>
              <a:ext cx="605864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1790754" y="2591594"/>
            <a:ext cx="14364440" cy="6740307"/>
          </a:xfrm>
          <a:prstGeom prst="rect">
            <a:avLst/>
          </a:prstGeom>
        </p:spPr>
        <p:txBody>
          <a:bodyPr wrap="square">
            <a:spAutoFit/>
          </a:bodyPr>
          <a:lstStyle/>
          <a:p>
            <a:pPr algn="just"/>
            <a:r>
              <a:rPr lang="en-US" dirty="0"/>
              <a:t>The try block within a try block is known as nested try block in java</a:t>
            </a:r>
            <a:r>
              <a:rPr lang="en-US" dirty="0" smtClean="0"/>
              <a:t>.</a:t>
            </a:r>
          </a:p>
          <a:p>
            <a:pPr algn="just"/>
            <a:endParaRPr lang="en-US" dirty="0"/>
          </a:p>
          <a:p>
            <a:pPr algn="just"/>
            <a:r>
              <a:rPr lang="en-US" dirty="0">
                <a:solidFill>
                  <a:srgbClr val="FF0000"/>
                </a:solidFill>
              </a:rPr>
              <a:t>Why use nested try </a:t>
            </a:r>
            <a:r>
              <a:rPr lang="en-US" dirty="0" smtClean="0">
                <a:solidFill>
                  <a:srgbClr val="FF0000"/>
                </a:solidFill>
              </a:rPr>
              <a:t>block</a:t>
            </a:r>
          </a:p>
          <a:p>
            <a:pPr algn="just"/>
            <a:r>
              <a:rPr lang="en-US" dirty="0" smtClean="0"/>
              <a:t>Sometimes </a:t>
            </a:r>
            <a:r>
              <a:rPr lang="en-US" dirty="0"/>
              <a:t>a situation may arise where a part of a block may </a:t>
            </a:r>
            <a:r>
              <a:rPr lang="en-US" dirty="0" smtClean="0"/>
              <a:t>cause </a:t>
            </a:r>
            <a:r>
              <a:rPr lang="en-US" dirty="0"/>
              <a:t>one error and the entire block itself may cause </a:t>
            </a:r>
            <a:r>
              <a:rPr lang="en-US" dirty="0" smtClean="0"/>
              <a:t>another </a:t>
            </a:r>
            <a:r>
              <a:rPr lang="en-US" dirty="0"/>
              <a:t>error. In such cases, exception handlers have to be nested.</a:t>
            </a:r>
          </a:p>
          <a:p>
            <a:pPr algn="just"/>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793" y="2898682"/>
            <a:ext cx="7467601" cy="89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444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90754" y="1096045"/>
            <a:ext cx="17101901" cy="1802637"/>
            <a:chOff x="1886648" y="1053149"/>
            <a:chExt cx="17101901" cy="1802637"/>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User Defined Exception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pPr marL="1143000" indent="-1143000">
                <a:buAutoNum type="arabicPeriod"/>
              </a:pPr>
              <a:endParaRPr lang="en-US" sz="6000" b="0" dirty="0" smtClean="0">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886648" y="2088264"/>
              <a:ext cx="834464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1790754" y="2591594"/>
            <a:ext cx="19165040" cy="7478970"/>
          </a:xfrm>
          <a:prstGeom prst="rect">
            <a:avLst/>
          </a:prstGeom>
        </p:spPr>
        <p:txBody>
          <a:bodyPr wrap="square">
            <a:spAutoFit/>
          </a:bodyPr>
          <a:lstStyle/>
          <a:p>
            <a:pPr algn="just"/>
            <a:r>
              <a:rPr lang="en-US" dirty="0"/>
              <a:t>If you are creating your own Exception that is known as custom exception or user-defined exception. Java custom exceptions are used to customize the exception according to user need</a:t>
            </a:r>
            <a:r>
              <a:rPr lang="en-US" dirty="0" smtClean="0"/>
              <a:t>.</a:t>
            </a:r>
          </a:p>
          <a:p>
            <a:pPr algn="just"/>
            <a:endParaRPr lang="en-US" dirty="0"/>
          </a:p>
          <a:p>
            <a:pPr algn="just"/>
            <a:r>
              <a:rPr lang="en-US" dirty="0" smtClean="0">
                <a:solidFill>
                  <a:srgbClr val="FF0000"/>
                </a:solidFill>
              </a:rPr>
              <a:t>Reason for use of Custom Exception</a:t>
            </a:r>
          </a:p>
          <a:p>
            <a:pPr algn="just"/>
            <a:endParaRPr lang="en-US" dirty="0"/>
          </a:p>
          <a:p>
            <a:pPr algn="just"/>
            <a:r>
              <a:rPr lang="en-US" dirty="0"/>
              <a:t>E</a:t>
            </a:r>
            <a:r>
              <a:rPr lang="en-US" dirty="0" smtClean="0"/>
              <a:t>xisting </a:t>
            </a:r>
            <a:r>
              <a:rPr lang="en-US" dirty="0"/>
              <a:t>exceptions </a:t>
            </a:r>
            <a:r>
              <a:rPr lang="en-US" dirty="0" smtClean="0"/>
              <a:t>class may </a:t>
            </a:r>
            <a:r>
              <a:rPr lang="en-US" dirty="0"/>
              <a:t>not be suitable for your situation. By creating your own exception you can make it easier to understand why the exception is thrown and it will stand out better than if you were using an existing exception.</a:t>
            </a:r>
            <a:endParaRPr lang="en-US" dirty="0"/>
          </a:p>
        </p:txBody>
      </p:sp>
    </p:spTree>
    <p:extLst>
      <p:ext uri="{BB962C8B-B14F-4D97-AF65-F5344CB8AC3E}">
        <p14:creationId xmlns:p14="http://schemas.microsoft.com/office/powerpoint/2010/main" val="3621679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90754" y="1096045"/>
            <a:ext cx="17101901" cy="1802637"/>
            <a:chOff x="1886648" y="1053149"/>
            <a:chExt cx="17101901" cy="1802637"/>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Throw and Throws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pPr marL="1143000" indent="-1143000">
                <a:buAutoNum type="arabicPeriod"/>
              </a:pPr>
              <a:endParaRPr lang="en-US" sz="6000" b="0" dirty="0" smtClean="0">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886648" y="2088264"/>
              <a:ext cx="674444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1790754" y="2591594"/>
            <a:ext cx="19165040" cy="11910953"/>
          </a:xfrm>
          <a:prstGeom prst="rect">
            <a:avLst/>
          </a:prstGeom>
        </p:spPr>
        <p:txBody>
          <a:bodyPr wrap="square">
            <a:spAutoFit/>
          </a:bodyPr>
          <a:lstStyle/>
          <a:p>
            <a:pPr algn="just"/>
            <a:r>
              <a:rPr lang="en-US" dirty="0" smtClean="0">
                <a:solidFill>
                  <a:srgbClr val="FF0000"/>
                </a:solidFill>
              </a:rPr>
              <a:t>Throw</a:t>
            </a:r>
          </a:p>
          <a:p>
            <a:pPr algn="just"/>
            <a:endParaRPr lang="en-US" dirty="0" smtClean="0">
              <a:solidFill>
                <a:srgbClr val="FF0000"/>
              </a:solidFill>
            </a:endParaRPr>
          </a:p>
          <a:p>
            <a:pPr algn="just"/>
            <a:r>
              <a:rPr lang="en-US" dirty="0"/>
              <a:t>Java throw keyword is used to explicitly throw an exception.</a:t>
            </a:r>
          </a:p>
          <a:p>
            <a:pPr algn="just"/>
            <a:r>
              <a:rPr lang="en-US" dirty="0"/>
              <a:t>We can throw either checked or </a:t>
            </a:r>
            <a:r>
              <a:rPr lang="en-US" dirty="0" err="1"/>
              <a:t>uncheked</a:t>
            </a:r>
            <a:r>
              <a:rPr lang="en-US" dirty="0"/>
              <a:t> exception in java by throw keyword. </a:t>
            </a:r>
            <a:endParaRPr lang="en-US" dirty="0" smtClean="0"/>
          </a:p>
          <a:p>
            <a:pPr algn="just"/>
            <a:endParaRPr lang="en-US" dirty="0">
              <a:solidFill>
                <a:srgbClr val="FF0000"/>
              </a:solidFill>
            </a:endParaRPr>
          </a:p>
          <a:p>
            <a:pPr algn="just"/>
            <a:r>
              <a:rPr lang="en-US" dirty="0" smtClean="0">
                <a:solidFill>
                  <a:srgbClr val="FF0000"/>
                </a:solidFill>
              </a:rPr>
              <a:t>Syntax</a:t>
            </a:r>
          </a:p>
          <a:p>
            <a:pPr algn="just"/>
            <a:r>
              <a:rPr lang="en-US" b="1" dirty="0" smtClean="0"/>
              <a:t>throw</a:t>
            </a:r>
            <a:r>
              <a:rPr lang="en-US" dirty="0"/>
              <a:t> exception;  </a:t>
            </a:r>
            <a:endParaRPr lang="en-US" dirty="0" smtClean="0"/>
          </a:p>
          <a:p>
            <a:pPr algn="just"/>
            <a:endParaRPr lang="en-US" dirty="0"/>
          </a:p>
          <a:p>
            <a:pPr algn="just"/>
            <a:r>
              <a:rPr lang="en-US" dirty="0" smtClean="0">
                <a:solidFill>
                  <a:srgbClr val="FF0000"/>
                </a:solidFill>
              </a:rPr>
              <a:t>Throws</a:t>
            </a:r>
          </a:p>
          <a:p>
            <a:pPr algn="just"/>
            <a:r>
              <a:rPr lang="en-US" b="1" dirty="0" smtClean="0"/>
              <a:t>Java </a:t>
            </a:r>
            <a:r>
              <a:rPr lang="en-US" b="1" dirty="0"/>
              <a:t>throws keyword</a:t>
            </a:r>
            <a:r>
              <a:rPr lang="en-US" dirty="0"/>
              <a:t> is used to declare an exception. It gives an information to the programmer that there may occur an exception so it is better for the programmer to provide the exception handling code so that normal flow can be maintained.</a:t>
            </a:r>
            <a:endParaRPr lang="en-US" dirty="0">
              <a:solidFill>
                <a:srgbClr val="FF0000"/>
              </a:solidFill>
            </a:endParaRPr>
          </a:p>
          <a:p>
            <a:pPr algn="just"/>
            <a:endParaRPr lang="en-US" dirty="0"/>
          </a:p>
          <a:p>
            <a:pPr algn="just"/>
            <a:endParaRPr lang="en-US" dirty="0">
              <a:solidFill>
                <a:srgbClr val="FF0000"/>
              </a:solidFill>
            </a:endParaRPr>
          </a:p>
        </p:txBody>
      </p:sp>
    </p:spTree>
    <p:extLst>
      <p:ext uri="{BB962C8B-B14F-4D97-AF65-F5344CB8AC3E}">
        <p14:creationId xmlns:p14="http://schemas.microsoft.com/office/powerpoint/2010/main" val="1246394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90754" y="1096045"/>
            <a:ext cx="17101901" cy="1802637"/>
            <a:chOff x="1886648" y="1053149"/>
            <a:chExt cx="17101901" cy="1802637"/>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Throw and Throws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pPr marL="1143000" indent="-1143000">
                <a:buAutoNum type="arabicPeriod"/>
              </a:pPr>
              <a:endParaRPr lang="en-US" sz="6000" b="0" dirty="0" smtClean="0">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886648" y="2088264"/>
              <a:ext cx="674444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1790754" y="2591594"/>
            <a:ext cx="19165040" cy="4524315"/>
          </a:xfrm>
          <a:prstGeom prst="rect">
            <a:avLst/>
          </a:prstGeom>
        </p:spPr>
        <p:txBody>
          <a:bodyPr wrap="square">
            <a:spAutoFit/>
          </a:bodyPr>
          <a:lstStyle/>
          <a:p>
            <a:pPr algn="just"/>
            <a:r>
              <a:rPr lang="en-US" dirty="0" smtClean="0">
                <a:solidFill>
                  <a:srgbClr val="FF0000"/>
                </a:solidFill>
              </a:rPr>
              <a:t>Syntax</a:t>
            </a:r>
          </a:p>
          <a:p>
            <a:pPr algn="just"/>
            <a:endParaRPr lang="en-US" dirty="0">
              <a:solidFill>
                <a:srgbClr val="FF0000"/>
              </a:solidFill>
            </a:endParaRPr>
          </a:p>
          <a:p>
            <a:r>
              <a:rPr lang="en-US" dirty="0" err="1"/>
              <a:t>return_type</a:t>
            </a:r>
            <a:r>
              <a:rPr lang="en-US" dirty="0"/>
              <a:t> </a:t>
            </a:r>
            <a:r>
              <a:rPr lang="en-US" dirty="0" err="1"/>
              <a:t>method_name</a:t>
            </a:r>
            <a:r>
              <a:rPr lang="en-US" dirty="0"/>
              <a:t>() </a:t>
            </a:r>
            <a:r>
              <a:rPr lang="en-US" b="1" dirty="0"/>
              <a:t>throws</a:t>
            </a:r>
            <a:r>
              <a:rPr lang="en-US" dirty="0"/>
              <a:t> </a:t>
            </a:r>
            <a:r>
              <a:rPr lang="en-US" dirty="0" err="1"/>
              <a:t>exception_class_name</a:t>
            </a:r>
            <a:r>
              <a:rPr lang="en-US" dirty="0"/>
              <a:t>{  </a:t>
            </a:r>
          </a:p>
          <a:p>
            <a:r>
              <a:rPr lang="en-US" dirty="0"/>
              <a:t>//method code  </a:t>
            </a:r>
          </a:p>
          <a:p>
            <a:r>
              <a:rPr lang="en-US" dirty="0"/>
              <a:t>}  </a:t>
            </a:r>
          </a:p>
          <a:p>
            <a:pPr algn="just"/>
            <a:endParaRPr lang="en-US"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874" y="6477794"/>
            <a:ext cx="1872892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446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What are we learning in </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Next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3201194" y="3963194"/>
            <a:ext cx="16102389" cy="2091158"/>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endParaRPr lang="en-US" sz="4000" dirty="0" smtClean="0">
              <a:ea typeface="Open Sans" panose="020B0606030504020204" pitchFamily="34" charset="0"/>
              <a:cs typeface="Open Sans" panose="020B0606030504020204" pitchFamily="34" charset="0"/>
            </a:endParaRPr>
          </a:p>
        </p:txBody>
      </p:sp>
      <p:sp>
        <p:nvSpPr>
          <p:cNvPr id="6" name="Rectangle 5"/>
          <p:cNvSpPr/>
          <p:nvPr/>
        </p:nvSpPr>
        <p:spPr>
          <a:xfrm>
            <a:off x="7392194" y="4496594"/>
            <a:ext cx="10895806" cy="3785652"/>
          </a:xfrm>
          <a:prstGeom prst="rect">
            <a:avLst/>
          </a:prstGeom>
        </p:spPr>
        <p:txBody>
          <a:bodyPr wrap="square">
            <a:spAutoFit/>
          </a:bodyPr>
          <a:lstStyle/>
          <a:p>
            <a:pPr marL="685800" indent="-685800">
              <a:buFont typeface="Wingdings" pitchFamily="2" charset="2"/>
              <a:buChar char="ü"/>
            </a:pPr>
            <a:r>
              <a:rPr lang="en-US" dirty="0" smtClean="0"/>
              <a:t>Object class</a:t>
            </a:r>
          </a:p>
          <a:p>
            <a:pPr marL="685800" indent="-685800">
              <a:buFont typeface="Wingdings" pitchFamily="2" charset="2"/>
              <a:buChar char="ü"/>
            </a:pPr>
            <a:r>
              <a:rPr lang="en-US" dirty="0" smtClean="0"/>
              <a:t>String</a:t>
            </a:r>
          </a:p>
          <a:p>
            <a:pPr marL="685800" indent="-685800">
              <a:buFont typeface="Wingdings" pitchFamily="2" charset="2"/>
              <a:buChar char="ü"/>
            </a:pPr>
            <a:r>
              <a:rPr lang="en-US" dirty="0" err="1" smtClean="0"/>
              <a:t>StringBuffer</a:t>
            </a:r>
            <a:r>
              <a:rPr lang="en-US" dirty="0" smtClean="0"/>
              <a:t> </a:t>
            </a:r>
            <a:r>
              <a:rPr lang="en-US" dirty="0"/>
              <a:t>&amp; </a:t>
            </a:r>
            <a:r>
              <a:rPr lang="en-US" dirty="0" err="1" smtClean="0"/>
              <a:t>StringBuilder</a:t>
            </a:r>
            <a:endParaRPr lang="en-US" dirty="0" smtClean="0"/>
          </a:p>
          <a:p>
            <a:pPr marL="685800" indent="-685800">
              <a:buFont typeface="Wingdings" pitchFamily="2" charset="2"/>
              <a:buChar char="ü"/>
            </a:pPr>
            <a:r>
              <a:rPr lang="en-US" dirty="0" smtClean="0"/>
              <a:t>Wrapper classes</a:t>
            </a:r>
          </a:p>
          <a:p>
            <a:pPr marL="685800" indent="-685800">
              <a:buFont typeface="Wingdings" pitchFamily="2" charset="2"/>
              <a:buChar char="ü"/>
            </a:pPr>
            <a:r>
              <a:rPr lang="en-US" dirty="0" err="1" smtClean="0"/>
              <a:t>Autoboxing</a:t>
            </a:r>
            <a:r>
              <a:rPr lang="en-US" dirty="0" smtClean="0"/>
              <a:t> </a:t>
            </a:r>
            <a:r>
              <a:rPr lang="en-US" dirty="0"/>
              <a:t>and </a:t>
            </a:r>
            <a:r>
              <a:rPr lang="en-US" dirty="0" smtClean="0"/>
              <a:t>Unboxing</a:t>
            </a:r>
            <a:endParaRPr lang="en-US" dirty="0"/>
          </a:p>
        </p:txBody>
      </p:sp>
    </p:spTree>
    <p:extLst>
      <p:ext uri="{BB962C8B-B14F-4D97-AF65-F5344CB8AC3E}">
        <p14:creationId xmlns:p14="http://schemas.microsoft.com/office/powerpoint/2010/main" val="142404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smtClean="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endPar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endParaRP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15</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 E</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xception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1"/>
          <p:cNvSpPr/>
          <p:nvPr/>
        </p:nvSpPr>
        <p:spPr>
          <a:xfrm>
            <a:off x="9192417" y="4115594"/>
            <a:ext cx="12753975" cy="7631136"/>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Introduction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Exception Hierarchy</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Difference between Exception &amp; Error</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Exception handling using : try-catch-finally</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Checked and Unchecked exceptions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Multiple catch blocks.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Nested try blocks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User defined exceptions (Customized Exceptions)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Throw and Throws</a:t>
            </a:r>
          </a:p>
          <a:p>
            <a:pPr lvl="2"/>
            <a:endParaRPr lang="en-US" sz="4000" dirty="0">
              <a:ea typeface="Open Sans" panose="020B0606030504020204" pitchFamily="34" charset="0"/>
              <a:cs typeface="Open Sans" panose="020B0606030504020204" pitchFamily="34" charset="0"/>
            </a:endParaRPr>
          </a:p>
          <a:p>
            <a:pPr lvl="2"/>
            <a:endParaRPr lang="en-US" sz="4000" dirty="0" smtClean="0">
              <a:ea typeface="Open Sans" panose="020B0606030504020204" pitchFamily="34" charset="0"/>
              <a:cs typeface="Open Sans" panose="020B0606030504020204" pitchFamily="34" charset="0"/>
            </a:endParaRPr>
          </a:p>
        </p:txBody>
      </p:sp>
      <p:cxnSp>
        <p:nvCxnSpPr>
          <p:cNvPr id="4" name="10 Conector recto"/>
          <p:cNvCxnSpPr/>
          <p:nvPr/>
        </p:nvCxnSpPr>
        <p:spPr>
          <a:xfrm>
            <a:off x="2246689" y="2673329"/>
            <a:ext cx="1063190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594" y="5489190"/>
            <a:ext cx="54578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Marcador de texto 4"/>
          <p:cNvSpPr txBox="1">
            <a:spLocks/>
          </p:cNvSpPr>
          <p:nvPr/>
        </p:nvSpPr>
        <p:spPr>
          <a:xfrm>
            <a:off x="1616619" y="828125"/>
            <a:ext cx="17101901" cy="1458670"/>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Introduction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8" name="10 Conector recto"/>
          <p:cNvCxnSpPr/>
          <p:nvPr/>
        </p:nvCxnSpPr>
        <p:spPr>
          <a:xfrm>
            <a:off x="2058194" y="2000691"/>
            <a:ext cx="4572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058194" y="2515393"/>
            <a:ext cx="19050000" cy="1569660"/>
          </a:xfrm>
          <a:prstGeom prst="rect">
            <a:avLst/>
          </a:prstGeom>
        </p:spPr>
        <p:txBody>
          <a:bodyPr wrap="square">
            <a:spAutoFit/>
          </a:bodyPr>
          <a:lstStyle/>
          <a:p>
            <a:pPr algn="just"/>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maintained.</a:t>
            </a:r>
          </a:p>
        </p:txBody>
      </p:sp>
      <p:sp>
        <p:nvSpPr>
          <p:cNvPr id="6" name="Rectangle 5"/>
          <p:cNvSpPr/>
          <p:nvPr/>
        </p:nvSpPr>
        <p:spPr>
          <a:xfrm>
            <a:off x="2058194" y="4344195"/>
            <a:ext cx="19431000" cy="3046988"/>
          </a:xfrm>
          <a:prstGeom prst="rect">
            <a:avLst/>
          </a:prstGeom>
        </p:spPr>
        <p:txBody>
          <a:bodyPr wrap="square">
            <a:spAutoFit/>
          </a:bodyPr>
          <a:lstStyle/>
          <a:p>
            <a:r>
              <a:rPr lang="en-US" dirty="0">
                <a:solidFill>
                  <a:srgbClr val="FF0000"/>
                </a:solidFill>
              </a:rPr>
              <a:t>Advantage of Exception </a:t>
            </a:r>
            <a:r>
              <a:rPr lang="en-US" dirty="0" smtClean="0">
                <a:solidFill>
                  <a:srgbClr val="FF0000"/>
                </a:solidFill>
              </a:rPr>
              <a:t>Handling</a:t>
            </a:r>
          </a:p>
          <a:p>
            <a:pPr algn="just"/>
            <a:r>
              <a:rPr lang="en-US" dirty="0" smtClean="0"/>
              <a:t>The </a:t>
            </a:r>
            <a:r>
              <a:rPr lang="en-US" dirty="0"/>
              <a:t>core advantage of exception handling is </a:t>
            </a:r>
            <a:r>
              <a:rPr lang="en-US" b="1" dirty="0"/>
              <a:t>to maintain the normal flow of the application</a:t>
            </a:r>
            <a:r>
              <a:rPr lang="en-US" dirty="0"/>
              <a:t>. Exception normally disrupts the normal flow of the application that is why we use exception handling. Let's take a scenario: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794" y="7391184"/>
            <a:ext cx="15297150" cy="228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867694" y="8154700"/>
            <a:ext cx="19812000" cy="4524315"/>
          </a:xfrm>
          <a:prstGeom prst="rect">
            <a:avLst/>
          </a:prstGeom>
        </p:spPr>
        <p:txBody>
          <a:bodyPr wrap="square">
            <a:spAutoFit/>
          </a:bodyPr>
          <a:lstStyle/>
          <a:p>
            <a:endParaRPr lang="en-US" dirty="0" smtClean="0"/>
          </a:p>
          <a:p>
            <a:endParaRPr lang="en-US" dirty="0"/>
          </a:p>
          <a:p>
            <a:r>
              <a:rPr lang="en-US" dirty="0" smtClean="0"/>
              <a:t>Suppose </a:t>
            </a:r>
            <a:r>
              <a:rPr lang="en-US" dirty="0"/>
              <a:t>there is 7</a:t>
            </a:r>
            <a:r>
              <a:rPr lang="en-US" dirty="0" smtClean="0"/>
              <a:t> </a:t>
            </a:r>
            <a:r>
              <a:rPr lang="en-US" dirty="0"/>
              <a:t>statements in your program and there occurs an exception at statement 5, rest of the code will not be executed i.e. statement 6 to 7</a:t>
            </a:r>
            <a:r>
              <a:rPr lang="en-US" dirty="0" smtClean="0"/>
              <a:t> </a:t>
            </a:r>
            <a:r>
              <a:rPr lang="en-US" dirty="0"/>
              <a:t>will not run. If we perform exception handling, rest of the statement will be executed. That is why we use exception handling in java.</a:t>
            </a:r>
          </a:p>
        </p:txBody>
      </p:sp>
    </p:spTree>
    <p:extLst>
      <p:ext uri="{BB962C8B-B14F-4D97-AF65-F5344CB8AC3E}">
        <p14:creationId xmlns:p14="http://schemas.microsoft.com/office/powerpoint/2010/main" val="34366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6" presetClass="entr" presetSubtype="16"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circle(in)">
                                      <p:cBhvr>
                                        <p:cTn id="10"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4"/>
          <p:cNvSpPr txBox="1">
            <a:spLocks/>
          </p:cNvSpPr>
          <p:nvPr/>
        </p:nvSpPr>
        <p:spPr>
          <a:xfrm>
            <a:off x="2111672" y="681378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Exception Hierarchy</a:t>
            </a: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5" name="TextBox 34"/>
          <p:cNvSpPr txBox="1"/>
          <p:nvPr/>
        </p:nvSpPr>
        <p:spPr>
          <a:xfrm>
            <a:off x="2426709" y="2291911"/>
            <a:ext cx="19982220" cy="1200329"/>
          </a:xfrm>
          <a:prstGeom prst="rect">
            <a:avLst/>
          </a:prstGeom>
          <a:noFill/>
        </p:spPr>
        <p:txBody>
          <a:bodyPr wrap="square" rtlCol="0">
            <a:spAutoFit/>
          </a:bodyPr>
          <a:lstStyle/>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cxnSp>
        <p:nvCxnSpPr>
          <p:cNvPr id="7" name="10 Conector recto"/>
          <p:cNvCxnSpPr/>
          <p:nvPr/>
        </p:nvCxnSpPr>
        <p:spPr>
          <a:xfrm>
            <a:off x="2591594" y="2134394"/>
            <a:ext cx="6858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194" y="3201194"/>
            <a:ext cx="17754600" cy="9570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0-#ppt_w/2"/>
                                          </p:val>
                                        </p:tav>
                                        <p:tav tm="100000">
                                          <p:val>
                                            <p:strVal val="#ppt_x"/>
                                          </p:val>
                                        </p:tav>
                                      </p:tavLst>
                                    </p:anim>
                                    <p:anim calcmode="lin" valueType="num">
                                      <p:cBhvr additive="base">
                                        <p:cTn id="12" dur="10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Error and Exception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5" name="Rectangle 4"/>
          <p:cNvSpPr/>
          <p:nvPr/>
        </p:nvSpPr>
        <p:spPr>
          <a:xfrm>
            <a:off x="1886648" y="1954467"/>
            <a:ext cx="16401352" cy="1569660"/>
          </a:xfrm>
          <a:prstGeom prst="rect">
            <a:avLst/>
          </a:prstGeom>
        </p:spPr>
        <p:txBody>
          <a:bodyPr wrap="square">
            <a:spAutoFit/>
          </a:bodyPr>
          <a:lstStyle/>
          <a:p>
            <a:endParaRPr lang="en-US" dirty="0" smtClean="0"/>
          </a:p>
          <a:p>
            <a:endParaRPr lang="en-US" b="1" dirty="0" smtClean="0"/>
          </a:p>
        </p:txBody>
      </p:sp>
      <p:cxnSp>
        <p:nvCxnSpPr>
          <p:cNvPr id="18" name="10 Conector recto"/>
          <p:cNvCxnSpPr/>
          <p:nvPr/>
        </p:nvCxnSpPr>
        <p:spPr>
          <a:xfrm>
            <a:off x="2210594" y="2134394"/>
            <a:ext cx="6858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594" y="2739297"/>
            <a:ext cx="18157928" cy="990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8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Exception Handling </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4400" dirty="0">
              <a:solidFill>
                <a:schemeClr val="accent2">
                  <a:lumMod val="75000"/>
                </a:schemeClr>
              </a:solidFill>
            </a:endParaRPr>
          </a:p>
        </p:txBody>
      </p:sp>
      <p:cxnSp>
        <p:nvCxnSpPr>
          <p:cNvPr id="4" name="10 Conector recto"/>
          <p:cNvCxnSpPr/>
          <p:nvPr/>
        </p:nvCxnSpPr>
        <p:spPr>
          <a:xfrm>
            <a:off x="2151551" y="2134394"/>
            <a:ext cx="684084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Freeform 6"/>
          <p:cNvSpPr>
            <a:spLocks noEditPoints="1"/>
          </p:cNvSpPr>
          <p:nvPr/>
        </p:nvSpPr>
        <p:spPr bwMode="auto">
          <a:xfrm>
            <a:off x="9539283" y="9022975"/>
            <a:ext cx="302058" cy="439207"/>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8" name="Freeform 6"/>
          <p:cNvSpPr>
            <a:spLocks noEditPoints="1"/>
          </p:cNvSpPr>
          <p:nvPr/>
        </p:nvSpPr>
        <p:spPr bwMode="auto">
          <a:xfrm>
            <a:off x="9691683" y="9175375"/>
            <a:ext cx="302058" cy="439207"/>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5" name="TextBox 4"/>
          <p:cNvSpPr txBox="1"/>
          <p:nvPr/>
        </p:nvSpPr>
        <p:spPr>
          <a:xfrm>
            <a:off x="3277394" y="11430794"/>
            <a:ext cx="19202400" cy="646331"/>
          </a:xfrm>
          <a:prstGeom prst="rect">
            <a:avLst/>
          </a:prstGeom>
          <a:noFill/>
        </p:spPr>
        <p:txBody>
          <a:bodyPr wrap="square" rtlCol="0">
            <a:spAutoFit/>
          </a:bodyPr>
          <a:lstStyle/>
          <a:p>
            <a:endParaRPr lang="en-US" sz="3600" dirty="0"/>
          </a:p>
        </p:txBody>
      </p:sp>
      <p:sp>
        <p:nvSpPr>
          <p:cNvPr id="11" name="Freeform 17"/>
          <p:cNvSpPr>
            <a:spLocks noEditPoints="1"/>
          </p:cNvSpPr>
          <p:nvPr/>
        </p:nvSpPr>
        <p:spPr bwMode="auto">
          <a:xfrm>
            <a:off x="1999151" y="9022974"/>
            <a:ext cx="443881" cy="439209"/>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12" name="Freeform 17"/>
          <p:cNvSpPr>
            <a:spLocks noEditPoints="1"/>
          </p:cNvSpPr>
          <p:nvPr/>
        </p:nvSpPr>
        <p:spPr bwMode="auto">
          <a:xfrm>
            <a:off x="2151551" y="9175374"/>
            <a:ext cx="443881" cy="439209"/>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6" name="Rectangle 5"/>
          <p:cNvSpPr/>
          <p:nvPr/>
        </p:nvSpPr>
        <p:spPr>
          <a:xfrm>
            <a:off x="1981994" y="2667794"/>
            <a:ext cx="18364200" cy="8217634"/>
          </a:xfrm>
          <a:prstGeom prst="rect">
            <a:avLst/>
          </a:prstGeom>
        </p:spPr>
        <p:txBody>
          <a:bodyPr wrap="square">
            <a:spAutoFit/>
          </a:bodyPr>
          <a:lstStyle/>
          <a:p>
            <a:pPr algn="just"/>
            <a:r>
              <a:rPr lang="en-US" b="1" dirty="0">
                <a:solidFill>
                  <a:srgbClr val="FF0000"/>
                </a:solidFill>
              </a:rPr>
              <a:t>try-catch</a:t>
            </a:r>
            <a:r>
              <a:rPr lang="en-US" dirty="0">
                <a:solidFill>
                  <a:srgbClr val="FF0000"/>
                </a:solidFill>
              </a:rPr>
              <a:t> – </a:t>
            </a:r>
            <a:r>
              <a:rPr lang="en-US" dirty="0"/>
              <a:t>We use try-catch block for exception handling in our code. try is the start of the block and catch is at the end of try block to handle the exceptions. We can have multiple catch blocks with a try and try-catch block can be nested also. catch block requires a parameter that should be of type Exception</a:t>
            </a:r>
            <a:r>
              <a:rPr lang="en-US" dirty="0" smtClean="0"/>
              <a:t>.</a:t>
            </a:r>
          </a:p>
          <a:p>
            <a:pPr algn="just"/>
            <a:endParaRPr lang="en-US" dirty="0"/>
          </a:p>
          <a:p>
            <a:pPr algn="just"/>
            <a:r>
              <a:rPr lang="en-US" b="1" dirty="0">
                <a:solidFill>
                  <a:srgbClr val="FF0000"/>
                </a:solidFill>
              </a:rPr>
              <a:t>finally</a:t>
            </a:r>
            <a:r>
              <a:rPr lang="en-US" dirty="0">
                <a:solidFill>
                  <a:srgbClr val="FF0000"/>
                </a:solidFill>
              </a:rPr>
              <a:t> – </a:t>
            </a:r>
            <a:r>
              <a:rPr lang="en-US" dirty="0"/>
              <a:t>finally block is optional and can be used only with try-catch block. Since exception halts the process of execution, we might have some resources open that will not get closed, so we can use finally block. finally block gets executed always, whether exception occurred or not.</a:t>
            </a:r>
          </a:p>
          <a:p>
            <a:pPr algn="just"/>
            <a:endParaRPr lang="en-US" dirty="0"/>
          </a:p>
        </p:txBody>
      </p: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4586445"/>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 Exception Handling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Contd.</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pPr algn="just"/>
            <a:r>
              <a:rPr lang="en-US" sz="4800" dirty="0" smtClean="0">
                <a:solidFill>
                  <a:srgbClr val="FF0000"/>
                </a:solidFill>
                <a:ea typeface="Open Sans Semibold" panose="020B0706030804020204" pitchFamily="34" charset="0"/>
                <a:cs typeface="Open Sans Semibold" panose="020B0706030804020204" pitchFamily="34" charset="0"/>
              </a:rPr>
              <a:t>Case 1 </a:t>
            </a:r>
            <a:r>
              <a:rPr lang="en-US" sz="4800" dirty="0"/>
              <a:t>E</a:t>
            </a:r>
            <a:r>
              <a:rPr lang="en-US" sz="4800" dirty="0" smtClean="0"/>
              <a:t>xception </a:t>
            </a:r>
            <a:r>
              <a:rPr lang="en-US" sz="4800" dirty="0"/>
              <a:t>doesn't </a:t>
            </a:r>
            <a:r>
              <a:rPr lang="en-US" sz="4800" dirty="0" smtClean="0"/>
              <a:t>occur</a:t>
            </a:r>
            <a:r>
              <a:rPr lang="en-US" sz="4800" b="0" dirty="0" smtClean="0"/>
              <a:t>.</a:t>
            </a:r>
          </a:p>
          <a:p>
            <a:pPr algn="just"/>
            <a:r>
              <a:rPr lang="en-US" sz="4800" dirty="0">
                <a:solidFill>
                  <a:srgbClr val="FF0000"/>
                </a:solidFill>
                <a:ea typeface="Open Sans Semibold" panose="020B0706030804020204" pitchFamily="34" charset="0"/>
                <a:cs typeface="Open Sans Semibold" panose="020B0706030804020204" pitchFamily="34" charset="0"/>
              </a:rPr>
              <a:t>Case 2 </a:t>
            </a:r>
            <a:r>
              <a:rPr lang="en-US" sz="4800" dirty="0">
                <a:ea typeface="Open Sans Semibold" panose="020B0706030804020204" pitchFamily="34" charset="0"/>
                <a:cs typeface="Open Sans Semibold" panose="020B0706030804020204" pitchFamily="34" charset="0"/>
              </a:rPr>
              <a:t>Exception occur and </a:t>
            </a:r>
            <a:r>
              <a:rPr lang="en-US" sz="4800" dirty="0" smtClean="0">
                <a:ea typeface="Open Sans Semibold" panose="020B0706030804020204" pitchFamily="34" charset="0"/>
                <a:cs typeface="Open Sans Semibold" panose="020B0706030804020204" pitchFamily="34" charset="0"/>
              </a:rPr>
              <a:t>not </a:t>
            </a:r>
            <a:r>
              <a:rPr lang="en-US" sz="4800" dirty="0">
                <a:ea typeface="Open Sans Semibold" panose="020B0706030804020204" pitchFamily="34" charset="0"/>
                <a:cs typeface="Open Sans Semibold" panose="020B0706030804020204" pitchFamily="34" charset="0"/>
              </a:rPr>
              <a:t>handled</a:t>
            </a:r>
          </a:p>
          <a:p>
            <a:pPr algn="just"/>
            <a:r>
              <a:rPr lang="en-US" sz="4800" dirty="0">
                <a:solidFill>
                  <a:srgbClr val="FF0000"/>
                </a:solidFill>
                <a:ea typeface="Open Sans Semibold" panose="020B0706030804020204" pitchFamily="34" charset="0"/>
                <a:cs typeface="Open Sans Semibold" panose="020B0706030804020204" pitchFamily="34" charset="0"/>
              </a:rPr>
              <a:t>Case 3 </a:t>
            </a:r>
            <a:r>
              <a:rPr lang="en-US" sz="4800" dirty="0">
                <a:ea typeface="Open Sans Semibold" panose="020B0706030804020204" pitchFamily="34" charset="0"/>
                <a:cs typeface="Open Sans Semibold" panose="020B0706030804020204" pitchFamily="34" charset="0"/>
              </a:rPr>
              <a:t>Exception Occur and </a:t>
            </a:r>
            <a:r>
              <a:rPr lang="en-US" sz="4800" dirty="0" smtClean="0">
                <a:ea typeface="Open Sans Semibold" panose="020B0706030804020204" pitchFamily="34" charset="0"/>
                <a:cs typeface="Open Sans Semibold" panose="020B0706030804020204" pitchFamily="34" charset="0"/>
              </a:rPr>
              <a:t>Handled</a:t>
            </a:r>
            <a:endParaRPr lang="en-US" sz="4800" dirty="0">
              <a:ea typeface="Open Sans Semibold" panose="020B0706030804020204" pitchFamily="34" charset="0"/>
              <a:cs typeface="Open Sans Semibold" panose="020B0706030804020204" pitchFamily="34" charset="0"/>
            </a:endParaRPr>
          </a:p>
          <a:p>
            <a:endParaRPr lang="en-US" sz="4800" b="0" dirty="0">
              <a:ea typeface="Open Sans Semibold" panose="020B0706030804020204" pitchFamily="34" charset="0"/>
              <a:cs typeface="Open Sans Semibold" panose="020B0706030804020204" pitchFamily="34" charset="0"/>
            </a:endParaRPr>
          </a:p>
          <a:p>
            <a:r>
              <a:rPr lang="en-US" sz="4800" dirty="0" smtClean="0">
                <a:ea typeface="Open Sans Semibold" panose="020B0706030804020204" pitchFamily="34" charset="0"/>
                <a:cs typeface="Open Sans Semibold" panose="020B0706030804020204" pitchFamily="34" charset="0"/>
              </a:rPr>
              <a:t>	</a:t>
            </a:r>
            <a:endParaRPr lang="en-US" sz="4800" dirty="0">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2058194" y="2027584"/>
            <a:ext cx="9220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6613982" y="3175056"/>
            <a:ext cx="7620000" cy="632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6594" y="2896394"/>
            <a:ext cx="10233695" cy="943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Checked and Unchecked Exception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2058194" y="2027584"/>
            <a:ext cx="12344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6383794" y="3201194"/>
            <a:ext cx="7620000" cy="632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58194" y="2362994"/>
            <a:ext cx="18440400" cy="7478970"/>
          </a:xfrm>
          <a:prstGeom prst="rect">
            <a:avLst/>
          </a:prstGeom>
        </p:spPr>
        <p:txBody>
          <a:bodyPr wrap="square">
            <a:spAutoFit/>
          </a:bodyPr>
          <a:lstStyle/>
          <a:p>
            <a:pPr algn="just"/>
            <a:endParaRPr lang="en-US" b="1" dirty="0" smtClean="0">
              <a:solidFill>
                <a:srgbClr val="FF0000"/>
              </a:solidFill>
            </a:endParaRPr>
          </a:p>
          <a:p>
            <a:pPr algn="just"/>
            <a:r>
              <a:rPr lang="en-US" b="1" dirty="0" smtClean="0">
                <a:solidFill>
                  <a:srgbClr val="FF0000"/>
                </a:solidFill>
              </a:rPr>
              <a:t>Checked</a:t>
            </a:r>
            <a:r>
              <a:rPr lang="en-US" b="1" dirty="0">
                <a:solidFill>
                  <a:srgbClr val="FF0000"/>
                </a:solidFill>
              </a:rPr>
              <a:t>:</a:t>
            </a:r>
            <a:r>
              <a:rPr lang="en-US" dirty="0"/>
              <a:t> are the exceptions that are checked at compile time. If some code within a method throws a checked exception, then the method must either handle the exception or it must specify the exception using </a:t>
            </a:r>
            <a:r>
              <a:rPr lang="en-US" i="1" dirty="0"/>
              <a:t>throws </a:t>
            </a:r>
            <a:r>
              <a:rPr lang="en-US" dirty="0"/>
              <a:t>keyword</a:t>
            </a:r>
            <a:r>
              <a:rPr lang="en-US" dirty="0" smtClean="0"/>
              <a:t>.</a:t>
            </a:r>
          </a:p>
          <a:p>
            <a:pPr algn="just"/>
            <a:endParaRPr lang="en-US" dirty="0"/>
          </a:p>
          <a:p>
            <a:pPr algn="just"/>
            <a:r>
              <a:rPr lang="en-US" b="1" dirty="0" smtClean="0">
                <a:solidFill>
                  <a:srgbClr val="FF0000"/>
                </a:solidFill>
              </a:rPr>
              <a:t>Unchecked:</a:t>
            </a:r>
            <a:r>
              <a:rPr lang="en-US" dirty="0"/>
              <a:t> are the exceptions that are not checked at compiled time. In C++, all exceptions are unchecked, so it is not forced by the compiler to either handle or specify the exception. It is up to the programmers to be civilized, and specify or catch the exceptions.</a:t>
            </a:r>
          </a:p>
        </p:txBody>
      </p:sp>
    </p:spTree>
    <p:extLst>
      <p:ext uri="{BB962C8B-B14F-4D97-AF65-F5344CB8AC3E}">
        <p14:creationId xmlns:p14="http://schemas.microsoft.com/office/powerpoint/2010/main" val="114742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90754" y="1096045"/>
            <a:ext cx="17101901" cy="1802637"/>
            <a:chOff x="1886648" y="1053149"/>
            <a:chExt cx="17101901" cy="1802637"/>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Multiple Catch</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pPr marL="1143000" indent="-1143000">
                <a:buAutoNum type="arabicPeriod"/>
              </a:pPr>
              <a:endParaRPr lang="en-US" sz="6000" b="0" dirty="0" smtClean="0">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886648" y="2088264"/>
              <a:ext cx="522044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1790754" y="2591594"/>
            <a:ext cx="19165040" cy="7478970"/>
          </a:xfrm>
          <a:prstGeom prst="rect">
            <a:avLst/>
          </a:prstGeom>
        </p:spPr>
        <p:txBody>
          <a:bodyPr wrap="square">
            <a:spAutoFit/>
          </a:bodyPr>
          <a:lstStyle/>
          <a:p>
            <a:pPr algn="just"/>
            <a:r>
              <a:rPr lang="en-US" dirty="0"/>
              <a:t>If you have to perform different tasks at the occurrence of different Exceptions, use java multi catch block</a:t>
            </a:r>
            <a:r>
              <a:rPr lang="en-US" dirty="0" smtClean="0"/>
              <a:t>.</a:t>
            </a:r>
          </a:p>
          <a:p>
            <a:pPr algn="just"/>
            <a:endParaRPr lang="en-US" dirty="0"/>
          </a:p>
          <a:p>
            <a:pPr algn="just"/>
            <a:r>
              <a:rPr lang="en-US" dirty="0" smtClean="0">
                <a:solidFill>
                  <a:srgbClr val="FF0000"/>
                </a:solidFill>
              </a:rPr>
              <a:t>Rules</a:t>
            </a:r>
          </a:p>
          <a:p>
            <a:pPr marL="685800" indent="-685800" algn="just">
              <a:buFont typeface="Wingdings" pitchFamily="2" charset="2"/>
              <a:buChar char="Ø"/>
            </a:pPr>
            <a:endParaRPr lang="en-US" dirty="0">
              <a:solidFill>
                <a:srgbClr val="FF0000"/>
              </a:solidFill>
            </a:endParaRPr>
          </a:p>
          <a:p>
            <a:pPr marL="685800" indent="-685800" algn="just">
              <a:buFont typeface="Wingdings" pitchFamily="2" charset="2"/>
              <a:buChar char="Ø"/>
            </a:pPr>
            <a:r>
              <a:rPr lang="en-US" dirty="0"/>
              <a:t>At a time only one Exception is </a:t>
            </a:r>
            <a:r>
              <a:rPr lang="en-US" dirty="0" smtClean="0"/>
              <a:t>occurred </a:t>
            </a:r>
            <a:r>
              <a:rPr lang="en-US" dirty="0"/>
              <a:t>and at a time only one catch block is executed.</a:t>
            </a:r>
          </a:p>
          <a:p>
            <a:pPr marL="685800" indent="-685800" algn="just">
              <a:buFont typeface="Wingdings" pitchFamily="2" charset="2"/>
              <a:buChar char="Ø"/>
            </a:pPr>
            <a:r>
              <a:rPr lang="en-US" dirty="0"/>
              <a:t>All catch blocks must be ordered from most specific to most general i.e. catch for </a:t>
            </a:r>
            <a:r>
              <a:rPr lang="en-US" dirty="0" err="1"/>
              <a:t>ArithmeticException</a:t>
            </a:r>
            <a:r>
              <a:rPr lang="en-US" dirty="0"/>
              <a:t> must come before catch for Exception .</a:t>
            </a:r>
          </a:p>
          <a:p>
            <a:pPr algn="just"/>
            <a:endParaRPr lang="en-US" dirty="0" smtClean="0">
              <a:solidFill>
                <a:srgbClr val="FF0000"/>
              </a:solidFill>
            </a:endParaRPr>
          </a:p>
        </p:txBody>
      </p:sp>
    </p:spTree>
    <p:extLst>
      <p:ext uri="{BB962C8B-B14F-4D97-AF65-F5344CB8AC3E}">
        <p14:creationId xmlns:p14="http://schemas.microsoft.com/office/powerpoint/2010/main" val="2752876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152414</TotalTime>
  <Words>421</Words>
  <Application>Microsoft Office PowerPoint</Application>
  <PresentationFormat>Custom</PresentationFormat>
  <Paragraphs>81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AVINASH</cp:lastModifiedBy>
  <cp:revision>12383</cp:revision>
  <dcterms:created xsi:type="dcterms:W3CDTF">2014-07-01T16:42:18Z</dcterms:created>
  <dcterms:modified xsi:type="dcterms:W3CDTF">2017-05-22T15:52:38Z</dcterms:modified>
</cp:coreProperties>
</file>