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709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4" name="Text 2"/>
          <p:cNvSpPr/>
          <p:nvPr/>
        </p:nvSpPr>
        <p:spPr>
          <a:xfrm>
            <a:off x="6319599" y="1310045"/>
            <a:ext cx="7477601" cy="2499598"/>
          </a:xfrm>
          <a:prstGeom prst="rect">
            <a:avLst/>
          </a:prstGeom>
          <a:noFill/>
          <a:ln/>
        </p:spPr>
        <p:txBody>
          <a:bodyPr wrap="squar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LEAF DISEASE DETECTION (Using TensorFlow and Keras)</a:t>
            </a:r>
            <a:endParaRPr lang="en-US" sz="5249" dirty="0"/>
          </a:p>
        </p:txBody>
      </p:sp>
      <p:pic>
        <p:nvPicPr>
          <p:cNvPr id="10" name="Image 0" descr="preencoded.png"/>
          <p:cNvPicPr>
            <a:picLocks noChangeAspect="1"/>
          </p:cNvPicPr>
          <p:nvPr/>
        </p:nvPicPr>
        <p:blipFill>
          <a:blip r:embed="rId3"/>
          <a:stretch>
            <a:fillRect/>
          </a:stretch>
        </p:blipFill>
        <p:spPr>
          <a:xfrm>
            <a:off x="114299" y="85725"/>
            <a:ext cx="5372100" cy="80581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2037993" y="3620810"/>
            <a:ext cx="905256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Introduction to Leaf Disease Detection</a:t>
            </a:r>
            <a:endParaRPr lang="en-US" sz="4374" dirty="0"/>
          </a:p>
        </p:txBody>
      </p:sp>
      <p:sp>
        <p:nvSpPr>
          <p:cNvPr id="5" name="Text 3"/>
          <p:cNvSpPr/>
          <p:nvPr/>
        </p:nvSpPr>
        <p:spPr>
          <a:xfrm>
            <a:off x="2037993" y="4648438"/>
            <a:ext cx="10554414"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Leaf disease detection using TensorFlow and Keras is a cutting-edge application of deep learning in agriculture. This technology utilizes neural networks to analyze leaf images, identify diseases, and provide early detection for plant health management. By harnessing the power of convolutional neural networks (CNNs), it offers a cost-effective and efficient solution to monitor crop health, increase yields, and mitigate crop damage. In this brief introduction, we'll explore the key principles and techniques that enable this innovative approach to agricultural sustainability.</a:t>
            </a:r>
            <a:endParaRPr lang="en-US" sz="1750" dirty="0"/>
          </a:p>
        </p:txBody>
      </p:sp>
      <p:sp>
        <p:nvSpPr>
          <p:cNvPr id="6" name="Text 4"/>
          <p:cNvSpPr/>
          <p:nvPr/>
        </p:nvSpPr>
        <p:spPr>
          <a:xfrm>
            <a:off x="2037993" y="7030760"/>
            <a:ext cx="10554414" cy="355402"/>
          </a:xfrm>
          <a:prstGeom prst="rect">
            <a:avLst/>
          </a:prstGeom>
          <a:noFill/>
          <a:ln/>
        </p:spPr>
        <p:txBody>
          <a:bodyPr wrap="none" rtlCol="0" anchor="t"/>
          <a:lstStyle/>
          <a:p>
            <a:pPr marL="0" indent="0">
              <a:lnSpc>
                <a:spcPts val="2799"/>
              </a:lnSpc>
              <a:buNone/>
            </a:pPr>
            <a:endParaRPr lang="en-US" sz="1750" dirty="0"/>
          </a:p>
        </p:txBody>
      </p:sp>
      <p:pic>
        <p:nvPicPr>
          <p:cNvPr id="7"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6319599" y="3067883"/>
            <a:ext cx="4443889"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Aim/Objective</a:t>
            </a:r>
            <a:endParaRPr lang="en-US" sz="4374" dirty="0"/>
          </a:p>
        </p:txBody>
      </p:sp>
      <p:sp>
        <p:nvSpPr>
          <p:cNvPr id="5" name="Text 3"/>
          <p:cNvSpPr/>
          <p:nvPr/>
        </p:nvSpPr>
        <p:spPr>
          <a:xfrm>
            <a:off x="6319599" y="4095512"/>
            <a:ext cx="747760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Explore the power of TensorFlow and Keras in developing deep learning models for image classification tasks, with a focus on leaf disease detection and potraying the insights in a webpage.</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833199" y="1324570"/>
            <a:ext cx="638556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WorkFlow Of Methadology</a:t>
            </a:r>
            <a:endParaRPr lang="en-US" sz="4374" dirty="0"/>
          </a:p>
        </p:txBody>
      </p:sp>
      <p:pic>
        <p:nvPicPr>
          <p:cNvPr id="5" name="Image 0" descr="preencoded.png"/>
          <p:cNvPicPr>
            <a:picLocks noChangeAspect="1"/>
          </p:cNvPicPr>
          <p:nvPr/>
        </p:nvPicPr>
        <p:blipFill>
          <a:blip r:embed="rId3"/>
          <a:stretch>
            <a:fillRect/>
          </a:stretch>
        </p:blipFill>
        <p:spPr>
          <a:xfrm>
            <a:off x="833199" y="2352199"/>
            <a:ext cx="7477601" cy="4552831"/>
          </a:xfrm>
          <a:prstGeom prst="rect">
            <a:avLst/>
          </a:prstGeom>
        </p:spPr>
      </p:pic>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2393394" y="1974175"/>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b="1" dirty="0">
                <a:solidFill>
                  <a:srgbClr val="443728"/>
                </a:solidFill>
                <a:latin typeface="Open Sans" pitchFamily="34" charset="0"/>
                <a:ea typeface="Open Sans" pitchFamily="34" charset="-122"/>
                <a:cs typeface="Open Sans" pitchFamily="34" charset="-120"/>
              </a:rPr>
              <a:t>Data Collection</a:t>
            </a:r>
            <a:r>
              <a:rPr lang="en-US" sz="1750" dirty="0">
                <a:solidFill>
                  <a:srgbClr val="443728"/>
                </a:solidFill>
                <a:latin typeface="Open Sans" pitchFamily="34" charset="0"/>
                <a:ea typeface="Open Sans" pitchFamily="34" charset="-122"/>
                <a:cs typeface="Open Sans" pitchFamily="34" charset="-120"/>
              </a:rPr>
              <a:t>: Gathering a dataset of leaf images, including both healthy and diseased samples.(From Kaggle)</a:t>
            </a:r>
            <a:endParaRPr lang="en-US" sz="1750" dirty="0"/>
          </a:p>
        </p:txBody>
      </p:sp>
      <p:sp>
        <p:nvSpPr>
          <p:cNvPr id="5" name="Text 3"/>
          <p:cNvSpPr/>
          <p:nvPr/>
        </p:nvSpPr>
        <p:spPr>
          <a:xfrm>
            <a:off x="2393394" y="2773799"/>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b="1" dirty="0">
                <a:solidFill>
                  <a:srgbClr val="443728"/>
                </a:solidFill>
                <a:latin typeface="Open Sans" pitchFamily="34" charset="0"/>
                <a:ea typeface="Open Sans" pitchFamily="34" charset="-122"/>
                <a:cs typeface="Open Sans" pitchFamily="34" charset="-120"/>
              </a:rPr>
              <a:t>Data Preprocessing</a:t>
            </a:r>
            <a:r>
              <a:rPr lang="en-US" sz="1750" dirty="0">
                <a:solidFill>
                  <a:srgbClr val="443728"/>
                </a:solidFill>
                <a:latin typeface="Open Sans" pitchFamily="34" charset="0"/>
                <a:ea typeface="Open Sans" pitchFamily="34" charset="-122"/>
                <a:cs typeface="Open Sans" pitchFamily="34" charset="-120"/>
              </a:rPr>
              <a:t>: Cleaning and preprocessing the images by resizing and normalizing them and Augment data for Diversity.</a:t>
            </a:r>
            <a:endParaRPr lang="en-US" sz="1750" dirty="0"/>
          </a:p>
        </p:txBody>
      </p:sp>
      <p:sp>
        <p:nvSpPr>
          <p:cNvPr id="6" name="Text 4"/>
          <p:cNvSpPr/>
          <p:nvPr/>
        </p:nvSpPr>
        <p:spPr>
          <a:xfrm>
            <a:off x="2393394" y="3573423"/>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b="1" dirty="0">
                <a:solidFill>
                  <a:srgbClr val="443728"/>
                </a:solidFill>
                <a:latin typeface="Open Sans" pitchFamily="34" charset="0"/>
                <a:ea typeface="Open Sans" pitchFamily="34" charset="-122"/>
                <a:cs typeface="Open Sans" pitchFamily="34" charset="-120"/>
              </a:rPr>
              <a:t>Data Splitting</a:t>
            </a:r>
            <a:r>
              <a:rPr lang="en-US" sz="1750" dirty="0">
                <a:solidFill>
                  <a:srgbClr val="443728"/>
                </a:solidFill>
                <a:latin typeface="Open Sans" pitchFamily="34" charset="0"/>
                <a:ea typeface="Open Sans" pitchFamily="34" charset="-122"/>
                <a:cs typeface="Open Sans" pitchFamily="34" charset="-120"/>
              </a:rPr>
              <a:t>: Spliting the dataset into training and testing sets.(80:10:10)</a:t>
            </a:r>
            <a:endParaRPr lang="en-US" sz="1750" dirty="0"/>
          </a:p>
        </p:txBody>
      </p:sp>
      <p:sp>
        <p:nvSpPr>
          <p:cNvPr id="7" name="Text 5"/>
          <p:cNvSpPr/>
          <p:nvPr/>
        </p:nvSpPr>
        <p:spPr>
          <a:xfrm>
            <a:off x="2393394" y="4017645"/>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b="1" dirty="0">
                <a:solidFill>
                  <a:srgbClr val="443728"/>
                </a:solidFill>
                <a:latin typeface="Open Sans" pitchFamily="34" charset="0"/>
                <a:ea typeface="Open Sans" pitchFamily="34" charset="-122"/>
                <a:cs typeface="Open Sans" pitchFamily="34" charset="-120"/>
              </a:rPr>
              <a:t>Model Architecture</a:t>
            </a:r>
            <a:r>
              <a:rPr lang="en-US" sz="1750" dirty="0">
                <a:solidFill>
                  <a:srgbClr val="443728"/>
                </a:solidFill>
                <a:latin typeface="Open Sans" pitchFamily="34" charset="0"/>
                <a:ea typeface="Open Sans" pitchFamily="34" charset="-122"/>
                <a:cs typeface="Open Sans" pitchFamily="34" charset="-120"/>
              </a:rPr>
              <a:t>: Designing a convolutional neural network (CNN) using TensorFlow and Keras.</a:t>
            </a:r>
            <a:endParaRPr lang="en-US" sz="1750" dirty="0"/>
          </a:p>
        </p:txBody>
      </p:sp>
      <p:sp>
        <p:nvSpPr>
          <p:cNvPr id="8" name="Text 6"/>
          <p:cNvSpPr/>
          <p:nvPr/>
        </p:nvSpPr>
        <p:spPr>
          <a:xfrm>
            <a:off x="2393394" y="4461867"/>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5"/>
            </a:pPr>
            <a:r>
              <a:rPr lang="en-US" sz="1750" b="1" dirty="0">
                <a:solidFill>
                  <a:srgbClr val="443728"/>
                </a:solidFill>
                <a:latin typeface="Open Sans" pitchFamily="34" charset="0"/>
                <a:ea typeface="Open Sans" pitchFamily="34" charset="-122"/>
                <a:cs typeface="Open Sans" pitchFamily="34" charset="-120"/>
              </a:rPr>
              <a:t>Model Training</a:t>
            </a:r>
            <a:r>
              <a:rPr lang="en-US" sz="1750" dirty="0">
                <a:solidFill>
                  <a:srgbClr val="443728"/>
                </a:solidFill>
                <a:latin typeface="Open Sans" pitchFamily="34" charset="0"/>
                <a:ea typeface="Open Sans" pitchFamily="34" charset="-122"/>
                <a:cs typeface="Open Sans" pitchFamily="34" charset="-120"/>
              </a:rPr>
              <a:t>: Training the model on the training data using appropriate loss functions and optimizers.</a:t>
            </a:r>
            <a:endParaRPr lang="en-US" sz="1750" dirty="0"/>
          </a:p>
        </p:txBody>
      </p:sp>
      <p:sp>
        <p:nvSpPr>
          <p:cNvPr id="9" name="Text 7"/>
          <p:cNvSpPr/>
          <p:nvPr/>
        </p:nvSpPr>
        <p:spPr>
          <a:xfrm>
            <a:off x="2393394" y="5261491"/>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6"/>
            </a:pPr>
            <a:r>
              <a:rPr lang="en-US" sz="1750" b="1" dirty="0">
                <a:solidFill>
                  <a:srgbClr val="443728"/>
                </a:solidFill>
                <a:latin typeface="Open Sans" pitchFamily="34" charset="0"/>
                <a:ea typeface="Open Sans" pitchFamily="34" charset="-122"/>
                <a:cs typeface="Open Sans" pitchFamily="34" charset="-120"/>
              </a:rPr>
              <a:t>Evaluation</a:t>
            </a:r>
            <a:r>
              <a:rPr lang="en-US" sz="1750" dirty="0">
                <a:solidFill>
                  <a:srgbClr val="443728"/>
                </a:solidFill>
                <a:latin typeface="Open Sans" pitchFamily="34" charset="0"/>
                <a:ea typeface="Open Sans" pitchFamily="34" charset="-122"/>
                <a:cs typeface="Open Sans" pitchFamily="34" charset="-120"/>
              </a:rPr>
              <a:t>: Evaluating the model's performance on the testing set using accuracy.</a:t>
            </a:r>
            <a:endParaRPr lang="en-US" sz="1750" dirty="0"/>
          </a:p>
        </p:txBody>
      </p:sp>
      <p:sp>
        <p:nvSpPr>
          <p:cNvPr id="10" name="Text 8"/>
          <p:cNvSpPr/>
          <p:nvPr/>
        </p:nvSpPr>
        <p:spPr>
          <a:xfrm>
            <a:off x="2393394" y="5705713"/>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7"/>
            </a:pPr>
            <a:r>
              <a:rPr lang="en-US" sz="1750" b="1" dirty="0">
                <a:solidFill>
                  <a:srgbClr val="443728"/>
                </a:solidFill>
                <a:latin typeface="Open Sans" pitchFamily="34" charset="0"/>
                <a:ea typeface="Open Sans" pitchFamily="34" charset="-122"/>
                <a:cs typeface="Open Sans" pitchFamily="34" charset="-120"/>
              </a:rPr>
              <a:t>Deployment</a:t>
            </a:r>
            <a:r>
              <a:rPr lang="en-US" sz="1750" dirty="0">
                <a:solidFill>
                  <a:srgbClr val="443728"/>
                </a:solidFill>
                <a:latin typeface="Open Sans" pitchFamily="34" charset="0"/>
                <a:ea typeface="Open Sans" pitchFamily="34" charset="-122"/>
                <a:cs typeface="Open Sans" pitchFamily="34" charset="-120"/>
              </a:rPr>
              <a:t>: Deploy the model for disease detection in the target environment.</a:t>
            </a:r>
            <a:endParaRPr lang="en-US" sz="1750" dirty="0"/>
          </a:p>
        </p:txBody>
      </p:sp>
      <p:sp>
        <p:nvSpPr>
          <p:cNvPr id="11" name="Text 9"/>
          <p:cNvSpPr/>
          <p:nvPr/>
        </p:nvSpPr>
        <p:spPr>
          <a:xfrm>
            <a:off x="2393394" y="6149935"/>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8"/>
            </a:pPr>
            <a:r>
              <a:rPr lang="en-US" sz="1750" b="1" dirty="0">
                <a:solidFill>
                  <a:srgbClr val="443728"/>
                </a:solidFill>
                <a:latin typeface="Open Sans" pitchFamily="34" charset="0"/>
                <a:ea typeface="Open Sans" pitchFamily="34" charset="-122"/>
                <a:cs typeface="Open Sans" pitchFamily="34" charset="-120"/>
              </a:rPr>
              <a:t>User Interface</a:t>
            </a:r>
            <a:r>
              <a:rPr lang="en-US" sz="1750" dirty="0">
                <a:solidFill>
                  <a:srgbClr val="443728"/>
                </a:solidFill>
                <a:latin typeface="Open Sans" pitchFamily="34" charset="0"/>
                <a:ea typeface="Open Sans" pitchFamily="34" charset="-122"/>
                <a:cs typeface="Open Sans" pitchFamily="34" charset="-120"/>
              </a:rPr>
              <a:t>: Developing a user-friendly interface for leaf image uploads. </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93656"/>
          </a:xfrm>
          <a:prstGeom prst="rect">
            <a:avLst/>
          </a:prstGeom>
          <a:solidFill>
            <a:srgbClr val="FFFCFA"/>
          </a:solidFill>
          <a:ln w="9644">
            <a:solidFill>
              <a:srgbClr val="E5E0DF"/>
            </a:solidFill>
            <a:prstDash val="solid"/>
          </a:ln>
        </p:spPr>
        <p:txBody>
          <a:bodyPr/>
          <a:lstStyle/>
          <a:p>
            <a:endParaRPr lang="en-IN"/>
          </a:p>
        </p:txBody>
      </p:sp>
      <p:sp>
        <p:nvSpPr>
          <p:cNvPr id="4" name="Text 2"/>
          <p:cNvSpPr/>
          <p:nvPr/>
        </p:nvSpPr>
        <p:spPr>
          <a:xfrm>
            <a:off x="3621167" y="427673"/>
            <a:ext cx="3703320" cy="486013"/>
          </a:xfrm>
          <a:prstGeom prst="rect">
            <a:avLst/>
          </a:prstGeom>
          <a:noFill/>
          <a:ln/>
        </p:spPr>
        <p:txBody>
          <a:bodyPr wrap="none" rtlCol="0" anchor="t"/>
          <a:lstStyle/>
          <a:p>
            <a:pPr marL="0" indent="0">
              <a:lnSpc>
                <a:spcPts val="3827"/>
              </a:lnSpc>
              <a:buNone/>
            </a:pPr>
            <a:r>
              <a:rPr lang="en-US" sz="3062" b="1" dirty="0">
                <a:solidFill>
                  <a:srgbClr val="443728"/>
                </a:solidFill>
                <a:latin typeface="Crimson Pro" pitchFamily="34" charset="0"/>
                <a:ea typeface="Crimson Pro" pitchFamily="34" charset="-122"/>
                <a:cs typeface="Crimson Pro" pitchFamily="34" charset="-120"/>
              </a:rPr>
              <a:t>Results and Inferences</a:t>
            </a:r>
            <a:endParaRPr lang="en-US" sz="3062" dirty="0"/>
          </a:p>
        </p:txBody>
      </p:sp>
      <p:sp>
        <p:nvSpPr>
          <p:cNvPr id="5" name="Text 3"/>
          <p:cNvSpPr/>
          <p:nvPr/>
        </p:nvSpPr>
        <p:spPr>
          <a:xfrm>
            <a:off x="3870008" y="1224677"/>
            <a:ext cx="7139226"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443728"/>
                </a:solidFill>
                <a:latin typeface="Open Sans" pitchFamily="34" charset="0"/>
                <a:ea typeface="Open Sans" pitchFamily="34" charset="-122"/>
                <a:cs typeface="Open Sans" pitchFamily="34" charset="-120"/>
              </a:rPr>
              <a:t>High Accuracy in Disease Identification</a:t>
            </a:r>
            <a:r>
              <a:rPr lang="en-US" sz="1225" dirty="0">
                <a:solidFill>
                  <a:srgbClr val="443728"/>
                </a:solidFill>
                <a:latin typeface="Open Sans" pitchFamily="34" charset="0"/>
                <a:ea typeface="Open Sans" pitchFamily="34" charset="-122"/>
                <a:cs typeface="Open Sans" pitchFamily="34" charset="-120"/>
              </a:rPr>
              <a:t>:</a:t>
            </a:r>
            <a:endParaRPr lang="en-US" sz="1225" dirty="0"/>
          </a:p>
        </p:txBody>
      </p:sp>
      <p:sp>
        <p:nvSpPr>
          <p:cNvPr id="6" name="Text 4"/>
          <p:cNvSpPr/>
          <p:nvPr/>
        </p:nvSpPr>
        <p:spPr>
          <a:xfrm>
            <a:off x="4118728" y="1648301"/>
            <a:ext cx="8327271"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443728"/>
                </a:solidFill>
                <a:latin typeface="Open Sans" pitchFamily="34" charset="0"/>
                <a:ea typeface="Open Sans" pitchFamily="34" charset="-122"/>
                <a:cs typeface="Open Sans" pitchFamily="34" charset="-120"/>
              </a:rPr>
              <a:t>A well-trained model can achieve high accuracy in identifying leaf diseases, which is crucial for early detection and intervention.</a:t>
            </a:r>
            <a:endParaRPr lang="en-US" sz="1225" dirty="0"/>
          </a:p>
        </p:txBody>
      </p:sp>
      <p:sp>
        <p:nvSpPr>
          <p:cNvPr id="7" name="Text 5"/>
          <p:cNvSpPr/>
          <p:nvPr/>
        </p:nvSpPr>
        <p:spPr>
          <a:xfrm>
            <a:off x="3870008" y="2207895"/>
            <a:ext cx="7139226"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443728"/>
                </a:solidFill>
                <a:latin typeface="Open Sans" pitchFamily="34" charset="0"/>
                <a:ea typeface="Open Sans" pitchFamily="34" charset="-122"/>
                <a:cs typeface="Open Sans" pitchFamily="34" charset="-120"/>
              </a:rPr>
              <a:t>Improved Crop Health Management</a:t>
            </a:r>
            <a:r>
              <a:rPr lang="en-US" sz="1225" dirty="0">
                <a:solidFill>
                  <a:srgbClr val="443728"/>
                </a:solidFill>
                <a:latin typeface="Open Sans" pitchFamily="34" charset="0"/>
                <a:ea typeface="Open Sans" pitchFamily="34" charset="-122"/>
                <a:cs typeface="Open Sans" pitchFamily="34" charset="-120"/>
              </a:rPr>
              <a:t>:</a:t>
            </a:r>
            <a:endParaRPr lang="en-US" sz="1225" dirty="0"/>
          </a:p>
        </p:txBody>
      </p:sp>
      <p:sp>
        <p:nvSpPr>
          <p:cNvPr id="8" name="Text 6"/>
          <p:cNvSpPr/>
          <p:nvPr/>
        </p:nvSpPr>
        <p:spPr>
          <a:xfrm>
            <a:off x="4118729" y="2518767"/>
            <a:ext cx="8454270" cy="746165"/>
          </a:xfrm>
          <a:prstGeom prst="rect">
            <a:avLst/>
          </a:prstGeom>
          <a:noFill/>
          <a:ln/>
        </p:spPr>
        <p:txBody>
          <a:bodyPr wrap="square" rtlCol="0" anchor="t"/>
          <a:lstStyle/>
          <a:p>
            <a:pPr marL="685800" lvl="1" indent="-342900" algn="l">
              <a:lnSpc>
                <a:spcPts val="1960"/>
              </a:lnSpc>
              <a:buSzPct val="100000"/>
              <a:buChar char="•"/>
            </a:pPr>
            <a:r>
              <a:rPr lang="en-US" sz="1225" dirty="0">
                <a:solidFill>
                  <a:srgbClr val="443728"/>
                </a:solidFill>
                <a:latin typeface="Open Sans" pitchFamily="34" charset="0"/>
                <a:ea typeface="Open Sans" pitchFamily="34" charset="-122"/>
                <a:cs typeface="Open Sans" pitchFamily="34" charset="-120"/>
              </a:rPr>
              <a:t>Accurate disease detection enables farmers to implement timely measures, such as targeted pesticide application or removal of affected plants, which can lead to healthier crops and increased yields.</a:t>
            </a:r>
            <a:endParaRPr lang="en-US" sz="1225" dirty="0"/>
          </a:p>
        </p:txBody>
      </p:sp>
      <p:sp>
        <p:nvSpPr>
          <p:cNvPr id="9" name="Text 7"/>
          <p:cNvSpPr/>
          <p:nvPr/>
        </p:nvSpPr>
        <p:spPr>
          <a:xfrm>
            <a:off x="3870008" y="3121700"/>
            <a:ext cx="7139226" cy="310753"/>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225" b="1" dirty="0">
                <a:solidFill>
                  <a:srgbClr val="443728"/>
                </a:solidFill>
                <a:latin typeface="Open Sans" pitchFamily="34" charset="0"/>
                <a:ea typeface="Open Sans" pitchFamily="34" charset="-122"/>
                <a:cs typeface="Open Sans" pitchFamily="34" charset="-120"/>
              </a:rPr>
              <a:t>Reduced Crop Damage</a:t>
            </a:r>
            <a:r>
              <a:rPr lang="en-US" sz="1225" dirty="0">
                <a:solidFill>
                  <a:srgbClr val="443728"/>
                </a:solidFill>
                <a:latin typeface="Open Sans" pitchFamily="34" charset="0"/>
                <a:ea typeface="Open Sans" pitchFamily="34" charset="-122"/>
                <a:cs typeface="Open Sans" pitchFamily="34" charset="-120"/>
              </a:rPr>
              <a:t>:</a:t>
            </a:r>
            <a:endParaRPr lang="en-US" sz="1225" dirty="0"/>
          </a:p>
        </p:txBody>
      </p:sp>
      <p:sp>
        <p:nvSpPr>
          <p:cNvPr id="10" name="Text 8"/>
          <p:cNvSpPr/>
          <p:nvPr/>
        </p:nvSpPr>
        <p:spPr>
          <a:xfrm>
            <a:off x="4118728" y="3494603"/>
            <a:ext cx="8454271" cy="559593"/>
          </a:xfrm>
          <a:prstGeom prst="rect">
            <a:avLst/>
          </a:prstGeom>
          <a:noFill/>
          <a:ln/>
        </p:spPr>
        <p:txBody>
          <a:bodyPr wrap="square" rtlCol="0" anchor="t"/>
          <a:lstStyle/>
          <a:p>
            <a:pPr marL="685800" lvl="1" indent="-342900" algn="l">
              <a:lnSpc>
                <a:spcPts val="1960"/>
              </a:lnSpc>
              <a:buSzPct val="100000"/>
              <a:buChar char="•"/>
            </a:pPr>
            <a:r>
              <a:rPr lang="en-US" sz="1225" dirty="0">
                <a:solidFill>
                  <a:srgbClr val="443728"/>
                </a:solidFill>
                <a:latin typeface="Open Sans" pitchFamily="34" charset="0"/>
                <a:ea typeface="Open Sans" pitchFamily="34" charset="-122"/>
                <a:cs typeface="Open Sans" pitchFamily="34" charset="-120"/>
              </a:rPr>
              <a:t>Early disease detection can help prevent the spread of diseases within a crop, reducing overall crop damage and economic losses.</a:t>
            </a:r>
            <a:endParaRPr lang="en-US" sz="1225" dirty="0"/>
          </a:p>
        </p:txBody>
      </p:sp>
      <p:sp>
        <p:nvSpPr>
          <p:cNvPr id="11" name="Text 9"/>
          <p:cNvSpPr/>
          <p:nvPr/>
        </p:nvSpPr>
        <p:spPr>
          <a:xfrm>
            <a:off x="3870008" y="4092178"/>
            <a:ext cx="7139226" cy="272891"/>
          </a:xfrm>
          <a:prstGeom prst="rect">
            <a:avLst/>
          </a:prstGeom>
          <a:noFill/>
          <a:ln/>
        </p:spPr>
        <p:txBody>
          <a:bodyPr wrap="none" rtlCol="0" anchor="t"/>
          <a:lstStyle/>
          <a:p>
            <a:pPr marL="342900" indent="-342900" algn="l">
              <a:lnSpc>
                <a:spcPts val="1960"/>
              </a:lnSpc>
              <a:buSzPct val="100000"/>
              <a:buFont typeface="+mj-lt"/>
              <a:buAutoNum type="arabicPeriod" startAt="4"/>
            </a:pPr>
            <a:r>
              <a:rPr lang="en-US" sz="1225" b="1" dirty="0">
                <a:solidFill>
                  <a:srgbClr val="443728"/>
                </a:solidFill>
                <a:latin typeface="Open Sans" pitchFamily="34" charset="0"/>
                <a:ea typeface="Open Sans" pitchFamily="34" charset="-122"/>
                <a:cs typeface="Open Sans" pitchFamily="34" charset="-120"/>
              </a:rPr>
              <a:t>Minimized Resource Usage</a:t>
            </a:r>
            <a:r>
              <a:rPr lang="en-US" sz="1225" dirty="0">
                <a:solidFill>
                  <a:srgbClr val="443728"/>
                </a:solidFill>
                <a:latin typeface="Open Sans" pitchFamily="34" charset="0"/>
                <a:ea typeface="Open Sans" pitchFamily="34" charset="-122"/>
                <a:cs typeface="Open Sans" pitchFamily="34" charset="-120"/>
              </a:rPr>
              <a:t>:</a:t>
            </a:r>
            <a:endParaRPr lang="en-US" sz="1225" dirty="0"/>
          </a:p>
        </p:txBody>
      </p:sp>
      <p:sp>
        <p:nvSpPr>
          <p:cNvPr id="12" name="Text 10"/>
          <p:cNvSpPr/>
          <p:nvPr/>
        </p:nvSpPr>
        <p:spPr>
          <a:xfrm>
            <a:off x="4118729" y="4365069"/>
            <a:ext cx="8395004" cy="559593"/>
          </a:xfrm>
          <a:prstGeom prst="rect">
            <a:avLst/>
          </a:prstGeom>
          <a:noFill/>
          <a:ln/>
        </p:spPr>
        <p:txBody>
          <a:bodyPr wrap="square" rtlCol="0" anchor="t"/>
          <a:lstStyle/>
          <a:p>
            <a:pPr marL="685800" lvl="1" indent="-342900" algn="l">
              <a:lnSpc>
                <a:spcPts val="1960"/>
              </a:lnSpc>
              <a:buSzPct val="100000"/>
              <a:buChar char="•"/>
            </a:pPr>
            <a:r>
              <a:rPr lang="en-US" sz="1225" dirty="0">
                <a:solidFill>
                  <a:srgbClr val="443728"/>
                </a:solidFill>
                <a:latin typeface="Open Sans" pitchFamily="34" charset="0"/>
                <a:ea typeface="Open Sans" pitchFamily="34" charset="-122"/>
                <a:cs typeface="Open Sans" pitchFamily="34" charset="-120"/>
              </a:rPr>
              <a:t>Targeted treatments reduce the need for extensive use of pesticides or fungicides, leading to cost savings and environmental benefits.</a:t>
            </a:r>
            <a:endParaRPr lang="en-US" sz="1225" dirty="0"/>
          </a:p>
        </p:txBody>
      </p:sp>
      <p:sp>
        <p:nvSpPr>
          <p:cNvPr id="13" name="Text 11"/>
          <p:cNvSpPr/>
          <p:nvPr/>
        </p:nvSpPr>
        <p:spPr>
          <a:xfrm>
            <a:off x="3870008" y="4924662"/>
            <a:ext cx="7139226" cy="310873"/>
          </a:xfrm>
          <a:prstGeom prst="rect">
            <a:avLst/>
          </a:prstGeom>
          <a:noFill/>
          <a:ln/>
        </p:spPr>
        <p:txBody>
          <a:bodyPr wrap="none" rtlCol="0" anchor="t"/>
          <a:lstStyle/>
          <a:p>
            <a:pPr marL="342900" indent="-342900" algn="l">
              <a:lnSpc>
                <a:spcPts val="1960"/>
              </a:lnSpc>
              <a:buSzPct val="100000"/>
              <a:buFont typeface="+mj-lt"/>
              <a:buAutoNum type="arabicPeriod" startAt="5"/>
            </a:pPr>
            <a:r>
              <a:rPr lang="en-US" sz="1225" b="1" dirty="0">
                <a:solidFill>
                  <a:srgbClr val="443728"/>
                </a:solidFill>
                <a:latin typeface="Open Sans" pitchFamily="34" charset="0"/>
                <a:ea typeface="Open Sans" pitchFamily="34" charset="-122"/>
                <a:cs typeface="Open Sans" pitchFamily="34" charset="-120"/>
              </a:rPr>
              <a:t>Efficient Monitoring</a:t>
            </a:r>
            <a:r>
              <a:rPr lang="en-US" sz="1225" dirty="0">
                <a:solidFill>
                  <a:srgbClr val="443728"/>
                </a:solidFill>
                <a:latin typeface="Open Sans" pitchFamily="34" charset="0"/>
                <a:ea typeface="Open Sans" pitchFamily="34" charset="-122"/>
                <a:cs typeface="Open Sans" pitchFamily="34" charset="-120"/>
              </a:rPr>
              <a:t>:</a:t>
            </a:r>
            <a:endParaRPr lang="en-US" sz="1225" dirty="0"/>
          </a:p>
        </p:txBody>
      </p:sp>
      <p:sp>
        <p:nvSpPr>
          <p:cNvPr id="14" name="Text 12"/>
          <p:cNvSpPr/>
          <p:nvPr/>
        </p:nvSpPr>
        <p:spPr>
          <a:xfrm>
            <a:off x="4118728" y="5235535"/>
            <a:ext cx="8530471" cy="746165"/>
          </a:xfrm>
          <a:prstGeom prst="rect">
            <a:avLst/>
          </a:prstGeom>
          <a:noFill/>
          <a:ln/>
        </p:spPr>
        <p:txBody>
          <a:bodyPr wrap="square" rtlCol="0" anchor="t"/>
          <a:lstStyle/>
          <a:p>
            <a:pPr marL="685800" lvl="1" indent="-342900" algn="l">
              <a:lnSpc>
                <a:spcPts val="1960"/>
              </a:lnSpc>
              <a:buSzPct val="100000"/>
              <a:buChar char="•"/>
            </a:pPr>
            <a:r>
              <a:rPr lang="en-US" sz="1225" dirty="0">
                <a:solidFill>
                  <a:srgbClr val="443728"/>
                </a:solidFill>
                <a:latin typeface="Open Sans" pitchFamily="34" charset="0"/>
                <a:ea typeface="Open Sans" pitchFamily="34" charset="-122"/>
                <a:cs typeface="Open Sans" pitchFamily="34" charset="-120"/>
              </a:rPr>
              <a:t>Automation of disease detection through machine learning allows for continuous and efficient monitoring of large agricultural areas, making it easier for farmers to track plant health.</a:t>
            </a:r>
            <a:endParaRPr lang="en-US" sz="1225" dirty="0"/>
          </a:p>
        </p:txBody>
      </p:sp>
      <p:sp>
        <p:nvSpPr>
          <p:cNvPr id="15" name="Text 13"/>
          <p:cNvSpPr/>
          <p:nvPr/>
        </p:nvSpPr>
        <p:spPr>
          <a:xfrm>
            <a:off x="3870008" y="5938480"/>
            <a:ext cx="7139226" cy="248722"/>
          </a:xfrm>
          <a:prstGeom prst="rect">
            <a:avLst/>
          </a:prstGeom>
          <a:noFill/>
          <a:ln/>
        </p:spPr>
        <p:txBody>
          <a:bodyPr wrap="none" rtlCol="0" anchor="t"/>
          <a:lstStyle/>
          <a:p>
            <a:pPr marL="342900" indent="-342900" algn="l">
              <a:lnSpc>
                <a:spcPts val="1960"/>
              </a:lnSpc>
              <a:buSzPct val="100000"/>
              <a:buFont typeface="+mj-lt"/>
              <a:buAutoNum type="arabicPeriod" startAt="6"/>
            </a:pPr>
            <a:r>
              <a:rPr lang="en-US" sz="1225" b="1" dirty="0">
                <a:solidFill>
                  <a:srgbClr val="443728"/>
                </a:solidFill>
                <a:latin typeface="Open Sans" pitchFamily="34" charset="0"/>
                <a:ea typeface="Open Sans" pitchFamily="34" charset="-122"/>
                <a:cs typeface="Open Sans" pitchFamily="34" charset="-120"/>
              </a:rPr>
              <a:t>Identification of Disease Trends</a:t>
            </a:r>
            <a:r>
              <a:rPr lang="en-US" sz="1225" dirty="0">
                <a:solidFill>
                  <a:srgbClr val="443728"/>
                </a:solidFill>
                <a:latin typeface="Open Sans" pitchFamily="34" charset="0"/>
                <a:ea typeface="Open Sans" pitchFamily="34" charset="-122"/>
                <a:cs typeface="Open Sans" pitchFamily="34" charset="-120"/>
              </a:rPr>
              <a:t>:</a:t>
            </a:r>
            <a:endParaRPr lang="en-US" sz="1225" dirty="0"/>
          </a:p>
        </p:txBody>
      </p:sp>
      <p:sp>
        <p:nvSpPr>
          <p:cNvPr id="16" name="Text 14"/>
          <p:cNvSpPr/>
          <p:nvPr/>
        </p:nvSpPr>
        <p:spPr>
          <a:xfrm>
            <a:off x="4118728" y="6249353"/>
            <a:ext cx="8530472" cy="497443"/>
          </a:xfrm>
          <a:prstGeom prst="rect">
            <a:avLst/>
          </a:prstGeom>
          <a:noFill/>
          <a:ln/>
        </p:spPr>
        <p:txBody>
          <a:bodyPr wrap="square" rtlCol="0" anchor="t"/>
          <a:lstStyle/>
          <a:p>
            <a:pPr marL="685800" lvl="1" indent="-342900" algn="l">
              <a:lnSpc>
                <a:spcPts val="1960"/>
              </a:lnSpc>
              <a:buSzPct val="100000"/>
              <a:buChar char="•"/>
            </a:pPr>
            <a:r>
              <a:rPr lang="en-US" sz="1225" dirty="0">
                <a:solidFill>
                  <a:srgbClr val="443728"/>
                </a:solidFill>
                <a:latin typeface="Open Sans" pitchFamily="34" charset="0"/>
                <a:ea typeface="Open Sans" pitchFamily="34" charset="-122"/>
                <a:cs typeface="Open Sans" pitchFamily="34" charset="-120"/>
              </a:rPr>
              <a:t>Over time, the collected data can provide insights into disease prevalence, seasonal patterns, and geographical hotspots, aiding in long-term agricultural planning.</a:t>
            </a:r>
            <a:endParaRPr lang="en-US" sz="1225" dirty="0"/>
          </a:p>
        </p:txBody>
      </p:sp>
      <p:sp>
        <p:nvSpPr>
          <p:cNvPr id="17" name="Text 15"/>
          <p:cNvSpPr/>
          <p:nvPr/>
        </p:nvSpPr>
        <p:spPr>
          <a:xfrm>
            <a:off x="3870008" y="6808946"/>
            <a:ext cx="7139226" cy="248722"/>
          </a:xfrm>
          <a:prstGeom prst="rect">
            <a:avLst/>
          </a:prstGeom>
          <a:noFill/>
          <a:ln/>
        </p:spPr>
        <p:txBody>
          <a:bodyPr wrap="none" rtlCol="0" anchor="t"/>
          <a:lstStyle/>
          <a:p>
            <a:pPr marL="342900" indent="-342900" algn="l">
              <a:lnSpc>
                <a:spcPts val="1960"/>
              </a:lnSpc>
              <a:buSzPct val="100000"/>
              <a:buFont typeface="+mj-lt"/>
              <a:buAutoNum type="arabicPeriod" startAt="7"/>
            </a:pPr>
            <a:r>
              <a:rPr lang="en-US" sz="1225" b="1" dirty="0">
                <a:solidFill>
                  <a:srgbClr val="443728"/>
                </a:solidFill>
                <a:latin typeface="Open Sans" pitchFamily="34" charset="0"/>
                <a:ea typeface="Open Sans" pitchFamily="34" charset="-122"/>
                <a:cs typeface="Open Sans" pitchFamily="34" charset="-120"/>
              </a:rPr>
              <a:t>False Positives and Negatives</a:t>
            </a:r>
            <a:r>
              <a:rPr lang="en-US" sz="1225" dirty="0">
                <a:solidFill>
                  <a:srgbClr val="443728"/>
                </a:solidFill>
                <a:latin typeface="Open Sans" pitchFamily="34" charset="0"/>
                <a:ea typeface="Open Sans" pitchFamily="34" charset="-122"/>
                <a:cs typeface="Open Sans" pitchFamily="34" charset="-120"/>
              </a:rPr>
              <a:t>:</a:t>
            </a:r>
            <a:endParaRPr lang="en-US" sz="1225" dirty="0"/>
          </a:p>
        </p:txBody>
      </p:sp>
      <p:sp>
        <p:nvSpPr>
          <p:cNvPr id="18" name="Text 16"/>
          <p:cNvSpPr/>
          <p:nvPr/>
        </p:nvSpPr>
        <p:spPr>
          <a:xfrm>
            <a:off x="4118728" y="7119818"/>
            <a:ext cx="8530471" cy="746165"/>
          </a:xfrm>
          <a:prstGeom prst="rect">
            <a:avLst/>
          </a:prstGeom>
          <a:noFill/>
          <a:ln/>
        </p:spPr>
        <p:txBody>
          <a:bodyPr wrap="square" rtlCol="0" anchor="t"/>
          <a:lstStyle/>
          <a:p>
            <a:pPr marL="685800" lvl="1" indent="-342900" algn="l">
              <a:lnSpc>
                <a:spcPts val="1960"/>
              </a:lnSpc>
              <a:buSzPct val="100000"/>
              <a:buChar char="•"/>
            </a:pPr>
            <a:r>
              <a:rPr lang="en-US" sz="1225" dirty="0">
                <a:solidFill>
                  <a:srgbClr val="443728"/>
                </a:solidFill>
                <a:latin typeface="Open Sans" pitchFamily="34" charset="0"/>
                <a:ea typeface="Open Sans" pitchFamily="34" charset="-122"/>
                <a:cs typeface="Open Sans" pitchFamily="34" charset="-120"/>
              </a:rPr>
              <a:t>The model may produce false positives (identifying healthy leaves as diseased) or false negatives ( failing to detect diseases in some leaves). Fine-tuning the model and adjusting the decision threshold can help reduce these errors.</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w="13811">
            <a:solidFill>
              <a:srgbClr val="E5E0DF"/>
            </a:solidFill>
            <a:prstDash val="solid"/>
          </a:ln>
        </p:spPr>
        <p:txBody>
          <a:bodyPr/>
          <a:lstStyle/>
          <a:p>
            <a:endParaRPr lang="en-IN"/>
          </a:p>
        </p:txBody>
      </p:sp>
      <p:sp>
        <p:nvSpPr>
          <p:cNvPr id="4" name="Text 2"/>
          <p:cNvSpPr/>
          <p:nvPr/>
        </p:nvSpPr>
        <p:spPr>
          <a:xfrm>
            <a:off x="6319599" y="2179320"/>
            <a:ext cx="688086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 And Future Scope</a:t>
            </a:r>
            <a:endParaRPr lang="en-US" sz="4374" dirty="0"/>
          </a:p>
        </p:txBody>
      </p:sp>
      <p:sp>
        <p:nvSpPr>
          <p:cNvPr id="5" name="Text 3"/>
          <p:cNvSpPr/>
          <p:nvPr/>
        </p:nvSpPr>
        <p:spPr>
          <a:xfrm>
            <a:off x="6319599" y="3206948"/>
            <a:ext cx="7477601" cy="284321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Leaf disease detection using TensorFlow and Keras offers numerous benefits in agriculture, including early disease identification, improved crop health management, and reduced crop damage. However, the accuracy and effectiveness of the system depend on data quality, model architecture, and ongoing maintenance and improvement. The inferences drawn from the results can guide farmers and researchers in making informed decisions to safeguard crop health and optimize agricultural practices.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576</Words>
  <Application>Microsoft Office PowerPoint</Application>
  <PresentationFormat>Custom</PresentationFormat>
  <Paragraphs>38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Aditya venkatesh</cp:lastModifiedBy>
  <cp:revision>6</cp:revision>
  <dcterms:created xsi:type="dcterms:W3CDTF">2023-10-31T09:00:52Z</dcterms:created>
  <dcterms:modified xsi:type="dcterms:W3CDTF">2024-02-28T07:18:26Z</dcterms:modified>
</cp:coreProperties>
</file>