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96" r:id="rId4"/>
    <p:sldId id="297" r:id="rId5"/>
    <p:sldId id="305" r:id="rId6"/>
    <p:sldId id="306" r:id="rId7"/>
    <p:sldId id="298" r:id="rId8"/>
    <p:sldId id="300" r:id="rId9"/>
    <p:sldId id="299" r:id="rId10"/>
    <p:sldId id="301" r:id="rId11"/>
    <p:sldId id="302" r:id="rId12"/>
    <p:sldId id="303" r:id="rId13"/>
    <p:sldId id="304" r:id="rId14"/>
    <p:sldId id="307" r:id="rId15"/>
    <p:sldId id="309" r:id="rId16"/>
    <p:sldId id="310" r:id="rId17"/>
    <p:sldId id="308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2" r:id="rId28"/>
    <p:sldId id="324" r:id="rId29"/>
    <p:sldId id="321" r:id="rId30"/>
    <p:sldId id="325" r:id="rId31"/>
    <p:sldId id="326" r:id="rId32"/>
    <p:sldId id="327" r:id="rId33"/>
    <p:sldId id="328" r:id="rId34"/>
    <p:sldId id="329" r:id="rId35"/>
    <p:sldId id="331" r:id="rId36"/>
    <p:sldId id="330" r:id="rId37"/>
    <p:sldId id="332" r:id="rId38"/>
    <p:sldId id="333" r:id="rId39"/>
    <p:sldId id="334" r:id="rId40"/>
    <p:sldId id="336" r:id="rId41"/>
    <p:sldId id="335" r:id="rId42"/>
    <p:sldId id="338" r:id="rId43"/>
    <p:sldId id="339" r:id="rId44"/>
    <p:sldId id="340" r:id="rId45"/>
    <p:sldId id="341" r:id="rId46"/>
    <p:sldId id="345" r:id="rId47"/>
    <p:sldId id="344" r:id="rId48"/>
    <p:sldId id="342" r:id="rId49"/>
    <p:sldId id="343" r:id="rId50"/>
    <p:sldId id="29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80" d="100"/>
          <a:sy n="80" d="100"/>
        </p:scale>
        <p:origin x="7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375BE-C004-4A04-BDA8-C1CCAC3CCBD2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20DA7-1B92-47C0-9893-D6F9E1321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02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25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30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16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70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4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15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3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1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91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00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6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3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75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769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47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024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051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237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178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47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994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8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391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80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891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16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00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89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43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33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2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C6C5-3550-4B92-8DE4-E80612358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6829D-B7FF-44E1-BFAB-D10FFF830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2F0B4-B5B9-45AF-85CB-7F0D662F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8FE0B-AD61-4034-9D05-618389F2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E707D-AD2F-4752-B5B9-697056A4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1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73C4-828E-4471-AAD0-3BF39178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5C119-CF19-421E-A7B9-D728FE11C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FE54E-94D2-402E-AEED-CC2051D1A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21721-2599-4DAE-B155-EC95D9A7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0E6CD-05C8-4B9D-B78F-6A2ACB7A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1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DE090-4A0E-4AD5-957E-B49E74697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FF843-463D-4401-89BE-1DCD422B4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7989A-AA97-44AA-8007-170DE1D6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A2150-F661-40A1-BD74-D95E46B6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AA8AD-52CA-4BA7-B04D-44D011E5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6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0B6A-1472-493F-8523-C6843EE0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4BF69-C3A1-4810-BF8C-59D60FCE1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71212-4F10-4327-9F3C-1978159A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13067-144E-4428-B661-83A8F764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12862-19A2-46CC-8DCA-37485407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4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3B38-60F9-4AD0-B486-813D7FD3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315EF-0300-4487-9F70-E7E4E4DBF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4E1A7-FB04-4BFF-8893-23B75BB1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4AB75-121A-4E26-BA81-DBD42085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B08B5-D125-424D-925E-44E2A9FB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9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8BA8-C1FD-4320-BF27-720754B0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EE19F-1A6E-4A06-A380-2274A1A21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CC720-AAD9-4846-B91A-089904B3B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412B3-6F8B-4FF1-AD8E-633A767F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24127-6C81-499E-9E2A-3FDC5F40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744EA-D607-4D44-AF30-63F5EF1E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3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40EA-23CB-4C95-B0AE-C997EFB16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47A89-E974-4C4A-B784-0FEAA38AD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AC090-8EB8-4883-8003-826643305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0BE45-6189-47E5-B6D0-AB5DDA66F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92EE4-36E8-4A28-BBBE-D428AA44C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EA1AE-C901-46AE-A192-82584A92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3951B-7DD5-438D-9D8F-3C20F739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C4ED1-7563-4C13-B73A-43F7F35D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0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6F24-C7CF-4CEF-A02D-AE2FA59E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7B889-E930-4D72-98D3-D8D821B9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46B60-815A-44ED-A4F9-2158CC1B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9159D-43A7-41F2-9467-DCC26385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4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6A973-4557-49ED-85A2-09B568F3A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2B47C-A594-428D-9778-96A1DF30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EF829-955A-4430-98BC-4AA5456A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3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0E5E-EBDF-464E-B8DA-7FDB1BFF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5A11F-37E3-42F8-AA4E-C8A9D6F69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C9BE8-F6EC-4299-8EFB-8718039B1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9D10B-C007-4745-80AC-4A00CD42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3F987-C17F-4E47-A910-F89AA4D1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26723-A711-4AAC-91A9-CED6A0D6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4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C331-602E-46CF-996A-AA5EEB30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73BC4-EA3F-4C75-A4BA-D8D78CA3E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5C737-E724-400D-92AD-7CE76CC87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CA234-3ACA-4886-98C1-2984D3E8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4C57-CC2C-4074-B6F5-B84158A8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89586-499F-499E-8B89-40A6ED39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1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BB228-7183-4CDE-A62B-BD36F1BA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8F007-36D8-48ED-BB00-1D270398E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B8A5D-6F0E-4AE4-9454-68A0DEB0B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3/22/2024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C8FAB-4CCB-4D98-8089-351570578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Unit Three: The Client Tier (XML)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209B3-30CB-441F-9DE5-59613D8F1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7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EC3C-3206-4048-A082-C29A2FAAB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896" y="2900210"/>
            <a:ext cx="10700208" cy="1057579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Client Tier (XML)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DA28F-54ED-463B-8EB1-38327AA12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2490" y="4388619"/>
            <a:ext cx="9144000" cy="586504"/>
          </a:xfrm>
        </p:spPr>
        <p:txBody>
          <a:bodyPr>
            <a:normAutofit/>
          </a:bodyPr>
          <a:lstStyle/>
          <a:p>
            <a:pPr algn="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Avinash Maskey</a:t>
            </a:r>
          </a:p>
        </p:txBody>
      </p:sp>
    </p:spTree>
    <p:extLst>
      <p:ext uri="{BB962C8B-B14F-4D97-AF65-F5344CB8AC3E}">
        <p14:creationId xmlns:p14="http://schemas.microsoft.com/office/powerpoint/2010/main" val="4222896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(9) – XML Syntax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128"/>
            <a:ext cx="10515600" cy="4411744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XML Elements Must Have a Closing Tag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XML, it is illegal to omit the closing tag. All elements must have a closing tag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XML prolog does not have a closing tag! This is not an error. The prolog is not a part of the XML document.</a:t>
            </a:r>
          </a:p>
          <a:p>
            <a:pPr marL="457200" lvl="1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Tags are Case Sensitive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tags are case sensitive. The tag &lt;Letter&gt; is different from the tag &lt;letter&gt;.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Opening and closing tags must be written with the same case: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&lt;message&gt;This is correct&lt;/message&gt;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Elements Must be Properly Nested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D7A91-2D2C-4858-8849-2D919707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5AECA-F751-4390-86F9-1E5A6FAE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73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(10) – XML Syntax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446"/>
            <a:ext cx="10515600" cy="5017416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Attribute Values Must Always be Quoted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elements can have attributes in name/value pairs just like in HTML.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XML, the attribute values must always be quoted: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&lt;note date="12/11/2007"&gt;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&lt;to&gt;Harry&lt;/to&gt;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&lt;from&gt;Marry&lt;/from&gt;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&lt;/note&gt;</a:t>
            </a:r>
          </a:p>
          <a:p>
            <a:pPr marL="914400" lvl="2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 in XML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for writing comments in XML is similar to that of HTML:</a:t>
            </a:r>
          </a:p>
          <a:p>
            <a:pPr marL="914400" lvl="2" indent="0"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 This is a comment --&gt;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dashes in the middle of a comment are not allowed:</a:t>
            </a:r>
          </a:p>
          <a:p>
            <a:pPr marL="914400" lvl="2" indent="0"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 This is an invalid -- comment --&gt;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F312A3-85DE-4467-B041-F07BDD4E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FE074-CAA2-4179-A7AB-286270BF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11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(11) – XML Syntax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2"/>
            <a:ext cx="10515600" cy="5461377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References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characters have a special meaning in XML.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place a character like "&lt;" inside an XML element, it will generate an error because the parser interprets it as the start of a new element.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generate an XML error:</a:t>
            </a:r>
          </a:p>
          <a:p>
            <a:pPr marL="914400" lvl="2" indent="0"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&lt;message&gt;salary &lt; 1000&lt;/message&gt;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this error, replace the "&lt;" character with an entity reference:</a:t>
            </a:r>
          </a:p>
          <a:p>
            <a:pPr marL="914400" lvl="2" indent="0"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&lt;message&gt;salary &amp;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1000&lt;/message&gt;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376C7F-9F86-4C8F-6772-407743172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" t="2573" r="3074" b="6846"/>
          <a:stretch/>
        </p:blipFill>
        <p:spPr>
          <a:xfrm>
            <a:off x="3197258" y="3638746"/>
            <a:ext cx="5797485" cy="2717604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D56ED5-AF4D-413A-9203-204073A49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C010A-8E3C-4F42-A412-EFF0221D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0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(12) – XML Syntax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090"/>
            <a:ext cx="10515600" cy="4601820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White-space is Preserved in XML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does not truncate multiple white-spaces (HTML truncates multiple white-spaces to one single white-space):</a:t>
            </a:r>
          </a:p>
          <a:p>
            <a:pPr marL="457200" lvl="1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multiword tags in XML (or Naming Conventions for XML Elements)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Underscore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e.g.,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Hyphen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e.g., &lt;first-name&gt;&lt;/first-name&gt;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Camel Case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e.g.,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DD47AA-A038-8FC7-DF83-776B5AC5E4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" t="7363" r="844" b="9243"/>
          <a:stretch/>
        </p:blipFill>
        <p:spPr>
          <a:xfrm>
            <a:off x="915970" y="2297784"/>
            <a:ext cx="10360059" cy="999241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B75590-AD4C-4236-9557-C88BDA25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2D299-8757-4EBB-95F4-46F30580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38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Elements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3"/>
            <a:ext cx="10515600" cy="533614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XML element is everything from (including) the element's start tag to (including) the element's end tag.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&lt;price&gt;29.99&lt;/price&gt;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element can contain: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elements or a mix of both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457200" lvl="1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&lt;bookstore&gt;</a:t>
            </a:r>
          </a:p>
          <a:p>
            <a:pPr marL="914400" lvl="2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&lt;book category="web"&gt;</a:t>
            </a:r>
          </a:p>
          <a:p>
            <a:pPr marL="914400" lvl="2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&lt;title&gt;Learning XML&lt;/title&gt;</a:t>
            </a:r>
          </a:p>
          <a:p>
            <a:pPr marL="914400" lvl="2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&lt;author&gt;Erik T. Ray&lt;/author&gt;</a:t>
            </a:r>
          </a:p>
          <a:p>
            <a:pPr marL="914400" lvl="2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&lt;year&gt;2003&lt;/year&gt;</a:t>
            </a:r>
          </a:p>
          <a:p>
            <a:pPr marL="914400" lvl="2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&lt;price&gt;39.95&lt;/price&gt;</a:t>
            </a:r>
          </a:p>
          <a:p>
            <a:pPr marL="914400" lvl="2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&lt;/book&gt;</a:t>
            </a:r>
          </a:p>
          <a:p>
            <a:pPr marL="457200" lvl="1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&lt;/bookstore&gt;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example above: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&lt;title&gt;, &lt;author&gt;, &lt;year&gt;, and &lt;price&gt; have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content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they contain text (like Learning XML, 39.95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&lt;bookstore&gt; and &lt;book&gt; have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contents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because they contain elements. &lt;book&gt; has an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(category=“web").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7F3F4-A4C0-4641-A027-537D81CA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D3FDE-CEE2-478A-A03C-01A497FB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56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Elements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3"/>
            <a:ext cx="10515600" cy="5336145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 XML Elements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element with no content is said to be empty.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XML, you can indicate an empty element like :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&lt;element&gt;&lt;/element&gt;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use a so called self-closing tag: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&lt;element /&gt;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 elements can have attributes.</a:t>
            </a:r>
          </a:p>
          <a:p>
            <a:pPr marL="457200" lvl="1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Naming Rules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elements must follow these naming rules: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names are case-sensitive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names must start with a letter or underscore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names cannot start with the letters xml (or XML, or Xml,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names can contain letters, digits, hyphens, underscores, and periods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names cannot contain spaces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name can be used, no words are reserved (except xml).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0E1677-DB05-4603-9311-41EDBBF9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26815-54B0-4B4D-9680-17FB8439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64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Elements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932"/>
            <a:ext cx="10515600" cy="3856136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Naming Practices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descriptive names, like this: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&lt;person&gt;,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short and simple names, like this: &lt;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book_title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not like this: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the_title_of_the_book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“-”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you name something "first-name", some software may think you want to subtract "name" from "first".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“.”: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name something "first.name", some software may think that "name" is a property of the object "first".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“:”: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Colons are reserved for namespaces (more later).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Non-English letters like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éòá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perfectly legal in XML, but watch out for problems if your software doesn't support them!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ED8AD-128D-4003-B0A6-A5C98779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986DC-5A4D-4035-9EEE-2208D79F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16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Elements (4) – An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3"/>
            <a:ext cx="10515600" cy="533614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 Create a simple XML file to keep contact’s detail.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contactsList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&lt;contact&gt;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&lt;name&gt;Angel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Dimaria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&lt;/name&gt;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&lt;address&gt;Rosario, Argentina&lt;/address&gt;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&lt;email&gt;dimaria11@gmail.com&lt;/email&gt;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&gt;9999999999&lt;/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&lt;/contact&gt;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&lt;contact&gt;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&lt;name&gt;Cristiano Ronaldo&lt;/name&gt;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&lt;address&gt;Funchal, Portugal&lt;/address&gt;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&lt;email&gt;cr7@gmail.com&lt;/email&gt;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&gt;1111111111&lt;/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&lt;/contact&gt;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contactsList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607CE-1A1F-4828-94E9-7E4CE302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98EB0-EBE2-4C66-BF66-9AA65F45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58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Attributes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3"/>
            <a:ext cx="10515600" cy="546137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empty element is not necessarily meaningless. It may have some properties in terms of attributes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attribute is a name-value pair inside the opening tag of an element.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values must always be quoted. Either single or double quotes can be used.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(Without Attribute):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&lt;lecturer&gt;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&lt;name&gt;David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Billington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&lt;/name&gt;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&lt;phone&gt; +61 − 7 − 3875 507 &lt;/phone&gt;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&lt;/lecturer&gt;</a:t>
            </a:r>
          </a:p>
          <a:p>
            <a:pPr marL="457200" lvl="1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(With Attribute):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&lt;lecturer name="David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Billington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phone="+61 − 7 − 3875 507"/&gt;</a:t>
            </a:r>
          </a:p>
          <a:p>
            <a:pPr marL="457200" lvl="1" indent="0"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Or,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&lt;lecturer name="David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Billington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phone="+61 − 7 − 3875 507"&gt;&lt;/lecturer&gt;</a:t>
            </a:r>
          </a:p>
          <a:p>
            <a:pPr marL="457200" lvl="1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904BA-840F-4C26-8A53-EAEFAD94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F2C39-A5E0-45FD-AE4C-C1C07E6E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9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Attributes (2) –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3"/>
            <a:ext cx="10515600" cy="5072194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(Without Attribute):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&lt;order&gt;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&gt;23456&lt;/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&gt;John Smith&lt;/customer&gt;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&lt;date&gt;October 15, 2002&lt;/date&gt;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&lt;item&gt;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&gt;a528&lt;/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&lt;quantity&gt;1&lt;/quantity&gt;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&lt;/item&gt;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&lt;item&gt;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&gt;c817&lt;/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&lt;quantity&gt;3&lt;/quantity&gt;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&lt;/item&gt;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&lt;/order&gt; 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A42730-A5A3-4503-B1B3-5AC9C293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A8709-227D-456C-95C9-85E5E0C0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1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2999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(1) – What is XML?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375"/>
            <a:ext cx="10515600" cy="422124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stands for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tensible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arkup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anguage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is a markup language much like HTML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was designed to carry data, not to display data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tags are not predefined. You must define your own tags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is designed to be self-descriptive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typically have “.xml” file extension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declaration is optional, it refers to version and encoding of xml document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is both human and machine readable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is a software and hardware independent way of storing, transporting and sharing data.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is a W3C Recommendation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41021-A0FC-47CE-BB98-7DFF3518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57E85-7B7B-4125-A6A0-9D795F9F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04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Attributes (3) –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7051"/>
            <a:ext cx="10515600" cy="2083897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(With Attribute):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&lt;order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="23456"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="John Smith" date="October 15, 2002"&gt;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&lt;item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="a528" quantity="1"/&gt;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&lt;item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="c817" quantity="3"/&gt;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&lt;/order&gt;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38B71-75CC-42C4-8D22-31F9EDF59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C7A93-A7D4-48E7-9AE0-7AF0DD7C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79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11" y="136525"/>
            <a:ext cx="11538409" cy="75844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Attributes (4) – Alternative Ways to Write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3"/>
            <a:ext cx="10515600" cy="5072194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three XML documents contain exactly the same information: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date attribute is used in the first example: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&lt;note date="2008-01-10"&gt;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&lt;to&gt;Harry&lt;/to&gt;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&lt;from&gt;Marry&lt;/from&gt;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&lt;/note&gt;</a:t>
            </a:r>
          </a:p>
          <a:p>
            <a:pPr marL="457200" lvl="1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&lt;date&gt; element is used in the second example: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&lt;note&gt;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&lt;date&gt;2008-01-10&lt;/date&gt;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&lt;to&gt;Harry&lt;/to&gt;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&lt;from&gt;Marry&lt;/from&gt;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&lt;/note&gt;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86DAF-3B27-4BA7-A39B-89556B4A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5232E-19DB-4DEA-9345-19CD5756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45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11" y="136525"/>
            <a:ext cx="11538409" cy="75844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Attributes (5) – Alternative Ways to Write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352"/>
            <a:ext cx="10515600" cy="3771295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expanded &lt;date&gt; element is used in the third example: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&lt;note&gt;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&lt;date&gt;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&lt;year&gt;2008&lt;/year&gt;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&lt;month&gt;01&lt;/month&gt;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&lt;day&gt;10&lt;/day&gt;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&lt;/date&gt;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&lt;to&gt;Harry&lt;/to&gt;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&lt;from&gt;Marry&lt;/from&gt;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&lt;/note&gt;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AA62F2-244E-46BA-9A86-E2BE564E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09FD5-D2B0-4A84-97A9-8FA902A4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98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Attributes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262" y="1670614"/>
            <a:ext cx="10515600" cy="3516772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XML Attributes?</a:t>
            </a:r>
          </a:p>
          <a:p>
            <a:pPr marL="0" indent="0" algn="just">
              <a:buNone/>
            </a:pPr>
            <a:endParaRPr lang="en-US" sz="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things to consider when using attributes are: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cannot contain multiple values (elements can)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cannot contain tree structures (elements can)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are not easily expandable (for future changes)</a:t>
            </a:r>
          </a:p>
          <a:p>
            <a:pPr marL="0" indent="0" algn="just"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Don't end up like this: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&lt;note day=“10” month=“01” year=“2008” to=“Harry” from=“Marry” heading=“Reminder” body=“Don't forget me this weekend!”&gt; &lt;/note&gt;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0D732-C3FE-42FC-9B13-AD4A61E7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F7E6F-74B8-4AD9-9284-7F7AB010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69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595"/>
            <a:ext cx="10515600" cy="4456810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method to avoid element name conflicts.</a:t>
            </a:r>
          </a:p>
          <a:p>
            <a:pPr marL="457200" lvl="1" indent="0" algn="just">
              <a:buNone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Conflicts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XML, element names are defined by the developer. This often results in a conflict when trying to mix XML documents from different XML applications.</a:t>
            </a:r>
          </a:p>
          <a:p>
            <a:pPr marL="457200" lvl="1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XML carries HTML table information: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&lt;table&gt;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&lt;tr&gt;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&lt;td&gt;Apples&lt;/td&gt;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&lt;td&gt;Bananas&lt;/td&gt;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&lt;/tr&gt;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F22017-FA5B-4065-A4D9-B59DB5BF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B9180-BD83-40D7-9F1D-0CF97F66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00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347"/>
            <a:ext cx="10515600" cy="389930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XML carries information about a table (a piece of furniture):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&lt;table&gt;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&lt;name&gt;African Coffee Table&lt;/name&gt;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&lt;width&gt;80&lt;/width&gt;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&lt;length&gt;120&lt;/length&gt;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</a:p>
          <a:p>
            <a:pPr marL="457200" lvl="1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these XML fragments were added (or combined) together, there would be a name conflict.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contain a &lt;table&gt; element, but the elements have different content and meaning.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 or an XML application will not know how to handle these differences.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7D353-73E3-46A1-BD08-1D3B8DC7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A1925-DF3C-4553-B2D3-22A33E5D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98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3"/>
            <a:ext cx="10515600" cy="535777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the Name Conflict Using a Prefix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conflicts in XML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easily be avoided using a name prefix.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XML carries information about an HTML table, and a piece of furniture:</a:t>
            </a:r>
          </a:p>
          <a:p>
            <a:pPr marL="914400" lvl="2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h:table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h:tr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28800" lvl="4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h:td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&gt;Apples&lt;/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h:td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28800" lvl="4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h:td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&gt;Bananas&lt;/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h:td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h:tr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h:table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f:table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f:name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&gt;African Coffee Table&lt;/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f:name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f:width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&gt;80&lt;/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f:width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f:length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&gt;120&lt;/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f:length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f:table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example above, there will be no conflict because the two &lt;table&gt; elements have different names.</a:t>
            </a:r>
          </a:p>
          <a:p>
            <a:pPr marL="457200" lvl="1" indent="0" algn="just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5C6436-4B95-4D2D-9998-FE70A068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835DF-876C-455F-B6E1-4D61C9C1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41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(4) – The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582160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to avoid conflicts in element and attribute names when XML documents are combined from multiple sources. 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provide a way to uniquely identify elements and attributes by associating them with a specific namespace. 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ensures that elements or attributes with the same name but from different sources or domains can coexist without any naming clashes.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namespace declaration has the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syntax:</a:t>
            </a:r>
          </a:p>
          <a:p>
            <a:pPr marL="457200" lvl="1" indent="0" algn="just">
              <a:buNone/>
            </a:pP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xmlns:prefix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="URI“</a:t>
            </a:r>
          </a:p>
          <a:p>
            <a:pPr marL="457200" lvl="1" indent="0" algn="just">
              <a:buNone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are declared using the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in the XML document. 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is usually placed in the root element to define the default namespace for that element and its descendants.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5DFD5C-F660-4ACB-9747-06C98C79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E6C9F-A394-4F2B-9F29-59DCCB99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12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(5) – The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121"/>
            <a:ext cx="10515600" cy="3207757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good practice to choose prefixes that are relevant to the namespace they represent. For example, if you have a namespace for books, you might use "book" as the prefix, or for images, you might use 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.“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well-known XML namespaces (e.g., XML Schema, XHTML, SVG), it's common to use standard prefixes defined in their respective specifications. 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prefix is commonly used for the XML Schema namespace, and the 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prefix is often used for the SVG namespace.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using "xml" as a prefix: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"xml" prefix is reserved for core XML namespaces and should not be used for custom namespaces.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EA2D7-AFAC-43B8-AB4C-F0F891242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0768D-1E74-454F-B2D1-AB621474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78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(6) –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3"/>
            <a:ext cx="10515600" cy="523245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 look at an example to illustrate XML namespaces: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have two XML documents, each defining a &lt;book&gt; element, but they represent different types of books, one for fiction and another for non-fiction.</a:t>
            </a:r>
          </a:p>
          <a:p>
            <a:pPr lvl="1" algn="just"/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 1 (Fiction Book):</a:t>
            </a:r>
          </a:p>
          <a:p>
            <a:pPr marL="914400" lvl="2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&lt;book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="http://example.com/fiction"&gt;</a:t>
            </a:r>
          </a:p>
          <a:p>
            <a:pPr marL="914400" lvl="2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&lt;title&gt;Harry Potter and the Sorcerer's Stone&lt;/title&gt;</a:t>
            </a:r>
          </a:p>
          <a:p>
            <a:pPr marL="914400" lvl="2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&lt;author&gt;J.K. Rowling&lt;/author&gt;</a:t>
            </a:r>
          </a:p>
          <a:p>
            <a:pPr marL="914400" lvl="2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&lt;/book&gt;</a:t>
            </a:r>
          </a:p>
          <a:p>
            <a:pPr lvl="1" algn="just"/>
            <a:r>
              <a:rPr lang="fr-F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 2 (Non-Fiction Book):</a:t>
            </a:r>
          </a:p>
          <a:p>
            <a:pPr marL="914400" lvl="2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&lt;book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="http://example.com/nonfiction"&gt;</a:t>
            </a:r>
          </a:p>
          <a:p>
            <a:pPr marL="914400" lvl="2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&lt;title&gt;The Art of War&lt;/title&gt;</a:t>
            </a:r>
          </a:p>
          <a:p>
            <a:pPr marL="914400" lvl="2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&lt;author&gt;Sun Tzu&lt;/author&gt;</a:t>
            </a:r>
          </a:p>
          <a:p>
            <a:pPr marL="914400" lvl="2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&lt;/book&gt;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example above, the value is a URI (Uniform Resource Identifier), which serves as a unique identifier for the namespace.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URI can be any valid string, but it is usually a URL pointing to a resource that provides more information about the namespace (though it doesn't have to be an actual web resource).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3F3DB-B17F-4189-8649-590D3AC6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F7057-5C3B-4BA3-B146-6C7C2274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3207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(2) – What is XML?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188" y="2020257"/>
            <a:ext cx="10515600" cy="2817485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is not a replacement for HTML.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and HTML were designed with different goals: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was designed to transport and store data, with focus on what data is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was designed to display data, with focus on how data looks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is about displaying information, while XML is about carrying information.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should contain XML prolog, root element and tags.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369D6-170A-4249-B5CF-C979CEC5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8C67E-71F7-416C-89F6-45EB1A59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69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5940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(7) –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8284"/>
            <a:ext cx="10515600" cy="5321431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previous example,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in each &lt;book&gt; element is used to declare its namespace.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namespace URIs ("http://example.com/fiction" and "http://example.com/nonfiction") are arbitrary but serve as unique identifiers for their respective elements.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if we want to combine these two XML documents into one, we can do it using a root element that has different namespace declarations for each type of book.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XML Document:</a:t>
            </a:r>
          </a:p>
          <a:p>
            <a:pPr marL="457200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&lt;library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xmlns:fiction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="http://example.com/fiction"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xmlns:nonfiction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="http://example.com/nonfiction"&gt;</a:t>
            </a:r>
          </a:p>
          <a:p>
            <a:pPr marL="91440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fiction:book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fiction:title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&gt;Harry Potter and the Sorcerer's Stone&lt;/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fiction:title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fiction:author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&gt;J.K. Rowling&lt;/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fiction:author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fiction:book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nonfiction:book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nonfiction:title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&gt;The Art of War&lt;/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nonfiction:title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nonfiction:author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&gt;Sun Tzu&lt;/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nonfiction:author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nonfiction:book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0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&lt;/library&gt;</a:t>
            </a:r>
          </a:p>
          <a:p>
            <a:pPr marL="0" indent="0" algn="just">
              <a:buNone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AC3942-A668-4EEC-8542-18A1CA6A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39C87-649E-4892-9F64-C13C4511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69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Structuring XML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124146"/>
            <a:ext cx="10750485" cy="4609707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all the element and attribute names that may be used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structure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values an attribute may take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elements may or must occur within other elements, etc.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such structuring information exists, the document can be validated 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XML document is valid if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well-formed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respects the structuring information it uses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ways of defining the structure of XML documents: (Grammar for XML)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DTDs (the older and more restricted way)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(offers extended possibilities)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65A259-A362-4B5C-9390-22195473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A395F-8FA8-4568-91B8-0DCE131C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58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Type Definition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482365"/>
            <a:ext cx="10750485" cy="3893269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 Document Type Definition.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DTD is a set of rules that allow us to specify our own set of elements and attributes.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DTD is grammar to indicate what tags are legal in XML documents.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 is valid if it has an attached DTD and document is structured according to rules defined in DTD.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DTD have “.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as file extension.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DTDs can be defined as: (Types of DTD)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DTD - inline within the XML document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DTD - in a separate external file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6B1AEF-BCF5-4034-B228-ECB908C5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4ED87-2528-4F33-8651-B615CDC8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46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Type Definition (2) – Notations/Attributes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906740"/>
            <a:ext cx="10750485" cy="5362085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Notations in DTD: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&lt;!ELEMENT&gt;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Defines the structure of an XML element.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&lt;!ATTLIST&gt;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Defines the attributes of an element.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(#PCDATA)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Represents parsed character data, such as plain text.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Zero or more occurrences of the specified element.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One or more occurrences of the specified element.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Zero or one occurrence of the specified element.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Type: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type of the attribute's value. It can be one of the following: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Character data, which can contain any characters, including special characters.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Unique identifier for the attribute value within the document.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Default Value: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 value for the attribute, if any. It can be one of the following: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#REQUIRED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The attribute must be specified and have a value in the XML instance.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#IMPLIED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The attribute is optional and doesn't need to be specified in the XML instance.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6879A-C4CA-48F0-AC77-6D225F88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E9299-9899-48A5-9803-82DEDC20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3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Type Definition (3) – Types of DTD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038716"/>
            <a:ext cx="10750485" cy="5317634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of an inline DTD: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root_element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&lt;!-- DTD declarations go here --&gt;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]&gt;</a:t>
            </a:r>
            <a:endParaRPr lang="fr-F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of an external DTD: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root_element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"path/to/dtd_file.dtd"&gt;</a:t>
            </a:r>
          </a:p>
          <a:p>
            <a:pPr algn="just"/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&lt;!DOCTYPE&gt;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is used at the beginning of an XML document to define the document type and the location of the associated Document Type Definition (DTD).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root_element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name of the root element of the XML document. It specifies the starting point of the document's structure.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keyword indicates that the DTD is referenced using a system identifier (a file path or URL).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"path/to/dtd_file.dtd“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system identifier that points to the location of the DTD file. It can be either a local file path or a URL.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DF17E8-A4CA-4CFE-B174-8A672EBD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144AF-A092-44C6-B727-15C47F2C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90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Type Definition (4) – Inline DTD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894237"/>
            <a:ext cx="10750485" cy="441292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DTD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defined within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XML document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&lt;!DOCTYPE&gt; declaration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CC6B5E-0CE5-786E-114B-D195A2929377}"/>
              </a:ext>
            </a:extLst>
          </p:cNvPr>
          <p:cNvSpPr txBox="1">
            <a:spLocks/>
          </p:cNvSpPr>
          <p:nvPr/>
        </p:nvSpPr>
        <p:spPr>
          <a:xfrm>
            <a:off x="6213442" y="1639900"/>
            <a:ext cx="5257800" cy="4744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&lt;library&gt;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&lt;book genre="Fantasy"&gt;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&lt;title&gt;Harry Potter – The Stone&lt;/title&gt;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&lt;author&gt;J.K. Rowling&lt;/author&gt;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&lt;/book&gt;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&lt;book genre="Fantasy"&gt;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&lt;title&gt;The Hobbit&lt;/title&gt;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&lt;author&gt;J.R.R. Tolkien&lt;/author&gt;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&lt;/book&gt;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&lt;/library&gt;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BF30D3-4B2F-89C0-6FF6-C611C0655B76}"/>
              </a:ext>
            </a:extLst>
          </p:cNvPr>
          <p:cNvSpPr txBox="1">
            <a:spLocks/>
          </p:cNvSpPr>
          <p:nvPr/>
        </p:nvSpPr>
        <p:spPr>
          <a:xfrm>
            <a:off x="727042" y="1639901"/>
            <a:ext cx="5257800" cy="4744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library [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&lt;!ELEMENT library (book</a:t>
            </a:r>
            <a:r>
              <a:rPr lang="en-US" sz="21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&lt;!ELEMENT book (title, author)&gt;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&lt;!ATTLIST book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genre CDATA #IMPLIED 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&lt;!ELEMENT title (#PCDATA)&gt;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&lt;!ELEMENT author (#PCDATA)&gt;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FDA9BA-1E8A-86C2-A2E3-4F466147432F}"/>
              </a:ext>
            </a:extLst>
          </p:cNvPr>
          <p:cNvSpPr txBox="1"/>
          <p:nvPr/>
        </p:nvSpPr>
        <p:spPr>
          <a:xfrm>
            <a:off x="4018176" y="5906410"/>
            <a:ext cx="3920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Books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E6AEC-06F4-4ADD-95DC-7C5D96DC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FDB50-E369-4E73-A7A2-0D96CE24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43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86" y="131648"/>
            <a:ext cx="11080423" cy="7024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Type Definition (5) – External DTD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894236"/>
            <a:ext cx="10750485" cy="546211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DTD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stored in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separate file and referenced in the XML document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&lt;!DOCTYPE&gt; declaration with a system identifier.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 take same example of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‘Library Books’: </a:t>
            </a:r>
          </a:p>
          <a:p>
            <a:pPr marL="0" indent="0" algn="just">
              <a:buNone/>
            </a:pPr>
            <a:endParaRPr lang="en-US" sz="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 (books.xml):</a:t>
            </a:r>
          </a:p>
          <a:p>
            <a:pPr marL="457200" lvl="1" indent="0" algn="just">
              <a:buNone/>
            </a:pPr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library SYSTEM "books.dtd"&gt;</a:t>
            </a:r>
          </a:p>
          <a:p>
            <a:pPr marL="914400" lvl="2" indent="0" algn="just">
              <a:buNone/>
            </a:pP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&lt;library&gt;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&lt;book genre="Fantasy"&gt;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&lt;title&gt;Harry Potter and the Sorcerer's Stone&lt;/title&gt;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&lt;author&gt;J.K. Rowling&lt;/author&gt;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&lt;/book&gt;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&lt;book genre="Fantasy"&gt;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&lt;title&gt;The Hobbit&lt;/title&gt;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&lt;author&gt;J.R.R. Tolkien&lt;/author&gt;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&lt;/book&gt;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&lt;/library&gt;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3ABB60-15FD-4B3C-8382-C4117C0E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0F98A-3800-4DD3-99AB-20965ADD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04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86" y="131648"/>
            <a:ext cx="11080423" cy="7024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Type Definition (6) – External DTD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920815"/>
            <a:ext cx="10750485" cy="52092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DTD File (books.dtd):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&lt;!ELEMENT library (book</a:t>
            </a:r>
            <a:r>
              <a:rPr lang="en-US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&lt;!ELEMENT book (title, author)&gt;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&lt;!ATTLIST book genre CDATA #IMPLIED 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&lt;!ELEMENT title (#PCDATA)&gt;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&lt;!ELEMENT author (#PCDATA)&gt;</a:t>
            </a:r>
          </a:p>
          <a:p>
            <a:pPr marL="914400" lvl="2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Task: Convert this XML document to DTD document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&lt;lecturer&gt;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&lt;name&gt;David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Billington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&lt;/name&gt;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&lt;subject&gt;Discrete Mathematics&lt;/name&gt;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&lt;phone&gt;+61 − 7 − 3875 507&lt;/phone&gt;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&lt;/lecturer&gt;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9F18D-6507-4D47-8660-EA6BB5B7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13FA5-A2B1-4E27-AE5B-0B0F201E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67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(1)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309589"/>
            <a:ext cx="10750485" cy="4063689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often referred to as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XSD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(XML Schema Definition), is a language for defining the structure, data types, and constraints of XML documents. 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XSD provides a more powerful and flexible way to validate and describe XML documents compared to DTD (Document Type Definition). 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files use the ".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xsd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extension.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you to define </a:t>
            </a: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data types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element relationships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enforce constraints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precisely.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of XML Schema:</a:t>
            </a:r>
          </a:p>
          <a:p>
            <a:pPr marL="457200" lvl="1" indent="0" algn="just">
              <a:buNone/>
            </a:pPr>
            <a:r>
              <a:rPr lang="de-DE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&lt;xs:schema xmlns:xs="http://www.w3.org/2001/XMLSchema"&gt;</a:t>
            </a:r>
          </a:p>
          <a:p>
            <a:pPr marL="457200" lvl="1" indent="0" algn="just">
              <a:buNone/>
            </a:pPr>
            <a:r>
              <a:rPr lang="de-DE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&lt;!-- Schema definitions go here --&gt;</a:t>
            </a:r>
          </a:p>
          <a:p>
            <a:pPr marL="457200" lvl="1" indent="0" algn="just">
              <a:buNone/>
            </a:pPr>
            <a:r>
              <a:rPr lang="de-DE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&lt;/xs:schema&gt;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EF0BC4-FF82-4D2B-A17B-38EE3DD3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DF0AD-1DF8-4085-A924-982E2FFC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98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(2) – Syntax and 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838987"/>
            <a:ext cx="10750485" cy="5517364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written in XML syntax and consists of several components, including elements, attributes, complex types, simple types, and more. Here are some key notations used in XML Schema: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Elements: (Syntax)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element_name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914400" lvl="2" indent="0" algn="just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XML Schema namespace prefix for the "element" element.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Specifies the name of the element.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Specifies the data type of the element's content.</a:t>
            </a:r>
          </a:p>
          <a:p>
            <a:pPr marL="914400" lvl="2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Attributes: (Syntax)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xs:attribute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attribute_name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914400" lvl="2" indent="0" algn="just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xs:attribute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XML Schema namespace prefix for the "attribute" element.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Specifies the name of the attribute.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Specifies the data type of the attribute's value.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1A007-82C5-4295-8D2A-0B73B676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B8B02-8079-4F4A-871C-9A6F9688A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(3) – How can XML be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188" y="2019693"/>
            <a:ext cx="10515600" cy="2818614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Separates Data from HTML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Simplifies Data sharing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simplifies Data Transport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simplifies Platform Changes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makes your data more available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is used to create new internet language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4FA015-228F-4155-8739-731E9181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BF0F7-9730-4253-9F9F-3F848345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648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(3) – Syntax and 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369636"/>
            <a:ext cx="10750485" cy="4118727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Simple Types: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type specifies the data format and allowed values for elements that hold simple information like names, string, numbers, or dates.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xs:simpleType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simple_type_name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&lt;!-- Define the constraints of the simple type here --&gt;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xs:simpleType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xs:simpleType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The XML Schema namespace prefix for the 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element.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Specifies the name of the simple type.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9163F-84C0-4872-B935-7DB90D98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07397-A227-4735-B461-769747A82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431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(4) – Syntax and 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199116"/>
            <a:ext cx="10750485" cy="4459768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Complex Types: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complex type defines the structure and composition of elements with child elements and attributes. </a:t>
            </a:r>
          </a:p>
          <a:p>
            <a:pPr marL="457200" lvl="1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complex_type_name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&lt;!-- Define the structure of the complex type here --&gt;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The XML Schema namespace prefix for the 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element.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Specifies the name of the complex type.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382FD-A47C-49C5-8CDF-EC795272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380C5-79F3-441C-82DC-475B6AC2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905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(5) – Simple Type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420501"/>
            <a:ext cx="10750485" cy="4016997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 (person.xml):</a:t>
            </a:r>
          </a:p>
          <a:p>
            <a:pPr marL="457200" lvl="1" indent="0" algn="just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&lt;age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xmlns:xsi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="http://www.w3.org/2001/XMLSchema-instance"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xsi:schemaLocation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="person.xsd"&gt;25&lt;/age&gt;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(person.xsd):</a:t>
            </a:r>
          </a:p>
          <a:p>
            <a:pPr marL="457200" lvl="1" indent="0" algn="just">
              <a:buNone/>
            </a:pP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xs:schema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xmlns:xs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="http://www.w3.org/2001/XMLSchema"&gt;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name="age"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xs:int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xs:schema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9CDD8-2E88-4E0A-BD3A-0CC4E0468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8CEF4-5C1F-4F42-BEA8-12DFFC95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201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(6) – Complex Type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848537"/>
            <a:ext cx="10750485" cy="3160926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 (books.xml):</a:t>
            </a:r>
          </a:p>
          <a:p>
            <a:pPr marL="457200" lvl="1" indent="0" algn="just">
              <a:buNone/>
            </a:pP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&lt;book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xmlns:xsi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="http://www.w3.org/2001/XMLSchema-instance"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xsi:schemaLocation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="bookstore.xsd" genre="Fantasy"&gt;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&lt;title&gt;Harry Potter and the Sorcerer's Stone&lt;/title&gt;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&lt;author&gt;J.K. Rowling&lt;/author&gt;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&lt;/book&gt;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82890-3270-49A2-8CD1-B5C6B8CC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6808B-A880-4E07-844F-834FBCAE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561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(7) – Complex Type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244697"/>
            <a:ext cx="10750485" cy="4368605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(bookstore.xsd):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xs:schema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xmlns:xs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="http://www.w3.org/2001/XMLSchema"&gt;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name="book"&gt;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xs:sequence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name="title"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xs:string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name="author"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xs:string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xs:sequence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xs:attribute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name="genre"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xs:string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xs:schema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3C60D-9763-47B7-BB09-3A8719A2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F44B-7CFA-4462-BEC0-1A1DD428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74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DOM (1) – What is the 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962025"/>
            <a:ext cx="10750485" cy="5394325"/>
          </a:xfrm>
        </p:spPr>
        <p:txBody>
          <a:bodyPr>
            <a:normAutofit/>
          </a:bodyPr>
          <a:lstStyle/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Document Object Model (DOM) defines a standard for accessing and manipulating documents:</a:t>
            </a:r>
          </a:p>
          <a:p>
            <a:pPr marL="457200" lvl="1" indent="0" algn="just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"The W3C Document Object Model (DOM) is a platform and language-neutral interface that allows programs and scripts to dynamically access and update the content, structure, and style of a document.“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DOM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standard way for accessing and manipulating HTML documents. It presents an HTML document as a tree-structure.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DOM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standard way for accessing and manipulating XML documents. It presents an XML document as a tree-structure.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XML Parser?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DOM (Document Object Model)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the properties and methods for accessing and editing XML.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before an XML document can be accessed, it must be loaded into an XML DOM object.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modern browsers have a built-in XML parser that can convert text into an XML DOM object.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EF407-1CF1-4EAB-A260-EAE06D0F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E2389-B17E-4464-AC60-19A20ECF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811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DOM (2) – HTML DOM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2207913"/>
            <a:ext cx="10750485" cy="2764137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&lt;h1 id="demo"&gt;This is a Heading&lt;/h1&gt;</a:t>
            </a:r>
          </a:p>
          <a:p>
            <a:pPr marL="457200" lvl="1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&lt;button type="button“ onclick="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('demo').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'Hello World!’"&gt; Click Me! &lt;/button&gt;</a:t>
            </a: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DOM Example refer to the 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 </a:t>
            </a:r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EF407-1CF1-4EAB-A260-EAE06D0F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E2389-B17E-4464-AC60-19A20ECF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20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XPath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551615"/>
            <a:ext cx="10750485" cy="3754769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XPath (XML Path Language)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language used to navigate and select elements and attributes in XML documents.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Imagine an XML document as a tree-like structure, with elements (nodes) and attributes (properties).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XPath is like a map that helps you navigate this tree and find specific elements or attributes you're interested in.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a concise syntax to describe paths to reach nodes, similar to directories in a file system.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an XML document representing books, the XPath expression “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/books/book[1]/title”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points to the title of the first book in the "books" element.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XPath, the index for nodes or elements start from 1 not 0.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EF407-1CF1-4EAB-A260-EAE06D0F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E2389-B17E-4464-AC60-19A20ECF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562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XSLT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730"/>
            <a:ext cx="10750485" cy="3214539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eXtensible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Stylesheet Language Transformations (XSLT)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like a set of rules or templates that instruct how to transform XML data into a different format.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define these templates to specify how to display, format, or extract data from the XML document.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of XSLT as a recipe that takes an XML input and turns it into another XML, HTML, or even plain text output.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create an XSLT to convert an XML file containing weather data into a nicely formatted HTML table showing the forecast.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EEA68-6739-45B3-AFD6-1D540E4C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A28D7-3146-4C42-8C5F-F461FFE2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131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XQuery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821730"/>
            <a:ext cx="10750485" cy="3214539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XQuery (XML Query)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language designed for querying and extracting data from XML documents.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XPath is a navigation tool, XQuery is a querying tool for XML documents.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you to ask questions and retrieve specific pieces of data from XML documents.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XQuery to filter, sort, and extract information based on certain conditions or criteria.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large XML database of products, XQuery can help you find all products with prices below a certain value.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DE067-0F1B-4A18-8050-C903D696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605F7-8101-4667-99E3-6A1800DD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(4) – HTML and XML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9814"/>
            <a:ext cx="10515600" cy="536653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HTML Example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&lt;h2&gt;Nonmonotonic Reasoning: Context-Dependent Reasoning&lt;/h2&gt;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&gt;by &lt;b&gt;V. Marek&lt;/b&gt; and &lt;b&gt;M.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Truszczynski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&lt;/b&gt;&lt;/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Springer 1993&lt;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ISBN 0387976892</a:t>
            </a:r>
          </a:p>
          <a:p>
            <a:pPr marL="457200" lvl="1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Example in XML 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&lt;book&gt;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&lt;title&gt;Nonmonotonic Reasoning: Context- Dependent Reasoning&lt;/title&gt;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&lt;author&gt;V. Marek&lt;/author&gt;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&lt;author&gt;M.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Truszczynski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&lt;/author&gt;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&lt;publisher&gt;Springer&lt;/publisher&gt;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&lt;year&gt;1993&lt;/year&gt;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isbn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&gt;0387976892&lt;/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isbn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&lt;/book&gt;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38D27-3968-4B98-ABDC-A4D792C8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5CDC0-7A2B-4E63-976E-A8389480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394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9726"/>
            <a:ext cx="10515600" cy="76835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BB67E4-790A-4677-9783-EFF7E23A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0EBBC2-BA54-4520-945C-70C4CF71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3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(5) – HTML and XML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6217"/>
            <a:ext cx="10515600" cy="4225565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HTML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&lt;h2&gt;Relationship force-mass&lt;/h2&gt;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F = M × a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XML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&lt;equation&gt;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&lt;meaning&gt;Relationship force-mass&lt;/meaning&gt;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leftside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F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leftside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rightside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M × a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rightside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&lt;/equation&gt;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5BFCE-C23F-41FE-9EE1-4D90E2FF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E2222-108B-4ECD-9363-35D7EA40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3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(6) – XML Syntax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3943350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rules of XML are very simple and logical. The rules are easy to learn, and easy to use.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XML Prolog (Syntax)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 marL="457200" lvl="1" indent="0" algn="just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XML prolog is optional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it exists, it must come first in the document.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documents can contain international characters, like Norwegian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øæå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French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êèé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errors, you should specify the encoding used, or save your XML files as UTF-8.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UTF-8 is the default character encoding for XML documents.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84BEA2-48FD-4029-A39E-2A2551D4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D81BA-A9FD-4897-8190-336603DC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9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(7) – XML Syntax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008"/>
            <a:ext cx="10515600" cy="3693539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Documents Must Have a Root Element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documents must contain one root element that is the parent of all other elements.</a:t>
            </a:r>
          </a:p>
          <a:p>
            <a:pPr marL="457200" lvl="1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&lt;root&gt;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&lt;child&gt;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subchild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&gt;.....&lt;/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subchild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&lt;/child&gt;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&lt;/root&gt;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3FD849-513F-4BF8-9E4C-D84035D0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EA117-CAD3-4B39-889E-4FDCF26B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4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(8) – XML Syntax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4899"/>
            <a:ext cx="10515600" cy="2928201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 &lt;note&gt; is the root element: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&lt;note&gt;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&lt;to&gt;Harry&lt;/to&gt;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&lt;from&gt;Marry&lt;/from&gt;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&lt;heading&gt;Reminder&lt;/heading&gt;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&lt;body&gt;Don't forget me this weekend!&lt;/body&gt;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&lt;/note&gt;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F5AF32-419D-4850-87A3-DF089113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FD521-B763-4CD8-BB14-8566D12F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11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4949</TotalTime>
  <Words>5600</Words>
  <Application>Microsoft Office PowerPoint</Application>
  <PresentationFormat>Widescreen</PresentationFormat>
  <Paragraphs>762</Paragraphs>
  <Slides>50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Times New Roman</vt:lpstr>
      <vt:lpstr>Wingdings</vt:lpstr>
      <vt:lpstr>Office Theme</vt:lpstr>
      <vt:lpstr>The Client Tier (XML)</vt:lpstr>
      <vt:lpstr>Introduction (1) – What is XML? </vt:lpstr>
      <vt:lpstr>Introduction (2) – What is XML? </vt:lpstr>
      <vt:lpstr>Introduction (3) – How can XML be used?</vt:lpstr>
      <vt:lpstr>Introduction (4) – HTML and XML Examples</vt:lpstr>
      <vt:lpstr>Introduction (5) – HTML and XML Examples</vt:lpstr>
      <vt:lpstr>Introduction (6) – XML Syntax Rules</vt:lpstr>
      <vt:lpstr>Introduction (7) – XML Syntax Rules</vt:lpstr>
      <vt:lpstr>Introduction (8) – XML Syntax Rules</vt:lpstr>
      <vt:lpstr>Introduction (9) – XML Syntax Rules</vt:lpstr>
      <vt:lpstr>Introduction (10) – XML Syntax Rules</vt:lpstr>
      <vt:lpstr>Introduction (11) – XML Syntax Rules</vt:lpstr>
      <vt:lpstr>Introduction (12) – XML Syntax Rules</vt:lpstr>
      <vt:lpstr>XML Elements (1)</vt:lpstr>
      <vt:lpstr>XML Elements (2)</vt:lpstr>
      <vt:lpstr>XML Elements (3)</vt:lpstr>
      <vt:lpstr>XML Elements (4) – An Example </vt:lpstr>
      <vt:lpstr>XML Attributes (1)</vt:lpstr>
      <vt:lpstr>XML Attributes (2) – An Example</vt:lpstr>
      <vt:lpstr>XML Attributes (3) – An Example</vt:lpstr>
      <vt:lpstr>XML Attributes (4) – Alternative Ways to Write XML</vt:lpstr>
      <vt:lpstr>XML Attributes (5) – Alternative Ways to Write XML</vt:lpstr>
      <vt:lpstr>XML Attributes (6)</vt:lpstr>
      <vt:lpstr>XML Namespaces (1)</vt:lpstr>
      <vt:lpstr>XML Namespaces (2)</vt:lpstr>
      <vt:lpstr>XML Namespaces (3)</vt:lpstr>
      <vt:lpstr>XML Namespaces (4) – The xmlns Attribute </vt:lpstr>
      <vt:lpstr>XML Namespaces (5) – The xmlns Attribute </vt:lpstr>
      <vt:lpstr>XML Namespaces (6) – An Example</vt:lpstr>
      <vt:lpstr>XML Namespaces (7) – An Example</vt:lpstr>
      <vt:lpstr>Structuring XML Documents</vt:lpstr>
      <vt:lpstr>Document Type Definition (1)</vt:lpstr>
      <vt:lpstr>Document Type Definition (2) – Notations/Attributes </vt:lpstr>
      <vt:lpstr>Document Type Definition (3) – Types of DTD</vt:lpstr>
      <vt:lpstr>Document Type Definition (4) – Inline DTD Example</vt:lpstr>
      <vt:lpstr>Document Type Definition (5) – External DTD Example</vt:lpstr>
      <vt:lpstr>Document Type Definition (6) – External DTD Example</vt:lpstr>
      <vt:lpstr>XML Schema (1) - Introduction</vt:lpstr>
      <vt:lpstr>XML Schema (2) – Syntax and Notations</vt:lpstr>
      <vt:lpstr>XML Schema (3) – Syntax and Notations</vt:lpstr>
      <vt:lpstr>XML Schema (4) – Syntax and Notations</vt:lpstr>
      <vt:lpstr>XML Schema (5) – Simple Type Example</vt:lpstr>
      <vt:lpstr>XML Schema (6) – Complex Type Example</vt:lpstr>
      <vt:lpstr>XML Schema (7) – Complex Type Example</vt:lpstr>
      <vt:lpstr>XML DOM (1) – What is the DOM?</vt:lpstr>
      <vt:lpstr>XML DOM (2) – HTML DOM Example</vt:lpstr>
      <vt:lpstr>Introduction to XPath</vt:lpstr>
      <vt:lpstr>Introduction to XSLT</vt:lpstr>
      <vt:lpstr>Introduction to XQuery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Software</dc:title>
  <dc:creator>avinash maskey</dc:creator>
  <cp:lastModifiedBy>avinash maskey</cp:lastModifiedBy>
  <cp:revision>5334</cp:revision>
  <dcterms:created xsi:type="dcterms:W3CDTF">2022-03-17T03:55:51Z</dcterms:created>
  <dcterms:modified xsi:type="dcterms:W3CDTF">2024-04-18T02:43:48Z</dcterms:modified>
</cp:coreProperties>
</file>