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0" d="100"/>
          <a:sy n="80" d="100"/>
        </p:scale>
        <p:origin x="7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375BE-C004-4A04-BDA8-C1CCAC3CCBD2}"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20DA7-1B92-47C0-9893-D6F9E1321E83}" type="slidenum">
              <a:rPr lang="en-US" smtClean="0"/>
              <a:t>‹#›</a:t>
            </a:fld>
            <a:endParaRPr lang="en-US"/>
          </a:p>
        </p:txBody>
      </p:sp>
    </p:spTree>
    <p:extLst>
      <p:ext uri="{BB962C8B-B14F-4D97-AF65-F5344CB8AC3E}">
        <p14:creationId xmlns:p14="http://schemas.microsoft.com/office/powerpoint/2010/main" val="355790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20DA7-1B92-47C0-9893-D6F9E1321E83}" type="slidenum">
              <a:rPr lang="en-US" smtClean="0"/>
              <a:t>1</a:t>
            </a:fld>
            <a:endParaRPr lang="en-US"/>
          </a:p>
        </p:txBody>
      </p:sp>
    </p:spTree>
    <p:extLst>
      <p:ext uri="{BB962C8B-B14F-4D97-AF65-F5344CB8AC3E}">
        <p14:creationId xmlns:p14="http://schemas.microsoft.com/office/powerpoint/2010/main" val="277492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C6C5-3550-4B92-8DE4-E80612358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6829D-B7FF-44E1-BFAB-D10FFF830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2F0B4-B5B9-45AF-85CB-7F0D662F6FB5}"/>
              </a:ext>
            </a:extLst>
          </p:cNvPr>
          <p:cNvSpPr>
            <a:spLocks noGrp="1"/>
          </p:cNvSpPr>
          <p:nvPr>
            <p:ph type="dt" sz="half" idx="10"/>
          </p:nvPr>
        </p:nvSpPr>
        <p:spPr/>
        <p:txBody>
          <a:bodyPr/>
          <a:lstStyle/>
          <a:p>
            <a:r>
              <a:rPr lang="en-US"/>
              <a:t>2/26/2024</a:t>
            </a:r>
          </a:p>
        </p:txBody>
      </p:sp>
      <p:sp>
        <p:nvSpPr>
          <p:cNvPr id="5" name="Footer Placeholder 4">
            <a:extLst>
              <a:ext uri="{FF2B5EF4-FFF2-40B4-BE49-F238E27FC236}">
                <a16:creationId xmlns:a16="http://schemas.microsoft.com/office/drawing/2014/main" id="{CE38FE0B-AD61-4034-9D05-618389F20CAF}"/>
              </a:ext>
            </a:extLst>
          </p:cNvPr>
          <p:cNvSpPr>
            <a:spLocks noGrp="1"/>
          </p:cNvSpPr>
          <p:nvPr>
            <p:ph type="ftr" sz="quarter" idx="11"/>
          </p:nvPr>
        </p:nvSpPr>
        <p:spPr/>
        <p:txBody>
          <a:bodyPr/>
          <a:lstStyle/>
          <a:p>
            <a:r>
              <a:rPr lang="en-US"/>
              <a:t>Unit Seven: Server-Side Web Framework</a:t>
            </a:r>
          </a:p>
        </p:txBody>
      </p:sp>
      <p:sp>
        <p:nvSpPr>
          <p:cNvPr id="6" name="Slide Number Placeholder 5">
            <a:extLst>
              <a:ext uri="{FF2B5EF4-FFF2-40B4-BE49-F238E27FC236}">
                <a16:creationId xmlns:a16="http://schemas.microsoft.com/office/drawing/2014/main" id="{0F2E707D-AD2F-4752-B5B9-697056A4764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83941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C73C4-828E-4471-AAD0-3BF39178D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85C119-CF19-421E-A7B9-D728FE11C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FE54E-94D2-402E-AEED-CC2051D1A8E3}"/>
              </a:ext>
            </a:extLst>
          </p:cNvPr>
          <p:cNvSpPr>
            <a:spLocks noGrp="1"/>
          </p:cNvSpPr>
          <p:nvPr>
            <p:ph type="dt" sz="half" idx="10"/>
          </p:nvPr>
        </p:nvSpPr>
        <p:spPr/>
        <p:txBody>
          <a:bodyPr/>
          <a:lstStyle/>
          <a:p>
            <a:r>
              <a:rPr lang="en-US"/>
              <a:t>2/26/2024</a:t>
            </a:r>
          </a:p>
        </p:txBody>
      </p:sp>
      <p:sp>
        <p:nvSpPr>
          <p:cNvPr id="5" name="Footer Placeholder 4">
            <a:extLst>
              <a:ext uri="{FF2B5EF4-FFF2-40B4-BE49-F238E27FC236}">
                <a16:creationId xmlns:a16="http://schemas.microsoft.com/office/drawing/2014/main" id="{21721721-2599-4DAE-B155-EC95D9A7133C}"/>
              </a:ext>
            </a:extLst>
          </p:cNvPr>
          <p:cNvSpPr>
            <a:spLocks noGrp="1"/>
          </p:cNvSpPr>
          <p:nvPr>
            <p:ph type="ftr" sz="quarter" idx="11"/>
          </p:nvPr>
        </p:nvSpPr>
        <p:spPr/>
        <p:txBody>
          <a:bodyPr/>
          <a:lstStyle/>
          <a:p>
            <a:r>
              <a:rPr lang="en-US"/>
              <a:t>Unit Seven: Server-Side Web Framework</a:t>
            </a:r>
          </a:p>
        </p:txBody>
      </p:sp>
      <p:sp>
        <p:nvSpPr>
          <p:cNvPr id="6" name="Slide Number Placeholder 5">
            <a:extLst>
              <a:ext uri="{FF2B5EF4-FFF2-40B4-BE49-F238E27FC236}">
                <a16:creationId xmlns:a16="http://schemas.microsoft.com/office/drawing/2014/main" id="{3D40E6CD-05C8-4B9D-B78F-6A2ACB7A9B7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412991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DE090-4A0E-4AD5-957E-B49E74697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FF843-463D-4401-89BE-1DCD422B4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7989A-AA97-44AA-8007-170DE1D678D0}"/>
              </a:ext>
            </a:extLst>
          </p:cNvPr>
          <p:cNvSpPr>
            <a:spLocks noGrp="1"/>
          </p:cNvSpPr>
          <p:nvPr>
            <p:ph type="dt" sz="half" idx="10"/>
          </p:nvPr>
        </p:nvSpPr>
        <p:spPr/>
        <p:txBody>
          <a:bodyPr/>
          <a:lstStyle/>
          <a:p>
            <a:r>
              <a:rPr lang="en-US"/>
              <a:t>2/26/2024</a:t>
            </a:r>
          </a:p>
        </p:txBody>
      </p:sp>
      <p:sp>
        <p:nvSpPr>
          <p:cNvPr id="5" name="Footer Placeholder 4">
            <a:extLst>
              <a:ext uri="{FF2B5EF4-FFF2-40B4-BE49-F238E27FC236}">
                <a16:creationId xmlns:a16="http://schemas.microsoft.com/office/drawing/2014/main" id="{22AA2150-F661-40A1-BD74-D95E46B6737B}"/>
              </a:ext>
            </a:extLst>
          </p:cNvPr>
          <p:cNvSpPr>
            <a:spLocks noGrp="1"/>
          </p:cNvSpPr>
          <p:nvPr>
            <p:ph type="ftr" sz="quarter" idx="11"/>
          </p:nvPr>
        </p:nvSpPr>
        <p:spPr/>
        <p:txBody>
          <a:bodyPr/>
          <a:lstStyle/>
          <a:p>
            <a:r>
              <a:rPr lang="en-US"/>
              <a:t>Unit Seven: Server-Side Web Framework</a:t>
            </a:r>
          </a:p>
        </p:txBody>
      </p:sp>
      <p:sp>
        <p:nvSpPr>
          <p:cNvPr id="6" name="Slide Number Placeholder 5">
            <a:extLst>
              <a:ext uri="{FF2B5EF4-FFF2-40B4-BE49-F238E27FC236}">
                <a16:creationId xmlns:a16="http://schemas.microsoft.com/office/drawing/2014/main" id="{344AA8AD-52CA-4BA7-B04D-44D011E5283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290976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0B6A-1472-493F-8523-C6843EE0F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4BF69-C3A1-4810-BF8C-59D60FCE1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71212-4F10-4327-9F3C-1978159AD3B5}"/>
              </a:ext>
            </a:extLst>
          </p:cNvPr>
          <p:cNvSpPr>
            <a:spLocks noGrp="1"/>
          </p:cNvSpPr>
          <p:nvPr>
            <p:ph type="dt" sz="half" idx="10"/>
          </p:nvPr>
        </p:nvSpPr>
        <p:spPr/>
        <p:txBody>
          <a:bodyPr/>
          <a:lstStyle/>
          <a:p>
            <a:r>
              <a:rPr lang="en-US"/>
              <a:t>2/26/2024</a:t>
            </a:r>
          </a:p>
        </p:txBody>
      </p:sp>
      <p:sp>
        <p:nvSpPr>
          <p:cNvPr id="5" name="Footer Placeholder 4">
            <a:extLst>
              <a:ext uri="{FF2B5EF4-FFF2-40B4-BE49-F238E27FC236}">
                <a16:creationId xmlns:a16="http://schemas.microsoft.com/office/drawing/2014/main" id="{F3813067-144E-4428-B661-83A8F764FB6E}"/>
              </a:ext>
            </a:extLst>
          </p:cNvPr>
          <p:cNvSpPr>
            <a:spLocks noGrp="1"/>
          </p:cNvSpPr>
          <p:nvPr>
            <p:ph type="ftr" sz="quarter" idx="11"/>
          </p:nvPr>
        </p:nvSpPr>
        <p:spPr/>
        <p:txBody>
          <a:bodyPr/>
          <a:lstStyle/>
          <a:p>
            <a:r>
              <a:rPr lang="en-US"/>
              <a:t>Unit Seven: Server-Side Web Framework</a:t>
            </a:r>
          </a:p>
        </p:txBody>
      </p:sp>
      <p:sp>
        <p:nvSpPr>
          <p:cNvPr id="6" name="Slide Number Placeholder 5">
            <a:extLst>
              <a:ext uri="{FF2B5EF4-FFF2-40B4-BE49-F238E27FC236}">
                <a16:creationId xmlns:a16="http://schemas.microsoft.com/office/drawing/2014/main" id="{25412862-19A2-46CC-8DCA-374854075DCD}"/>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25104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B38-60F9-4AD0-B486-813D7FD3F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315EF-0300-4487-9F70-E7E4E4DBF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A4E1A7-FB04-4BFF-8893-23B75BB140F5}"/>
              </a:ext>
            </a:extLst>
          </p:cNvPr>
          <p:cNvSpPr>
            <a:spLocks noGrp="1"/>
          </p:cNvSpPr>
          <p:nvPr>
            <p:ph type="dt" sz="half" idx="10"/>
          </p:nvPr>
        </p:nvSpPr>
        <p:spPr/>
        <p:txBody>
          <a:bodyPr/>
          <a:lstStyle/>
          <a:p>
            <a:r>
              <a:rPr lang="en-US"/>
              <a:t>2/26/2024</a:t>
            </a:r>
          </a:p>
        </p:txBody>
      </p:sp>
      <p:sp>
        <p:nvSpPr>
          <p:cNvPr id="5" name="Footer Placeholder 4">
            <a:extLst>
              <a:ext uri="{FF2B5EF4-FFF2-40B4-BE49-F238E27FC236}">
                <a16:creationId xmlns:a16="http://schemas.microsoft.com/office/drawing/2014/main" id="{0704AB75-121A-4E26-BA81-DBD420853C21}"/>
              </a:ext>
            </a:extLst>
          </p:cNvPr>
          <p:cNvSpPr>
            <a:spLocks noGrp="1"/>
          </p:cNvSpPr>
          <p:nvPr>
            <p:ph type="ftr" sz="quarter" idx="11"/>
          </p:nvPr>
        </p:nvSpPr>
        <p:spPr/>
        <p:txBody>
          <a:bodyPr/>
          <a:lstStyle/>
          <a:p>
            <a:r>
              <a:rPr lang="en-US"/>
              <a:t>Unit Seven: Server-Side Web Framework</a:t>
            </a:r>
          </a:p>
        </p:txBody>
      </p:sp>
      <p:sp>
        <p:nvSpPr>
          <p:cNvPr id="6" name="Slide Number Placeholder 5">
            <a:extLst>
              <a:ext uri="{FF2B5EF4-FFF2-40B4-BE49-F238E27FC236}">
                <a16:creationId xmlns:a16="http://schemas.microsoft.com/office/drawing/2014/main" id="{8F6B08B5-D125-424D-925E-44E2A9FB35D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5986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8BA8-C1FD-4320-BF27-720754B07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E19F-1A6E-4A06-A380-2274A1A21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6CC720-AAD9-4846-B91A-089904B3B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412B3-6F8B-4FF1-AD8E-633A767F2D55}"/>
              </a:ext>
            </a:extLst>
          </p:cNvPr>
          <p:cNvSpPr>
            <a:spLocks noGrp="1"/>
          </p:cNvSpPr>
          <p:nvPr>
            <p:ph type="dt" sz="half" idx="10"/>
          </p:nvPr>
        </p:nvSpPr>
        <p:spPr/>
        <p:txBody>
          <a:bodyPr/>
          <a:lstStyle/>
          <a:p>
            <a:r>
              <a:rPr lang="en-US"/>
              <a:t>2/26/2024</a:t>
            </a:r>
          </a:p>
        </p:txBody>
      </p:sp>
      <p:sp>
        <p:nvSpPr>
          <p:cNvPr id="6" name="Footer Placeholder 5">
            <a:extLst>
              <a:ext uri="{FF2B5EF4-FFF2-40B4-BE49-F238E27FC236}">
                <a16:creationId xmlns:a16="http://schemas.microsoft.com/office/drawing/2014/main" id="{0E724127-6C81-499E-9E2A-3FDC5F409565}"/>
              </a:ext>
            </a:extLst>
          </p:cNvPr>
          <p:cNvSpPr>
            <a:spLocks noGrp="1"/>
          </p:cNvSpPr>
          <p:nvPr>
            <p:ph type="ftr" sz="quarter" idx="11"/>
          </p:nvPr>
        </p:nvSpPr>
        <p:spPr/>
        <p:txBody>
          <a:bodyPr/>
          <a:lstStyle/>
          <a:p>
            <a:r>
              <a:rPr lang="en-US"/>
              <a:t>Unit Seven: Server-Side Web Framework</a:t>
            </a:r>
          </a:p>
        </p:txBody>
      </p:sp>
      <p:sp>
        <p:nvSpPr>
          <p:cNvPr id="7" name="Slide Number Placeholder 6">
            <a:extLst>
              <a:ext uri="{FF2B5EF4-FFF2-40B4-BE49-F238E27FC236}">
                <a16:creationId xmlns:a16="http://schemas.microsoft.com/office/drawing/2014/main" id="{B07744EA-D607-4D44-AF30-63F5EF1E6701}"/>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88883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40EA-23CB-4C95-B0AE-C997EFB16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647A89-E974-4C4A-B784-0FEAA38AD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AC090-8EB8-4883-8003-82664330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0BE45-6189-47E5-B6D0-AB5DDA66F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92EE4-36E8-4A28-BBBE-D428AA44C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5EA1AE-C901-46AE-A192-82584A92B2B4}"/>
              </a:ext>
            </a:extLst>
          </p:cNvPr>
          <p:cNvSpPr>
            <a:spLocks noGrp="1"/>
          </p:cNvSpPr>
          <p:nvPr>
            <p:ph type="dt" sz="half" idx="10"/>
          </p:nvPr>
        </p:nvSpPr>
        <p:spPr/>
        <p:txBody>
          <a:bodyPr/>
          <a:lstStyle/>
          <a:p>
            <a:r>
              <a:rPr lang="en-US"/>
              <a:t>2/26/2024</a:t>
            </a:r>
          </a:p>
        </p:txBody>
      </p:sp>
      <p:sp>
        <p:nvSpPr>
          <p:cNvPr id="8" name="Footer Placeholder 7">
            <a:extLst>
              <a:ext uri="{FF2B5EF4-FFF2-40B4-BE49-F238E27FC236}">
                <a16:creationId xmlns:a16="http://schemas.microsoft.com/office/drawing/2014/main" id="{1FB3951B-7DD5-438D-9D8F-3C20F739803D}"/>
              </a:ext>
            </a:extLst>
          </p:cNvPr>
          <p:cNvSpPr>
            <a:spLocks noGrp="1"/>
          </p:cNvSpPr>
          <p:nvPr>
            <p:ph type="ftr" sz="quarter" idx="11"/>
          </p:nvPr>
        </p:nvSpPr>
        <p:spPr/>
        <p:txBody>
          <a:bodyPr/>
          <a:lstStyle/>
          <a:p>
            <a:r>
              <a:rPr lang="en-US"/>
              <a:t>Unit Seven: Server-Side Web Framework</a:t>
            </a:r>
          </a:p>
        </p:txBody>
      </p:sp>
      <p:sp>
        <p:nvSpPr>
          <p:cNvPr id="9" name="Slide Number Placeholder 8">
            <a:extLst>
              <a:ext uri="{FF2B5EF4-FFF2-40B4-BE49-F238E27FC236}">
                <a16:creationId xmlns:a16="http://schemas.microsoft.com/office/drawing/2014/main" id="{29AC4ED1-7563-4C13-B73A-43F7F35DFEB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72600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6F24-C7CF-4CEF-A02D-AE2FA59E7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C7B889-E930-4D72-98D3-D8D821B93762}"/>
              </a:ext>
            </a:extLst>
          </p:cNvPr>
          <p:cNvSpPr>
            <a:spLocks noGrp="1"/>
          </p:cNvSpPr>
          <p:nvPr>
            <p:ph type="dt" sz="half" idx="10"/>
          </p:nvPr>
        </p:nvSpPr>
        <p:spPr/>
        <p:txBody>
          <a:bodyPr/>
          <a:lstStyle/>
          <a:p>
            <a:r>
              <a:rPr lang="en-US"/>
              <a:t>2/26/2024</a:t>
            </a:r>
          </a:p>
        </p:txBody>
      </p:sp>
      <p:sp>
        <p:nvSpPr>
          <p:cNvPr id="4" name="Footer Placeholder 3">
            <a:extLst>
              <a:ext uri="{FF2B5EF4-FFF2-40B4-BE49-F238E27FC236}">
                <a16:creationId xmlns:a16="http://schemas.microsoft.com/office/drawing/2014/main" id="{83846B60-815A-44ED-A4F9-2158CC1B4DEF}"/>
              </a:ext>
            </a:extLst>
          </p:cNvPr>
          <p:cNvSpPr>
            <a:spLocks noGrp="1"/>
          </p:cNvSpPr>
          <p:nvPr>
            <p:ph type="ftr" sz="quarter" idx="11"/>
          </p:nvPr>
        </p:nvSpPr>
        <p:spPr/>
        <p:txBody>
          <a:bodyPr/>
          <a:lstStyle/>
          <a:p>
            <a:r>
              <a:rPr lang="en-US"/>
              <a:t>Unit Seven: Server-Side Web Framework</a:t>
            </a:r>
          </a:p>
        </p:txBody>
      </p:sp>
      <p:sp>
        <p:nvSpPr>
          <p:cNvPr id="5" name="Slide Number Placeholder 4">
            <a:extLst>
              <a:ext uri="{FF2B5EF4-FFF2-40B4-BE49-F238E27FC236}">
                <a16:creationId xmlns:a16="http://schemas.microsoft.com/office/drawing/2014/main" id="{5E59159D-43A7-41F2-9467-DCC26385D6C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331454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6A973-4557-49ED-85A2-09B568F3A924}"/>
              </a:ext>
            </a:extLst>
          </p:cNvPr>
          <p:cNvSpPr>
            <a:spLocks noGrp="1"/>
          </p:cNvSpPr>
          <p:nvPr>
            <p:ph type="dt" sz="half" idx="10"/>
          </p:nvPr>
        </p:nvSpPr>
        <p:spPr/>
        <p:txBody>
          <a:bodyPr/>
          <a:lstStyle/>
          <a:p>
            <a:r>
              <a:rPr lang="en-US"/>
              <a:t>2/26/2024</a:t>
            </a:r>
          </a:p>
        </p:txBody>
      </p:sp>
      <p:sp>
        <p:nvSpPr>
          <p:cNvPr id="3" name="Footer Placeholder 2">
            <a:extLst>
              <a:ext uri="{FF2B5EF4-FFF2-40B4-BE49-F238E27FC236}">
                <a16:creationId xmlns:a16="http://schemas.microsoft.com/office/drawing/2014/main" id="{9622B47C-A594-428D-9778-96A1DF30A78A}"/>
              </a:ext>
            </a:extLst>
          </p:cNvPr>
          <p:cNvSpPr>
            <a:spLocks noGrp="1"/>
          </p:cNvSpPr>
          <p:nvPr>
            <p:ph type="ftr" sz="quarter" idx="11"/>
          </p:nvPr>
        </p:nvSpPr>
        <p:spPr/>
        <p:txBody>
          <a:bodyPr/>
          <a:lstStyle/>
          <a:p>
            <a:r>
              <a:rPr lang="en-US"/>
              <a:t>Unit Seven: Server-Side Web Framework</a:t>
            </a:r>
          </a:p>
        </p:txBody>
      </p:sp>
      <p:sp>
        <p:nvSpPr>
          <p:cNvPr id="4" name="Slide Number Placeholder 3">
            <a:extLst>
              <a:ext uri="{FF2B5EF4-FFF2-40B4-BE49-F238E27FC236}">
                <a16:creationId xmlns:a16="http://schemas.microsoft.com/office/drawing/2014/main" id="{037EF829-955A-4430-98BC-4AA5456A8F4A}"/>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9850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0E5E-EBDF-464E-B8DA-7FDB1BFFD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5A11F-37E3-42F8-AA4E-C8A9D6F69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C9BE8-F6EC-4299-8EFB-8718039B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9D10B-C007-4745-80AC-4A00CD428805}"/>
              </a:ext>
            </a:extLst>
          </p:cNvPr>
          <p:cNvSpPr>
            <a:spLocks noGrp="1"/>
          </p:cNvSpPr>
          <p:nvPr>
            <p:ph type="dt" sz="half" idx="10"/>
          </p:nvPr>
        </p:nvSpPr>
        <p:spPr/>
        <p:txBody>
          <a:bodyPr/>
          <a:lstStyle/>
          <a:p>
            <a:r>
              <a:rPr lang="en-US"/>
              <a:t>2/26/2024</a:t>
            </a:r>
          </a:p>
        </p:txBody>
      </p:sp>
      <p:sp>
        <p:nvSpPr>
          <p:cNvPr id="6" name="Footer Placeholder 5">
            <a:extLst>
              <a:ext uri="{FF2B5EF4-FFF2-40B4-BE49-F238E27FC236}">
                <a16:creationId xmlns:a16="http://schemas.microsoft.com/office/drawing/2014/main" id="{6283F987-C17F-4E47-A910-F89AA4D1BFE0}"/>
              </a:ext>
            </a:extLst>
          </p:cNvPr>
          <p:cNvSpPr>
            <a:spLocks noGrp="1"/>
          </p:cNvSpPr>
          <p:nvPr>
            <p:ph type="ftr" sz="quarter" idx="11"/>
          </p:nvPr>
        </p:nvSpPr>
        <p:spPr/>
        <p:txBody>
          <a:bodyPr/>
          <a:lstStyle/>
          <a:p>
            <a:r>
              <a:rPr lang="en-US"/>
              <a:t>Unit Seven: Server-Side Web Framework</a:t>
            </a:r>
          </a:p>
        </p:txBody>
      </p:sp>
      <p:sp>
        <p:nvSpPr>
          <p:cNvPr id="7" name="Slide Number Placeholder 6">
            <a:extLst>
              <a:ext uri="{FF2B5EF4-FFF2-40B4-BE49-F238E27FC236}">
                <a16:creationId xmlns:a16="http://schemas.microsoft.com/office/drawing/2014/main" id="{8C926723-A711-4AAC-91A9-CED6A0D63510}"/>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123774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C331-602E-46CF-996A-AA5EEB305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73BC4-EA3F-4C75-A4BA-D8D78CA3E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F5C737-E724-400D-92AD-7CE76CC87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CA234-3ACA-4886-98C1-2984D3E89EE1}"/>
              </a:ext>
            </a:extLst>
          </p:cNvPr>
          <p:cNvSpPr>
            <a:spLocks noGrp="1"/>
          </p:cNvSpPr>
          <p:nvPr>
            <p:ph type="dt" sz="half" idx="10"/>
          </p:nvPr>
        </p:nvSpPr>
        <p:spPr/>
        <p:txBody>
          <a:bodyPr/>
          <a:lstStyle/>
          <a:p>
            <a:r>
              <a:rPr lang="en-US"/>
              <a:t>2/26/2024</a:t>
            </a:r>
          </a:p>
        </p:txBody>
      </p:sp>
      <p:sp>
        <p:nvSpPr>
          <p:cNvPr id="6" name="Footer Placeholder 5">
            <a:extLst>
              <a:ext uri="{FF2B5EF4-FFF2-40B4-BE49-F238E27FC236}">
                <a16:creationId xmlns:a16="http://schemas.microsoft.com/office/drawing/2014/main" id="{FC204C57-CC2C-4074-B6F5-B84158A8511E}"/>
              </a:ext>
            </a:extLst>
          </p:cNvPr>
          <p:cNvSpPr>
            <a:spLocks noGrp="1"/>
          </p:cNvSpPr>
          <p:nvPr>
            <p:ph type="ftr" sz="quarter" idx="11"/>
          </p:nvPr>
        </p:nvSpPr>
        <p:spPr/>
        <p:txBody>
          <a:bodyPr/>
          <a:lstStyle/>
          <a:p>
            <a:r>
              <a:rPr lang="en-US"/>
              <a:t>Unit Seven: Server-Side Web Framework</a:t>
            </a:r>
          </a:p>
        </p:txBody>
      </p:sp>
      <p:sp>
        <p:nvSpPr>
          <p:cNvPr id="7" name="Slide Number Placeholder 6">
            <a:extLst>
              <a:ext uri="{FF2B5EF4-FFF2-40B4-BE49-F238E27FC236}">
                <a16:creationId xmlns:a16="http://schemas.microsoft.com/office/drawing/2014/main" id="{72389586-499F-499E-8B89-40A6ED39DF76}"/>
              </a:ext>
            </a:extLst>
          </p:cNvPr>
          <p:cNvSpPr>
            <a:spLocks noGrp="1"/>
          </p:cNvSpPr>
          <p:nvPr>
            <p:ph type="sldNum" sz="quarter" idx="12"/>
          </p:nvPr>
        </p:nvSpPr>
        <p:spPr/>
        <p:txBody>
          <a:bodyPr/>
          <a:lstStyle/>
          <a:p>
            <a:fld id="{AEF75223-61B2-4F69-BE7E-5D6945408756}" type="slidenum">
              <a:rPr lang="en-US" smtClean="0"/>
              <a:t>‹#›</a:t>
            </a:fld>
            <a:endParaRPr lang="en-US"/>
          </a:p>
        </p:txBody>
      </p:sp>
    </p:spTree>
    <p:extLst>
      <p:ext uri="{BB962C8B-B14F-4D97-AF65-F5344CB8AC3E}">
        <p14:creationId xmlns:p14="http://schemas.microsoft.com/office/powerpoint/2010/main" val="68221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BB228-7183-4CDE-A62B-BD36F1BA8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F007-36D8-48ED-BB00-1D270398E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B8A5D-6F0E-4AE4-9454-68A0DEB0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2/26/2024</a:t>
            </a:r>
          </a:p>
        </p:txBody>
      </p:sp>
      <p:sp>
        <p:nvSpPr>
          <p:cNvPr id="5" name="Footer Placeholder 4">
            <a:extLst>
              <a:ext uri="{FF2B5EF4-FFF2-40B4-BE49-F238E27FC236}">
                <a16:creationId xmlns:a16="http://schemas.microsoft.com/office/drawing/2014/main" id="{E50C8FAB-4CCB-4D98-8089-351570578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Unit Seven: Server-Side Web Framework</a:t>
            </a:r>
          </a:p>
        </p:txBody>
      </p:sp>
      <p:sp>
        <p:nvSpPr>
          <p:cNvPr id="6" name="Slide Number Placeholder 5">
            <a:extLst>
              <a:ext uri="{FF2B5EF4-FFF2-40B4-BE49-F238E27FC236}">
                <a16:creationId xmlns:a16="http://schemas.microsoft.com/office/drawing/2014/main" id="{CB8209B3-30CB-441F-9DE5-59613D8F1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75223-61B2-4F69-BE7E-5D6945408756}" type="slidenum">
              <a:rPr lang="en-US" smtClean="0"/>
              <a:t>‹#›</a:t>
            </a:fld>
            <a:endParaRPr lang="en-US"/>
          </a:p>
        </p:txBody>
      </p:sp>
    </p:spTree>
    <p:extLst>
      <p:ext uri="{BB962C8B-B14F-4D97-AF65-F5344CB8AC3E}">
        <p14:creationId xmlns:p14="http://schemas.microsoft.com/office/powerpoint/2010/main" val="259227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EC3C-3206-4048-A082-C29A2FAABA39}"/>
              </a:ext>
            </a:extLst>
          </p:cNvPr>
          <p:cNvSpPr>
            <a:spLocks noGrp="1"/>
          </p:cNvSpPr>
          <p:nvPr>
            <p:ph type="ctrTitle"/>
          </p:nvPr>
        </p:nvSpPr>
        <p:spPr>
          <a:xfrm>
            <a:off x="745896" y="2399996"/>
            <a:ext cx="10700208" cy="1029004"/>
          </a:xfrm>
        </p:spPr>
        <p:txBody>
          <a:bodyPr>
            <a:normAutofit/>
          </a:bodyPr>
          <a:lstStyle/>
          <a:p>
            <a:r>
              <a:rPr lang="en-US" b="1" dirty="0">
                <a:latin typeface="Times New Roman" panose="02020603050405020304" pitchFamily="18" charset="0"/>
                <a:cs typeface="Times New Roman" panose="02020603050405020304" pitchFamily="18" charset="0"/>
              </a:rPr>
              <a:t>Server-Side Web Framework</a:t>
            </a:r>
          </a:p>
        </p:txBody>
      </p:sp>
      <p:sp>
        <p:nvSpPr>
          <p:cNvPr id="3" name="Subtitle 2">
            <a:extLst>
              <a:ext uri="{FF2B5EF4-FFF2-40B4-BE49-F238E27FC236}">
                <a16:creationId xmlns:a16="http://schemas.microsoft.com/office/drawing/2014/main" id="{A44DA28F-54ED-463B-8EB1-38327AA12089}"/>
              </a:ext>
            </a:extLst>
          </p:cNvPr>
          <p:cNvSpPr>
            <a:spLocks noGrp="1"/>
          </p:cNvSpPr>
          <p:nvPr>
            <p:ph type="subTitle" idx="1"/>
          </p:nvPr>
        </p:nvSpPr>
        <p:spPr>
          <a:xfrm>
            <a:off x="1524000" y="3845694"/>
            <a:ext cx="9144000" cy="586504"/>
          </a:xfrm>
        </p:spPr>
        <p:txBody>
          <a:bodyPr>
            <a:normAutofit/>
          </a:bodyPr>
          <a:lstStyle/>
          <a:p>
            <a:pPr algn="r"/>
            <a:r>
              <a:rPr lang="en-US" sz="2800" dirty="0">
                <a:latin typeface="Times New Roman" panose="02020603050405020304" pitchFamily="18" charset="0"/>
                <a:cs typeface="Times New Roman" panose="02020603050405020304" pitchFamily="18" charset="0"/>
              </a:rPr>
              <a:t>Avinash Maskey</a:t>
            </a:r>
          </a:p>
        </p:txBody>
      </p:sp>
    </p:spTree>
    <p:extLst>
      <p:ext uri="{BB962C8B-B14F-4D97-AF65-F5344CB8AC3E}">
        <p14:creationId xmlns:p14="http://schemas.microsoft.com/office/powerpoint/2010/main" val="422289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133350" y="139700"/>
            <a:ext cx="11868150" cy="832079"/>
          </a:xfrm>
        </p:spPr>
        <p:txBody>
          <a:bodyPr>
            <a:noAutofit/>
          </a:bodyPr>
          <a:lstStyle/>
          <a:p>
            <a:pPr algn="ctr"/>
            <a:r>
              <a:rPr lang="en-US" sz="3000" b="1" dirty="0">
                <a:latin typeface="Times New Roman" panose="02020603050405020304" pitchFamily="18" charset="0"/>
                <a:cs typeface="Times New Roman" panose="02020603050405020304" pitchFamily="18" charset="0"/>
              </a:rPr>
              <a:t>Other Architectural Frameworks Used In Server-side Development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295400"/>
            <a:ext cx="11010900" cy="4267200"/>
          </a:xfrm>
        </p:spPr>
        <p:txBody>
          <a:bodyPr>
            <a:normAutofit/>
          </a:bodyPr>
          <a:lstStyle/>
          <a:p>
            <a:pPr algn="just"/>
            <a:r>
              <a:rPr lang="en-US" sz="2200" b="1" dirty="0">
                <a:latin typeface="Times New Roman" panose="02020603050405020304" pitchFamily="18" charset="0"/>
                <a:cs typeface="Times New Roman" panose="02020603050405020304" pitchFamily="18" charset="0"/>
              </a:rPr>
              <a:t>Model-View-</a:t>
            </a:r>
            <a:r>
              <a:rPr lang="en-US" sz="2200" b="1" dirty="0" err="1">
                <a:latin typeface="Times New Roman" panose="02020603050405020304" pitchFamily="18" charset="0"/>
                <a:cs typeface="Times New Roman" panose="02020603050405020304" pitchFamily="18" charset="0"/>
              </a:rPr>
              <a:t>ViewModel</a:t>
            </a:r>
            <a:r>
              <a:rPr lang="en-US" sz="2200" b="1" dirty="0">
                <a:latin typeface="Times New Roman" panose="02020603050405020304" pitchFamily="18" charset="0"/>
                <a:cs typeface="Times New Roman" panose="02020603050405020304" pitchFamily="18" charset="0"/>
              </a:rPr>
              <a:t> (MVVM)</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Model-View-</a:t>
            </a:r>
            <a:r>
              <a:rPr lang="en-US" sz="2100" dirty="0" err="1">
                <a:latin typeface="Times New Roman" panose="02020603050405020304" pitchFamily="18" charset="0"/>
                <a:cs typeface="Times New Roman" panose="02020603050405020304" pitchFamily="18" charset="0"/>
              </a:rPr>
              <a:t>ViewModel</a:t>
            </a:r>
            <a:r>
              <a:rPr lang="en-US" sz="2100" dirty="0">
                <a:latin typeface="Times New Roman" panose="02020603050405020304" pitchFamily="18" charset="0"/>
                <a:cs typeface="Times New Roman" panose="02020603050405020304" pitchFamily="18" charset="0"/>
              </a:rPr>
              <a:t> (MVVM) is a structural design pattern that is somewhat similar to MVC but is more commonly used in applications with rich user interfaces, including web applications developed with frameworks like AngularJS or Knockout.js. MVVM facilitates a clear separation between the presentation logic and the business logic of an application.</a:t>
            </a:r>
          </a:p>
          <a:p>
            <a:pPr marL="457200" lvl="1" indent="0" algn="just">
              <a:buNone/>
            </a:pPr>
            <a:endParaRPr lang="en-US" sz="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Represents the data and business logic, similar to MVC.</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View: The UI layer that displays the data (the user interface).</a:t>
            </a:r>
          </a:p>
          <a:p>
            <a:pPr lvl="2" algn="just">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ViewModel</a:t>
            </a:r>
            <a:r>
              <a:rPr lang="en-US" dirty="0">
                <a:latin typeface="Times New Roman" panose="02020603050405020304" pitchFamily="18" charset="0"/>
                <a:cs typeface="Times New Roman" panose="02020603050405020304" pitchFamily="18" charset="0"/>
              </a:rPr>
              <a:t>: Acts as an intermediary between the Model and the View. It handles the view logic, converting the data from the Model into a format that the View can display.</a:t>
            </a:r>
          </a:p>
          <a:p>
            <a:pPr marL="457200" lvl="1" indent="0" algn="just">
              <a:buNone/>
            </a:pPr>
            <a:endParaRPr lang="en-US" sz="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The key component here is the </a:t>
            </a:r>
            <a:r>
              <a:rPr lang="en-US" sz="2100" dirty="0" err="1">
                <a:latin typeface="Times New Roman" panose="02020603050405020304" pitchFamily="18" charset="0"/>
                <a:cs typeface="Times New Roman" panose="02020603050405020304" pitchFamily="18" charset="0"/>
              </a:rPr>
              <a:t>ViewModel</a:t>
            </a:r>
            <a:r>
              <a:rPr lang="en-US" sz="2100" dirty="0">
                <a:latin typeface="Times New Roman" panose="02020603050405020304" pitchFamily="18" charset="0"/>
                <a:cs typeface="Times New Roman" panose="02020603050405020304" pitchFamily="18" charset="0"/>
              </a:rPr>
              <a:t>, which is responsible for exposing methods, commands, and other properties that help maintain the state of the View, manipulate the Model as results of actions on the View, and trigger events in the UI.</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10</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16843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133350" y="139700"/>
            <a:ext cx="11868150" cy="832079"/>
          </a:xfrm>
        </p:spPr>
        <p:txBody>
          <a:bodyPr>
            <a:noAutofit/>
          </a:bodyPr>
          <a:lstStyle/>
          <a:p>
            <a:pPr algn="ctr"/>
            <a:r>
              <a:rPr lang="en-US" sz="3000" b="1" dirty="0">
                <a:latin typeface="Times New Roman" panose="02020603050405020304" pitchFamily="18" charset="0"/>
                <a:cs typeface="Times New Roman" panose="02020603050405020304" pitchFamily="18" charset="0"/>
              </a:rPr>
              <a:t>Other Architectural Frameworks Used In Server-side Development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419224"/>
            <a:ext cx="11010900" cy="4019551"/>
          </a:xfrm>
        </p:spPr>
        <p:txBody>
          <a:bodyPr>
            <a:normAutofit/>
          </a:bodyPr>
          <a:lstStyle/>
          <a:p>
            <a:pPr algn="just"/>
            <a:r>
              <a:rPr lang="en-US" sz="2200" b="1" dirty="0">
                <a:latin typeface="Times New Roman" panose="02020603050405020304" pitchFamily="18" charset="0"/>
                <a:cs typeface="Times New Roman" panose="02020603050405020304" pitchFamily="18" charset="0"/>
              </a:rPr>
              <a:t>Model-View-Presenter (MVP)</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Model-View-Presenter (MVP) is a derivative of the MVC framework that introduces a Presenter between the Model and View to take on the burden of handling all UI logic. MVP is particularly popular in the development of Android applications.</a:t>
            </a:r>
          </a:p>
          <a:p>
            <a:pPr lvl="1" algn="just">
              <a:buFont typeface="Wingdings" panose="05000000000000000000" pitchFamily="2" charset="2"/>
              <a:buChar char="§"/>
            </a:pPr>
            <a:endParaRPr lang="en-US" sz="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Contains the business logic and data. It notifies the Presenter of any data changes.</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View: Displays the data (the UI) and notifies the Presenter of any user actions.</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Presenter: Acts as a middleman that retrieves data from the Model and formats it for display in the View. Unlike MVC’s Controller, the Presenter also decides what happens when a user interacts with the View.</a:t>
            </a:r>
          </a:p>
          <a:p>
            <a:pPr marL="457200" lvl="1" indent="0" algn="just">
              <a:buNone/>
            </a:pPr>
            <a:endParaRPr lang="en-US" sz="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In MVP, the View more actively involves the Presenter in decision-making about UI changes, making the Presenter somewhat more heavyweight than the Controller in MVC.</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11</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425688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133350" y="139700"/>
            <a:ext cx="11868150" cy="832079"/>
          </a:xfrm>
        </p:spPr>
        <p:txBody>
          <a:bodyPr>
            <a:noAutofit/>
          </a:bodyPr>
          <a:lstStyle/>
          <a:p>
            <a:pPr algn="ctr"/>
            <a:r>
              <a:rPr lang="en-US" sz="3000" b="1" dirty="0">
                <a:latin typeface="Times New Roman" panose="02020603050405020304" pitchFamily="18" charset="0"/>
                <a:cs typeface="Times New Roman" panose="02020603050405020304" pitchFamily="18" charset="0"/>
              </a:rPr>
              <a:t>Other Architectural Frameworks Used In Server-side Development (3)</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409700"/>
            <a:ext cx="11010900" cy="4038599"/>
          </a:xfrm>
        </p:spPr>
        <p:txBody>
          <a:bodyPr>
            <a:normAutofit/>
          </a:bodyPr>
          <a:lstStyle/>
          <a:p>
            <a:pPr algn="just"/>
            <a:r>
              <a:rPr lang="en-US" sz="2200" b="1" dirty="0">
                <a:latin typeface="Times New Roman" panose="02020603050405020304" pitchFamily="18" charset="0"/>
                <a:cs typeface="Times New Roman" panose="02020603050405020304" pitchFamily="18" charset="0"/>
              </a:rPr>
              <a:t>Model-View-Adapter (MVA)</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Model-View-Adapter (MVA) is a variation that introduces an Adapter between the View and the Model to allow for more flexibility in how data is presented to the user. The Adapter transforms data from the Model to a form that is more suitable for the View.</a:t>
            </a:r>
          </a:p>
          <a:p>
            <a:pPr marL="457200" lvl="1" indent="0" algn="just">
              <a:buNone/>
            </a:pPr>
            <a:endParaRPr lang="en-US" sz="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 The data layer.</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View: The presentation layer (UI).</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Adapter: Transforms data from the Model for the View. It also handles user actions and updates the Model accordingly.</a:t>
            </a:r>
          </a:p>
          <a:p>
            <a:pPr marL="457200" lvl="1" indent="0" algn="just">
              <a:buNone/>
            </a:pPr>
            <a:endParaRPr lang="en-US" sz="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MVA is less common but can be useful in scenarios where the data model and the presentation layer need to be kept at a significant distance from one another, such as in applications requiring the transformation of data into different formats for presentation.</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68423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133350" y="139700"/>
            <a:ext cx="11868150" cy="832079"/>
          </a:xfrm>
        </p:spPr>
        <p:txBody>
          <a:bodyPr>
            <a:noAutofit/>
          </a:bodyPr>
          <a:lstStyle/>
          <a:p>
            <a:pPr algn="ctr"/>
            <a:r>
              <a:rPr lang="en-US" sz="3000" b="1" dirty="0">
                <a:latin typeface="Times New Roman" panose="02020603050405020304" pitchFamily="18" charset="0"/>
                <a:cs typeface="Times New Roman" panose="02020603050405020304" pitchFamily="18" charset="0"/>
              </a:rPr>
              <a:t>Other Architectural Frameworks Used In Server-side Development (3)</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143000"/>
            <a:ext cx="11010900" cy="4867275"/>
          </a:xfrm>
        </p:spPr>
        <p:txBody>
          <a:bodyPr>
            <a:noAutofit/>
          </a:bodyPr>
          <a:lstStyle/>
          <a:p>
            <a:pPr algn="just"/>
            <a:r>
              <a:rPr lang="en-US" sz="2200" b="1" dirty="0">
                <a:latin typeface="Times New Roman" panose="02020603050405020304" pitchFamily="18" charset="0"/>
                <a:cs typeface="Times New Roman" panose="02020603050405020304" pitchFamily="18" charset="0"/>
              </a:rPr>
              <a:t>Three-Tier Architecture</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The Three-Tier Architecture is a broader architectural pattern that divides applications into three logical and physical computing tiers: presentation, application, and data. This is more of an architectural style than a strict framework and can encompass MVC, MVP, or other patterns in its layers.</a:t>
            </a:r>
          </a:p>
          <a:p>
            <a:pPr marL="457200" lvl="1" indent="0" algn="just">
              <a:buNone/>
            </a:pPr>
            <a:endParaRPr lang="en-US" sz="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Presentation Tier: The user interface and user interaction management (could employ MVC, MVP, or MVVM).</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Application Tier (Business Logic Layer): Handles all application operations, business logic, and client communications.</a:t>
            </a:r>
          </a:p>
          <a:p>
            <a:pPr lvl="2"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Tier: Manages data persistence and database operations.</a:t>
            </a:r>
          </a:p>
          <a:p>
            <a:pPr marL="914400" lvl="2" indent="0" algn="just">
              <a:buNone/>
            </a:pPr>
            <a:endParaRPr lang="en-US" sz="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This architecture is widely used in enterprise applications for its scalability, security, and ability to distribute across multiple platforms.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303872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Popular MVC Frameworks</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935956"/>
            <a:ext cx="11010900" cy="2986088"/>
          </a:xfrm>
        </p:spPr>
        <p:txBody>
          <a:bodyPr>
            <a:normAutofit/>
          </a:bodyPr>
          <a:lstStyle/>
          <a:p>
            <a:pPr algn="just"/>
            <a:r>
              <a:rPr lang="en-US" sz="2600" b="1" dirty="0">
                <a:latin typeface="Times New Roman" panose="02020603050405020304" pitchFamily="18" charset="0"/>
                <a:cs typeface="Times New Roman" panose="02020603050405020304" pitchFamily="18" charset="0"/>
              </a:rPr>
              <a:t>Laravel</a:t>
            </a:r>
          </a:p>
          <a:p>
            <a:pPr algn="just"/>
            <a:r>
              <a:rPr lang="en-US" sz="2600" dirty="0">
                <a:latin typeface="Times New Roman" panose="02020603050405020304" pitchFamily="18" charset="0"/>
                <a:cs typeface="Times New Roman" panose="02020603050405020304" pitchFamily="18" charset="0"/>
              </a:rPr>
              <a:t>Symfony</a:t>
            </a:r>
          </a:p>
          <a:p>
            <a:pPr algn="just"/>
            <a:r>
              <a:rPr lang="en-US" sz="2600" dirty="0">
                <a:latin typeface="Times New Roman" panose="02020603050405020304" pitchFamily="18" charset="0"/>
                <a:cs typeface="Times New Roman" panose="02020603050405020304" pitchFamily="18" charset="0"/>
              </a:rPr>
              <a:t>CodeIgniter</a:t>
            </a:r>
          </a:p>
          <a:p>
            <a:pPr algn="just"/>
            <a:r>
              <a:rPr lang="en-US" sz="2600" dirty="0" err="1">
                <a:latin typeface="Times New Roman" panose="02020603050405020304" pitchFamily="18" charset="0"/>
                <a:cs typeface="Times New Roman" panose="02020603050405020304" pitchFamily="18" charset="0"/>
              </a:rPr>
              <a:t>Yii</a:t>
            </a:r>
            <a:endParaRPr lang="en-US" sz="2600" dirty="0">
              <a:latin typeface="Times New Roman" panose="02020603050405020304" pitchFamily="18" charset="0"/>
              <a:cs typeface="Times New Roman" panose="02020603050405020304" pitchFamily="18" charset="0"/>
            </a:endParaRPr>
          </a:p>
          <a:p>
            <a:pPr algn="just"/>
            <a:r>
              <a:rPr lang="en-US" sz="2600" dirty="0" err="1">
                <a:latin typeface="Times New Roman" panose="02020603050405020304" pitchFamily="18" charset="0"/>
                <a:cs typeface="Times New Roman" panose="02020603050405020304" pitchFamily="18" charset="0"/>
              </a:rPr>
              <a:t>CakePHP</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Zend Framework</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14</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04099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Introduction to Laravel</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971780"/>
            <a:ext cx="11010900" cy="5162320"/>
          </a:xfrm>
        </p:spPr>
        <p:txBody>
          <a:bodyPr>
            <a:normAutofit/>
          </a:bodyPr>
          <a:lstStyle/>
          <a:p>
            <a:pPr algn="just"/>
            <a:r>
              <a:rPr lang="en-US" sz="2200" b="1" dirty="0">
                <a:latin typeface="Times New Roman" panose="02020603050405020304" pitchFamily="18" charset="0"/>
                <a:cs typeface="Times New Roman" panose="02020603050405020304" pitchFamily="18" charset="0"/>
              </a:rPr>
              <a:t>Laravel</a:t>
            </a:r>
            <a:r>
              <a:rPr lang="en-US" sz="2200" dirty="0">
                <a:latin typeface="Times New Roman" panose="02020603050405020304" pitchFamily="18" charset="0"/>
                <a:cs typeface="Times New Roman" panose="02020603050405020304" pitchFamily="18" charset="0"/>
              </a:rPr>
              <a:t> is a free, open-source and one of the more popular PHP web Framework based on MVC architectural pattern.</a:t>
            </a:r>
          </a:p>
          <a:p>
            <a:pPr algn="just"/>
            <a:r>
              <a:rPr lang="en-US" sz="2200" dirty="0">
                <a:latin typeface="Times New Roman" panose="02020603050405020304" pitchFamily="18" charset="0"/>
                <a:cs typeface="Times New Roman" panose="02020603050405020304" pitchFamily="18" charset="0"/>
              </a:rPr>
              <a:t>It simplifies the development process by providing a clean and elegant syntax and tools needed for large, robust applications.</a:t>
            </a:r>
          </a:p>
          <a:p>
            <a:pPr algn="just"/>
            <a:r>
              <a:rPr lang="en-US" sz="2200" dirty="0">
                <a:latin typeface="Times New Roman" panose="02020603050405020304" pitchFamily="18" charset="0"/>
                <a:cs typeface="Times New Roman" panose="02020603050405020304" pitchFamily="18" charset="0"/>
              </a:rPr>
              <a:t>Key Features of Laravel:</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Eloquent ORM: </a:t>
            </a:r>
            <a:r>
              <a:rPr lang="en-US" sz="2000" dirty="0">
                <a:latin typeface="Times New Roman" panose="02020603050405020304" pitchFamily="18" charset="0"/>
                <a:cs typeface="Times New Roman" panose="02020603050405020304" pitchFamily="18" charset="0"/>
              </a:rPr>
              <a:t>An advanced implementation of the active record pattern, providing an expressive way to interact with databases.</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Blade Templating Engine:</a:t>
            </a:r>
            <a:r>
              <a:rPr lang="en-US" sz="2000" dirty="0">
                <a:latin typeface="Times New Roman" panose="02020603050405020304" pitchFamily="18" charset="0"/>
                <a:cs typeface="Times New Roman" panose="02020603050405020304" pitchFamily="18" charset="0"/>
              </a:rPr>
              <a:t> Allows for expressive and powerful templating, with inheritance and sections.</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Artisan Console: </a:t>
            </a:r>
            <a:r>
              <a:rPr lang="en-US" sz="2000" dirty="0">
                <a:latin typeface="Times New Roman" panose="02020603050405020304" pitchFamily="18" charset="0"/>
                <a:cs typeface="Times New Roman" panose="02020603050405020304" pitchFamily="18" charset="0"/>
              </a:rPr>
              <a:t>A built-in tool for performing repetitive and complex tasks easily.</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Migration System: </a:t>
            </a:r>
            <a:r>
              <a:rPr lang="en-US" sz="2000" dirty="0">
                <a:latin typeface="Times New Roman" panose="02020603050405020304" pitchFamily="18" charset="0"/>
                <a:cs typeface="Times New Roman" panose="02020603050405020304" pitchFamily="18" charset="0"/>
              </a:rPr>
              <a:t>Version control for your database, allowing you to modify and share the application's database schema.</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Security: </a:t>
            </a:r>
            <a:r>
              <a:rPr lang="en-US" sz="2000" dirty="0">
                <a:latin typeface="Times New Roman" panose="02020603050405020304" pitchFamily="18" charset="0"/>
                <a:cs typeface="Times New Roman" panose="02020603050405020304" pitchFamily="18" charset="0"/>
              </a:rPr>
              <a:t>Offers robust security features, including protection against SQL injection, cross-site request forgery, and cross-site scripting.</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API Support: </a:t>
            </a:r>
            <a:r>
              <a:rPr lang="en-US" sz="2000" dirty="0">
                <a:latin typeface="Times New Roman" panose="02020603050405020304" pitchFamily="18" charset="0"/>
                <a:cs typeface="Times New Roman" panose="02020603050405020304" pitchFamily="18" charset="0"/>
              </a:rPr>
              <a:t>Simplifies the process of building RESTful APIs.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15</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390044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Creating a Laravel Project - Laravel Installation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633651"/>
            <a:ext cx="11010900" cy="3590697"/>
          </a:xfrm>
        </p:spPr>
        <p:txBody>
          <a:bodyPr>
            <a:noAutofit/>
          </a:bodyPr>
          <a:lstStyle/>
          <a:p>
            <a:pPr algn="just"/>
            <a:r>
              <a:rPr lang="en-US" sz="2100" dirty="0">
                <a:latin typeface="Times New Roman" panose="02020603050405020304" pitchFamily="18" charset="0"/>
                <a:cs typeface="Times New Roman" panose="02020603050405020304" pitchFamily="18" charset="0"/>
              </a:rPr>
              <a:t>Before creating your first Laravel project, make sure that your local machine has </a:t>
            </a:r>
            <a:r>
              <a:rPr lang="en-US" sz="2100" b="1" dirty="0">
                <a:latin typeface="Times New Roman" panose="02020603050405020304" pitchFamily="18" charset="0"/>
                <a:cs typeface="Times New Roman" panose="02020603050405020304" pitchFamily="18" charset="0"/>
              </a:rPr>
              <a:t>PHP (</a:t>
            </a:r>
            <a:r>
              <a:rPr lang="en-US" sz="2100" b="1" dirty="0" err="1">
                <a:latin typeface="Times New Roman" panose="02020603050405020304" pitchFamily="18" charset="0"/>
                <a:cs typeface="Times New Roman" panose="02020603050405020304" pitchFamily="18" charset="0"/>
              </a:rPr>
              <a:t>Xampp</a:t>
            </a:r>
            <a:r>
              <a:rPr lang="en-US" sz="2100" b="1" dirty="0">
                <a:latin typeface="Times New Roman" panose="02020603050405020304" pitchFamily="18" charset="0"/>
                <a:cs typeface="Times New Roman" panose="02020603050405020304" pitchFamily="18" charset="0"/>
              </a:rPr>
              <a:t>) and Composer installed</a:t>
            </a:r>
            <a:r>
              <a:rPr lang="en-US" sz="2100" dirty="0">
                <a:latin typeface="Times New Roman" panose="02020603050405020304" pitchFamily="18" charset="0"/>
                <a:cs typeface="Times New Roman" panose="02020603050405020304" pitchFamily="18" charset="0"/>
              </a:rPr>
              <a:t>. If you are developing on macOS, PHP and Composer can be installed in minutes via Laravel Herd. In addition, we recommend installing Node and NPM.</a:t>
            </a:r>
          </a:p>
          <a:p>
            <a:pPr algn="just"/>
            <a:r>
              <a:rPr lang="en-US" sz="2100" dirty="0">
                <a:latin typeface="Times New Roman" panose="02020603050405020304" pitchFamily="18" charset="0"/>
                <a:cs typeface="Times New Roman" panose="02020603050405020304" pitchFamily="18" charset="0"/>
              </a:rPr>
              <a:t>After you have installed PHP and Composer, you may create a new Laravel project via Composer's create-project command:</a:t>
            </a:r>
          </a:p>
          <a:p>
            <a:pPr marL="0" indent="0" algn="ctr">
              <a:buNone/>
            </a:pPr>
            <a:r>
              <a:rPr lang="en-US" sz="2000" i="1" dirty="0">
                <a:latin typeface="Times New Roman" panose="02020603050405020304" pitchFamily="18" charset="0"/>
                <a:cs typeface="Times New Roman" panose="02020603050405020304" pitchFamily="18" charset="0"/>
              </a:rPr>
              <a:t>composer create-project </a:t>
            </a:r>
            <a:r>
              <a:rPr lang="en-US" sz="2000" i="1" dirty="0" err="1">
                <a:latin typeface="Times New Roman" panose="02020603050405020304" pitchFamily="18" charset="0"/>
                <a:cs typeface="Times New Roman" panose="02020603050405020304" pitchFamily="18" charset="0"/>
              </a:rPr>
              <a:t>laravel</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laravel</a:t>
            </a:r>
            <a:r>
              <a:rPr lang="en-US" sz="2000" i="1" dirty="0">
                <a:latin typeface="Times New Roman" panose="02020603050405020304" pitchFamily="18" charset="0"/>
                <a:cs typeface="Times New Roman" panose="02020603050405020304" pitchFamily="18" charset="0"/>
              </a:rPr>
              <a:t> example-app</a:t>
            </a:r>
          </a:p>
          <a:p>
            <a:pPr algn="just"/>
            <a:r>
              <a:rPr lang="en-US" sz="2100" dirty="0">
                <a:latin typeface="Times New Roman" panose="02020603050405020304" pitchFamily="18" charset="0"/>
                <a:cs typeface="Times New Roman" panose="02020603050405020304" pitchFamily="18" charset="0"/>
              </a:rPr>
              <a:t>Or, you may create new Laravel projects by globally installing the Laravel installer via Composer:</a:t>
            </a:r>
          </a:p>
          <a:p>
            <a:pPr marL="0" indent="0" algn="ctr">
              <a:buNone/>
            </a:pPr>
            <a:r>
              <a:rPr lang="en-US" sz="2000" i="1" dirty="0">
                <a:latin typeface="Times New Roman" panose="02020603050405020304" pitchFamily="18" charset="0"/>
                <a:cs typeface="Times New Roman" panose="02020603050405020304" pitchFamily="18" charset="0"/>
              </a:rPr>
              <a:t>composer global require </a:t>
            </a:r>
            <a:r>
              <a:rPr lang="en-US" sz="2000" i="1" dirty="0" err="1">
                <a:latin typeface="Times New Roman" panose="02020603050405020304" pitchFamily="18" charset="0"/>
                <a:cs typeface="Times New Roman" panose="02020603050405020304" pitchFamily="18" charset="0"/>
              </a:rPr>
              <a:t>laravel</a:t>
            </a:r>
            <a:r>
              <a:rPr lang="en-US" sz="2000" i="1" dirty="0">
                <a:latin typeface="Times New Roman" panose="02020603050405020304" pitchFamily="18" charset="0"/>
                <a:cs typeface="Times New Roman" panose="02020603050405020304" pitchFamily="18" charset="0"/>
              </a:rPr>
              <a:t>/installer</a:t>
            </a:r>
          </a:p>
          <a:p>
            <a:pPr marL="0" indent="0" algn="ctr">
              <a:buNone/>
            </a:pPr>
            <a:r>
              <a:rPr lang="en-US" sz="2000" i="1" dirty="0" err="1">
                <a:latin typeface="Times New Roman" panose="02020603050405020304" pitchFamily="18" charset="0"/>
                <a:cs typeface="Times New Roman" panose="02020603050405020304" pitchFamily="18" charset="0"/>
              </a:rPr>
              <a:t>laravel</a:t>
            </a:r>
            <a:r>
              <a:rPr lang="en-US" sz="2000" i="1" dirty="0">
                <a:latin typeface="Times New Roman" panose="02020603050405020304" pitchFamily="18" charset="0"/>
                <a:cs typeface="Times New Roman" panose="02020603050405020304" pitchFamily="18" charset="0"/>
              </a:rPr>
              <a:t> new example-app</a:t>
            </a:r>
          </a:p>
          <a:p>
            <a:pPr marL="0" indent="0">
              <a:buNone/>
            </a:pPr>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16</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48361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Creating a Laravel Project - Laravel Installation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010108"/>
            <a:ext cx="11010900" cy="5209947"/>
          </a:xfrm>
        </p:spPr>
        <p:txBody>
          <a:bodyPr>
            <a:noAutofit/>
          </a:bodyPr>
          <a:lstStyle/>
          <a:p>
            <a:pPr algn="just"/>
            <a:r>
              <a:rPr lang="en-US" sz="2100" dirty="0">
                <a:latin typeface="Times New Roman" panose="02020603050405020304" pitchFamily="18" charset="0"/>
                <a:cs typeface="Times New Roman" panose="02020603050405020304" pitchFamily="18" charset="0"/>
              </a:rPr>
              <a:t>Once the project has been created, start Laravel's local development server using Laravel Artisan's serve command:</a:t>
            </a:r>
          </a:p>
          <a:p>
            <a:pPr marL="0" indent="0" algn="ctr">
              <a:buNone/>
            </a:pPr>
            <a:r>
              <a:rPr lang="en-US" sz="2000" i="1" dirty="0">
                <a:latin typeface="Times New Roman" panose="02020603050405020304" pitchFamily="18" charset="0"/>
                <a:cs typeface="Times New Roman" panose="02020603050405020304" pitchFamily="18" charset="0"/>
              </a:rPr>
              <a:t>cd example-app</a:t>
            </a:r>
          </a:p>
          <a:p>
            <a:pPr marL="0" indent="0" algn="ctr">
              <a:buNone/>
            </a:pPr>
            <a:r>
              <a:rPr lang="en-US" sz="2000" i="1" dirty="0">
                <a:latin typeface="Times New Roman" panose="02020603050405020304" pitchFamily="18" charset="0"/>
                <a:cs typeface="Times New Roman" panose="02020603050405020304" pitchFamily="18" charset="0"/>
              </a:rPr>
              <a:t>php artisan serve</a:t>
            </a:r>
          </a:p>
          <a:p>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Once you have started the Artisan development server, your application will be accessible in your web browser at http://localhost:8000. </a:t>
            </a:r>
          </a:p>
          <a:p>
            <a:pPr algn="just"/>
            <a:r>
              <a:rPr lang="en-US" sz="2100" dirty="0">
                <a:latin typeface="Times New Roman" panose="02020603050405020304" pitchFamily="18" charset="0"/>
                <a:cs typeface="Times New Roman" panose="02020603050405020304" pitchFamily="18" charset="0"/>
              </a:rPr>
              <a:t>Next, you're ready to start taking your next steps into the Laravel ecosystem. Of course, you may also want to configure a database.</a:t>
            </a:r>
          </a:p>
          <a:p>
            <a:pPr algn="just"/>
            <a:r>
              <a:rPr lang="en-US" sz="2100" dirty="0">
                <a:latin typeface="Times New Roman" panose="02020603050405020304" pitchFamily="18" charset="0"/>
                <a:cs typeface="Times New Roman" panose="02020603050405020304" pitchFamily="18" charset="0"/>
              </a:rPr>
              <a:t>In Laravel, environment-based configuration is managed through a .env file located at the root of the application. This file allows you to define settings that vary between development and production environments, such as database connections, mail server details, and application keys. </a:t>
            </a:r>
          </a:p>
          <a:p>
            <a:pPr algn="just"/>
            <a:r>
              <a:rPr lang="en-US" sz="2100" dirty="0">
                <a:latin typeface="Times New Roman" panose="02020603050405020304" pitchFamily="18" charset="0"/>
                <a:cs typeface="Times New Roman" panose="02020603050405020304" pitchFamily="18" charset="0"/>
              </a:rPr>
              <a:t>Since these settings often include sensitive information, the .env file should not be committed to source control to prevent exposure of credentials. </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17</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3197295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Databases and Migrations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010108"/>
            <a:ext cx="11010900" cy="5209947"/>
          </a:xfrm>
        </p:spPr>
        <p:txBody>
          <a:bodyPr>
            <a:noAutofit/>
          </a:bodyPr>
          <a:lstStyle/>
          <a:p>
            <a:pPr algn="just"/>
            <a:r>
              <a:rPr lang="en-US" sz="2100" dirty="0">
                <a:latin typeface="Times New Roman" panose="02020603050405020304" pitchFamily="18" charset="0"/>
                <a:cs typeface="Times New Roman" panose="02020603050405020304" pitchFamily="18" charset="0"/>
              </a:rPr>
              <a:t>Now that you have created your Laravel application, you probably want to store some data in a database. By default, your application's .env configuration file specifies that Laravel will be interacting with a MySQL database and will access the database at 127.0.0.1.</a:t>
            </a:r>
          </a:p>
          <a:p>
            <a:pPr algn="just"/>
            <a:r>
              <a:rPr lang="en-US" sz="2100" dirty="0">
                <a:latin typeface="Times New Roman" panose="02020603050405020304" pitchFamily="18" charset="0"/>
                <a:cs typeface="Times New Roman" panose="02020603050405020304" pitchFamily="18" charset="0"/>
              </a:rPr>
              <a:t>If you do not want to install MySQL or Postgres on your local machine, you can always use a SQLite database. SQLite is a small, fast, self-contained database engine. </a:t>
            </a:r>
          </a:p>
          <a:p>
            <a:pPr algn="just"/>
            <a:r>
              <a:rPr lang="en-US" sz="2100" dirty="0">
                <a:latin typeface="Times New Roman" panose="02020603050405020304" pitchFamily="18" charset="0"/>
                <a:cs typeface="Times New Roman" panose="02020603050405020304" pitchFamily="18" charset="0"/>
              </a:rPr>
              <a:t>To get started, update your .env configuration file to use Laravel's </a:t>
            </a:r>
            <a:r>
              <a:rPr lang="en-US" sz="2100" dirty="0" err="1">
                <a:latin typeface="Times New Roman" panose="02020603050405020304" pitchFamily="18" charset="0"/>
                <a:cs typeface="Times New Roman" panose="02020603050405020304" pitchFamily="18" charset="0"/>
              </a:rPr>
              <a:t>sqlite</a:t>
            </a:r>
            <a:r>
              <a:rPr lang="en-US" sz="2100" dirty="0">
                <a:latin typeface="Times New Roman" panose="02020603050405020304" pitchFamily="18" charset="0"/>
                <a:cs typeface="Times New Roman" panose="02020603050405020304" pitchFamily="18" charset="0"/>
              </a:rPr>
              <a:t> database driver. You may remove the other database configuration options: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18</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pic>
        <p:nvPicPr>
          <p:cNvPr id="8" name="Picture 7">
            <a:extLst>
              <a:ext uri="{FF2B5EF4-FFF2-40B4-BE49-F238E27FC236}">
                <a16:creationId xmlns:a16="http://schemas.microsoft.com/office/drawing/2014/main" id="{307046E7-A108-4932-9941-B870E9B94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288" y="3495675"/>
            <a:ext cx="6829425" cy="2638425"/>
          </a:xfrm>
          <a:prstGeom prst="rect">
            <a:avLst/>
          </a:prstGeom>
        </p:spPr>
      </p:pic>
    </p:spTree>
    <p:extLst>
      <p:ext uri="{BB962C8B-B14F-4D97-AF65-F5344CB8AC3E}">
        <p14:creationId xmlns:p14="http://schemas.microsoft.com/office/powerpoint/2010/main" val="146230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Databases and Migrations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2110016"/>
            <a:ext cx="11010900" cy="2637967"/>
          </a:xfrm>
        </p:spPr>
        <p:txBody>
          <a:bodyPr>
            <a:noAutofit/>
          </a:bodyPr>
          <a:lstStyle/>
          <a:p>
            <a:pPr algn="just"/>
            <a:r>
              <a:rPr lang="en-US" sz="2100" dirty="0">
                <a:latin typeface="Times New Roman" panose="02020603050405020304" pitchFamily="18" charset="0"/>
                <a:cs typeface="Times New Roman" panose="02020603050405020304" pitchFamily="18" charset="0"/>
              </a:rPr>
              <a:t>Once you have configured your SQLite database, you may run your application's database migrations, which will create your application's database tables:</a:t>
            </a:r>
          </a:p>
          <a:p>
            <a:pPr marL="0" indent="0" algn="ctr">
              <a:buNone/>
            </a:pPr>
            <a:r>
              <a:rPr lang="en-US" sz="2100" i="1" dirty="0">
                <a:latin typeface="Times New Roman" panose="02020603050405020304" pitchFamily="18" charset="0"/>
                <a:cs typeface="Times New Roman" panose="02020603050405020304" pitchFamily="18" charset="0"/>
              </a:rPr>
              <a:t>php artisan migrate</a:t>
            </a:r>
          </a:p>
          <a:p>
            <a:pPr marL="0" indent="0" algn="ctr">
              <a:buNone/>
            </a:pPr>
            <a:endParaRPr lang="en-US" sz="500" i="1"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If an SQLite database does not exist for your application, Laravel will ask you if you would like the database to be created. Typically, the SQLite database file will be created at database/</a:t>
            </a:r>
            <a:r>
              <a:rPr lang="en-US" sz="2100" dirty="0" err="1">
                <a:latin typeface="Times New Roman" panose="02020603050405020304" pitchFamily="18" charset="0"/>
                <a:cs typeface="Times New Roman" panose="02020603050405020304" pitchFamily="18" charset="0"/>
              </a:rPr>
              <a:t>database.sqlite</a:t>
            </a:r>
            <a:r>
              <a:rPr lang="en-US" sz="21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19</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393326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136525"/>
            <a:ext cx="10515600" cy="832079"/>
          </a:xfrm>
        </p:spPr>
        <p:txBody>
          <a:bodyPr>
            <a:normAutofit/>
          </a:bodyPr>
          <a:lstStyle/>
          <a:p>
            <a:pPr algn="ctr"/>
            <a:r>
              <a:rPr lang="en-US" sz="4000"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838200" y="1690687"/>
            <a:ext cx="10515600" cy="3476626"/>
          </a:xfrm>
        </p:spPr>
        <p:txBody>
          <a:bodyPr>
            <a:normAutofit/>
          </a:bodyPr>
          <a:lstStyle/>
          <a:p>
            <a:pPr algn="just"/>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server-side web framework </a:t>
            </a:r>
            <a:r>
              <a:rPr lang="en-US" sz="2200" dirty="0">
                <a:latin typeface="Times New Roman" panose="02020603050405020304" pitchFamily="18" charset="0"/>
                <a:cs typeface="Times New Roman" panose="02020603050405020304" pitchFamily="18" charset="0"/>
              </a:rPr>
              <a:t>is a software framework designed to support the development of dynamic websites, web applications, and web services. </a:t>
            </a:r>
          </a:p>
          <a:p>
            <a:pPr algn="just"/>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framework</a:t>
            </a:r>
            <a:r>
              <a:rPr lang="en-US" sz="2200" dirty="0">
                <a:latin typeface="Times New Roman" panose="02020603050405020304" pitchFamily="18" charset="0"/>
                <a:cs typeface="Times New Roman" panose="02020603050405020304" pitchFamily="18" charset="0"/>
              </a:rPr>
              <a:t> in programming is a tool that provides ready-made components or solutions that are customized to speed up development. </a:t>
            </a:r>
          </a:p>
          <a:p>
            <a:pPr algn="just"/>
            <a:r>
              <a:rPr lang="en-US" sz="2200" dirty="0">
                <a:latin typeface="Times New Roman" panose="02020603050405020304" pitchFamily="18" charset="0"/>
                <a:cs typeface="Times New Roman" panose="02020603050405020304" pitchFamily="18" charset="0"/>
              </a:rPr>
              <a:t>It provides a standard way to build and deploy web applications on the internet. Server-side frameworks handle the HTTP requests from clients, process them on the server, and then send the response back to the client. </a:t>
            </a:r>
          </a:p>
          <a:p>
            <a:pPr algn="just"/>
            <a:r>
              <a:rPr lang="en-US" sz="2200" dirty="0">
                <a:latin typeface="Times New Roman" panose="02020603050405020304" pitchFamily="18" charset="0"/>
                <a:cs typeface="Times New Roman" panose="02020603050405020304" pitchFamily="18" charset="0"/>
              </a:rPr>
              <a:t>This typically involves database interaction, backend logic, data processing, and rendering the appropriate HTML, CSS, and JavaScript for the client.</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1350669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The Root Directory Structure of Laravel (1)</a:t>
            </a:r>
          </a:p>
        </p:txBody>
      </p:sp>
      <p:pic>
        <p:nvPicPr>
          <p:cNvPr id="8" name="Content Placeholder 7">
            <a:extLst>
              <a:ext uri="{FF2B5EF4-FFF2-40B4-BE49-F238E27FC236}">
                <a16:creationId xmlns:a16="http://schemas.microsoft.com/office/drawing/2014/main" id="{CE02B84A-8F46-416A-A1ED-CFF5CCBAB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0550" y="971779"/>
            <a:ext cx="3390900" cy="5384571"/>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20</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91315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The Root Directory Structure of Laravel (2)</a:t>
            </a:r>
          </a:p>
        </p:txBody>
      </p:sp>
      <p:pic>
        <p:nvPicPr>
          <p:cNvPr id="8" name="Content Placeholder 7">
            <a:extLst>
              <a:ext uri="{FF2B5EF4-FFF2-40B4-BE49-F238E27FC236}">
                <a16:creationId xmlns:a16="http://schemas.microsoft.com/office/drawing/2014/main" id="{2BCD5037-5F3D-4898-8046-88A2A0A120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238" y="866775"/>
            <a:ext cx="8391524" cy="5324475"/>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21</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61581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838200" y="2879726"/>
            <a:ext cx="10515600" cy="768350"/>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F9B5CF4B-0571-1A53-CBC4-BE9F82A4EF9B}"/>
              </a:ext>
            </a:extLst>
          </p:cNvPr>
          <p:cNvSpPr>
            <a:spLocks noGrp="1"/>
          </p:cNvSpPr>
          <p:nvPr>
            <p:ph type="sldNum" sz="quarter" idx="12"/>
          </p:nvPr>
        </p:nvSpPr>
        <p:spPr/>
        <p:txBody>
          <a:bodyPr/>
          <a:lstStyle/>
          <a:p>
            <a:fld id="{AEF75223-61B2-4F69-BE7E-5D6945408756}" type="slidenum">
              <a:rPr lang="en-US" smtClean="0"/>
              <a:t>22</a:t>
            </a:fld>
            <a:endParaRPr lang="en-US"/>
          </a:p>
        </p:txBody>
      </p:sp>
      <p:sp>
        <p:nvSpPr>
          <p:cNvPr id="4" name="Footer Placeholder 3">
            <a:extLst>
              <a:ext uri="{FF2B5EF4-FFF2-40B4-BE49-F238E27FC236}">
                <a16:creationId xmlns:a16="http://schemas.microsoft.com/office/drawing/2014/main" id="{29BB1205-9887-15FF-85B0-23E26898774D}"/>
              </a:ext>
            </a:extLst>
          </p:cNvPr>
          <p:cNvSpPr>
            <a:spLocks noGrp="1"/>
          </p:cNvSpPr>
          <p:nvPr>
            <p:ph type="ftr" sz="quarter" idx="11"/>
          </p:nvPr>
        </p:nvSpPr>
        <p:spPr/>
        <p:txBody>
          <a:bodyPr/>
          <a:lstStyle/>
          <a:p>
            <a:r>
              <a:rPr lang="en-US"/>
              <a:t>Unit Seven: Server-Side Web Framework</a:t>
            </a:r>
          </a:p>
        </p:txBody>
      </p:sp>
      <p:sp>
        <p:nvSpPr>
          <p:cNvPr id="5" name="Date Placeholder 4">
            <a:extLst>
              <a:ext uri="{FF2B5EF4-FFF2-40B4-BE49-F238E27FC236}">
                <a16:creationId xmlns:a16="http://schemas.microsoft.com/office/drawing/2014/main" id="{9590D62D-6F12-DAFD-F150-6A75CB080DA8}"/>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2288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Key Components and Features of Server Side Framework</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923238" y="971780"/>
            <a:ext cx="10515600" cy="5295670"/>
          </a:xfrm>
        </p:spPr>
        <p:txBody>
          <a:bodyPr>
            <a:normAutofit/>
          </a:bodyPr>
          <a:lstStyle/>
          <a:p>
            <a:pPr algn="just"/>
            <a:r>
              <a:rPr lang="en-US" sz="2200" b="1" dirty="0">
                <a:latin typeface="Times New Roman" panose="02020603050405020304" pitchFamily="18" charset="0"/>
                <a:cs typeface="Times New Roman" panose="02020603050405020304" pitchFamily="18" charset="0"/>
              </a:rPr>
              <a:t>Routing: </a:t>
            </a:r>
            <a:r>
              <a:rPr lang="en-US" sz="2200" dirty="0">
                <a:latin typeface="Times New Roman" panose="02020603050405020304" pitchFamily="18" charset="0"/>
                <a:cs typeface="Times New Roman" panose="02020603050405020304" pitchFamily="18" charset="0"/>
              </a:rPr>
              <a:t>Maps incoming requests to the appropriate controller and action/method.</a:t>
            </a:r>
          </a:p>
          <a:p>
            <a:pPr algn="just"/>
            <a:r>
              <a:rPr lang="en-US" sz="2200" b="1" dirty="0">
                <a:latin typeface="Times New Roman" panose="02020603050405020304" pitchFamily="18" charset="0"/>
                <a:cs typeface="Times New Roman" panose="02020603050405020304" pitchFamily="18" charset="0"/>
              </a:rPr>
              <a:t>Controllers: </a:t>
            </a:r>
            <a:r>
              <a:rPr lang="en-US" sz="2200" dirty="0">
                <a:latin typeface="Times New Roman" panose="02020603050405020304" pitchFamily="18" charset="0"/>
                <a:cs typeface="Times New Roman" panose="02020603050405020304" pitchFamily="18" charset="0"/>
              </a:rPr>
              <a:t>Handle incoming requests, process data, and return responses.</a:t>
            </a:r>
          </a:p>
          <a:p>
            <a:pPr algn="just"/>
            <a:r>
              <a:rPr lang="en-US" sz="2200" b="1" dirty="0">
                <a:latin typeface="Times New Roman" panose="02020603050405020304" pitchFamily="18" charset="0"/>
                <a:cs typeface="Times New Roman" panose="02020603050405020304" pitchFamily="18" charset="0"/>
              </a:rPr>
              <a:t>Models: </a:t>
            </a:r>
            <a:r>
              <a:rPr lang="en-US" sz="2200" dirty="0">
                <a:latin typeface="Times New Roman" panose="02020603050405020304" pitchFamily="18" charset="0"/>
                <a:cs typeface="Times New Roman" panose="02020603050405020304" pitchFamily="18" charset="0"/>
              </a:rPr>
              <a:t>Represent the application's data structure, usually mirroring database tables.</a:t>
            </a:r>
          </a:p>
          <a:p>
            <a:pPr algn="just"/>
            <a:r>
              <a:rPr lang="en-US" sz="2200" b="1" dirty="0">
                <a:latin typeface="Times New Roman" panose="02020603050405020304" pitchFamily="18" charset="0"/>
                <a:cs typeface="Times New Roman" panose="02020603050405020304" pitchFamily="18" charset="0"/>
              </a:rPr>
              <a:t>Views: </a:t>
            </a:r>
            <a:r>
              <a:rPr lang="en-US" sz="2200" dirty="0">
                <a:latin typeface="Times New Roman" panose="02020603050405020304" pitchFamily="18" charset="0"/>
                <a:cs typeface="Times New Roman" panose="02020603050405020304" pitchFamily="18" charset="0"/>
              </a:rPr>
              <a:t>Templates for the HTML output that the application sends to browsers.</a:t>
            </a:r>
          </a:p>
          <a:p>
            <a:pPr algn="just"/>
            <a:r>
              <a:rPr lang="en-US" sz="2200" b="1" dirty="0">
                <a:latin typeface="Times New Roman" panose="02020603050405020304" pitchFamily="18" charset="0"/>
                <a:cs typeface="Times New Roman" panose="02020603050405020304" pitchFamily="18" charset="0"/>
              </a:rPr>
              <a:t>Middleware: </a:t>
            </a:r>
            <a:r>
              <a:rPr lang="en-US" sz="2200" dirty="0">
                <a:latin typeface="Times New Roman" panose="02020603050405020304" pitchFamily="18" charset="0"/>
                <a:cs typeface="Times New Roman" panose="02020603050405020304" pitchFamily="18" charset="0"/>
              </a:rPr>
              <a:t>Filters that execute before or after controllers to modify requests or responses.</a:t>
            </a:r>
          </a:p>
          <a:p>
            <a:pPr algn="just"/>
            <a:r>
              <a:rPr lang="en-US" sz="2200" b="1" dirty="0">
                <a:latin typeface="Times New Roman" panose="02020603050405020304" pitchFamily="18" charset="0"/>
                <a:cs typeface="Times New Roman" panose="02020603050405020304" pitchFamily="18" charset="0"/>
              </a:rPr>
              <a:t>Database Abstraction: </a:t>
            </a:r>
            <a:r>
              <a:rPr lang="en-US" sz="2200" dirty="0">
                <a:latin typeface="Times New Roman" panose="02020603050405020304" pitchFamily="18" charset="0"/>
                <a:cs typeface="Times New Roman" panose="02020603050405020304" pitchFamily="18" charset="0"/>
              </a:rPr>
              <a:t>Provides a way to interact with databases using high-level APIs instead of raw SQL.</a:t>
            </a:r>
          </a:p>
          <a:p>
            <a:pPr algn="just"/>
            <a:r>
              <a:rPr lang="en-US" sz="2200" b="1" dirty="0">
                <a:latin typeface="Times New Roman" panose="02020603050405020304" pitchFamily="18" charset="0"/>
                <a:cs typeface="Times New Roman" panose="02020603050405020304" pitchFamily="18" charset="0"/>
              </a:rPr>
              <a:t>Authentication and Authorization: </a:t>
            </a:r>
            <a:r>
              <a:rPr lang="en-US" sz="2200" dirty="0">
                <a:latin typeface="Times New Roman" panose="02020603050405020304" pitchFamily="18" charset="0"/>
                <a:cs typeface="Times New Roman" panose="02020603050405020304" pitchFamily="18" charset="0"/>
              </a:rPr>
              <a:t>Manage user identification and permission levels.</a:t>
            </a:r>
          </a:p>
          <a:p>
            <a:pPr algn="just"/>
            <a:r>
              <a:rPr lang="en-US" sz="2200" b="1" dirty="0">
                <a:latin typeface="Times New Roman" panose="02020603050405020304" pitchFamily="18" charset="0"/>
                <a:cs typeface="Times New Roman" panose="02020603050405020304" pitchFamily="18" charset="0"/>
              </a:rPr>
              <a:t>Caching: </a:t>
            </a:r>
            <a:r>
              <a:rPr lang="en-US" sz="2200" dirty="0">
                <a:latin typeface="Times New Roman" panose="02020603050405020304" pitchFamily="18" charset="0"/>
                <a:cs typeface="Times New Roman" panose="02020603050405020304" pitchFamily="18" charset="0"/>
              </a:rPr>
              <a:t>Temporarily stores content to reduce load times and database access.</a:t>
            </a:r>
          </a:p>
          <a:p>
            <a:pPr algn="just"/>
            <a:r>
              <a:rPr lang="en-US" sz="2200" b="1" dirty="0">
                <a:latin typeface="Times New Roman" panose="02020603050405020304" pitchFamily="18" charset="0"/>
                <a:cs typeface="Times New Roman" panose="02020603050405020304" pitchFamily="18" charset="0"/>
              </a:rPr>
              <a:t>Session Management: </a:t>
            </a:r>
            <a:r>
              <a:rPr lang="en-US" sz="2200" dirty="0">
                <a:latin typeface="Times New Roman" panose="02020603050405020304" pitchFamily="18" charset="0"/>
                <a:cs typeface="Times New Roman" panose="02020603050405020304" pitchFamily="18" charset="0"/>
              </a:rPr>
              <a:t>Tracks user sessions across requests.</a:t>
            </a:r>
          </a:p>
          <a:p>
            <a:pPr algn="just"/>
            <a:r>
              <a:rPr lang="en-US" sz="2200" b="1" dirty="0">
                <a:latin typeface="Times New Roman" panose="02020603050405020304" pitchFamily="18" charset="0"/>
                <a:cs typeface="Times New Roman" panose="02020603050405020304" pitchFamily="18" charset="0"/>
              </a:rPr>
              <a:t>Error Handling: </a:t>
            </a:r>
            <a:r>
              <a:rPr lang="en-US" sz="2200" dirty="0">
                <a:latin typeface="Times New Roman" panose="02020603050405020304" pitchFamily="18" charset="0"/>
                <a:cs typeface="Times New Roman" panose="02020603050405020304" pitchFamily="18" charset="0"/>
              </a:rPr>
              <a:t>Manages errors gracefully, providing useful feedback to users and developers.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3</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5999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What is MVC Framework?</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923238" y="857250"/>
            <a:ext cx="10515600" cy="5499100"/>
          </a:xfrm>
        </p:spPr>
        <p:txBody>
          <a:bodyPr>
            <a:normAutofit/>
          </a:bodyPr>
          <a:lstStyle/>
          <a:p>
            <a:pPr algn="just"/>
            <a:r>
              <a:rPr lang="en-US" sz="2100" dirty="0">
                <a:latin typeface="Times New Roman" panose="02020603050405020304" pitchFamily="18" charset="0"/>
                <a:cs typeface="Times New Roman" panose="02020603050405020304" pitchFamily="18" charset="0"/>
              </a:rPr>
              <a:t>The </a:t>
            </a:r>
            <a:r>
              <a:rPr lang="en-US" sz="2100" b="1" dirty="0">
                <a:latin typeface="Times New Roman" panose="02020603050405020304" pitchFamily="18" charset="0"/>
                <a:cs typeface="Times New Roman" panose="02020603050405020304" pitchFamily="18" charset="0"/>
              </a:rPr>
              <a:t>Model-View-Controller (MVC) framework </a:t>
            </a:r>
            <a:r>
              <a:rPr lang="en-US" sz="2100" dirty="0">
                <a:latin typeface="Times New Roman" panose="02020603050405020304" pitchFamily="18" charset="0"/>
                <a:cs typeface="Times New Roman" panose="02020603050405020304" pitchFamily="18" charset="0"/>
              </a:rPr>
              <a:t>is a software architectural pattern that separates an application into three main logical components: </a:t>
            </a:r>
            <a:r>
              <a:rPr lang="en-US" sz="2100" b="1" dirty="0">
                <a:latin typeface="Times New Roman" panose="02020603050405020304" pitchFamily="18" charset="0"/>
                <a:cs typeface="Times New Roman" panose="02020603050405020304" pitchFamily="18" charset="0"/>
              </a:rPr>
              <a:t>Model</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View</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Controller</a:t>
            </a:r>
            <a:r>
              <a:rPr lang="en-US" sz="2100" dirty="0">
                <a:latin typeface="Times New Roman" panose="02020603050405020304" pitchFamily="18" charset="0"/>
                <a:cs typeface="Times New Roman" panose="02020603050405020304" pitchFamily="18" charset="0"/>
              </a:rPr>
              <a:t>. </a:t>
            </a:r>
          </a:p>
          <a:p>
            <a:pPr algn="just"/>
            <a:r>
              <a:rPr lang="en-US" sz="2100" dirty="0">
                <a:latin typeface="Times New Roman" panose="02020603050405020304" pitchFamily="18" charset="0"/>
                <a:cs typeface="Times New Roman" panose="02020603050405020304" pitchFamily="18" charset="0"/>
              </a:rPr>
              <a:t>Each of these components is built to handle specific aspects of the application's development. </a:t>
            </a:r>
          </a:p>
          <a:p>
            <a:pPr algn="just"/>
            <a:r>
              <a:rPr lang="en-US" sz="2100" dirty="0">
                <a:latin typeface="Times New Roman" panose="02020603050405020304" pitchFamily="18" charset="0"/>
                <a:cs typeface="Times New Roman" panose="02020603050405020304" pitchFamily="18" charset="0"/>
              </a:rPr>
              <a:t>The MVC pattern is widely used in web application development with numerous benefits, including modularity, simplicity in managing large applications, and ease of maintenance.</a:t>
            </a: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4</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pic>
        <p:nvPicPr>
          <p:cNvPr id="8" name="Picture 7">
            <a:extLst>
              <a:ext uri="{FF2B5EF4-FFF2-40B4-BE49-F238E27FC236}">
                <a16:creationId xmlns:a16="http://schemas.microsoft.com/office/drawing/2014/main" id="{7F887518-41A3-4F53-AEB8-DAC7B12CD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2857500"/>
            <a:ext cx="8915401" cy="3414666"/>
          </a:xfrm>
          <a:prstGeom prst="rect">
            <a:avLst/>
          </a:prstGeom>
        </p:spPr>
      </p:pic>
    </p:spTree>
    <p:extLst>
      <p:ext uri="{BB962C8B-B14F-4D97-AF65-F5344CB8AC3E}">
        <p14:creationId xmlns:p14="http://schemas.microsoft.com/office/powerpoint/2010/main" val="286356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Components of MVC (1)</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114425"/>
            <a:ext cx="11010900" cy="4629150"/>
          </a:xfrm>
        </p:spPr>
        <p:txBody>
          <a:bodyPr>
            <a:normAutofit/>
          </a:bodyPr>
          <a:lstStyle/>
          <a:p>
            <a:pPr algn="just"/>
            <a:r>
              <a:rPr lang="en-US" sz="2200" b="1" dirty="0">
                <a:latin typeface="Times New Roman" panose="02020603050405020304" pitchFamily="18" charset="0"/>
                <a:cs typeface="Times New Roman" panose="02020603050405020304" pitchFamily="18" charset="0"/>
              </a:rPr>
              <a:t>Model:</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The Model component corresponds to all the data-related logic that the user works with. This can represent either the data that is being transferred between the View and Controller components or any other business logic related to the data. </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For example, if you're building a book library system, the Model might represent a book with properties like title, author, and ISBN, and it might contain methods to fetch, save, or update the book data in the database.</a:t>
            </a:r>
          </a:p>
          <a:p>
            <a:pPr algn="just"/>
            <a:r>
              <a:rPr lang="en-US" sz="2200" b="1" dirty="0">
                <a:latin typeface="Times New Roman" panose="02020603050405020304" pitchFamily="18" charset="0"/>
                <a:cs typeface="Times New Roman" panose="02020603050405020304" pitchFamily="18" charset="0"/>
              </a:rPr>
              <a:t>View:</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The View component is used for all the UI logic of the application. For views, you create all the UI components that the users interact with. This includes everything from buttons and input fields to entire layouts and frames. </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Using the book library example, the View could be the pages that show a list of books, a page for adding a new book, or a page for editing an existing book's details.</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5</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52600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Components of MVC (2)</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2143125"/>
            <a:ext cx="11010900" cy="2571750"/>
          </a:xfrm>
        </p:spPr>
        <p:txBody>
          <a:bodyPr>
            <a:normAutofit/>
          </a:bodyPr>
          <a:lstStyle/>
          <a:p>
            <a:pPr algn="just"/>
            <a:r>
              <a:rPr lang="en-US" sz="2200" b="1" dirty="0">
                <a:latin typeface="Times New Roman" panose="02020603050405020304" pitchFamily="18" charset="0"/>
                <a:cs typeface="Times New Roman" panose="02020603050405020304" pitchFamily="18" charset="0"/>
              </a:rPr>
              <a:t>Controller</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The Controller acts as an interface between Model and View components to process all the business logic and incoming requests, manipulate data using the Model component and interact with the Views to render the final output. </a:t>
            </a:r>
          </a:p>
          <a:p>
            <a:pPr lvl="1"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For instance, when a user wants to edit a book in the library, they interact with the View, which then uses the Controller to retrieve the book's details from the Model, and after the edit, it updates the book information using the Model again.</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6</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147900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MVC Framework Workflow</a:t>
            </a:r>
          </a:p>
        </p:txBody>
      </p:sp>
      <p:pic>
        <p:nvPicPr>
          <p:cNvPr id="8" name="Content Placeholder 7">
            <a:extLst>
              <a:ext uri="{FF2B5EF4-FFF2-40B4-BE49-F238E27FC236}">
                <a16:creationId xmlns:a16="http://schemas.microsoft.com/office/drawing/2014/main" id="{4D708044-C18B-4F9A-B99A-8E6E1DA12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287" y="1185863"/>
            <a:ext cx="9115425" cy="4486274"/>
          </a:xfrm>
        </p:spPr>
      </p:pic>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7</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7234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Example of MVC in Action</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219200"/>
            <a:ext cx="11010900" cy="4981575"/>
          </a:xfrm>
        </p:spPr>
        <p:txBody>
          <a:bodyPr>
            <a:normAutofit/>
          </a:bodyPr>
          <a:lstStyle/>
          <a:p>
            <a:pPr algn="just"/>
            <a:r>
              <a:rPr lang="en-US" sz="2200" dirty="0">
                <a:latin typeface="Times New Roman" panose="02020603050405020304" pitchFamily="18" charset="0"/>
                <a:cs typeface="Times New Roman" panose="02020603050405020304" pitchFamily="18" charset="0"/>
              </a:rPr>
              <a:t>Let's illustrate this with a simplified example of an MVC application for managing a library:</a:t>
            </a:r>
          </a:p>
          <a:p>
            <a:pPr marL="0" indent="0" algn="ctr">
              <a:buNone/>
            </a:pPr>
            <a:r>
              <a:rPr lang="en-US" sz="2200" b="1" dirty="0">
                <a:latin typeface="Times New Roman" panose="02020603050405020304" pitchFamily="18" charset="0"/>
                <a:cs typeface="Times New Roman" panose="02020603050405020304" pitchFamily="18" charset="0"/>
              </a:rPr>
              <a:t>Scenario: </a:t>
            </a:r>
            <a:r>
              <a:rPr lang="en-US" sz="2200" dirty="0">
                <a:latin typeface="Times New Roman" panose="02020603050405020304" pitchFamily="18" charset="0"/>
                <a:cs typeface="Times New Roman" panose="02020603050405020304" pitchFamily="18" charset="0"/>
              </a:rPr>
              <a:t>A user wants to view a list of all books in the library.</a:t>
            </a:r>
          </a:p>
          <a:p>
            <a:pPr marL="0" indent="0" algn="ctr">
              <a:buNone/>
            </a:pPr>
            <a:endParaRPr lang="en-US" sz="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User Action: </a:t>
            </a:r>
            <a:r>
              <a:rPr lang="en-US" sz="2100" dirty="0">
                <a:latin typeface="Times New Roman" panose="02020603050405020304" pitchFamily="18" charset="0"/>
                <a:cs typeface="Times New Roman" panose="02020603050405020304" pitchFamily="18" charset="0"/>
              </a:rPr>
              <a:t>The user navigates to the library's webpage to see a list of books.</a:t>
            </a:r>
          </a:p>
          <a:p>
            <a:pPr lvl="1"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Controller: </a:t>
            </a:r>
            <a:r>
              <a:rPr lang="en-US" sz="2100" dirty="0">
                <a:latin typeface="Times New Roman" panose="02020603050405020304" pitchFamily="18" charset="0"/>
                <a:cs typeface="Times New Roman" panose="02020603050405020304" pitchFamily="18" charset="0"/>
              </a:rPr>
              <a:t>The web server routes this request to the appropriate controller for handling book lists. The controller processes the request, asking the Model for information.</a:t>
            </a:r>
          </a:p>
          <a:p>
            <a:pPr lvl="1"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Model: </a:t>
            </a:r>
            <a:r>
              <a:rPr lang="en-US" sz="2100" dirty="0">
                <a:latin typeface="Times New Roman" panose="02020603050405020304" pitchFamily="18" charset="0"/>
                <a:cs typeface="Times New Roman" panose="02020603050405020304" pitchFamily="18" charset="0"/>
              </a:rPr>
              <a:t>The Model queries the database for a list of all books available in the library. This list is then returned to the Controller.</a:t>
            </a:r>
          </a:p>
          <a:p>
            <a:pPr lvl="1"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Controller: </a:t>
            </a:r>
            <a:r>
              <a:rPr lang="en-US" sz="2100" dirty="0">
                <a:latin typeface="Times New Roman" panose="02020603050405020304" pitchFamily="18" charset="0"/>
                <a:cs typeface="Times New Roman" panose="02020603050405020304" pitchFamily="18" charset="0"/>
              </a:rPr>
              <a:t>With the list of books from the Model, the Controller selects a View that is designed for displaying a list of books.</a:t>
            </a:r>
          </a:p>
          <a:p>
            <a:pPr lvl="1" algn="just">
              <a:buFont typeface="Wingdings" panose="05000000000000000000" pitchFamily="2" charset="2"/>
              <a:buChar char="§"/>
            </a:pPr>
            <a:r>
              <a:rPr lang="en-US" sz="2100" b="1" dirty="0">
                <a:latin typeface="Times New Roman" panose="02020603050405020304" pitchFamily="18" charset="0"/>
                <a:cs typeface="Times New Roman" panose="02020603050405020304" pitchFamily="18" charset="0"/>
              </a:rPr>
              <a:t>View: </a:t>
            </a:r>
            <a:r>
              <a:rPr lang="en-US" sz="2100" dirty="0">
                <a:latin typeface="Times New Roman" panose="02020603050405020304" pitchFamily="18" charset="0"/>
                <a:cs typeface="Times New Roman" panose="02020603050405020304" pitchFamily="18" charset="0"/>
              </a:rPr>
              <a:t>The Controller passes the list of books to the View. The View renders the HTML UI, which includes the list of books. This rendered View is sent back to the user's web browser, effectively showing the user the list of books in the library.</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8</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73113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D417-29FA-4A9F-BAA7-D67479087C5B}"/>
              </a:ext>
            </a:extLst>
          </p:cNvPr>
          <p:cNvSpPr>
            <a:spLocks noGrp="1"/>
          </p:cNvSpPr>
          <p:nvPr>
            <p:ph type="title"/>
          </p:nvPr>
        </p:nvSpPr>
        <p:spPr>
          <a:xfrm>
            <a:off x="590550" y="139700"/>
            <a:ext cx="11010900" cy="832079"/>
          </a:xfrm>
        </p:spPr>
        <p:txBody>
          <a:bodyPr>
            <a:noAutofit/>
          </a:bodyPr>
          <a:lstStyle/>
          <a:p>
            <a:pPr algn="ctr"/>
            <a:r>
              <a:rPr lang="en-US" sz="3400" b="1" dirty="0">
                <a:latin typeface="Times New Roman" panose="02020603050405020304" pitchFamily="18" charset="0"/>
                <a:cs typeface="Times New Roman" panose="02020603050405020304" pitchFamily="18" charset="0"/>
              </a:rPr>
              <a:t>Benefits of MVC</a:t>
            </a:r>
          </a:p>
        </p:txBody>
      </p:sp>
      <p:sp>
        <p:nvSpPr>
          <p:cNvPr id="3" name="Content Placeholder 2">
            <a:extLst>
              <a:ext uri="{FF2B5EF4-FFF2-40B4-BE49-F238E27FC236}">
                <a16:creationId xmlns:a16="http://schemas.microsoft.com/office/drawing/2014/main" id="{3606C04B-371F-4848-8AA7-EA95F1E40BD8}"/>
              </a:ext>
            </a:extLst>
          </p:cNvPr>
          <p:cNvSpPr>
            <a:spLocks noGrp="1"/>
          </p:cNvSpPr>
          <p:nvPr>
            <p:ph idx="1"/>
          </p:nvPr>
        </p:nvSpPr>
        <p:spPr>
          <a:xfrm>
            <a:off x="590550" y="1624012"/>
            <a:ext cx="11010900" cy="3609975"/>
          </a:xfrm>
        </p:spPr>
        <p:txBody>
          <a:bodyPr>
            <a:normAutofit/>
          </a:bodyPr>
          <a:lstStyle/>
          <a:p>
            <a:pPr algn="just"/>
            <a:r>
              <a:rPr lang="en-US" sz="2100" b="1" dirty="0">
                <a:latin typeface="Times New Roman" panose="02020603050405020304" pitchFamily="18" charset="0"/>
                <a:cs typeface="Times New Roman" panose="02020603050405020304" pitchFamily="18" charset="0"/>
              </a:rPr>
              <a:t>Separation of Concerns: </a:t>
            </a:r>
            <a:r>
              <a:rPr lang="en-US" sz="2100" dirty="0">
                <a:latin typeface="Times New Roman" panose="02020603050405020304" pitchFamily="18" charset="0"/>
                <a:cs typeface="Times New Roman" panose="02020603050405020304" pitchFamily="18" charset="0"/>
              </a:rPr>
              <a:t>By dividing the application into models, views, and controllers, MVC makes it easier to manage code (or organize code) because each part can be developed independently.</a:t>
            </a:r>
          </a:p>
          <a:p>
            <a:pPr algn="just"/>
            <a:r>
              <a:rPr lang="en-US" sz="2100" b="1" dirty="0">
                <a:latin typeface="Times New Roman" panose="02020603050405020304" pitchFamily="18" charset="0"/>
                <a:cs typeface="Times New Roman" panose="02020603050405020304" pitchFamily="18" charset="0"/>
              </a:rPr>
              <a:t>Support for Parallel Development: </a:t>
            </a:r>
            <a:r>
              <a:rPr lang="en-US" sz="2100" dirty="0">
                <a:latin typeface="Times New Roman" panose="02020603050405020304" pitchFamily="18" charset="0"/>
                <a:cs typeface="Times New Roman" panose="02020603050405020304" pitchFamily="18" charset="0"/>
              </a:rPr>
              <a:t>Different developers can work on the Model, View, and Controller simultaneously, which speeds up the development process.</a:t>
            </a:r>
          </a:p>
          <a:p>
            <a:pPr algn="just"/>
            <a:r>
              <a:rPr lang="en-US" sz="2100" b="1" dirty="0">
                <a:latin typeface="Times New Roman" panose="02020603050405020304" pitchFamily="18" charset="0"/>
                <a:cs typeface="Times New Roman" panose="02020603050405020304" pitchFamily="18" charset="0"/>
              </a:rPr>
              <a:t>Ease of Modification: </a:t>
            </a:r>
            <a:r>
              <a:rPr lang="en-US" sz="2100" dirty="0">
                <a:latin typeface="Times New Roman" panose="02020603050405020304" pitchFamily="18" charset="0"/>
                <a:cs typeface="Times New Roman" panose="02020603050405020304" pitchFamily="18" charset="0"/>
              </a:rPr>
              <a:t>Because of the separation, changing the UI does not affect the data handling, and vice versa. For example, redesigning the webpage (View) won't require altering the data models.</a:t>
            </a:r>
          </a:p>
          <a:p>
            <a:pPr algn="just"/>
            <a:r>
              <a:rPr lang="en-US" sz="2100" b="1" dirty="0">
                <a:latin typeface="Times New Roman" panose="02020603050405020304" pitchFamily="18" charset="0"/>
                <a:cs typeface="Times New Roman" panose="02020603050405020304" pitchFamily="18" charset="0"/>
              </a:rPr>
              <a:t>Improved Support for Test-Driven Development (TDD): </a:t>
            </a:r>
            <a:r>
              <a:rPr lang="en-US" sz="2100" dirty="0">
                <a:latin typeface="Times New Roman" panose="02020603050405020304" pitchFamily="18" charset="0"/>
                <a:cs typeface="Times New Roman" panose="02020603050405020304" pitchFamily="18" charset="0"/>
              </a:rPr>
              <a:t>Each component can be tested independently, which makes unit testing and debugging easier.</a:t>
            </a:r>
          </a:p>
        </p:txBody>
      </p:sp>
      <p:sp>
        <p:nvSpPr>
          <p:cNvPr id="4" name="Slide Number Placeholder 3">
            <a:extLst>
              <a:ext uri="{FF2B5EF4-FFF2-40B4-BE49-F238E27FC236}">
                <a16:creationId xmlns:a16="http://schemas.microsoft.com/office/drawing/2014/main" id="{C1C5C15F-8AA0-1297-6DDF-76CA763D0D7B}"/>
              </a:ext>
            </a:extLst>
          </p:cNvPr>
          <p:cNvSpPr>
            <a:spLocks noGrp="1"/>
          </p:cNvSpPr>
          <p:nvPr>
            <p:ph type="sldNum" sz="quarter" idx="12"/>
          </p:nvPr>
        </p:nvSpPr>
        <p:spPr/>
        <p:txBody>
          <a:bodyPr/>
          <a:lstStyle/>
          <a:p>
            <a:fld id="{AEF75223-61B2-4F69-BE7E-5D6945408756}" type="slidenum">
              <a:rPr lang="en-US" smtClean="0"/>
              <a:t>9</a:t>
            </a:fld>
            <a:endParaRPr lang="en-US"/>
          </a:p>
        </p:txBody>
      </p:sp>
      <p:sp>
        <p:nvSpPr>
          <p:cNvPr id="5" name="Footer Placeholder 4">
            <a:extLst>
              <a:ext uri="{FF2B5EF4-FFF2-40B4-BE49-F238E27FC236}">
                <a16:creationId xmlns:a16="http://schemas.microsoft.com/office/drawing/2014/main" id="{6BB4CFE4-AFF2-5779-5273-06C5D1F8DAA1}"/>
              </a:ext>
            </a:extLst>
          </p:cNvPr>
          <p:cNvSpPr>
            <a:spLocks noGrp="1"/>
          </p:cNvSpPr>
          <p:nvPr>
            <p:ph type="ftr" sz="quarter" idx="11"/>
          </p:nvPr>
        </p:nvSpPr>
        <p:spPr/>
        <p:txBody>
          <a:bodyPr/>
          <a:lstStyle/>
          <a:p>
            <a:r>
              <a:rPr lang="en-US"/>
              <a:t>Unit Seven: Server-Side Web Framework</a:t>
            </a:r>
          </a:p>
        </p:txBody>
      </p:sp>
      <p:sp>
        <p:nvSpPr>
          <p:cNvPr id="6" name="Date Placeholder 5">
            <a:extLst>
              <a:ext uri="{FF2B5EF4-FFF2-40B4-BE49-F238E27FC236}">
                <a16:creationId xmlns:a16="http://schemas.microsoft.com/office/drawing/2014/main" id="{44D249FC-3B9D-CEC5-7EAB-CE9237E87261}"/>
              </a:ext>
            </a:extLst>
          </p:cNvPr>
          <p:cNvSpPr>
            <a:spLocks noGrp="1"/>
          </p:cNvSpPr>
          <p:nvPr>
            <p:ph type="dt" sz="half" idx="10"/>
          </p:nvPr>
        </p:nvSpPr>
        <p:spPr/>
        <p:txBody>
          <a:bodyPr/>
          <a:lstStyle/>
          <a:p>
            <a:r>
              <a:rPr lang="en-US"/>
              <a:t>2/26/2024</a:t>
            </a:r>
          </a:p>
        </p:txBody>
      </p:sp>
    </p:spTree>
    <p:extLst>
      <p:ext uri="{BB962C8B-B14F-4D97-AF65-F5344CB8AC3E}">
        <p14:creationId xmlns:p14="http://schemas.microsoft.com/office/powerpoint/2010/main" val="2576845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4702</TotalTime>
  <Words>2352</Words>
  <Application>Microsoft Office PowerPoint</Application>
  <PresentationFormat>Widescreen</PresentationFormat>
  <Paragraphs>193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Server-Side Web Framework</vt:lpstr>
      <vt:lpstr>Overview</vt:lpstr>
      <vt:lpstr>Key Components and Features of Server Side Framework</vt:lpstr>
      <vt:lpstr>What is MVC Framework?</vt:lpstr>
      <vt:lpstr>Components of MVC (1)</vt:lpstr>
      <vt:lpstr>Components of MVC (2)</vt:lpstr>
      <vt:lpstr>MVC Framework Workflow</vt:lpstr>
      <vt:lpstr>Example of MVC in Action</vt:lpstr>
      <vt:lpstr>Benefits of MVC</vt:lpstr>
      <vt:lpstr>Other Architectural Frameworks Used In Server-side Development (1)</vt:lpstr>
      <vt:lpstr>Other Architectural Frameworks Used In Server-side Development (2)</vt:lpstr>
      <vt:lpstr>Other Architectural Frameworks Used In Server-side Development (3)</vt:lpstr>
      <vt:lpstr>Other Architectural Frameworks Used In Server-side Development (3)</vt:lpstr>
      <vt:lpstr>Popular MVC Frameworks</vt:lpstr>
      <vt:lpstr>Introduction to Laravel</vt:lpstr>
      <vt:lpstr>Creating a Laravel Project - Laravel Installation (1)</vt:lpstr>
      <vt:lpstr>Creating a Laravel Project - Laravel Installation (2)</vt:lpstr>
      <vt:lpstr>Databases and Migrations (1)</vt:lpstr>
      <vt:lpstr>Databases and Migrations (2)</vt:lpstr>
      <vt:lpstr>The Root Directory Structure of Laravel (1)</vt:lpstr>
      <vt:lpstr>The Root Directory Structure of Laravel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Software</dc:title>
  <dc:creator>avinash maskey</dc:creator>
  <cp:lastModifiedBy>avinash maskey</cp:lastModifiedBy>
  <cp:revision>5546</cp:revision>
  <dcterms:created xsi:type="dcterms:W3CDTF">2022-03-17T03:55:51Z</dcterms:created>
  <dcterms:modified xsi:type="dcterms:W3CDTF">2024-02-26T17:00:08Z</dcterms:modified>
</cp:coreProperties>
</file>