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7"/>
  </p:notesMasterIdLst>
  <p:sldIdLst>
    <p:sldId id="256" r:id="rId2"/>
    <p:sldId id="259" r:id="rId3"/>
    <p:sldId id="271" r:id="rId4"/>
    <p:sldId id="261" r:id="rId5"/>
    <p:sldId id="260" r:id="rId6"/>
    <p:sldId id="270" r:id="rId7"/>
    <p:sldId id="257" r:id="rId8"/>
    <p:sldId id="272" r:id="rId9"/>
    <p:sldId id="273" r:id="rId10"/>
    <p:sldId id="258" r:id="rId11"/>
    <p:sldId id="274" r:id="rId12"/>
    <p:sldId id="262" r:id="rId13"/>
    <p:sldId id="275" r:id="rId14"/>
    <p:sldId id="264" r:id="rId15"/>
    <p:sldId id="276" r:id="rId16"/>
    <p:sldId id="266" r:id="rId17"/>
    <p:sldId id="265" r:id="rId18"/>
    <p:sldId id="269" r:id="rId19"/>
    <p:sldId id="280" r:id="rId20"/>
    <p:sldId id="278" r:id="rId21"/>
    <p:sldId id="279" r:id="rId22"/>
    <p:sldId id="277" r:id="rId23"/>
    <p:sldId id="281" r:id="rId24"/>
    <p:sldId id="282" r:id="rId25"/>
    <p:sldId id="263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6ED5E-AABB-4F82-BDFD-3726020C6A9B}" v="3" dt="2025-05-18T14:28:30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oin" userId="6c4ddd4e5db45668" providerId="LiveId" clId="{04C6ED5E-AABB-4F82-BDFD-3726020C6A9B}"/>
    <pc:docChg chg="modSld">
      <pc:chgData name="Mohammed Moin" userId="6c4ddd4e5db45668" providerId="LiveId" clId="{04C6ED5E-AABB-4F82-BDFD-3726020C6A9B}" dt="2025-05-24T06:40:30.623" v="5" actId="255"/>
      <pc:docMkLst>
        <pc:docMk/>
      </pc:docMkLst>
      <pc:sldChg chg="modTransition">
        <pc:chgData name="Mohammed Moin" userId="6c4ddd4e5db45668" providerId="LiveId" clId="{04C6ED5E-AABB-4F82-BDFD-3726020C6A9B}" dt="2025-05-18T14:28:30.980" v="2"/>
        <pc:sldMkLst>
          <pc:docMk/>
          <pc:sldMk cId="1600132361" sldId="256"/>
        </pc:sldMkLst>
      </pc:sldChg>
      <pc:sldChg chg="modSp mod">
        <pc:chgData name="Mohammed Moin" userId="6c4ddd4e5db45668" providerId="LiveId" clId="{04C6ED5E-AABB-4F82-BDFD-3726020C6A9B}" dt="2025-05-24T06:40:30.623" v="5" actId="255"/>
        <pc:sldMkLst>
          <pc:docMk/>
          <pc:sldMk cId="636711458" sldId="257"/>
        </pc:sldMkLst>
        <pc:spChg chg="mod">
          <ac:chgData name="Mohammed Moin" userId="6c4ddd4e5db45668" providerId="LiveId" clId="{04C6ED5E-AABB-4F82-BDFD-3726020C6A9B}" dt="2025-05-24T06:40:30.623" v="5" actId="255"/>
          <ac:spMkLst>
            <pc:docMk/>
            <pc:sldMk cId="636711458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7BC1-8C0C-4F29-BDBB-F8655A1A3E1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183D8-589C-4236-8C1B-2116FC13E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2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A45D-D724-4FE8-907C-506BB87D366B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71BF-1AB1-4339-BD20-2AFE21955301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4581-931C-45B3-A0F5-122BFE65AC09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5502-66D5-46EA-8608-6A4C694BB3B6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7C-DD76-4949-A4FF-DD9952C7D951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F51E-EFF7-4580-8FCD-DF83F7B9150D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F77-00C6-4A1B-AB84-415D54F46BCA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8CF2-3585-46F0-A5A9-52F620A6A40C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E4CF-83C9-474E-BE27-DF02F24AAFBA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BAB-E2DB-4ABB-95B5-C550BAAD652C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294F-9C53-449C-90CB-E668003C390D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922DB4-51F5-4654-829D-357C32F8822A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est@192.168.85.13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intro_adho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133461"/>
            <a:ext cx="7315200" cy="1604865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 Mohammed Moin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88BA8-CB05-A815-0E0D-04C05842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66" y="4133461"/>
            <a:ext cx="2936034" cy="19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RSA Key Pair for </a:t>
            </a:r>
            <a:r>
              <a:rPr lang="en-US" dirty="0" err="1"/>
              <a:t>Passwordless</a:t>
            </a:r>
            <a:r>
              <a:rPr lang="en-US" dirty="0"/>
              <a:t>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first step is to create the key pair on the Server machine</a:t>
            </a:r>
          </a:p>
          <a:p>
            <a:r>
              <a:rPr lang="en-US" dirty="0" err="1">
                <a:solidFill>
                  <a:schemeClr val="tx1"/>
                </a:solidFill>
              </a:rPr>
              <a:t>ssh-keygen</a:t>
            </a:r>
            <a:r>
              <a:rPr lang="en-US" dirty="0">
                <a:solidFill>
                  <a:schemeClr val="tx1"/>
                </a:solidFill>
              </a:rPr>
              <a:t> –t </a:t>
            </a:r>
            <a:r>
              <a:rPr lang="en-US" dirty="0" err="1">
                <a:solidFill>
                  <a:schemeClr val="tx1"/>
                </a:solidFill>
              </a:rPr>
              <a:t>rsa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Once you have entered the Gen Key command, you will get a few more questions:</a:t>
            </a:r>
          </a:p>
          <a:p>
            <a:r>
              <a:rPr lang="en-US" dirty="0">
                <a:solidFill>
                  <a:schemeClr val="tx1"/>
                </a:solidFill>
              </a:rPr>
              <a:t>Enter file in which to save the key (/home/test/.</a:t>
            </a:r>
            <a:r>
              <a:rPr lang="en-US" dirty="0" err="1">
                <a:solidFill>
                  <a:schemeClr val="tx1"/>
                </a:solidFill>
              </a:rPr>
              <a:t>ssh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id_rsa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Enter no password for the next prompt</a:t>
            </a:r>
          </a:p>
          <a:p>
            <a:r>
              <a:rPr lang="en-US" dirty="0">
                <a:solidFill>
                  <a:schemeClr val="tx1"/>
                </a:solidFill>
              </a:rPr>
              <a:t>Copy the Public Key using cat /root/.ssh/id_rsa.pub</a:t>
            </a:r>
          </a:p>
          <a:p>
            <a:r>
              <a:rPr lang="en-US" dirty="0">
                <a:solidFill>
                  <a:schemeClr val="tx1"/>
                </a:solidFill>
              </a:rPr>
              <a:t>Login to the console of the host machines. Then, paste and save the copied RSA public key in the </a:t>
            </a:r>
            <a:r>
              <a:rPr lang="en-US" dirty="0" err="1">
                <a:solidFill>
                  <a:schemeClr val="tx1"/>
                </a:solidFill>
              </a:rPr>
              <a:t>authorized_keys</a:t>
            </a:r>
            <a:r>
              <a:rPr lang="en-US" dirty="0">
                <a:solidFill>
                  <a:schemeClr val="tx1"/>
                </a:solidFill>
              </a:rPr>
              <a:t> file in the /root/.ssh/ path.</a:t>
            </a:r>
          </a:p>
          <a:p>
            <a:r>
              <a:rPr lang="en-US" dirty="0">
                <a:solidFill>
                  <a:schemeClr val="tx1"/>
                </a:solidFill>
              </a:rPr>
              <a:t>Repeat the same process for other machines you wish to login automatically with.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4E7A-2EF5-C5C3-303C-BABD9B9D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C6CB-9331-4EF1-A075-5C7A03B66D5E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E5C1-53D4-A178-336F-C0A28BFB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95C9-1DAB-583A-112A-D10400B3D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DD1C-5A74-2EC4-7732-C02C2EB4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Way..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6149-A4B0-5735-D9F7-BEEEAEEF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ssh-copy-id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test@192.168.85.135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Repeat the same process for other machines you wish to login automatically with.</a:t>
            </a:r>
          </a:p>
          <a:p>
            <a:r>
              <a:rPr lang="en-US" dirty="0">
                <a:solidFill>
                  <a:schemeClr val="tx1"/>
                </a:solidFill>
              </a:rPr>
              <a:t>Ensure the test username has </a:t>
            </a: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access to the remote clients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444C-CCAC-234C-64CC-44197BF0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895-C930-48B2-9C7F-F5B01D03E562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70690-6C71-B7B1-E3E5-E8A8622C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 the following on the Server machine</a:t>
            </a:r>
          </a:p>
          <a:p>
            <a:r>
              <a:rPr lang="en-US" dirty="0">
                <a:solidFill>
                  <a:schemeClr val="tx1"/>
                </a:solidFill>
              </a:rPr>
              <a:t>Create the list of client machines you wish to access via this server</a:t>
            </a:r>
          </a:p>
          <a:p>
            <a:r>
              <a:rPr lang="en-US" dirty="0">
                <a:solidFill>
                  <a:schemeClr val="tx1"/>
                </a:solidFill>
              </a:rPr>
              <a:t>vi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ansible</a:t>
            </a:r>
            <a:r>
              <a:rPr lang="en-US" dirty="0">
                <a:solidFill>
                  <a:schemeClr val="tx1"/>
                </a:solidFill>
              </a:rPr>
              <a:t>/hosts      ( And enter the following lines and save file)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[Servers]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192.168.85.135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192.168.85.136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E2D0-B7E2-0F7B-44FF-3B45CCD5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97F-35BD-42D1-8AFD-2754F605CA19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D5648-6CFA-136F-F9FC-09F0CAA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71CF-1DEA-14EF-2D6C-E153B30D7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0676-6218-CD67-3F63-CCF60C82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CBEC-9997-1863-B816-12E6046D6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the following command to see the servers that have been added to your inventory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ansible-inventory --list -y</a:t>
            </a:r>
          </a:p>
          <a:p>
            <a:r>
              <a:rPr lang="en-US" dirty="0">
                <a:solidFill>
                  <a:schemeClr val="tx1"/>
                </a:solidFill>
              </a:rPr>
              <a:t>Run the ping command below to see if indeed you are reaching both client nodes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ansible</a:t>
            </a:r>
            <a:r>
              <a:rPr lang="en-US" dirty="0">
                <a:solidFill>
                  <a:schemeClr val="tx1"/>
                </a:solidFill>
              </a:rPr>
              <a:t> -m ping all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5651-74F3-A6BD-FD83-5668A1D3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B70-E074-4DA2-85D5-CB4264B62486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65CA2-895E-B5BA-0E4F-BC8EB5B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Ansible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995" y="806596"/>
            <a:ext cx="7315200" cy="6344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output show ping result success as shown below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722" y="1797754"/>
            <a:ext cx="7453746" cy="392726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36D01-BB93-6D4D-E0CC-670CFDF8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A3FB-6BA8-4E81-999D-588583B9CA86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DC42-2A75-EB21-D903-9923C15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02D1F-1CE6-2CC4-E0F0-7F7B3C84A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DBD5-E5A6-11C0-0B96-421A12CC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ad-hoc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A012-5195-935E-4717-27E6CB2D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309" y="914400"/>
            <a:ext cx="7315200" cy="4422526"/>
          </a:xfrm>
        </p:spPr>
        <p:txBody>
          <a:bodyPr/>
          <a:lstStyle/>
          <a:p>
            <a:pPr marL="0" defTabSz="457200">
              <a:lnSpc>
                <a:spcPts val="225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</a:rPr>
              <a:t>Using ad hoc commands is a quick way to run a single task on one or more managed nodes. </a:t>
            </a:r>
          </a:p>
          <a:p>
            <a:pPr marL="0" defTabSz="457200">
              <a:lnSpc>
                <a:spcPts val="225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</a:rPr>
              <a:t>Some examples of valid use cases are rebooting servers, copying files, checking connection status, managing packages, gathering facts, etc.</a:t>
            </a:r>
          </a:p>
          <a:p>
            <a:pPr marL="0" defTabSz="457200">
              <a:lnSpc>
                <a:spcPts val="2250"/>
              </a:lnSpc>
            </a:pPr>
            <a:r>
              <a:rPr lang="en-US" sz="1800" dirty="0">
                <a:solidFill>
                  <a:schemeClr val="tx1"/>
                </a:solidFill>
              </a:rPr>
              <a:t>The pattern for ad hoc commands looks like this:</a:t>
            </a:r>
          </a:p>
          <a:p>
            <a:pPr>
              <a:lnSpc>
                <a:spcPts val="2250"/>
              </a:lnSpc>
            </a:pPr>
            <a:endParaRPr lang="en-US" dirty="0">
              <a:solidFill>
                <a:srgbClr val="4A4D57"/>
              </a:solidFill>
              <a:latin typeface="Nunito Sans" pitchFamily="2" charset="0"/>
            </a:endParaRPr>
          </a:p>
          <a:p>
            <a:pPr>
              <a:lnSpc>
                <a:spcPts val="2250"/>
              </a:lnSpc>
            </a:pPr>
            <a:endParaRPr lang="en-US" b="0" i="0" dirty="0">
              <a:solidFill>
                <a:srgbClr val="4A4D57"/>
              </a:solidFill>
              <a:effectLst/>
              <a:latin typeface="Nunito Sans" pitchFamily="2" charset="0"/>
            </a:endParaRPr>
          </a:p>
          <a:p>
            <a:pPr>
              <a:lnSpc>
                <a:spcPts val="2250"/>
              </a:lnSpc>
            </a:pPr>
            <a:endParaRPr lang="en-US" b="0" i="0" dirty="0">
              <a:solidFill>
                <a:srgbClr val="4A4D57"/>
              </a:solidFill>
              <a:effectLst/>
              <a:latin typeface="Nunito Sans" pitchFamily="2" charset="0"/>
            </a:endParaRP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49FD3B-1151-8EEC-7FE0-E3329FDA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99" y="3623338"/>
            <a:ext cx="7595118" cy="46802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5C8C6"/>
                </a:solidFill>
                <a:effectLst/>
                <a:latin typeface="Inconsolata" pitchFamily="1" charset="0"/>
              </a:rPr>
              <a:t>$ ansible [host-pattern] -m [module] -a “[module options]”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CDF11-3FA3-C5EE-0C15-88699CD31752}"/>
              </a:ext>
            </a:extLst>
          </p:cNvPr>
          <p:cNvSpPr txBox="1"/>
          <p:nvPr/>
        </p:nvSpPr>
        <p:spPr>
          <a:xfrm>
            <a:off x="3978299" y="4247692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host-pattern: the managed hosts to run against</a:t>
            </a:r>
          </a:p>
          <a:p>
            <a:endParaRPr lang="en-IN" dirty="0"/>
          </a:p>
          <a:p>
            <a:r>
              <a:rPr lang="en-IN" dirty="0"/>
              <a:t>-m: the module to run</a:t>
            </a:r>
          </a:p>
          <a:p>
            <a:endParaRPr lang="en-IN" dirty="0"/>
          </a:p>
          <a:p>
            <a:r>
              <a:rPr lang="en-IN" dirty="0"/>
              <a:t>-a: the list of arguments required by the 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F24E-E4AE-4040-9943-3D7EB7A6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5C03-CFF3-43EB-B86F-646423512EBB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D9F0F-CACD-6A62-BD5C-D6B74C2D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Ansible commands 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run commands to fetch hard drives utilization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ansible -m command -a '</a:t>
            </a:r>
            <a:r>
              <a:rPr lang="en-US" dirty="0" err="1">
                <a:solidFill>
                  <a:schemeClr val="tx1"/>
                </a:solidFill>
              </a:rPr>
              <a:t>df</a:t>
            </a:r>
            <a:r>
              <a:rPr lang="en-US" dirty="0">
                <a:solidFill>
                  <a:schemeClr val="tx1"/>
                </a:solidFill>
              </a:rPr>
              <a:t> -h’ all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ansible all -m command -a "/bin/echo hello"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to run commands to fetch system uptime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ansible</a:t>
            </a:r>
            <a:r>
              <a:rPr lang="en-US" dirty="0">
                <a:solidFill>
                  <a:schemeClr val="tx1"/>
                </a:solidFill>
              </a:rPr>
              <a:t> -m command -a ‘uptime' Servers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850999"/>
            <a:ext cx="7682030" cy="21428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0D2F-C14E-B735-EFB8-2F806779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26EF-8CE2-4DF2-858B-C3851EF8A6C7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61B0-3CD8-CEF3-4640-247BE794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ansible</a:t>
            </a:r>
            <a:r>
              <a:rPr lang="en-US" dirty="0"/>
              <a:t> commands ( 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2446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full configuration environment inventory of a particular client machine can be obtain using the command below.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ansible -m setup 192.168.85.135   ( output as shown below)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290410"/>
            <a:ext cx="7691361" cy="360479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514F-20D6-3328-7DE0-A5DB7825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962-11F4-4E8D-B26D-2B29E4DC53A9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B4B1-AAAD-E27A-2A5E-9156716F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</a:rPr>
              <a:t>Ansible modules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 are reusable, standalone scripts or programs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erform specific tasks on managed hosts or via APIs,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S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uch as managing configurations, deploying applications, or orchestrating systems. 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</a:rPr>
              <a:t>They serve as the building blocks for automation, allowing users to execute predefined actions on remote systems.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08D1C-5514-C6B1-BBDF-B42259B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E030-4115-4295-8397-BB90280207C8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B23FE-02F5-5550-72BF-38DBB1AF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2B3D-00E9-AC9D-3EE9-9EB20C1B0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B8E2-BC54-88E7-8008-E9580EF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&amp; Playbooks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B6F8F0-7761-4C11-5B5B-673DC14F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Playbooks are the files where Ansible code is written. Playbooks are written in YAML format.  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Playbooks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are one of the core features of Ansible and tell Ansible what to execute. They are like a to-do list for Ansible that contains a list of tasks.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Playbooks contain the steps which the user wants to execute on a particular machine.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Playbooks are run sequentially.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Playbooks are the building blocks for all the use cases of Ansible.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E48C6-F6E6-298F-41DE-BD5CA83F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A065-4DD3-49AE-AC15-473C364A4747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3D39-7AEA-7413-CD5F-840E13D6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407" y="765111"/>
            <a:ext cx="8081865" cy="534644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What is Ansible?</a:t>
            </a:r>
          </a:p>
          <a:p>
            <a:r>
              <a:rPr lang="en-US" dirty="0">
                <a:solidFill>
                  <a:schemeClr val="tx1"/>
                </a:solidFill>
              </a:rPr>
              <a:t>Why Automation ?</a:t>
            </a:r>
          </a:p>
          <a:p>
            <a:r>
              <a:rPr lang="en-US" dirty="0">
                <a:solidFill>
                  <a:schemeClr val="tx1"/>
                </a:solidFill>
              </a:rPr>
              <a:t>Why use Ansible?</a:t>
            </a:r>
          </a:p>
          <a:p>
            <a:r>
              <a:rPr lang="en-US" dirty="0">
                <a:solidFill>
                  <a:schemeClr val="tx1"/>
                </a:solidFill>
              </a:rPr>
              <a:t>Ansible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Ansible Installation</a:t>
            </a:r>
          </a:p>
          <a:p>
            <a:r>
              <a:rPr lang="en-US" dirty="0">
                <a:solidFill>
                  <a:schemeClr val="tx1"/>
                </a:solidFill>
              </a:rPr>
              <a:t>Key Concepts</a:t>
            </a:r>
          </a:p>
          <a:p>
            <a:r>
              <a:rPr lang="en-US" dirty="0">
                <a:solidFill>
                  <a:schemeClr val="tx1"/>
                </a:solidFill>
              </a:rPr>
              <a:t>Ansible ad hoc commands</a:t>
            </a:r>
          </a:p>
          <a:p>
            <a:r>
              <a:rPr lang="en-US" dirty="0">
                <a:solidFill>
                  <a:schemeClr val="tx1"/>
                </a:solidFill>
              </a:rPr>
              <a:t>Ansible Modules</a:t>
            </a:r>
          </a:p>
          <a:p>
            <a:r>
              <a:rPr lang="en-US" dirty="0">
                <a:solidFill>
                  <a:schemeClr val="tx1"/>
                </a:solidFill>
              </a:rPr>
              <a:t>YAML &amp; Playbooks</a:t>
            </a:r>
          </a:p>
          <a:p>
            <a:r>
              <a:rPr lang="en-US" dirty="0">
                <a:solidFill>
                  <a:schemeClr val="tx1"/>
                </a:solidFill>
              </a:rPr>
              <a:t>Demo: Writing and Running Playbooks</a:t>
            </a:r>
          </a:p>
          <a:p>
            <a:r>
              <a:rPr lang="en-US" dirty="0">
                <a:solidFill>
                  <a:schemeClr val="tx1"/>
                </a:solidFill>
              </a:rPr>
              <a:t>Demo: Configuration Management using Ansible</a:t>
            </a:r>
          </a:p>
          <a:p>
            <a:r>
              <a:rPr lang="en-US" dirty="0">
                <a:solidFill>
                  <a:schemeClr val="tx1"/>
                </a:solidFill>
              </a:rPr>
              <a:t>Demo: Using Custom Inventory</a:t>
            </a:r>
          </a:p>
          <a:p>
            <a:r>
              <a:rPr lang="en-US" dirty="0">
                <a:solidFill>
                  <a:schemeClr val="tx1"/>
                </a:solidFill>
              </a:rPr>
              <a:t>Demo: Working With Multiple Playbooks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3BDA-121B-42D8-3454-06BDA101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AEE3-92C6-4573-A748-5BD7CAD71525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BD382-2D92-A953-1E05-BBC0807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EC4D-7C9D-C7B4-AA5A-213CE519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279-1FA5-E2CB-D4C2-15DBA168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Playbook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FC504-9E1F-04E8-4DD4-E739E425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Each playbook is an aggregation of one or more plays in it.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Playbooks are structured using Plays. There can be more than one play inside a playbook.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function of a play is to map a set of instructions defined against a particular host.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YAML is a strict typed language; so, extra care needs to be taken while writing the YAML files. A YAML starts with --- (3 hyphens)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85BF3-C813-ED60-4ADA-ACDC064D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DB59-1135-454F-99DB-8FC598840A7B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C3AC0-9777-7C9F-E1DB-D5ADAD32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3E51-9170-D919-34BF-69C25ABD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19E6-EDA8-C72C-BF6E-8136C0A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Playbook</a:t>
            </a:r>
            <a:br>
              <a:rPr lang="en-IN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</a:br>
            <a:r>
              <a:rPr lang="en-IN" b="0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3350D4-865E-03C1-F1A6-AE94340B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722" y="863673"/>
            <a:ext cx="8035213" cy="4861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---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name: install and configure DB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hosts: server/list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become: yes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tasks: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-name: Install the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Mysql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DB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   yum: &lt;code to install the DB&gt;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-name: Ensure the installed service is enabled and running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service: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     name: &lt;your service name&gt;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7A327-C165-A192-8505-6560DE47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830-3E0F-4488-8EA0-30492496600D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CA9D0-A26C-7B00-2BB9-04F5B0D2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ECB01-98A8-7671-107A-5912A6F6B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A269-D767-EFEF-50C2-B8F2E008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ansible-playbook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529D5-0E66-DAD8-2E6D-10B527CD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6A376-4B70-37C2-1856-B5B07B5D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E1A0-0F5D-45B3-A200-45EE958F905D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22DB0-7E33-DF66-344A-1F3340DC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70DF2-3CE4-6456-4C88-A581B150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945D-F12C-075C-2B8C-1A2F587C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3" y="2700903"/>
            <a:ext cx="287538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Management using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B081-9C36-EDCD-1365-6D3B5D23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2744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4D65-547B-9006-CD50-0F01953B341D}"/>
              </a:ext>
            </a:extLst>
          </p:cNvPr>
          <p:cNvSpPr txBox="1"/>
          <p:nvPr/>
        </p:nvSpPr>
        <p:spPr>
          <a:xfrm>
            <a:off x="3543301" y="843677"/>
            <a:ext cx="81776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Configuration management</a:t>
            </a:r>
            <a:r>
              <a:rPr lang="en-US" sz="2800" dirty="0"/>
              <a:t> ensures systems (like servers or containers) are in a </a:t>
            </a:r>
            <a:r>
              <a:rPr lang="en-US" sz="2800" b="1" dirty="0"/>
              <a:t>desired, consistent state</a:t>
            </a:r>
            <a:r>
              <a:rPr lang="en-US" sz="2800" dirty="0"/>
              <a:t> by automating: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Installing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Managing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Ensuring services are running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Setting users and permissions</a:t>
            </a:r>
          </a:p>
          <a:p>
            <a:pPr>
              <a:buNone/>
            </a:pPr>
            <a:r>
              <a:rPr lang="en-US" sz="2800" dirty="0"/>
              <a:t>With Ansible, configuration management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Agentless</a:t>
            </a:r>
            <a:r>
              <a:rPr lang="en-US" sz="2800" dirty="0"/>
              <a:t> (uses SSH)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Idempotent</a:t>
            </a:r>
            <a:r>
              <a:rPr lang="en-US" sz="2800" dirty="0"/>
              <a:t> (safe to run multiple times)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Human-readable</a:t>
            </a:r>
            <a:r>
              <a:rPr lang="en-US" sz="2800" dirty="0"/>
              <a:t> (YAML syntax)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A48DC2-CEBA-1452-C2CD-09FF6191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F3EA-2231-4D88-935A-05DFEC98F1C9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1351-4F8D-77A3-0513-BA82208A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A3B80-5368-71CE-7E0A-E8438E4BC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8417-2429-E74A-85DC-890F9384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8" y="2761646"/>
            <a:ext cx="301534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Management using Ansible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75BAF-4D85-18F6-3DF1-1661A1A0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875ED-6D65-22B2-034C-2CB8C8DB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EC23-4BAE-4938-A472-219F27C1AC86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D8530A-C05E-6443-3908-1255654A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6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Documentations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 can find more explanation in the </a:t>
            </a:r>
            <a:r>
              <a:rPr lang="en-US" dirty="0" err="1">
                <a:solidFill>
                  <a:schemeClr val="tx1"/>
                </a:solidFill>
              </a:rPr>
              <a:t>Ansible</a:t>
            </a:r>
            <a:r>
              <a:rPr lang="en-US" dirty="0">
                <a:solidFill>
                  <a:schemeClr val="tx1"/>
                </a:solidFill>
              </a:rPr>
              <a:t> Docs.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Ad-hoc commands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Inventories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Variables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Modules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Playbook Roles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Similar tools that does the same function as </a:t>
            </a:r>
            <a:r>
              <a:rPr lang="en-US" sz="3200" dirty="0" err="1">
                <a:solidFill>
                  <a:schemeClr val="tx1"/>
                </a:solidFill>
              </a:rPr>
              <a:t>Ansible</a:t>
            </a:r>
            <a:r>
              <a:rPr lang="en-US" sz="3200" dirty="0">
                <a:solidFill>
                  <a:schemeClr val="tx1"/>
                </a:solidFill>
              </a:rPr>
              <a:t> are as below.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Puppet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Chef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Salt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CD44-0C35-A0F3-6822-291370B7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0703-17ED-4DC3-B1B8-894689A48B19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A0732-8060-DC9C-D8B3-061B947E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D8309-1DD6-888C-1F61-DC1DD7EDA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7052-FF01-B16E-3132-D3C90960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257A-6634-E441-0541-04BBFBB6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929" y="868680"/>
            <a:ext cx="7315200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Ansible is a radically simple IT automation platform that makes your applications and systems easier to deploy.</a:t>
            </a:r>
          </a:p>
          <a:p>
            <a:r>
              <a:rPr lang="en-IN" sz="2400" dirty="0">
                <a:solidFill>
                  <a:schemeClr val="tx1"/>
                </a:solidFill>
              </a:rPr>
              <a:t>Developed by Red Hat.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Used for: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Configuration Management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Application deployment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Continuous testing of already install application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Provisioning 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Orchestration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Automation of tasks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D6BE8-F34B-D42E-F969-FC4FA478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84B8-CDB2-4C39-8363-98062CFB98EA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ABA92-F36D-B4A6-16CD-A5E061FA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Tasks in code</a:t>
            </a:r>
          </a:p>
          <a:p>
            <a:r>
              <a:rPr lang="en-US" dirty="0">
                <a:solidFill>
                  <a:schemeClr val="tx1"/>
                </a:solidFill>
              </a:rPr>
              <a:t>Collaboration</a:t>
            </a:r>
          </a:p>
          <a:p>
            <a:r>
              <a:rPr lang="en-US" dirty="0">
                <a:solidFill>
                  <a:schemeClr val="tx1"/>
                </a:solidFill>
              </a:rPr>
              <a:t>Eliminate errors </a:t>
            </a:r>
          </a:p>
          <a:p>
            <a:r>
              <a:rPr lang="en-US" dirty="0">
                <a:solidFill>
                  <a:schemeClr val="tx1"/>
                </a:solidFill>
              </a:rPr>
              <a:t>Write once</a:t>
            </a:r>
          </a:p>
          <a:p>
            <a:r>
              <a:rPr lang="en-US" dirty="0">
                <a:solidFill>
                  <a:schemeClr val="tx1"/>
                </a:solidFill>
              </a:rPr>
              <a:t>Laziness</a:t>
            </a:r>
          </a:p>
          <a:p>
            <a:r>
              <a:rPr lang="en-US" dirty="0">
                <a:solidFill>
                  <a:schemeClr val="tx1"/>
                </a:solidFill>
              </a:rPr>
              <a:t>Etc….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6529-CE36-4910-640B-6820190A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61-9997-4765-ABE4-61A0F2E39393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1633-C046-6DC4-9D09-7E007A04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Agentless – No need for agent installation and management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Simple to learn (uses </a:t>
            </a:r>
            <a:r>
              <a:rPr lang="en-US" sz="2400" b="1" dirty="0">
                <a:solidFill>
                  <a:schemeClr val="tx1"/>
                </a:solidFill>
              </a:rPr>
              <a:t>YAML</a:t>
            </a:r>
            <a:r>
              <a:rPr lang="en-US" sz="2400" dirty="0">
                <a:solidFill>
                  <a:schemeClr val="tx1"/>
                </a:solidFill>
              </a:rPr>
              <a:t> syntax).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Idempotent – ensures </a:t>
            </a:r>
            <a:r>
              <a:rPr lang="en-US" sz="2400" b="1" dirty="0">
                <a:solidFill>
                  <a:schemeClr val="tx1"/>
                </a:solidFill>
              </a:rPr>
              <a:t>same result every time</a:t>
            </a:r>
            <a:r>
              <a:rPr lang="en-US" sz="2400" dirty="0">
                <a:solidFill>
                  <a:schemeClr val="tx1"/>
                </a:solidFill>
              </a:rPr>
              <a:t> it runs.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Flexible and Scalable.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Huge community and </a:t>
            </a:r>
            <a:r>
              <a:rPr lang="en-US" sz="2400" b="1" dirty="0">
                <a:solidFill>
                  <a:schemeClr val="tx1"/>
                </a:solidFill>
              </a:rPr>
              <a:t>rich module ecosystem (</a:t>
            </a:r>
            <a:r>
              <a:rPr lang="en-US" sz="2400" dirty="0">
                <a:solidFill>
                  <a:schemeClr val="tx1"/>
                </a:solidFill>
              </a:rPr>
              <a:t>In built and Custom modules.)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Configuration roll-back in case of error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Simple and human readable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224-0ACB-D97F-3A2F-AB9A1702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5747-FFAB-4601-B60E-AD741915C7C9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88CE2-CB2E-FC9D-B4F6-4720BB48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310" y="785522"/>
            <a:ext cx="8033657" cy="522339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FB79F-DDD3-E8A0-6331-5E563EBC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7644-0A06-4FAA-8A82-4027C9619334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0D13E-DCE6-13E3-6C0D-FFDA277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0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0359" y="518875"/>
            <a:ext cx="7769464" cy="51206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apt-get update –y</a:t>
            </a:r>
          </a:p>
          <a:p>
            <a:r>
              <a:rPr lang="en-US" sz="3600" dirty="0">
                <a:solidFill>
                  <a:schemeClr val="tx1"/>
                </a:solidFill>
              </a:rPr>
              <a:t>apt-add-repository </a:t>
            </a:r>
            <a:r>
              <a:rPr lang="en-US" sz="3600" dirty="0" err="1">
                <a:solidFill>
                  <a:schemeClr val="tx1"/>
                </a:solidFill>
              </a:rPr>
              <a:t>ppa:ansible</a:t>
            </a:r>
            <a:r>
              <a:rPr lang="en-US" sz="3600" dirty="0">
                <a:solidFill>
                  <a:schemeClr val="tx1"/>
                </a:solidFill>
              </a:rPr>
              <a:t>/ansible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apt-get update –y</a:t>
            </a:r>
          </a:p>
          <a:p>
            <a:r>
              <a:rPr lang="en-US" sz="3600" dirty="0">
                <a:solidFill>
                  <a:schemeClr val="tx1"/>
                </a:solidFill>
              </a:rPr>
              <a:t>apt install ansible –y</a:t>
            </a:r>
          </a:p>
          <a:p>
            <a:r>
              <a:rPr lang="en-US" sz="3600" dirty="0">
                <a:solidFill>
                  <a:schemeClr val="tx1"/>
                </a:solidFill>
              </a:rPr>
              <a:t>add-apt-repository --yes --update </a:t>
            </a:r>
            <a:r>
              <a:rPr lang="en-US" sz="3600" dirty="0" err="1">
                <a:solidFill>
                  <a:schemeClr val="tx1"/>
                </a:solidFill>
              </a:rPr>
              <a:t>ppa:ansible</a:t>
            </a:r>
            <a:r>
              <a:rPr lang="en-US" sz="3600" dirty="0">
                <a:solidFill>
                  <a:schemeClr val="tx1"/>
                </a:solidFill>
              </a:rPr>
              <a:t>/ansible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ansible –version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EA54-477D-DC09-86C9-79D05CF6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A516-E690-4834-A6E8-2AD52B6EB42F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D64C2-F2A0-1FF7-9CE8-D4A79288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9A967-2368-A0EB-15B5-63C75F2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286C-611F-D5EB-6AA2-A40E5263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Ansible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5553-D558-66DE-D399-7F890006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vim  /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/default/locale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Append the below and restart </a:t>
            </a:r>
            <a:r>
              <a:rPr lang="en-US" sz="2400" dirty="0" err="1">
                <a:solidFill>
                  <a:schemeClr val="tx1"/>
                </a:solidFill>
              </a:rPr>
              <a:t>vm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LC_CTYPE=en_US.UTF-8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4D79-B96B-9DD5-47D6-5F5D5957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0F6D-7236-485C-B02A-B8E307B4C961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EEB32-204B-AA06-DECE-82A106F9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C9A0-76D9-7BEE-7EB4-8DEA778C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D3B-A25B-4B95-8034-2FCB4B68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B117-355F-2846-3A7A-7A9B93B2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309" y="864108"/>
            <a:ext cx="73152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Inventory </a:t>
            </a:r>
            <a:r>
              <a:rPr lang="en-US" sz="2600" dirty="0">
                <a:solidFill>
                  <a:schemeClr val="tx1"/>
                </a:solidFill>
              </a:rPr>
              <a:t>– defines your infrastructure. A collection of all the hosts and groups that Ansible manages.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Playbook</a:t>
            </a:r>
            <a:r>
              <a:rPr lang="en-US" sz="2600" dirty="0">
                <a:solidFill>
                  <a:schemeClr val="tx1"/>
                </a:solidFill>
              </a:rPr>
              <a:t> – written in YAML, defines tasks to perform.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Tasks</a:t>
            </a:r>
            <a:r>
              <a:rPr lang="en-US" sz="2600" dirty="0">
                <a:solidFill>
                  <a:schemeClr val="tx1"/>
                </a:solidFill>
              </a:rPr>
              <a:t> – actions like installing packages, starting services.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Modules</a:t>
            </a:r>
            <a:r>
              <a:rPr lang="en-US" sz="2600" dirty="0">
                <a:solidFill>
                  <a:schemeClr val="tx1"/>
                </a:solidFill>
              </a:rPr>
              <a:t> – units of work (e.g., apt, service, copy).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Variables </a:t>
            </a:r>
            <a:r>
              <a:rPr lang="en-US" sz="2600" dirty="0">
                <a:solidFill>
                  <a:schemeClr val="tx1"/>
                </a:solidFill>
              </a:rPr>
              <a:t>– customize configuration.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Roles</a:t>
            </a:r>
            <a:r>
              <a:rPr lang="en-US" sz="2600" dirty="0">
                <a:solidFill>
                  <a:schemeClr val="tx1"/>
                </a:solidFill>
              </a:rPr>
              <a:t> – reusable, structured playbooks.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Host</a:t>
            </a:r>
            <a:r>
              <a:rPr lang="en-US" sz="2600" dirty="0">
                <a:solidFill>
                  <a:schemeClr val="tx1"/>
                </a:solidFill>
              </a:rPr>
              <a:t>: A remote machine managed by Ansible.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Group</a:t>
            </a:r>
            <a:r>
              <a:rPr lang="en-US" sz="2600" dirty="0">
                <a:solidFill>
                  <a:schemeClr val="tx1"/>
                </a:solidFill>
              </a:rPr>
              <a:t>: Several hosts grouped together that share a common attribute.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YAML</a:t>
            </a:r>
            <a:r>
              <a:rPr lang="en-US" sz="2600" dirty="0">
                <a:solidFill>
                  <a:schemeClr val="tx1"/>
                </a:solidFill>
              </a:rPr>
              <a:t>: A popular and simple data format that is very clean and understandable by humans.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0B10-B1CD-738C-E52C-FB33AA02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AAFE-3B9A-4635-877E-5C63AD804A81}" type="datetime2">
              <a:rPr lang="en-US" smtClean="0"/>
              <a:t>Monday, May 26,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82A1-E726-AFDB-C25F-0073DCDC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148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1962</TotalTime>
  <Words>1240</Words>
  <Application>Microsoft Office PowerPoint</Application>
  <PresentationFormat>Widescreen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Corbel</vt:lpstr>
      <vt:lpstr>Inconsolata</vt:lpstr>
      <vt:lpstr>Lato</vt:lpstr>
      <vt:lpstr>Nunito Sans</vt:lpstr>
      <vt:lpstr>Wingdings 2</vt:lpstr>
      <vt:lpstr>Frame</vt:lpstr>
      <vt:lpstr>Ansible for Beginners</vt:lpstr>
      <vt:lpstr>Agenda</vt:lpstr>
      <vt:lpstr>What is Ansible</vt:lpstr>
      <vt:lpstr>Why Automation?</vt:lpstr>
      <vt:lpstr>Why Ansible</vt:lpstr>
      <vt:lpstr>Ansible Architecture</vt:lpstr>
      <vt:lpstr>Installation of Ansible</vt:lpstr>
      <vt:lpstr>Installation of Ansible</vt:lpstr>
      <vt:lpstr>Key concepts</vt:lpstr>
      <vt:lpstr>Create the RSA Key Pair for Passwordless login</vt:lpstr>
      <vt:lpstr>Alternate Way..</vt:lpstr>
      <vt:lpstr>Configuration of Ansible</vt:lpstr>
      <vt:lpstr>Configuration of Ansible</vt:lpstr>
      <vt:lpstr>Examples of Ansible commands </vt:lpstr>
      <vt:lpstr>Ansible ad-hoc commands</vt:lpstr>
      <vt:lpstr>Examples of Ansible commands (Cont..)</vt:lpstr>
      <vt:lpstr>Examples of ansible commands ( Cnt)</vt:lpstr>
      <vt:lpstr>Ansible Modules</vt:lpstr>
      <vt:lpstr>YAML &amp; Playbooks</vt:lpstr>
      <vt:lpstr>Playbook Structure</vt:lpstr>
      <vt:lpstr>Playbook Example</vt:lpstr>
      <vt:lpstr>Creating an ansible-playbook</vt:lpstr>
      <vt:lpstr>Configuration Management using Ansible</vt:lpstr>
      <vt:lpstr>Configuration Management using Ansible Demo</vt:lpstr>
      <vt:lpstr>Ansible Documentations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Mohammed Moin</cp:lastModifiedBy>
  <cp:revision>51</cp:revision>
  <cp:lastPrinted>2016-05-31T13:49:46Z</cp:lastPrinted>
  <dcterms:created xsi:type="dcterms:W3CDTF">2016-05-30T15:15:30Z</dcterms:created>
  <dcterms:modified xsi:type="dcterms:W3CDTF">2025-05-26T05:51:05Z</dcterms:modified>
</cp:coreProperties>
</file>