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263" r:id="rId5"/>
    <p:sldId id="264" r:id="rId6"/>
    <p:sldId id="307" r:id="rId7"/>
    <p:sldId id="259" r:id="rId8"/>
    <p:sldId id="302" r:id="rId9"/>
    <p:sldId id="303" r:id="rId10"/>
    <p:sldId id="308" r:id="rId11"/>
    <p:sldId id="309" r:id="rId12"/>
    <p:sldId id="304" r:id="rId13"/>
    <p:sldId id="305" r:id="rId14"/>
    <p:sldId id="306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/>
    <p:restoredTop sz="94767"/>
  </p:normalViewPr>
  <p:slideViewPr>
    <p:cSldViewPr snapToGrid="0" snapToObjects="1">
      <p:cViewPr varScale="1">
        <p:scale>
          <a:sx n="128" d="100"/>
          <a:sy n="128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790FC-C2C3-46D4-B0A3-177C8BC290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6894A7-7605-41D9-8788-151B24A324E3}">
      <dgm:prSet/>
      <dgm:spPr/>
      <dgm:t>
        <a:bodyPr/>
        <a:lstStyle/>
        <a:p>
          <a:r>
            <a:rPr lang="en-US" dirty="0"/>
            <a:t>For this project, we have made changes to the block structure to speed up the verification process of a transaction.</a:t>
          </a:r>
        </a:p>
      </dgm:t>
    </dgm:pt>
    <dgm:pt modelId="{B88570A7-C24C-4B1D-A372-0F54ACF857EB}" type="parTrans" cxnId="{68E60EFC-47E4-4914-A2C2-468EB24547F8}">
      <dgm:prSet/>
      <dgm:spPr/>
      <dgm:t>
        <a:bodyPr/>
        <a:lstStyle/>
        <a:p>
          <a:endParaRPr lang="en-US"/>
        </a:p>
      </dgm:t>
    </dgm:pt>
    <dgm:pt modelId="{6E2C4990-8DCC-4153-8931-0D5EAF3D4674}" type="sibTrans" cxnId="{68E60EFC-47E4-4914-A2C2-468EB24547F8}">
      <dgm:prSet/>
      <dgm:spPr/>
      <dgm:t>
        <a:bodyPr/>
        <a:lstStyle/>
        <a:p>
          <a:endParaRPr lang="en-US"/>
        </a:p>
      </dgm:t>
    </dgm:pt>
    <dgm:pt modelId="{503981E3-1C11-4A86-8F8B-B7B6B8BB4355}">
      <dgm:prSet/>
      <dgm:spPr/>
      <dgm:t>
        <a:bodyPr/>
        <a:lstStyle/>
        <a:p>
          <a:r>
            <a:rPr lang="en-US" b="1" dirty="0"/>
            <a:t>We</a:t>
          </a:r>
          <a:r>
            <a:rPr lang="en-US" b="1" baseline="0" dirty="0"/>
            <a:t> have implemented a bloom filter along with Merkle Tree in the block to  speed up the transaction verification process and make it more efficient.</a:t>
          </a:r>
          <a:endParaRPr lang="en-US" b="1" dirty="0"/>
        </a:p>
      </dgm:t>
    </dgm:pt>
    <dgm:pt modelId="{C712AE05-CBFF-4ADF-9FEB-8C9E7A785C35}" type="parTrans" cxnId="{5C6A7682-D7B2-4B6C-9643-BFD0C74FAF9B}">
      <dgm:prSet/>
      <dgm:spPr/>
      <dgm:t>
        <a:bodyPr/>
        <a:lstStyle/>
        <a:p>
          <a:endParaRPr lang="en-US"/>
        </a:p>
      </dgm:t>
    </dgm:pt>
    <dgm:pt modelId="{0664D63C-F422-4EA5-BA9E-488500F7CB77}" type="sibTrans" cxnId="{5C6A7682-D7B2-4B6C-9643-BFD0C74FAF9B}">
      <dgm:prSet/>
      <dgm:spPr/>
      <dgm:t>
        <a:bodyPr/>
        <a:lstStyle/>
        <a:p>
          <a:endParaRPr lang="en-US"/>
        </a:p>
      </dgm:t>
    </dgm:pt>
    <dgm:pt modelId="{39B8A678-8207-4956-AAB3-ABCD06B91135}" type="pres">
      <dgm:prSet presAssocID="{5F7790FC-C2C3-46D4-B0A3-177C8BC2900F}" presName="root" presStyleCnt="0">
        <dgm:presLayoutVars>
          <dgm:dir/>
          <dgm:resizeHandles val="exact"/>
        </dgm:presLayoutVars>
      </dgm:prSet>
      <dgm:spPr/>
    </dgm:pt>
    <dgm:pt modelId="{979465F5-B171-407E-8783-378266CA60CA}" type="pres">
      <dgm:prSet presAssocID="{3C6894A7-7605-41D9-8788-151B24A324E3}" presName="compNode" presStyleCnt="0"/>
      <dgm:spPr/>
    </dgm:pt>
    <dgm:pt modelId="{9B4DEB5D-B904-4287-9D08-97C546CEA2F0}" type="pres">
      <dgm:prSet presAssocID="{3C6894A7-7605-41D9-8788-151B24A324E3}" presName="bgRect" presStyleLbl="bgShp" presStyleIdx="0" presStyleCnt="2"/>
      <dgm:spPr/>
    </dgm:pt>
    <dgm:pt modelId="{1C1C43D1-F911-487A-85A7-319DF7C433A9}" type="pres">
      <dgm:prSet presAssocID="{3C6894A7-7605-41D9-8788-151B24A324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828B327-E69D-4381-81AA-5B62B4B3A534}" type="pres">
      <dgm:prSet presAssocID="{3C6894A7-7605-41D9-8788-151B24A324E3}" presName="spaceRect" presStyleCnt="0"/>
      <dgm:spPr/>
    </dgm:pt>
    <dgm:pt modelId="{FE77B795-CEA7-42F2-89DB-D9BF7255CE54}" type="pres">
      <dgm:prSet presAssocID="{3C6894A7-7605-41D9-8788-151B24A324E3}" presName="parTx" presStyleLbl="revTx" presStyleIdx="0" presStyleCnt="2">
        <dgm:presLayoutVars>
          <dgm:chMax val="0"/>
          <dgm:chPref val="0"/>
        </dgm:presLayoutVars>
      </dgm:prSet>
      <dgm:spPr/>
    </dgm:pt>
    <dgm:pt modelId="{1A5D0215-D4C6-4C3B-88ED-6A36ADE9F158}" type="pres">
      <dgm:prSet presAssocID="{6E2C4990-8DCC-4153-8931-0D5EAF3D4674}" presName="sibTrans" presStyleCnt="0"/>
      <dgm:spPr/>
    </dgm:pt>
    <dgm:pt modelId="{6166BEB3-D2FD-4048-83C8-B13502F13B18}" type="pres">
      <dgm:prSet presAssocID="{503981E3-1C11-4A86-8F8B-B7B6B8BB4355}" presName="compNode" presStyleCnt="0"/>
      <dgm:spPr/>
    </dgm:pt>
    <dgm:pt modelId="{DA26C020-D973-4C7D-9FB2-773D27D4B7B0}" type="pres">
      <dgm:prSet presAssocID="{503981E3-1C11-4A86-8F8B-B7B6B8BB4355}" presName="bgRect" presStyleLbl="bgShp" presStyleIdx="1" presStyleCnt="2"/>
      <dgm:spPr/>
    </dgm:pt>
    <dgm:pt modelId="{B1C71B9B-C274-4A8A-8087-F0DB0EDF7F75}" type="pres">
      <dgm:prSet presAssocID="{503981E3-1C11-4A86-8F8B-B7B6B8BB43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DA600A-D04C-44D2-8FCB-2B2498CE375F}" type="pres">
      <dgm:prSet presAssocID="{503981E3-1C11-4A86-8F8B-B7B6B8BB4355}" presName="spaceRect" presStyleCnt="0"/>
      <dgm:spPr/>
    </dgm:pt>
    <dgm:pt modelId="{1FAA0810-1EE3-4A2E-926F-5193C9F4168A}" type="pres">
      <dgm:prSet presAssocID="{503981E3-1C11-4A86-8F8B-B7B6B8BB435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419B033-5A50-422D-8E66-1D162CDBDF46}" type="presOf" srcId="{3C6894A7-7605-41D9-8788-151B24A324E3}" destId="{FE77B795-CEA7-42F2-89DB-D9BF7255CE54}" srcOrd="0" destOrd="0" presId="urn:microsoft.com/office/officeart/2018/2/layout/IconVerticalSolidList"/>
    <dgm:cxn modelId="{5C6A7682-D7B2-4B6C-9643-BFD0C74FAF9B}" srcId="{5F7790FC-C2C3-46D4-B0A3-177C8BC2900F}" destId="{503981E3-1C11-4A86-8F8B-B7B6B8BB4355}" srcOrd="1" destOrd="0" parTransId="{C712AE05-CBFF-4ADF-9FEB-8C9E7A785C35}" sibTransId="{0664D63C-F422-4EA5-BA9E-488500F7CB77}"/>
    <dgm:cxn modelId="{15196BBA-A675-4F51-9738-304EC0D7DF30}" type="presOf" srcId="{5F7790FC-C2C3-46D4-B0A3-177C8BC2900F}" destId="{39B8A678-8207-4956-AAB3-ABCD06B91135}" srcOrd="0" destOrd="0" presId="urn:microsoft.com/office/officeart/2018/2/layout/IconVerticalSolidList"/>
    <dgm:cxn modelId="{4B9BC0EA-7792-434C-95D3-88BC5519586B}" type="presOf" srcId="{503981E3-1C11-4A86-8F8B-B7B6B8BB4355}" destId="{1FAA0810-1EE3-4A2E-926F-5193C9F4168A}" srcOrd="0" destOrd="0" presId="urn:microsoft.com/office/officeart/2018/2/layout/IconVerticalSolidList"/>
    <dgm:cxn modelId="{68E60EFC-47E4-4914-A2C2-468EB24547F8}" srcId="{5F7790FC-C2C3-46D4-B0A3-177C8BC2900F}" destId="{3C6894A7-7605-41D9-8788-151B24A324E3}" srcOrd="0" destOrd="0" parTransId="{B88570A7-C24C-4B1D-A372-0F54ACF857EB}" sibTransId="{6E2C4990-8DCC-4153-8931-0D5EAF3D4674}"/>
    <dgm:cxn modelId="{2923EFB6-4FD1-44FE-B73B-B53CBF530E29}" type="presParOf" srcId="{39B8A678-8207-4956-AAB3-ABCD06B91135}" destId="{979465F5-B171-407E-8783-378266CA60CA}" srcOrd="0" destOrd="0" presId="urn:microsoft.com/office/officeart/2018/2/layout/IconVerticalSolidList"/>
    <dgm:cxn modelId="{DC4E7B27-6F4C-4A93-8328-C16A39D3D033}" type="presParOf" srcId="{979465F5-B171-407E-8783-378266CA60CA}" destId="{9B4DEB5D-B904-4287-9D08-97C546CEA2F0}" srcOrd="0" destOrd="0" presId="urn:microsoft.com/office/officeart/2018/2/layout/IconVerticalSolidList"/>
    <dgm:cxn modelId="{265822F6-5528-47C8-BA7C-28B6722F8895}" type="presParOf" srcId="{979465F5-B171-407E-8783-378266CA60CA}" destId="{1C1C43D1-F911-487A-85A7-319DF7C433A9}" srcOrd="1" destOrd="0" presId="urn:microsoft.com/office/officeart/2018/2/layout/IconVerticalSolidList"/>
    <dgm:cxn modelId="{61DCDD02-FD79-41A4-97B1-C358F8CC6993}" type="presParOf" srcId="{979465F5-B171-407E-8783-378266CA60CA}" destId="{5828B327-E69D-4381-81AA-5B62B4B3A534}" srcOrd="2" destOrd="0" presId="urn:microsoft.com/office/officeart/2018/2/layout/IconVerticalSolidList"/>
    <dgm:cxn modelId="{C69D6B80-F7B2-4020-B002-CEEAEB4C891C}" type="presParOf" srcId="{979465F5-B171-407E-8783-378266CA60CA}" destId="{FE77B795-CEA7-42F2-89DB-D9BF7255CE54}" srcOrd="3" destOrd="0" presId="urn:microsoft.com/office/officeart/2018/2/layout/IconVerticalSolidList"/>
    <dgm:cxn modelId="{5CEAB6E8-D8E9-4FB1-8EC2-AFB2EBF5A664}" type="presParOf" srcId="{39B8A678-8207-4956-AAB3-ABCD06B91135}" destId="{1A5D0215-D4C6-4C3B-88ED-6A36ADE9F158}" srcOrd="1" destOrd="0" presId="urn:microsoft.com/office/officeart/2018/2/layout/IconVerticalSolidList"/>
    <dgm:cxn modelId="{61D937BA-78CC-4245-B6E9-D84BF443BC15}" type="presParOf" srcId="{39B8A678-8207-4956-AAB3-ABCD06B91135}" destId="{6166BEB3-D2FD-4048-83C8-B13502F13B18}" srcOrd="2" destOrd="0" presId="urn:microsoft.com/office/officeart/2018/2/layout/IconVerticalSolidList"/>
    <dgm:cxn modelId="{D687E09E-4FE7-4C7E-B1D1-D8FB24BC8753}" type="presParOf" srcId="{6166BEB3-D2FD-4048-83C8-B13502F13B18}" destId="{DA26C020-D973-4C7D-9FB2-773D27D4B7B0}" srcOrd="0" destOrd="0" presId="urn:microsoft.com/office/officeart/2018/2/layout/IconVerticalSolidList"/>
    <dgm:cxn modelId="{E74DD408-7ADD-45D2-96FB-9140157D8773}" type="presParOf" srcId="{6166BEB3-D2FD-4048-83C8-B13502F13B18}" destId="{B1C71B9B-C274-4A8A-8087-F0DB0EDF7F75}" srcOrd="1" destOrd="0" presId="urn:microsoft.com/office/officeart/2018/2/layout/IconVerticalSolidList"/>
    <dgm:cxn modelId="{60DF8C41-2B97-41D2-BC11-936F10D408FB}" type="presParOf" srcId="{6166BEB3-D2FD-4048-83C8-B13502F13B18}" destId="{23DA600A-D04C-44D2-8FCB-2B2498CE375F}" srcOrd="2" destOrd="0" presId="urn:microsoft.com/office/officeart/2018/2/layout/IconVerticalSolidList"/>
    <dgm:cxn modelId="{01B50B33-2579-409C-8B83-DF556D5B5F19}" type="presParOf" srcId="{6166BEB3-D2FD-4048-83C8-B13502F13B18}" destId="{1FAA0810-1EE3-4A2E-926F-5193C9F416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43BF61-918A-4DED-B287-590B8EB25B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BAEE8-A44E-4E50-A33F-690693E338F0}">
      <dgm:prSet/>
      <dgm:spPr/>
      <dgm:t>
        <a:bodyPr/>
        <a:lstStyle/>
        <a:p>
          <a:r>
            <a:rPr lang="en-US" dirty="0"/>
            <a:t>In 2022, </a:t>
          </a:r>
          <a:r>
            <a:rPr lang="en-GB" dirty="0"/>
            <a:t>Pedersen</a:t>
          </a:r>
          <a:r>
            <a:rPr lang="en-US" dirty="0"/>
            <a:t> in their experiment, ‘</a:t>
          </a:r>
          <a:r>
            <a:rPr lang="en-GB" dirty="0"/>
            <a:t>Non-Interactive and Information-Theoretic Secure Verifiable Secret Sharing</a:t>
          </a:r>
          <a:r>
            <a:rPr lang="en-US" dirty="0"/>
            <a:t>’ performed an experiment </a:t>
          </a:r>
          <a:r>
            <a:rPr lang="en-GB" dirty="0"/>
            <a:t>each person can verify that he has received correct information about the secret without talking with other persons using bloom filters, merkle tree and accumulators.</a:t>
          </a:r>
          <a:endParaRPr lang="en-US" dirty="0"/>
        </a:p>
      </dgm:t>
    </dgm:pt>
    <dgm:pt modelId="{1FBA9940-7D55-4AD5-B606-0BA75FCAEFF4}" type="parTrans" cxnId="{3CBC59CF-00F5-4A68-9DB1-3408E03DB78D}">
      <dgm:prSet/>
      <dgm:spPr/>
      <dgm:t>
        <a:bodyPr/>
        <a:lstStyle/>
        <a:p>
          <a:endParaRPr lang="en-US"/>
        </a:p>
      </dgm:t>
    </dgm:pt>
    <dgm:pt modelId="{57F7BEA2-090E-4071-A027-05D299FF0FE3}" type="sibTrans" cxnId="{3CBC59CF-00F5-4A68-9DB1-3408E03DB78D}">
      <dgm:prSet/>
      <dgm:spPr/>
      <dgm:t>
        <a:bodyPr/>
        <a:lstStyle/>
        <a:p>
          <a:endParaRPr lang="en-US"/>
        </a:p>
      </dgm:t>
    </dgm:pt>
    <dgm:pt modelId="{49CE3D34-E0B0-49A4-8E45-A85B1ABCF55E}">
      <dgm:prSet/>
      <dgm:spPr/>
      <dgm:t>
        <a:bodyPr/>
        <a:lstStyle/>
        <a:p>
          <a:r>
            <a:rPr lang="en-US" dirty="0"/>
            <a:t>In 2018, Ripon </a:t>
          </a:r>
          <a:r>
            <a:rPr lang="en-US" dirty="0" err="1"/>
            <a:t>Patgiri</a:t>
          </a:r>
          <a:r>
            <a:rPr lang="en-US" dirty="0"/>
            <a:t> and Malaya Dutta Borah wrote, ‘HEX-BLOOM: An Efficient Method for Authenticity and Integrity Verification in Privacy-preserving Computing ’ where they propose to replace the Merkle tree with </a:t>
          </a:r>
          <a:r>
            <a:rPr lang="en-US" b="0" dirty="0"/>
            <a:t>HEX- BLOOM(hash, Exclusive-OR, and Bloom Filter) in order to reduce unnecessary network traffic for data verification.</a:t>
          </a:r>
          <a:endParaRPr lang="en-US" dirty="0"/>
        </a:p>
      </dgm:t>
    </dgm:pt>
    <dgm:pt modelId="{DF0D06BF-B86B-45D6-8B50-53FBE29ACA38}" type="parTrans" cxnId="{51381894-6271-4EBF-9091-4964BED6E9CC}">
      <dgm:prSet/>
      <dgm:spPr/>
      <dgm:t>
        <a:bodyPr/>
        <a:lstStyle/>
        <a:p>
          <a:endParaRPr lang="en-US"/>
        </a:p>
      </dgm:t>
    </dgm:pt>
    <dgm:pt modelId="{B4A0C180-491B-49CC-8242-C5AA290AC94A}" type="sibTrans" cxnId="{51381894-6271-4EBF-9091-4964BED6E9CC}">
      <dgm:prSet/>
      <dgm:spPr/>
      <dgm:t>
        <a:bodyPr/>
        <a:lstStyle/>
        <a:p>
          <a:endParaRPr lang="en-US"/>
        </a:p>
      </dgm:t>
    </dgm:pt>
    <dgm:pt modelId="{BD4E34C2-3C5F-FC4E-8064-006B6FFE58BB}" type="pres">
      <dgm:prSet presAssocID="{0843BF61-918A-4DED-B287-590B8EB25B43}" presName="linear" presStyleCnt="0">
        <dgm:presLayoutVars>
          <dgm:animLvl val="lvl"/>
          <dgm:resizeHandles val="exact"/>
        </dgm:presLayoutVars>
      </dgm:prSet>
      <dgm:spPr/>
    </dgm:pt>
    <dgm:pt modelId="{BE202EA1-E073-6F44-9A3D-E74D67FED7EE}" type="pres">
      <dgm:prSet presAssocID="{1DDBAEE8-A44E-4E50-A33F-690693E338F0}" presName="parentText" presStyleLbl="node1" presStyleIdx="0" presStyleCnt="2" custScaleY="91223">
        <dgm:presLayoutVars>
          <dgm:chMax val="0"/>
          <dgm:bulletEnabled val="1"/>
        </dgm:presLayoutVars>
      </dgm:prSet>
      <dgm:spPr/>
    </dgm:pt>
    <dgm:pt modelId="{6879D4CB-D37A-4444-AE19-E83B2D21FCB0}" type="pres">
      <dgm:prSet presAssocID="{57F7BEA2-090E-4071-A027-05D299FF0FE3}" presName="spacer" presStyleCnt="0"/>
      <dgm:spPr/>
    </dgm:pt>
    <dgm:pt modelId="{32F62042-6E49-DE4C-B7EE-44B0DB80EE5B}" type="pres">
      <dgm:prSet presAssocID="{49CE3D34-E0B0-49A4-8E45-A85B1ABCF5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CD3F817-87B0-924B-86FC-37A4D9C728EA}" type="presOf" srcId="{49CE3D34-E0B0-49A4-8E45-A85B1ABCF55E}" destId="{32F62042-6E49-DE4C-B7EE-44B0DB80EE5B}" srcOrd="0" destOrd="0" presId="urn:microsoft.com/office/officeart/2005/8/layout/vList2"/>
    <dgm:cxn modelId="{F8CD7545-2358-E549-B381-3DD5B149027D}" type="presOf" srcId="{1DDBAEE8-A44E-4E50-A33F-690693E338F0}" destId="{BE202EA1-E073-6F44-9A3D-E74D67FED7EE}" srcOrd="0" destOrd="0" presId="urn:microsoft.com/office/officeart/2005/8/layout/vList2"/>
    <dgm:cxn modelId="{85EB1D85-43CC-A041-B625-6369CAE8D7AE}" type="presOf" srcId="{0843BF61-918A-4DED-B287-590B8EB25B43}" destId="{BD4E34C2-3C5F-FC4E-8064-006B6FFE58BB}" srcOrd="0" destOrd="0" presId="urn:microsoft.com/office/officeart/2005/8/layout/vList2"/>
    <dgm:cxn modelId="{51381894-6271-4EBF-9091-4964BED6E9CC}" srcId="{0843BF61-918A-4DED-B287-590B8EB25B43}" destId="{49CE3D34-E0B0-49A4-8E45-A85B1ABCF55E}" srcOrd="1" destOrd="0" parTransId="{DF0D06BF-B86B-45D6-8B50-53FBE29ACA38}" sibTransId="{B4A0C180-491B-49CC-8242-C5AA290AC94A}"/>
    <dgm:cxn modelId="{3CBC59CF-00F5-4A68-9DB1-3408E03DB78D}" srcId="{0843BF61-918A-4DED-B287-590B8EB25B43}" destId="{1DDBAEE8-A44E-4E50-A33F-690693E338F0}" srcOrd="0" destOrd="0" parTransId="{1FBA9940-7D55-4AD5-B606-0BA75FCAEFF4}" sibTransId="{57F7BEA2-090E-4071-A027-05D299FF0FE3}"/>
    <dgm:cxn modelId="{5E83FB30-ACC5-EE41-A075-8BE2FD5A13F8}" type="presParOf" srcId="{BD4E34C2-3C5F-FC4E-8064-006B6FFE58BB}" destId="{BE202EA1-E073-6F44-9A3D-E74D67FED7EE}" srcOrd="0" destOrd="0" presId="urn:microsoft.com/office/officeart/2005/8/layout/vList2"/>
    <dgm:cxn modelId="{63418049-640B-D249-9244-1FECCDE474CB}" type="presParOf" srcId="{BD4E34C2-3C5F-FC4E-8064-006B6FFE58BB}" destId="{6879D4CB-D37A-4444-AE19-E83B2D21FCB0}" srcOrd="1" destOrd="0" presId="urn:microsoft.com/office/officeart/2005/8/layout/vList2"/>
    <dgm:cxn modelId="{9B484B1D-7C82-4E4D-9BF4-A0B567922D44}" type="presParOf" srcId="{BD4E34C2-3C5F-FC4E-8064-006B6FFE58BB}" destId="{32F62042-6E49-DE4C-B7EE-44B0DB80EE5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EEE9BC-45B4-4AD5-BFB3-D403B63B62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CD5920-D820-43E1-9885-734FFBED867E}">
      <dgm:prSet/>
      <dgm:spPr/>
      <dgm:t>
        <a:bodyPr/>
        <a:lstStyle/>
        <a:p>
          <a:r>
            <a:rPr lang="en-US" dirty="0"/>
            <a:t>The experiment seems to perform as expected with the transaction data.</a:t>
          </a:r>
        </a:p>
      </dgm:t>
    </dgm:pt>
    <dgm:pt modelId="{044E7F67-7A13-4C21-B0C2-FAE40C4CE552}" type="parTrans" cxnId="{A4EF10E5-E245-4A36-BD90-95C1BEB57892}">
      <dgm:prSet/>
      <dgm:spPr/>
      <dgm:t>
        <a:bodyPr/>
        <a:lstStyle/>
        <a:p>
          <a:endParaRPr lang="en-US"/>
        </a:p>
      </dgm:t>
    </dgm:pt>
    <dgm:pt modelId="{68D86225-190B-43FE-B72C-174B1F252B91}" type="sibTrans" cxnId="{A4EF10E5-E245-4A36-BD90-95C1BEB57892}">
      <dgm:prSet/>
      <dgm:spPr/>
      <dgm:t>
        <a:bodyPr/>
        <a:lstStyle/>
        <a:p>
          <a:endParaRPr lang="en-US"/>
        </a:p>
      </dgm:t>
    </dgm:pt>
    <dgm:pt modelId="{99017EBD-6CD9-4783-9C76-1B9D124D4AEF}">
      <dgm:prSet/>
      <dgm:spPr/>
      <dgm:t>
        <a:bodyPr/>
        <a:lstStyle/>
        <a:p>
          <a:r>
            <a:rPr lang="en-US" dirty="0"/>
            <a:t>For the transaction that doesn’t exist the programs stops at the bloom filter check saving CPU time.</a:t>
          </a:r>
        </a:p>
      </dgm:t>
    </dgm:pt>
    <dgm:pt modelId="{F64EAECE-1464-4950-8C53-8DB24E42CD5C}" type="parTrans" cxnId="{DEAEDF61-3C27-40F1-B2F2-C08EB31287E0}">
      <dgm:prSet/>
      <dgm:spPr/>
      <dgm:t>
        <a:bodyPr/>
        <a:lstStyle/>
        <a:p>
          <a:endParaRPr lang="en-US"/>
        </a:p>
      </dgm:t>
    </dgm:pt>
    <dgm:pt modelId="{8D2A4E82-06C2-4CCB-BA69-285F12865A25}" type="sibTrans" cxnId="{DEAEDF61-3C27-40F1-B2F2-C08EB31287E0}">
      <dgm:prSet/>
      <dgm:spPr/>
      <dgm:t>
        <a:bodyPr/>
        <a:lstStyle/>
        <a:p>
          <a:endParaRPr lang="en-US"/>
        </a:p>
      </dgm:t>
    </dgm:pt>
    <dgm:pt modelId="{029D4FD7-770D-4C7F-957D-C7434AD96067}">
      <dgm:prSet/>
      <dgm:spPr/>
      <dgm:t>
        <a:bodyPr/>
        <a:lstStyle/>
        <a:p>
          <a:endParaRPr lang="en-US" dirty="0"/>
        </a:p>
      </dgm:t>
    </dgm:pt>
    <dgm:pt modelId="{0A1048AC-0489-4273-9DD3-2970CD28D6B7}" type="parTrans" cxnId="{2FD69229-3521-4B97-B359-51547D5B6BED}">
      <dgm:prSet/>
      <dgm:spPr/>
      <dgm:t>
        <a:bodyPr/>
        <a:lstStyle/>
        <a:p>
          <a:endParaRPr lang="en-US"/>
        </a:p>
      </dgm:t>
    </dgm:pt>
    <dgm:pt modelId="{303EEFA0-4C9C-47A5-B769-1D8E00C927B1}" type="sibTrans" cxnId="{2FD69229-3521-4B97-B359-51547D5B6BED}">
      <dgm:prSet/>
      <dgm:spPr/>
      <dgm:t>
        <a:bodyPr/>
        <a:lstStyle/>
        <a:p>
          <a:endParaRPr lang="en-US"/>
        </a:p>
      </dgm:t>
    </dgm:pt>
    <dgm:pt modelId="{E6FDBD44-8CD8-4FE7-9A0B-A0FCC32E8B7B}" type="pres">
      <dgm:prSet presAssocID="{E2EEE9BC-45B4-4AD5-BFB3-D403B63B62F1}" presName="root" presStyleCnt="0">
        <dgm:presLayoutVars>
          <dgm:dir/>
          <dgm:resizeHandles val="exact"/>
        </dgm:presLayoutVars>
      </dgm:prSet>
      <dgm:spPr/>
    </dgm:pt>
    <dgm:pt modelId="{6AECE543-8FE7-4E55-8CDE-4F28A53C7BFB}" type="pres">
      <dgm:prSet presAssocID="{46CD5920-D820-43E1-9885-734FFBED867E}" presName="compNode" presStyleCnt="0"/>
      <dgm:spPr/>
    </dgm:pt>
    <dgm:pt modelId="{2B5616ED-289B-45D1-AFD0-CE7EC8D1CE4E}" type="pres">
      <dgm:prSet presAssocID="{46CD5920-D820-43E1-9885-734FFBED867E}" presName="bgRect" presStyleLbl="bgShp" presStyleIdx="0" presStyleCnt="3"/>
      <dgm:spPr/>
    </dgm:pt>
    <dgm:pt modelId="{62BAF3B9-C181-48CA-B68C-62F6005F25B1}" type="pres">
      <dgm:prSet presAssocID="{46CD5920-D820-43E1-9885-734FFBED86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AAE099-8B9F-400A-B794-0BE1402BF9D7}" type="pres">
      <dgm:prSet presAssocID="{46CD5920-D820-43E1-9885-734FFBED867E}" presName="spaceRect" presStyleCnt="0"/>
      <dgm:spPr/>
    </dgm:pt>
    <dgm:pt modelId="{7EC2FA3F-190B-45D0-BDF0-D886DB263C1A}" type="pres">
      <dgm:prSet presAssocID="{46CD5920-D820-43E1-9885-734FFBED867E}" presName="parTx" presStyleLbl="revTx" presStyleIdx="0" presStyleCnt="3">
        <dgm:presLayoutVars>
          <dgm:chMax val="0"/>
          <dgm:chPref val="0"/>
        </dgm:presLayoutVars>
      </dgm:prSet>
      <dgm:spPr/>
    </dgm:pt>
    <dgm:pt modelId="{46D5282D-ACE4-493D-BE00-5C227E8E4A16}" type="pres">
      <dgm:prSet presAssocID="{68D86225-190B-43FE-B72C-174B1F252B91}" presName="sibTrans" presStyleCnt="0"/>
      <dgm:spPr/>
    </dgm:pt>
    <dgm:pt modelId="{5A2C41B0-2030-46E9-B73B-713F0ADE1D11}" type="pres">
      <dgm:prSet presAssocID="{99017EBD-6CD9-4783-9C76-1B9D124D4AEF}" presName="compNode" presStyleCnt="0"/>
      <dgm:spPr/>
    </dgm:pt>
    <dgm:pt modelId="{8F1C474A-A2BE-4A94-B3A4-D00A268CE921}" type="pres">
      <dgm:prSet presAssocID="{99017EBD-6CD9-4783-9C76-1B9D124D4AEF}" presName="bgRect" presStyleLbl="bgShp" presStyleIdx="1" presStyleCnt="3"/>
      <dgm:spPr/>
    </dgm:pt>
    <dgm:pt modelId="{DD21DBB7-4847-4AE4-A0AE-20F3F172A228}" type="pres">
      <dgm:prSet presAssocID="{99017EBD-6CD9-4783-9C76-1B9D124D4A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7E4A94A-6F98-41BE-810C-2094AD7CB4DA}" type="pres">
      <dgm:prSet presAssocID="{99017EBD-6CD9-4783-9C76-1B9D124D4AEF}" presName="spaceRect" presStyleCnt="0"/>
      <dgm:spPr/>
    </dgm:pt>
    <dgm:pt modelId="{DD5D9F42-515B-42F5-B51F-41DA85E6B973}" type="pres">
      <dgm:prSet presAssocID="{99017EBD-6CD9-4783-9C76-1B9D124D4AEF}" presName="parTx" presStyleLbl="revTx" presStyleIdx="1" presStyleCnt="3">
        <dgm:presLayoutVars>
          <dgm:chMax val="0"/>
          <dgm:chPref val="0"/>
        </dgm:presLayoutVars>
      </dgm:prSet>
      <dgm:spPr/>
    </dgm:pt>
    <dgm:pt modelId="{C83D1438-B43F-42FC-8AA7-991E1E9AEF6C}" type="pres">
      <dgm:prSet presAssocID="{8D2A4E82-06C2-4CCB-BA69-285F12865A25}" presName="sibTrans" presStyleCnt="0"/>
      <dgm:spPr/>
    </dgm:pt>
    <dgm:pt modelId="{8F096ADA-86CF-4924-BC6B-3A19D2B7A86B}" type="pres">
      <dgm:prSet presAssocID="{029D4FD7-770D-4C7F-957D-C7434AD96067}" presName="compNode" presStyleCnt="0"/>
      <dgm:spPr/>
    </dgm:pt>
    <dgm:pt modelId="{1DA85460-1092-4B95-9B0F-148CBF9E3F54}" type="pres">
      <dgm:prSet presAssocID="{029D4FD7-770D-4C7F-957D-C7434AD96067}" presName="bgRect" presStyleLbl="bgShp" presStyleIdx="2" presStyleCnt="3"/>
      <dgm:spPr/>
    </dgm:pt>
    <dgm:pt modelId="{F2F76E54-946D-4708-9D47-A0491801620B}" type="pres">
      <dgm:prSet presAssocID="{029D4FD7-770D-4C7F-957D-C7434AD960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B5FAE8C-80E0-4235-B4F9-C089F6AB7729}" type="pres">
      <dgm:prSet presAssocID="{029D4FD7-770D-4C7F-957D-C7434AD96067}" presName="spaceRect" presStyleCnt="0"/>
      <dgm:spPr/>
    </dgm:pt>
    <dgm:pt modelId="{C90ABC7A-DBA0-4DBC-98A6-B882783322B3}" type="pres">
      <dgm:prSet presAssocID="{029D4FD7-770D-4C7F-957D-C7434AD960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FC801B-F5FF-49BA-8B51-3022F0D2140A}" type="presOf" srcId="{E2EEE9BC-45B4-4AD5-BFB3-D403B63B62F1}" destId="{E6FDBD44-8CD8-4FE7-9A0B-A0FCC32E8B7B}" srcOrd="0" destOrd="0" presId="urn:microsoft.com/office/officeart/2018/2/layout/IconVerticalSolidList"/>
    <dgm:cxn modelId="{2FD69229-3521-4B97-B359-51547D5B6BED}" srcId="{E2EEE9BC-45B4-4AD5-BFB3-D403B63B62F1}" destId="{029D4FD7-770D-4C7F-957D-C7434AD96067}" srcOrd="2" destOrd="0" parTransId="{0A1048AC-0489-4273-9DD3-2970CD28D6B7}" sibTransId="{303EEFA0-4C9C-47A5-B769-1D8E00C927B1}"/>
    <dgm:cxn modelId="{DEAEDF61-3C27-40F1-B2F2-C08EB31287E0}" srcId="{E2EEE9BC-45B4-4AD5-BFB3-D403B63B62F1}" destId="{99017EBD-6CD9-4783-9C76-1B9D124D4AEF}" srcOrd="1" destOrd="0" parTransId="{F64EAECE-1464-4950-8C53-8DB24E42CD5C}" sibTransId="{8D2A4E82-06C2-4CCB-BA69-285F12865A25}"/>
    <dgm:cxn modelId="{B7AE22D2-1BE0-42BB-80E9-836294771713}" type="presOf" srcId="{029D4FD7-770D-4C7F-957D-C7434AD96067}" destId="{C90ABC7A-DBA0-4DBC-98A6-B882783322B3}" srcOrd="0" destOrd="0" presId="urn:microsoft.com/office/officeart/2018/2/layout/IconVerticalSolidList"/>
    <dgm:cxn modelId="{A4EF10E5-E245-4A36-BD90-95C1BEB57892}" srcId="{E2EEE9BC-45B4-4AD5-BFB3-D403B63B62F1}" destId="{46CD5920-D820-43E1-9885-734FFBED867E}" srcOrd="0" destOrd="0" parTransId="{044E7F67-7A13-4C21-B0C2-FAE40C4CE552}" sibTransId="{68D86225-190B-43FE-B72C-174B1F252B91}"/>
    <dgm:cxn modelId="{B5FF38EA-8AFA-4D2D-8F40-88CEA7E9A1B5}" type="presOf" srcId="{99017EBD-6CD9-4783-9C76-1B9D124D4AEF}" destId="{DD5D9F42-515B-42F5-B51F-41DA85E6B973}" srcOrd="0" destOrd="0" presId="urn:microsoft.com/office/officeart/2018/2/layout/IconVerticalSolidList"/>
    <dgm:cxn modelId="{F05779FA-F2EE-49F6-ACE8-DF8D01FF5F72}" type="presOf" srcId="{46CD5920-D820-43E1-9885-734FFBED867E}" destId="{7EC2FA3F-190B-45D0-BDF0-D886DB263C1A}" srcOrd="0" destOrd="0" presId="urn:microsoft.com/office/officeart/2018/2/layout/IconVerticalSolidList"/>
    <dgm:cxn modelId="{0C7B9B45-25A0-43B7-A1EB-1F6BCBEFBE04}" type="presParOf" srcId="{E6FDBD44-8CD8-4FE7-9A0B-A0FCC32E8B7B}" destId="{6AECE543-8FE7-4E55-8CDE-4F28A53C7BFB}" srcOrd="0" destOrd="0" presId="urn:microsoft.com/office/officeart/2018/2/layout/IconVerticalSolidList"/>
    <dgm:cxn modelId="{A1736225-646A-4A76-9CFB-C9D5E4DA0189}" type="presParOf" srcId="{6AECE543-8FE7-4E55-8CDE-4F28A53C7BFB}" destId="{2B5616ED-289B-45D1-AFD0-CE7EC8D1CE4E}" srcOrd="0" destOrd="0" presId="urn:microsoft.com/office/officeart/2018/2/layout/IconVerticalSolidList"/>
    <dgm:cxn modelId="{E5D31981-96EA-4990-85A0-42C90B682E59}" type="presParOf" srcId="{6AECE543-8FE7-4E55-8CDE-4F28A53C7BFB}" destId="{62BAF3B9-C181-48CA-B68C-62F6005F25B1}" srcOrd="1" destOrd="0" presId="urn:microsoft.com/office/officeart/2018/2/layout/IconVerticalSolidList"/>
    <dgm:cxn modelId="{45EA538C-5B77-4026-B8A5-533159D04998}" type="presParOf" srcId="{6AECE543-8FE7-4E55-8CDE-4F28A53C7BFB}" destId="{B6AAE099-8B9F-400A-B794-0BE1402BF9D7}" srcOrd="2" destOrd="0" presId="urn:microsoft.com/office/officeart/2018/2/layout/IconVerticalSolidList"/>
    <dgm:cxn modelId="{6AD63681-9356-42EA-91E7-6B369C58A880}" type="presParOf" srcId="{6AECE543-8FE7-4E55-8CDE-4F28A53C7BFB}" destId="{7EC2FA3F-190B-45D0-BDF0-D886DB263C1A}" srcOrd="3" destOrd="0" presId="urn:microsoft.com/office/officeart/2018/2/layout/IconVerticalSolidList"/>
    <dgm:cxn modelId="{100B263E-5D19-42CC-95D3-A39C33AB86E3}" type="presParOf" srcId="{E6FDBD44-8CD8-4FE7-9A0B-A0FCC32E8B7B}" destId="{46D5282D-ACE4-493D-BE00-5C227E8E4A16}" srcOrd="1" destOrd="0" presId="urn:microsoft.com/office/officeart/2018/2/layout/IconVerticalSolidList"/>
    <dgm:cxn modelId="{8FA6F3CC-093D-4B5C-9C61-20F5A60ECE54}" type="presParOf" srcId="{E6FDBD44-8CD8-4FE7-9A0B-A0FCC32E8B7B}" destId="{5A2C41B0-2030-46E9-B73B-713F0ADE1D11}" srcOrd="2" destOrd="0" presId="urn:microsoft.com/office/officeart/2018/2/layout/IconVerticalSolidList"/>
    <dgm:cxn modelId="{C25584EC-124A-430C-8D6B-671E100ABEB1}" type="presParOf" srcId="{5A2C41B0-2030-46E9-B73B-713F0ADE1D11}" destId="{8F1C474A-A2BE-4A94-B3A4-D00A268CE921}" srcOrd="0" destOrd="0" presId="urn:microsoft.com/office/officeart/2018/2/layout/IconVerticalSolidList"/>
    <dgm:cxn modelId="{387C98BD-7FA9-48D5-8CCA-7ECC2D621E8B}" type="presParOf" srcId="{5A2C41B0-2030-46E9-B73B-713F0ADE1D11}" destId="{DD21DBB7-4847-4AE4-A0AE-20F3F172A228}" srcOrd="1" destOrd="0" presId="urn:microsoft.com/office/officeart/2018/2/layout/IconVerticalSolidList"/>
    <dgm:cxn modelId="{B4FA0746-0F39-45E2-AFCC-7983B8CB0CDA}" type="presParOf" srcId="{5A2C41B0-2030-46E9-B73B-713F0ADE1D11}" destId="{07E4A94A-6F98-41BE-810C-2094AD7CB4DA}" srcOrd="2" destOrd="0" presId="urn:microsoft.com/office/officeart/2018/2/layout/IconVerticalSolidList"/>
    <dgm:cxn modelId="{90DF8D23-843E-448E-A496-D599DC237B81}" type="presParOf" srcId="{5A2C41B0-2030-46E9-B73B-713F0ADE1D11}" destId="{DD5D9F42-515B-42F5-B51F-41DA85E6B973}" srcOrd="3" destOrd="0" presId="urn:microsoft.com/office/officeart/2018/2/layout/IconVerticalSolidList"/>
    <dgm:cxn modelId="{C1059AA1-4C0A-4573-ADF2-6F64766D1F32}" type="presParOf" srcId="{E6FDBD44-8CD8-4FE7-9A0B-A0FCC32E8B7B}" destId="{C83D1438-B43F-42FC-8AA7-991E1E9AEF6C}" srcOrd="3" destOrd="0" presId="urn:microsoft.com/office/officeart/2018/2/layout/IconVerticalSolidList"/>
    <dgm:cxn modelId="{ECCC548A-8D91-49B6-A380-0CE62A5BDCD6}" type="presParOf" srcId="{E6FDBD44-8CD8-4FE7-9A0B-A0FCC32E8B7B}" destId="{8F096ADA-86CF-4924-BC6B-3A19D2B7A86B}" srcOrd="4" destOrd="0" presId="urn:microsoft.com/office/officeart/2018/2/layout/IconVerticalSolidList"/>
    <dgm:cxn modelId="{25B47E87-FCAB-4515-9E80-CD4FE79B6306}" type="presParOf" srcId="{8F096ADA-86CF-4924-BC6B-3A19D2B7A86B}" destId="{1DA85460-1092-4B95-9B0F-148CBF9E3F54}" srcOrd="0" destOrd="0" presId="urn:microsoft.com/office/officeart/2018/2/layout/IconVerticalSolidList"/>
    <dgm:cxn modelId="{C8814EEA-505A-411B-A4C4-4AE64379C672}" type="presParOf" srcId="{8F096ADA-86CF-4924-BC6B-3A19D2B7A86B}" destId="{F2F76E54-946D-4708-9D47-A0491801620B}" srcOrd="1" destOrd="0" presId="urn:microsoft.com/office/officeart/2018/2/layout/IconVerticalSolidList"/>
    <dgm:cxn modelId="{263BAF4A-3293-451B-B26C-5242A2842EB9}" type="presParOf" srcId="{8F096ADA-86CF-4924-BC6B-3A19D2B7A86B}" destId="{7B5FAE8C-80E0-4235-B4F9-C089F6AB7729}" srcOrd="2" destOrd="0" presId="urn:microsoft.com/office/officeart/2018/2/layout/IconVerticalSolidList"/>
    <dgm:cxn modelId="{3BB1C3EB-33F5-4709-AC68-B41B57849FED}" type="presParOf" srcId="{8F096ADA-86CF-4924-BC6B-3A19D2B7A86B}" destId="{C90ABC7A-DBA0-4DBC-98A6-B882783322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DEB5D-B904-4287-9D08-97C546CEA2F0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C43D1-F911-487A-85A7-319DF7C433A9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7B795-CEA7-42F2-89DB-D9BF7255CE54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this project, we have made changes to the block structure to speed up the verification process of a transaction.</a:t>
          </a:r>
        </a:p>
      </dsp:txBody>
      <dsp:txXfrm>
        <a:off x="1959895" y="919142"/>
        <a:ext cx="4288504" cy="1696878"/>
      </dsp:txXfrm>
    </dsp:sp>
    <dsp:sp modelId="{DA26C020-D973-4C7D-9FB2-773D27D4B7B0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71B9B-C274-4A8A-8087-F0DB0EDF7F75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0810-1EE3-4A2E-926F-5193C9F4168A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We</a:t>
          </a:r>
          <a:r>
            <a:rPr lang="en-US" sz="1900" b="1" kern="1200" baseline="0" dirty="0"/>
            <a:t> have implemented a bloom filter along with Merkle Tree in the block to  speed up the transaction verification process and make it more efficient.</a:t>
          </a:r>
          <a:endParaRPr lang="en-US" sz="1900" b="1" kern="1200" dirty="0"/>
        </a:p>
      </dsp:txBody>
      <dsp:txXfrm>
        <a:off x="1959895" y="3040241"/>
        <a:ext cx="4288504" cy="1696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02EA1-E073-6F44-9A3D-E74D67FED7EE}">
      <dsp:nvSpPr>
        <dsp:cNvPr id="0" name=""/>
        <dsp:cNvSpPr/>
      </dsp:nvSpPr>
      <dsp:spPr>
        <a:xfrm>
          <a:off x="0" y="70158"/>
          <a:ext cx="10515600" cy="1974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2022, </a:t>
          </a:r>
          <a:r>
            <a:rPr lang="en-GB" sz="2400" kern="1200" dirty="0"/>
            <a:t>Pedersen</a:t>
          </a:r>
          <a:r>
            <a:rPr lang="en-US" sz="2400" kern="1200" dirty="0"/>
            <a:t> in their experiment, ‘</a:t>
          </a:r>
          <a:r>
            <a:rPr lang="en-GB" sz="2400" kern="1200" dirty="0"/>
            <a:t>Non-Interactive and Information-Theoretic Secure Verifiable Secret Sharing</a:t>
          </a:r>
          <a:r>
            <a:rPr lang="en-US" sz="2400" kern="1200" dirty="0"/>
            <a:t>’ performed an experiment </a:t>
          </a:r>
          <a:r>
            <a:rPr lang="en-GB" sz="2400" kern="1200" dirty="0"/>
            <a:t>each person can verify that he has received correct information about the secret without talking with other persons using bloom filters, merkle tree and accumulators.</a:t>
          </a:r>
          <a:endParaRPr lang="en-US" sz="2400" kern="1200" dirty="0"/>
        </a:p>
      </dsp:txBody>
      <dsp:txXfrm>
        <a:off x="96388" y="166546"/>
        <a:ext cx="10322824" cy="1781745"/>
      </dsp:txXfrm>
    </dsp:sp>
    <dsp:sp modelId="{32F62042-6E49-DE4C-B7EE-44B0DB80EE5B}">
      <dsp:nvSpPr>
        <dsp:cNvPr id="0" name=""/>
        <dsp:cNvSpPr/>
      </dsp:nvSpPr>
      <dsp:spPr>
        <a:xfrm>
          <a:off x="0" y="2116679"/>
          <a:ext cx="10515600" cy="216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2018, Ripon </a:t>
          </a:r>
          <a:r>
            <a:rPr lang="en-US" sz="2400" kern="1200" dirty="0" err="1"/>
            <a:t>Patgiri</a:t>
          </a:r>
          <a:r>
            <a:rPr lang="en-US" sz="2400" kern="1200" dirty="0"/>
            <a:t> and Malaya Dutta Borah wrote, ‘HEX-BLOOM: An Efficient Method for Authenticity and Integrity Verification in Privacy-preserving Computing ’ where they propose to replace the Merkle tree with </a:t>
          </a:r>
          <a:r>
            <a:rPr lang="en-US" sz="2400" b="0" kern="1200" dirty="0"/>
            <a:t>HEX- BLOOM(hash, Exclusive-OR, and Bloom Filter) in order to reduce unnecessary network traffic for data verification.</a:t>
          </a:r>
          <a:endParaRPr lang="en-US" sz="2400" kern="1200" dirty="0"/>
        </a:p>
      </dsp:txBody>
      <dsp:txXfrm>
        <a:off x="105662" y="2222341"/>
        <a:ext cx="10304276" cy="1953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616ED-289B-45D1-AFD0-CE7EC8D1CE4E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AF3B9-C181-48CA-B68C-62F6005F25B1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FA3F-190B-45D0-BDF0-D886DB263C1A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experiment seems to perform as expected with the transaction data.</a:t>
          </a:r>
        </a:p>
      </dsp:txBody>
      <dsp:txXfrm>
        <a:off x="1866111" y="690"/>
        <a:ext cx="4382288" cy="1615680"/>
      </dsp:txXfrm>
    </dsp:sp>
    <dsp:sp modelId="{8F1C474A-A2BE-4A94-B3A4-D00A268CE921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1DBB7-4847-4AE4-A0AE-20F3F172A228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D9F42-515B-42F5-B51F-41DA85E6B97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the transaction that doesn’t exist the programs stops at the bloom filter check saving CPU time.</a:t>
          </a:r>
        </a:p>
      </dsp:txBody>
      <dsp:txXfrm>
        <a:off x="1866111" y="2020291"/>
        <a:ext cx="4382288" cy="1615680"/>
      </dsp:txXfrm>
    </dsp:sp>
    <dsp:sp modelId="{1DA85460-1092-4B95-9B0F-148CBF9E3F54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76E54-946D-4708-9D47-A0491801620B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ABC7A-DBA0-4DBC-98A6-B882783322B3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74AE-1BC3-D84A-8102-790688D7B189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159E7-FD04-104E-9173-BD50D408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DE17-D682-4981-95C8-D7F5BCD63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DE17-D682-4981-95C8-D7F5BCD630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DE17-D682-4981-95C8-D7F5BCD630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DE17-D682-4981-95C8-D7F5BCD630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6E0B-B715-7742-9A6E-5A95D2EE4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36E92-99FB-C94F-B87D-4F131724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69F0-ACCF-E247-8F49-582A89D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44F0-FF9B-074B-8A48-3240B020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72F-4023-6544-895E-AE1487AA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816F-3A16-C243-824C-E70D401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F2B8F-EE37-2A49-AAD7-F1862908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0ABE-BD83-B041-B2E6-50C9A793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E07D-583A-3142-9905-B560B815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E1F1-7C7A-3142-B734-A9FF6C61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B0DB5-C905-F647-ACDF-BAF645F80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3370E-2371-1743-A76E-07CE4808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9FE9F-BAE1-6449-A27E-E272FEC1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4D51-4D28-6B4A-8765-B2E49587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E7F9-1F6D-8E42-B01D-4784E7DD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BDCE-B592-3745-805B-238B1CA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AF7C-83BD-4B44-9795-8063A3FF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84389-F858-9B43-9902-F5B6AD52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E1D4-D52F-B042-B296-120ADE99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3BDF-B80C-3448-82B6-FBF3C90E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6E37-DB2B-8D43-8B9E-E8B5A4E4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16E94-B76F-6643-B2D3-FE3F1140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E133-8FE2-1547-A842-28FADDCF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676C-22A7-034C-8185-C7C7CD9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50FE-4D42-4749-8859-F88A53D2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1D3-9923-E74F-998B-1455B03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9DF6-4726-EA4F-A803-8E862237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3A1B-FBBD-1544-B54F-3A2371C4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03C2-CC92-E948-B944-C41A7D57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1472D-2E94-604C-9F22-D6018DB6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692D-69C3-0F4E-87E4-409B14C0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9E33-0807-2B41-9A2F-C10D4EF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508B-D479-DE4E-A755-6FEBAAF3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673E-8B5B-1848-BB27-6729B968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BAB83-07AC-0C41-8CBA-AF25D8404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34D0-17EB-6641-A319-266F5F5FB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B46F7-F253-D841-BC48-FA508B1C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533F-2589-3141-9698-09CC5B35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FC998-6413-6F42-BF87-251770E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3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A845-69EF-EA4A-86C3-A8E3EF44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5D352-B299-DC43-8605-B454870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51EB5-705C-2E48-A4CB-3942654C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D5248-6DE0-9B48-9711-F31C673B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DBEDC-42C7-854D-AA81-D1971D21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93BD2-FD50-394C-B2F0-F5FC9601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B694F-4C72-ED41-B685-E8C54F5D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B87A-050F-394B-B128-EA9C9F2E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F659-242E-2B43-BEF3-B04E2CD9C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51074-1219-0C46-9246-1DE83F96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1E67-99A9-B04B-A806-7E58E41D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5031-EC78-1349-85D0-112659CF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AA17-D14D-7248-8837-FF34F8BA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D51-882E-4043-A96D-86DFD2D5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BF699-3245-EF42-8B90-F8F96C95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D13DD-5AF4-C441-A8B8-C7B1AEB8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83F66-C364-5C4B-9AB5-BEC3C080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5A878-68BA-174D-8395-4DEA7E04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1345-3175-1F43-9663-B948C110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CFAE7-E4BF-8845-8BCC-0808930D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02D9-9ABB-EA46-A1FC-9E85B095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6118-DC15-E248-8C33-B123F448E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66EE-674C-0943-BA3A-D093324CFA13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F3EE-CF34-C942-ACEB-1ADDFF242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5B6E-BE06-6F42-A2BB-48E2D18AC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18CD-B9A3-E34D-8D5C-B3A8FAB9A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securitysite-when-bob-met-alice/bloom-filters-merkle-trees-and-accumulators-27bc2f7baf5a" TargetMode="External"/><Relationship Id="rId2" Type="http://schemas.openxmlformats.org/officeDocument/2006/relationships/hyperlink" Target="https://eprint.iacr.org/2021/773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F07D-A749-7A42-8825-B21476D10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327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Merkle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443A-2610-BC4F-9EFA-45738972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0428"/>
            <a:ext cx="2912533" cy="1627572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/>
              <a:t>Developed By: </a:t>
            </a:r>
          </a:p>
          <a:p>
            <a:pPr algn="l"/>
            <a:r>
              <a:rPr lang="en-US" sz="1800" dirty="0"/>
              <a:t>Avinash Kukreja</a:t>
            </a:r>
          </a:p>
          <a:p>
            <a:pPr algn="l"/>
            <a:r>
              <a:rPr lang="en-US" sz="1800" dirty="0"/>
              <a:t>Project Advisor:</a:t>
            </a:r>
          </a:p>
          <a:p>
            <a:pPr algn="l"/>
            <a:r>
              <a:rPr lang="en-US" sz="1800" dirty="0"/>
              <a:t>Dr. Feng Yu</a:t>
            </a:r>
          </a:p>
        </p:txBody>
      </p:sp>
      <p:pic>
        <p:nvPicPr>
          <p:cNvPr id="7" name="Picture 6" descr="A picture containing text, sign, red&#10;&#10;Description automatically generated">
            <a:extLst>
              <a:ext uri="{FF2B5EF4-FFF2-40B4-BE49-F238E27FC236}">
                <a16:creationId xmlns:a16="http://schemas.microsoft.com/office/drawing/2014/main" id="{E37D7DDB-D2CB-5D4E-8023-15EF71C6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74533" cy="11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BE1B-5DAB-4108-8BE4-116FD06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0"/>
            <a:ext cx="11139854" cy="1844256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spc="600" dirty="0">
                <a:solidFill>
                  <a:srgbClr val="FFFFFF"/>
                </a:solidFill>
              </a:rPr>
              <a:t>Experiment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95457-20B0-4FC7-9109-CA0BF9B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801"/>
            <a:ext cx="5137588" cy="40633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this experiment, we have seven hashed transactions.</a:t>
            </a:r>
          </a:p>
          <a:p>
            <a:r>
              <a:rPr lang="en-US" sz="2800" dirty="0"/>
              <a:t>Next, Each transaction is added to the bloom filter and a merkle tree is constructed bottom-up from the transaction data.</a:t>
            </a:r>
          </a:p>
          <a:p>
            <a:r>
              <a:rPr lang="en-US" dirty="0"/>
              <a:t>While performing the transaction verification is where our combined data structure is used.</a:t>
            </a:r>
          </a:p>
          <a:p>
            <a:endParaRPr lang="en-US" sz="28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5454AF-6159-4275-BBBD-5DF297577E88}"/>
              </a:ext>
            </a:extLst>
          </p:cNvPr>
          <p:cNvSpPr txBox="1">
            <a:spLocks/>
          </p:cNvSpPr>
          <p:nvPr/>
        </p:nvSpPr>
        <p:spPr>
          <a:xfrm>
            <a:off x="6361091" y="2277801"/>
            <a:ext cx="5137588" cy="3899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First, the transaction is searched in the bloom filter by hashing it and looking for the bits in bit array.</a:t>
            </a:r>
          </a:p>
          <a:p>
            <a:r>
              <a:rPr lang="en-US" dirty="0"/>
              <a:t>If found, that means it’s a probabilistic yes, next, it looks up the transaction in the leaves.</a:t>
            </a:r>
          </a:p>
          <a:p>
            <a:r>
              <a:rPr lang="en-US" dirty="0"/>
              <a:t>If found, next is constructs the tree up and matches the roots to guarantee the transactions were unchanged.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9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D231-B5AB-F4FB-651B-D84242ED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99738" cy="7167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for performing transaction data: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0801C59-91FF-7507-DF28-FE173BF7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081826"/>
            <a:ext cx="11323310" cy="5413160"/>
          </a:xfrm>
        </p:spPr>
      </p:pic>
    </p:spTree>
    <p:extLst>
      <p:ext uri="{BB962C8B-B14F-4D97-AF65-F5344CB8AC3E}">
        <p14:creationId xmlns:p14="http://schemas.microsoft.com/office/powerpoint/2010/main" val="132372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52168-ED29-9E44-8C65-7ED920BB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96D830-36CC-400C-8D1B-958E6A604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6272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41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8D7B-7E1F-FF48-879B-7E36B02E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15DA-7691-B34C-AF06-69C947CF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52" y="2881456"/>
            <a:ext cx="6308058" cy="3865797"/>
          </a:xfrm>
        </p:spPr>
        <p:txBody>
          <a:bodyPr anchor="t">
            <a:normAutofit/>
          </a:bodyPr>
          <a:lstStyle/>
          <a:p>
            <a:r>
              <a:rPr lang="en-US" sz="2600" dirty="0"/>
              <a:t>Perform the experiment using real transaction data in large number.</a:t>
            </a:r>
          </a:p>
          <a:p>
            <a:pPr lvl="0"/>
            <a:r>
              <a:rPr lang="en-US" sz="2600" dirty="0"/>
              <a:t>Implement a chain of blocks with the modified structure.</a:t>
            </a:r>
          </a:p>
          <a:p>
            <a:pPr lvl="0"/>
            <a:r>
              <a:rPr lang="en-US" sz="2600" dirty="0"/>
              <a:t>Record upon the time the system saves by using the bloom filter first. </a:t>
            </a:r>
          </a:p>
          <a:p>
            <a:pPr lvl="0"/>
            <a:r>
              <a:rPr lang="en-US" sz="2600" dirty="0"/>
              <a:t>Experiment with the size of bit array in order to reduce false positive for the bloom filter.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624C53-76B6-B84D-B6B4-4922BA039763}"/>
              </a:ext>
            </a:extLst>
          </p:cNvPr>
          <p:cNvGrpSpPr/>
          <p:nvPr/>
        </p:nvGrpSpPr>
        <p:grpSpPr>
          <a:xfrm>
            <a:off x="4694548" y="924281"/>
            <a:ext cx="6642532" cy="1957175"/>
            <a:chOff x="-2000999" y="1180713"/>
            <a:chExt cx="6513603" cy="191918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B35D66E-6AF2-404C-9715-5AE69C832650}"/>
                </a:ext>
              </a:extLst>
            </p:cNvPr>
            <p:cNvSpPr/>
            <p:nvPr/>
          </p:nvSpPr>
          <p:spPr>
            <a:xfrm>
              <a:off x="-2000999" y="1180713"/>
              <a:ext cx="6513603" cy="17842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AA39336-669D-F543-9DC7-0C239391082D}"/>
                </a:ext>
              </a:extLst>
            </p:cNvPr>
            <p:cNvSpPr txBox="1"/>
            <p:nvPr/>
          </p:nvSpPr>
          <p:spPr>
            <a:xfrm>
              <a:off x="-1826799" y="1489850"/>
              <a:ext cx="6339403" cy="1610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rm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In future, we plan to extend the current system: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2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5CC7-7609-9345-8386-0FFE74EB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756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E4E5-CB27-9391-F8FE-213BF71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1D06-3737-7B6B-D9A1-28CCB09A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NimbusRomNo9L"/>
              </a:rPr>
              <a:t>HEX-BLOOM: An Efficient Method for Authenticity and Integrity Verification in Privacy-preserving Computing at 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https://eprint.iacr.org/2021/773.pdf</a:t>
            </a:r>
            <a:endParaRPr lang="en-US" sz="2000" dirty="0"/>
          </a:p>
          <a:p>
            <a:r>
              <a:rPr lang="en-US" sz="2000" dirty="0"/>
              <a:t> Non-Interactive and Information-Theoretic Secure Verifiable Secret Sharing at </a:t>
            </a:r>
            <a:r>
              <a:rPr lang="en-US" sz="2000" dirty="0">
                <a:hlinkClick r:id="rId3"/>
              </a:rPr>
              <a:t>https://medium.com/asecuritysite-when-bob-met-alice/bloom-filters-merkle-trees-and-accumulators-27bc2f7baf5a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30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23"/>
            <a:lum/>
          </a:blip>
          <a:srcRect/>
          <a:stretch>
            <a:fillRect t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F777-F1CA-FD4D-B4C4-F8F3B3F2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03" y="406920"/>
            <a:ext cx="10515600" cy="1325563"/>
          </a:xfrm>
        </p:spPr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AD6B-2CC4-CD41-B539-E2579626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483"/>
            <a:ext cx="5007964" cy="4444480"/>
          </a:xfrm>
          <a:noFill/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A </a:t>
            </a:r>
            <a:r>
              <a:rPr lang="en-US" b="1" i="0" u="none" strike="noStrike" dirty="0">
                <a:solidFill>
                  <a:srgbClr val="111111"/>
                </a:solidFill>
                <a:effectLst/>
                <a:latin typeface="SourceSansPro"/>
              </a:rPr>
              <a:t>cryptocurrency 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is a digital or virtual currency secured by cryptography, which makes it nearly impossible to counterfeit or double-spend.</a:t>
            </a:r>
            <a:r>
              <a:rPr lang="en-US" dirty="0"/>
              <a:t> </a:t>
            </a:r>
          </a:p>
          <a:p>
            <a:r>
              <a:rPr lang="en-US" dirty="0"/>
              <a:t>In a world of digitization, cryptocurrencies have become an import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 digital asset based on a network that is distributed across many computers.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9AA83-C575-C642-B154-77B39FA8C126}"/>
              </a:ext>
            </a:extLst>
          </p:cNvPr>
          <p:cNvSpPr txBox="1"/>
          <p:nvPr/>
        </p:nvSpPr>
        <p:spPr>
          <a:xfrm>
            <a:off x="6095999" y="1732483"/>
            <a:ext cx="52528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111111"/>
                </a:solidFill>
                <a:effectLst/>
                <a:latin typeface="SourceSansPro"/>
              </a:rPr>
              <a:t>This decentralized structure allows them to exist outside the control of governments and central authorities but makes it more prone to attacks. </a:t>
            </a:r>
            <a:r>
              <a:rPr lang="en-US" sz="2800" dirty="0"/>
              <a:t>Hence, making cryptocurrency more secure is beneficial idea.</a:t>
            </a:r>
          </a:p>
        </p:txBody>
      </p:sp>
    </p:spTree>
    <p:extLst>
      <p:ext uri="{BB962C8B-B14F-4D97-AF65-F5344CB8AC3E}">
        <p14:creationId xmlns:p14="http://schemas.microsoft.com/office/powerpoint/2010/main" val="39795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BE1B-5DAB-4108-8BE4-116FD06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0"/>
            <a:ext cx="11139854" cy="1844256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spc="600" dirty="0">
                <a:solidFill>
                  <a:srgbClr val="FFFFFF"/>
                </a:solidFill>
              </a:rPr>
              <a:t>Introduction To Blockchain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95457-20B0-4FC7-9109-CA0BF9B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801"/>
            <a:ext cx="5137588" cy="389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cryptocurrency needs to store its data and transactions in a secure way.</a:t>
            </a:r>
          </a:p>
          <a:p>
            <a:r>
              <a:rPr lang="en-US" dirty="0"/>
              <a:t>One of the ways some currencies store data is blockchain</a:t>
            </a:r>
          </a:p>
          <a:p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the name suggests, A blockchain database stores data in blocks that are linked together in a chain</a:t>
            </a:r>
            <a:r>
              <a:rPr lang="en-US" dirty="0"/>
              <a:t>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5454AF-6159-4275-BBBD-5DF297577E88}"/>
              </a:ext>
            </a:extLst>
          </p:cNvPr>
          <p:cNvSpPr txBox="1">
            <a:spLocks/>
          </p:cNvSpPr>
          <p:nvPr/>
        </p:nvSpPr>
        <p:spPr>
          <a:xfrm>
            <a:off x="6361091" y="2277801"/>
            <a:ext cx="5137588" cy="389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u="none" strike="noStrike" dirty="0">
                <a:effectLst/>
                <a:latin typeface="Google Sans"/>
              </a:rPr>
              <a:t>Blockchain technology is an advanced database mechanism that allows transparent information sharing within a business network.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9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5BB7-45FD-1F4D-A167-562C11D7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3715A0F-7C0E-4F82-B09C-01631ED30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3164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75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D0602-A505-2649-AD77-7407530D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30" y="1167953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7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erkle tree is a tree type data structure used </a:t>
            </a:r>
            <a:r>
              <a:rPr lang="en-US" sz="2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which every "leaf" is labelled with the </a:t>
            </a:r>
            <a:r>
              <a:rPr lang="en-US" sz="2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ryptographic hash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 hash</a:t>
            </a:r>
            <a:r>
              <a:rPr lang="en-US" sz="2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a data block, and every node that is not a leaf is labelled with the cryptographic hash of the labels of its child nodes.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9B8939C-1844-CA9B-A007-AB426BE9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5151"/>
            <a:ext cx="7620000" cy="485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D5192-A919-0052-9507-6E5BE07CD0F0}"/>
              </a:ext>
            </a:extLst>
          </p:cNvPr>
          <p:cNvSpPr txBox="1"/>
          <p:nvPr/>
        </p:nvSpPr>
        <p:spPr>
          <a:xfrm>
            <a:off x="5872767" y="588799"/>
            <a:ext cx="5400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a Merkle tree?</a:t>
            </a:r>
          </a:p>
        </p:txBody>
      </p:sp>
    </p:spTree>
    <p:extLst>
      <p:ext uri="{BB962C8B-B14F-4D97-AF65-F5344CB8AC3E}">
        <p14:creationId xmlns:p14="http://schemas.microsoft.com/office/powerpoint/2010/main" val="7693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D0602-A505-2649-AD77-7407530D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30" y="1167953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700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A bloom filter is </a:t>
            </a:r>
            <a:r>
              <a:rPr lang="en-US" sz="2700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a probabilistic data structure that is based on hashing</a:t>
            </a:r>
            <a:r>
              <a:rPr lang="en-US" sz="2700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. It is extremely space efficient and is typically used to add elements to a set and test if an element is in a set. Though, the elements themselves are not added to a set. Instead, a hash of the elements is added to the set.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5192-A919-0052-9507-6E5BE07CD0F0}"/>
              </a:ext>
            </a:extLst>
          </p:cNvPr>
          <p:cNvSpPr txBox="1"/>
          <p:nvPr/>
        </p:nvSpPr>
        <p:spPr>
          <a:xfrm>
            <a:off x="5872767" y="588799"/>
            <a:ext cx="5496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a Bloom Filter?</a:t>
            </a:r>
          </a:p>
        </p:txBody>
      </p:sp>
      <p:pic>
        <p:nvPicPr>
          <p:cNvPr id="6" name="Picture 5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8EC2D623-3E8F-9265-4124-53BB9808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9" y="1896292"/>
            <a:ext cx="7300175" cy="262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96531-24F6-EE02-BA28-243E3A9DF82A}"/>
              </a:ext>
            </a:extLst>
          </p:cNvPr>
          <p:cNvSpPr txBox="1"/>
          <p:nvPr/>
        </p:nvSpPr>
        <p:spPr>
          <a:xfrm>
            <a:off x="4767329" y="5567671"/>
            <a:ext cx="3991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is a probabilistic data structure, </a:t>
            </a:r>
            <a:r>
              <a:rPr lang="en-US" dirty="0" err="1"/>
              <a:t>i.e</a:t>
            </a:r>
            <a:r>
              <a:rPr lang="en-US" dirty="0"/>
              <a:t>,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False positives are possible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but Negatives are guaranteed </a:t>
            </a:r>
          </a:p>
        </p:txBody>
      </p:sp>
    </p:spTree>
    <p:extLst>
      <p:ext uri="{BB962C8B-B14F-4D97-AF65-F5344CB8AC3E}">
        <p14:creationId xmlns:p14="http://schemas.microsoft.com/office/powerpoint/2010/main" val="150547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19DD-4940-6545-8AFA-B113CF0F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6261F-21BB-464C-B7B4-388DA5D78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908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26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0F92-0622-46EA-AB87-F7202B9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4" y="0"/>
            <a:ext cx="6254496" cy="1828800"/>
          </a:xfrm>
        </p:spPr>
        <p:txBody>
          <a:bodyPr>
            <a:normAutofit/>
          </a:bodyPr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27A6-989E-4264-8E29-89DC03F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54" y="1580322"/>
            <a:ext cx="6383284" cy="42008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this project, we use the programming language rust. </a:t>
            </a:r>
          </a:p>
          <a:p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Rust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multi-paradigm, high-level, general-purpose </a:t>
            </a: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emphasizes performance, type safety, and concurrency.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the hashing performed in the experiment uses SHA-256 encoding.</a:t>
            </a:r>
          </a:p>
          <a:p>
            <a:r>
              <a:rPr lang="en-US" sz="2400" b="0" i="0" u="none" strike="noStrike" dirty="0">
                <a:effectLst/>
              </a:rPr>
              <a:t>SHA-256 is a hashing function that generates an almost-unique 256-bit (32-byte) signature for a text.</a:t>
            </a:r>
            <a:endParaRPr lang="en-US" sz="2400" dirty="0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83F1C-14CD-4F28-9745-36A9B812B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30" r="2" b="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BE1B-5DAB-4108-8BE4-116FD06D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0"/>
            <a:ext cx="11139854" cy="1844256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spc="600" dirty="0">
                <a:solidFill>
                  <a:srgbClr val="FFFFFF"/>
                </a:solidFill>
              </a:rPr>
              <a:t>Experiment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95457-20B0-4FC7-9109-CA0BF9B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801"/>
            <a:ext cx="5137588" cy="310854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First, we create a block structure to replicate an actual block in the block chain.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root of the merkle tree in the block is the hash of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the block we add a bloom filter.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5454AF-6159-4275-BBBD-5DF297577E88}"/>
              </a:ext>
            </a:extLst>
          </p:cNvPr>
          <p:cNvSpPr txBox="1">
            <a:spLocks/>
          </p:cNvSpPr>
          <p:nvPr/>
        </p:nvSpPr>
        <p:spPr>
          <a:xfrm>
            <a:off x="6361091" y="2277801"/>
            <a:ext cx="5137588" cy="389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2948F-045E-7547-9006-3E96B8D419F3}"/>
              </a:ext>
            </a:extLst>
          </p:cNvPr>
          <p:cNvSpPr txBox="1"/>
          <p:nvPr/>
        </p:nvSpPr>
        <p:spPr>
          <a:xfrm>
            <a:off x="6096001" y="2277801"/>
            <a:ext cx="5257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block also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the hash of the previous block to link the block in block chain.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nonce to represent the complexity of the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timestamp to indicate the time/date the block was created.</a:t>
            </a:r>
          </a:p>
        </p:txBody>
      </p:sp>
    </p:spTree>
    <p:extLst>
      <p:ext uri="{BB962C8B-B14F-4D97-AF65-F5344CB8AC3E}">
        <p14:creationId xmlns:p14="http://schemas.microsoft.com/office/powerpoint/2010/main" val="306242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873</Words>
  <Application>Microsoft Macintosh PowerPoint</Application>
  <PresentationFormat>Widescreen</PresentationFormat>
  <Paragraphs>65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NimbusRomNo9L</vt:lpstr>
      <vt:lpstr>SourceSansPro</vt:lpstr>
      <vt:lpstr>Office Theme</vt:lpstr>
      <vt:lpstr>Merkle Filter</vt:lpstr>
      <vt:lpstr>Introduction and Motivation</vt:lpstr>
      <vt:lpstr>Introduction To Blockchain</vt:lpstr>
      <vt:lpstr>Introduction:</vt:lpstr>
      <vt:lpstr>A Merkle tree is a tree type data structure used in which every "leaf" is labelled with the cryptographic hash of a data block, and every node that is not a leaf is labelled with the cryptographic hash of the labels of its child nodes. </vt:lpstr>
      <vt:lpstr>A bloom filter is a probabilistic data structure that is based on hashing. It is extremely space efficient and is typically used to add elements to a set and test if an element is in a set. Though, the elements themselves are not added to a set. Instead, a hash of the elements is added to the set.</vt:lpstr>
      <vt:lpstr>Previous Work</vt:lpstr>
      <vt:lpstr>Experiment Setup</vt:lpstr>
      <vt:lpstr>Experiment</vt:lpstr>
      <vt:lpstr>Experiment</vt:lpstr>
      <vt:lpstr>Code for performing transaction data:</vt:lpstr>
      <vt:lpstr>Conclusion</vt:lpstr>
      <vt:lpstr>Conclusion</vt:lpstr>
      <vt:lpstr>PowerPoint Presentation</vt:lpstr>
      <vt:lpstr>Links and 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Continuously Indexed Domain Adaptation</dc:title>
  <dc:creator>avinash N kukreja</dc:creator>
  <cp:lastModifiedBy>avinash N kukreja</cp:lastModifiedBy>
  <cp:revision>17</cp:revision>
  <dcterms:created xsi:type="dcterms:W3CDTF">2021-04-22T17:24:49Z</dcterms:created>
  <dcterms:modified xsi:type="dcterms:W3CDTF">2023-05-03T17:56:50Z</dcterms:modified>
</cp:coreProperties>
</file>