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7" r:id="rId2"/>
    <p:sldId id="266" r:id="rId3"/>
    <p:sldId id="267" r:id="rId4"/>
    <p:sldId id="268" r:id="rId5"/>
    <p:sldId id="269" r:id="rId6"/>
    <p:sldId id="270" r:id="rId7"/>
    <p:sldId id="271" r:id="rId8"/>
    <p:sldId id="258" r:id="rId9"/>
    <p:sldId id="261" r:id="rId10"/>
    <p:sldId id="263" r:id="rId11"/>
    <p:sldId id="264" r:id="rId12"/>
    <p:sldId id="265" r:id="rId1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196"/>
    <a:srgbClr val="F49709"/>
    <a:srgbClr val="D58408"/>
    <a:srgbClr val="1C6CB5"/>
    <a:srgbClr val="D5C139"/>
    <a:srgbClr val="ECD63F"/>
    <a:srgbClr val="CCCCCC"/>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p:cViewPr varScale="1">
        <p:scale>
          <a:sx n="80" d="100"/>
          <a:sy n="80" d="100"/>
        </p:scale>
        <p:origin x="1435"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49E3C-27A1-4F48-9155-33CAB1C7C284}" type="datetimeFigureOut">
              <a:rPr lang="en-US" smtClean="0"/>
              <a:t>12/9/2016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C31E72-8D54-4F67-A892-C3A295109E71}" type="slidenum">
              <a:rPr lang="en-US" smtClean="0"/>
              <a:t>‹#›</a:t>
            </a:fld>
            <a:endParaRPr lang="en-US"/>
          </a:p>
        </p:txBody>
      </p:sp>
    </p:spTree>
    <p:extLst>
      <p:ext uri="{BB962C8B-B14F-4D97-AF65-F5344CB8AC3E}">
        <p14:creationId xmlns:p14="http://schemas.microsoft.com/office/powerpoint/2010/main" val="1581795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C31E72-8D54-4F67-A892-C3A295109E71}" type="slidenum">
              <a:rPr lang="en-US" smtClean="0"/>
              <a:t>1</a:t>
            </a:fld>
            <a:endParaRPr lang="en-US"/>
          </a:p>
        </p:txBody>
      </p:sp>
    </p:spTree>
    <p:extLst>
      <p:ext uri="{BB962C8B-B14F-4D97-AF65-F5344CB8AC3E}">
        <p14:creationId xmlns:p14="http://schemas.microsoft.com/office/powerpoint/2010/main" val="973869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1"/>
            <a:ext cx="7772400" cy="1447800"/>
          </a:xfrm>
          <a:prstGeom prst="rect">
            <a:avLst/>
          </a:prstGeom>
        </p:spPr>
        <p:txBody>
          <a:bodyPr/>
          <a:lstStyle>
            <a:lvl1pPr algn="ctr">
              <a:defRPr>
                <a:solidFill>
                  <a:schemeClr val="bg2">
                    <a:lumMod val="75000"/>
                  </a:schemeClr>
                </a:solidFill>
                <a:latin typeface="Georgi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819400"/>
            <a:ext cx="6400800" cy="1752600"/>
          </a:xfrm>
          <a:prstGeom prst="rect">
            <a:avLst/>
          </a:prstGeom>
        </p:spPr>
        <p:txBody>
          <a:bodyPr/>
          <a:lstStyle>
            <a:lvl1pPr marL="0" indent="0" algn="ctr">
              <a:buNone/>
              <a:defRPr b="0" i="0">
                <a:solidFill>
                  <a:srgbClr val="606060"/>
                </a:solidFill>
                <a:latin typeface="Trebuchet MS"/>
                <a:cs typeface="Trebuchet M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11"/>
          <p:cNvCxnSpPr>
            <a:cxnSpLocks noChangeShapeType="1"/>
          </p:cNvCxnSpPr>
          <p:nvPr userDrawn="1"/>
        </p:nvCxnSpPr>
        <p:spPr bwMode="auto">
          <a:xfrm>
            <a:off x="838200" y="2362200"/>
            <a:ext cx="7620000" cy="1588"/>
          </a:xfrm>
          <a:prstGeom prst="line">
            <a:avLst/>
          </a:prstGeom>
          <a:noFill/>
          <a:ln w="9525">
            <a:solidFill>
              <a:schemeClr val="bg1"/>
            </a:solidFill>
            <a:prstDash val="dot"/>
            <a:round/>
            <a:headEnd/>
            <a:tailEnd/>
          </a:ln>
        </p:spPr>
      </p:cxnSp>
      <p:cxnSp>
        <p:nvCxnSpPr>
          <p:cNvPr id="5" name="Straight Connector 13"/>
          <p:cNvCxnSpPr>
            <a:cxnSpLocks noChangeShapeType="1"/>
          </p:cNvCxnSpPr>
          <p:nvPr userDrawn="1"/>
        </p:nvCxnSpPr>
        <p:spPr bwMode="auto">
          <a:xfrm>
            <a:off x="838200" y="2363788"/>
            <a:ext cx="7620000" cy="1587"/>
          </a:xfrm>
          <a:prstGeom prst="line">
            <a:avLst/>
          </a:prstGeom>
          <a:noFill/>
          <a:ln w="9525">
            <a:solidFill>
              <a:schemeClr val="tx1"/>
            </a:solidFill>
            <a:prstDash val="dot"/>
            <a:round/>
            <a:headEnd/>
            <a:tailEnd/>
          </a:ln>
        </p:spPr>
      </p:cxnSp>
      <p:sp>
        <p:nvSpPr>
          <p:cNvPr id="2" name="Title 1"/>
          <p:cNvSpPr>
            <a:spLocks noGrp="1"/>
          </p:cNvSpPr>
          <p:nvPr>
            <p:ph type="title"/>
          </p:nvPr>
        </p:nvSpPr>
        <p:spPr>
          <a:xfrm>
            <a:off x="722313" y="2338387"/>
            <a:ext cx="7772400" cy="1852613"/>
          </a:xfrm>
          <a:prstGeom prst="rect">
            <a:avLst/>
          </a:prstGeom>
        </p:spPr>
        <p:txBody>
          <a:bodyPr anchor="t"/>
          <a:lstStyle>
            <a:lvl1pPr algn="l">
              <a:defRPr sz="4000" b="0" i="0" cap="all">
                <a:solidFill>
                  <a:srgbClr val="606060"/>
                </a:solidFill>
                <a:latin typeface="Georgia"/>
                <a:cs typeface="Georgia"/>
              </a:defRPr>
            </a:lvl1pPr>
          </a:lstStyle>
          <a:p>
            <a:r>
              <a:rPr lang="en-US" dirty="0" smtClean="0"/>
              <a:t>Click to edit Master</a:t>
            </a:r>
            <a:endParaRPr lang="en-US" dirty="0"/>
          </a:p>
        </p:txBody>
      </p:sp>
      <p:sp>
        <p:nvSpPr>
          <p:cNvPr id="3" name="Text Placeholder 2"/>
          <p:cNvSpPr>
            <a:spLocks noGrp="1"/>
          </p:cNvSpPr>
          <p:nvPr>
            <p:ph type="body" idx="1"/>
          </p:nvPr>
        </p:nvSpPr>
        <p:spPr>
          <a:xfrm>
            <a:off x="722313" y="1676400"/>
            <a:ext cx="7772400" cy="661987"/>
          </a:xfrm>
          <a:prstGeom prst="rect">
            <a:avLst/>
          </a:prstGeom>
        </p:spPr>
        <p:txBody>
          <a:bodyPr anchor="b"/>
          <a:lstStyle>
            <a:lvl1pPr marL="0" indent="0">
              <a:buNone/>
              <a:defRPr sz="2000" b="0" i="0">
                <a:solidFill>
                  <a:srgbClr val="1C6CB5"/>
                </a:solidFill>
                <a:latin typeface="Trebuchet MS"/>
                <a:cs typeface="Trebuchet M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1143000"/>
          </a:xfrm>
          <a:prstGeom prst="rect">
            <a:avLst/>
          </a:prstGeom>
        </p:spPr>
        <p:txBody>
          <a:bodyPr/>
          <a:lstStyle>
            <a:lvl1pPr>
              <a:defRPr b="0" i="0">
                <a:solidFill>
                  <a:srgbClr val="606060"/>
                </a:solidFill>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685800" y="2514600"/>
            <a:ext cx="7772400" cy="3429000"/>
          </a:xfrm>
          <a:prstGeom prst="rect">
            <a:avLst/>
          </a:prstGeom>
        </p:spPr>
        <p:txBody>
          <a:bodyPr/>
          <a:lstStyle>
            <a:lvl1pPr>
              <a:defRPr b="0" i="0">
                <a:solidFill>
                  <a:srgbClr val="606060"/>
                </a:solidFill>
                <a:latin typeface="Trebuchet MS"/>
                <a:cs typeface="Trebuchet MS"/>
              </a:defRPr>
            </a:lvl1pPr>
            <a:lvl2pPr>
              <a:buClrTx/>
              <a:defRPr b="0" i="0">
                <a:solidFill>
                  <a:srgbClr val="606060"/>
                </a:solidFill>
                <a:latin typeface="Trebuchet MS"/>
                <a:cs typeface="Trebuchet MS"/>
              </a:defRPr>
            </a:lvl2pPr>
            <a:lvl3pPr>
              <a:buClrTx/>
              <a:defRPr b="0" i="0">
                <a:solidFill>
                  <a:srgbClr val="606060"/>
                </a:solidFill>
                <a:latin typeface="Trebuchet MS"/>
                <a:cs typeface="Trebuchet MS"/>
              </a:defRPr>
            </a:lvl3pPr>
            <a:lvl4pPr>
              <a:buClrTx/>
              <a:defRPr b="0" i="0">
                <a:solidFill>
                  <a:srgbClr val="606060"/>
                </a:solidFill>
                <a:latin typeface="Trebuchet MS"/>
                <a:cs typeface="Trebuchet MS"/>
              </a:defRPr>
            </a:lvl4pPr>
            <a:lvl5pPr>
              <a:defRPr b="0" i="1">
                <a:solidFill>
                  <a:srgbClr val="606060"/>
                </a:solidFill>
                <a:latin typeface="Trebuchet MS"/>
                <a:cs typeface="Trebuchet M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2400" cy="1143000"/>
          </a:xfrm>
          <a:prstGeom prst="rect">
            <a:avLst/>
          </a:prstGeom>
        </p:spPr>
        <p:txBody>
          <a:bodyPr/>
          <a:lstStyle>
            <a:lvl1pPr>
              <a:defRPr b="0" i="0">
                <a:solidFill>
                  <a:srgbClr val="606060"/>
                </a:solidFill>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85800" y="2133600"/>
            <a:ext cx="3810000" cy="3505200"/>
          </a:xfrm>
          <a:prstGeom prst="rect">
            <a:avLst/>
          </a:prstGeom>
        </p:spPr>
        <p:txBody>
          <a:bodyPr/>
          <a:lstStyle>
            <a:lvl1pPr>
              <a:defRPr sz="2800" b="0" i="0">
                <a:solidFill>
                  <a:srgbClr val="606060"/>
                </a:solidFill>
                <a:latin typeface="Trebuchet MS"/>
                <a:cs typeface="Trebuchet MS"/>
              </a:defRPr>
            </a:lvl1pPr>
            <a:lvl2pPr>
              <a:buClrTx/>
              <a:buFont typeface="Arial"/>
              <a:buChar char="•"/>
              <a:defRPr sz="2400" b="0" i="0">
                <a:solidFill>
                  <a:srgbClr val="606060"/>
                </a:solidFill>
                <a:latin typeface="Trebuchet MS"/>
                <a:cs typeface="Trebuchet MS"/>
              </a:defRPr>
            </a:lvl2pPr>
            <a:lvl3pPr>
              <a:buClrTx/>
              <a:buFont typeface="Arial"/>
              <a:buChar char="•"/>
              <a:defRPr sz="2000" b="0" i="0">
                <a:solidFill>
                  <a:srgbClr val="606060"/>
                </a:solidFill>
                <a:latin typeface="Trebuchet MS"/>
                <a:cs typeface="Trebuchet MS"/>
              </a:defRPr>
            </a:lvl3pPr>
            <a:lvl4pPr>
              <a:buClrTx/>
              <a:buFont typeface="Arial"/>
              <a:buChar char="•"/>
              <a:defRPr sz="1800" b="0" i="0">
                <a:solidFill>
                  <a:srgbClr val="606060"/>
                </a:solidFill>
                <a:latin typeface="Trebuchet MS"/>
                <a:cs typeface="Trebuchet MS"/>
              </a:defRPr>
            </a:lvl4pPr>
            <a:lvl5pPr>
              <a:buClr>
                <a:srgbClr val="ECD63F"/>
              </a:buClr>
              <a:buFontTx/>
              <a:buNone/>
              <a:defRPr sz="1800" b="0" i="1">
                <a:solidFill>
                  <a:srgbClr val="606060"/>
                </a:solidFill>
                <a:latin typeface="Trebuchet MS"/>
                <a:cs typeface="Trebuchet M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133600"/>
            <a:ext cx="3810000" cy="3505200"/>
          </a:xfrm>
          <a:prstGeom prst="rect">
            <a:avLst/>
          </a:prstGeom>
        </p:spPr>
        <p:txBody>
          <a:bodyPr/>
          <a:lstStyle>
            <a:lvl1pPr>
              <a:defRPr sz="2800" b="0" i="0">
                <a:solidFill>
                  <a:srgbClr val="606060"/>
                </a:solidFill>
                <a:latin typeface="Trebuchet MS"/>
                <a:cs typeface="Trebuchet MS"/>
              </a:defRPr>
            </a:lvl1pPr>
            <a:lvl2pPr>
              <a:buClrTx/>
              <a:buFont typeface="Arial"/>
              <a:buChar char="•"/>
              <a:defRPr sz="2400" b="0" i="0">
                <a:solidFill>
                  <a:srgbClr val="808080"/>
                </a:solidFill>
                <a:latin typeface="Trebuchet MS"/>
                <a:cs typeface="Trebuchet MS"/>
              </a:defRPr>
            </a:lvl2pPr>
            <a:lvl3pPr>
              <a:buClrTx/>
              <a:buFont typeface="Arial"/>
              <a:buChar char="•"/>
              <a:defRPr sz="2000" b="0" i="0">
                <a:solidFill>
                  <a:srgbClr val="808080"/>
                </a:solidFill>
                <a:latin typeface="Trebuchet MS"/>
                <a:cs typeface="Trebuchet MS"/>
              </a:defRPr>
            </a:lvl3pPr>
            <a:lvl4pPr>
              <a:buClrTx/>
              <a:buFont typeface="Arial"/>
              <a:buChar char="•"/>
              <a:defRPr sz="1800" b="0" i="0">
                <a:solidFill>
                  <a:srgbClr val="808080"/>
                </a:solidFill>
                <a:latin typeface="Trebuchet MS"/>
                <a:cs typeface="Trebuchet MS"/>
              </a:defRPr>
            </a:lvl4pPr>
            <a:lvl5pPr>
              <a:buClr>
                <a:srgbClr val="ECD63F"/>
              </a:buClr>
              <a:buFontTx/>
              <a:buNone/>
              <a:defRPr sz="1800" b="0" i="1">
                <a:solidFill>
                  <a:srgbClr val="808080"/>
                </a:solidFill>
                <a:latin typeface="Trebuchet MS"/>
                <a:cs typeface="Trebuchet M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06475"/>
          </a:xfrm>
          <a:prstGeom prst="rect">
            <a:avLst/>
          </a:prstGeom>
        </p:spPr>
        <p:txBody>
          <a:bodyPr/>
          <a:lstStyle>
            <a:lvl1pPr>
              <a:defRPr b="0" i="0">
                <a:solidFill>
                  <a:srgbClr val="808080"/>
                </a:solidFill>
                <a:latin typeface="Georgia"/>
                <a:cs typeface="Georgia"/>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057401"/>
            <a:ext cx="4040188" cy="438935"/>
          </a:xfrm>
          <a:prstGeom prst="rect">
            <a:avLst/>
          </a:prstGeom>
        </p:spPr>
        <p:txBody>
          <a:bodyPr anchor="b"/>
          <a:lstStyle>
            <a:lvl1pPr marL="0" indent="0">
              <a:buNone/>
              <a:defRPr sz="2400" b="0" i="0">
                <a:solidFill>
                  <a:srgbClr val="1C6CB5"/>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p:nvPr>
        </p:nvSpPr>
        <p:spPr>
          <a:xfrm>
            <a:off x="457200" y="2637626"/>
            <a:ext cx="4040188" cy="2971800"/>
          </a:xfrm>
          <a:prstGeom prst="rect">
            <a:avLst/>
          </a:prstGeom>
        </p:spPr>
        <p:txBody>
          <a:bodyPr/>
          <a:lstStyle>
            <a:lvl1pPr>
              <a:defRPr sz="2400" b="0" i="0">
                <a:solidFill>
                  <a:srgbClr val="606060"/>
                </a:solidFill>
                <a:latin typeface="Trebuchet MS"/>
                <a:cs typeface="Trebuchet MS"/>
              </a:defRPr>
            </a:lvl1pPr>
            <a:lvl2pPr>
              <a:buClr>
                <a:srgbClr val="ECD63F"/>
              </a:buClr>
              <a:buFont typeface="Arial"/>
              <a:buChar char="•"/>
              <a:defRPr sz="2000" b="0" i="0">
                <a:solidFill>
                  <a:srgbClr val="606060"/>
                </a:solidFill>
                <a:latin typeface="Trebuchet MS"/>
                <a:cs typeface="Trebuchet MS"/>
              </a:defRPr>
            </a:lvl2pPr>
            <a:lvl3pPr>
              <a:buClr>
                <a:srgbClr val="ECD63F"/>
              </a:buClr>
              <a:buFont typeface="Arial"/>
              <a:buChar char="•"/>
              <a:defRPr sz="1800" b="0" i="0">
                <a:solidFill>
                  <a:srgbClr val="606060"/>
                </a:solidFill>
                <a:latin typeface="Trebuchet MS"/>
                <a:cs typeface="Trebuchet MS"/>
              </a:defRPr>
            </a:lvl3pPr>
            <a:lvl4pPr>
              <a:buClr>
                <a:srgbClr val="ECD63F"/>
              </a:buClr>
              <a:buFont typeface="Arial"/>
              <a:buChar char="•"/>
              <a:defRPr sz="1600" b="0" i="0">
                <a:solidFill>
                  <a:srgbClr val="606060"/>
                </a:solidFill>
                <a:latin typeface="Trebuchet MS"/>
                <a:cs typeface="Trebuchet MS"/>
              </a:defRPr>
            </a:lvl4pPr>
            <a:lvl5pPr>
              <a:buClr>
                <a:srgbClr val="ECD63F"/>
              </a:buClr>
              <a:buFontTx/>
              <a:buNone/>
              <a:defRPr sz="1600" b="0" i="1">
                <a:solidFill>
                  <a:srgbClr val="606060"/>
                </a:solidFill>
                <a:latin typeface="Trebuchet MS"/>
                <a:cs typeface="Trebuchet MS"/>
              </a:defRPr>
            </a:lvl5pPr>
            <a:lvl6pPr>
              <a:defRPr sz="1600"/>
            </a:lvl6pPr>
            <a:lvl7pPr>
              <a:defRPr sz="1600"/>
            </a:lvl7pPr>
            <a:lvl8pPr>
              <a:defRPr sz="1600"/>
            </a:lvl8pPr>
            <a:lvl9pPr>
              <a:defRPr sz="1600"/>
            </a:lvl9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057401"/>
            <a:ext cx="4041775" cy="438935"/>
          </a:xfrm>
          <a:prstGeom prst="rect">
            <a:avLst/>
          </a:prstGeom>
        </p:spPr>
        <p:txBody>
          <a:bodyPr anchor="b"/>
          <a:lstStyle>
            <a:lvl1pPr marL="0" indent="0">
              <a:buNone/>
              <a:defRPr sz="2400" b="0" i="0">
                <a:solidFill>
                  <a:srgbClr val="1C6CB5"/>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a:t>
            </a:r>
          </a:p>
        </p:txBody>
      </p:sp>
      <p:sp>
        <p:nvSpPr>
          <p:cNvPr id="6" name="Content Placeholder 5"/>
          <p:cNvSpPr>
            <a:spLocks noGrp="1"/>
          </p:cNvSpPr>
          <p:nvPr>
            <p:ph sz="quarter" idx="4"/>
          </p:nvPr>
        </p:nvSpPr>
        <p:spPr>
          <a:xfrm>
            <a:off x="4645025" y="2637626"/>
            <a:ext cx="4041775" cy="2971800"/>
          </a:xfrm>
          <a:prstGeom prst="rect">
            <a:avLst/>
          </a:prstGeom>
        </p:spPr>
        <p:txBody>
          <a:bodyPr/>
          <a:lstStyle>
            <a:lvl1pPr>
              <a:defRPr sz="2400">
                <a:solidFill>
                  <a:srgbClr val="606060"/>
                </a:solidFill>
              </a:defRPr>
            </a:lvl1pPr>
            <a:lvl2pPr>
              <a:buClr>
                <a:srgbClr val="ECD63F"/>
              </a:buClr>
              <a:buFont typeface="Arial"/>
              <a:buChar char="•"/>
              <a:defRPr sz="2000">
                <a:solidFill>
                  <a:srgbClr val="606060"/>
                </a:solidFill>
              </a:defRPr>
            </a:lvl2pPr>
            <a:lvl3pPr>
              <a:buClr>
                <a:srgbClr val="ECD63F"/>
              </a:buClr>
              <a:buFont typeface="Arial"/>
              <a:buChar char="•"/>
              <a:defRPr sz="1800">
                <a:solidFill>
                  <a:srgbClr val="606060"/>
                </a:solidFill>
              </a:defRPr>
            </a:lvl3pPr>
            <a:lvl4pPr>
              <a:buClr>
                <a:srgbClr val="ECD63F"/>
              </a:buClr>
              <a:buFont typeface="Arial"/>
              <a:buChar char="•"/>
              <a:defRPr sz="1600">
                <a:solidFill>
                  <a:srgbClr val="606060"/>
                </a:solidFill>
              </a:defRPr>
            </a:lvl4pPr>
            <a:lvl5pPr>
              <a:buClr>
                <a:srgbClr val="ECD63F"/>
              </a:buClr>
              <a:buFontTx/>
              <a:buNone/>
              <a:defRPr sz="1600" i="1">
                <a:solidFill>
                  <a:srgbClr val="606060"/>
                </a:solidFill>
              </a:defRPr>
            </a:lvl5pPr>
            <a:lvl6pPr>
              <a:defRPr sz="1600"/>
            </a:lvl6pPr>
            <a:lvl7pPr>
              <a:defRPr sz="1600"/>
            </a:lvl7pPr>
            <a:lvl8pPr>
              <a:defRPr sz="1600"/>
            </a:lvl8pPr>
            <a:lvl9pPr>
              <a:defRPr sz="1600"/>
            </a:lvl9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3008313" cy="1295400"/>
          </a:xfrm>
          <a:prstGeom prst="rect">
            <a:avLst/>
          </a:prstGeom>
          <a:solidFill>
            <a:srgbClr val="F49709"/>
          </a:solidFill>
        </p:spPr>
        <p:txBody>
          <a:bodyPr anchor="b"/>
          <a:lstStyle>
            <a:lvl1pPr algn="l">
              <a:defRPr sz="2000" b="0" i="0">
                <a:latin typeface="Trebuchet MS"/>
                <a:cs typeface="Trebuchet MS"/>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143000"/>
            <a:ext cx="5111750" cy="4495800"/>
          </a:xfrm>
          <a:prstGeom prst="rect">
            <a:avLst/>
          </a:prstGeom>
        </p:spPr>
        <p:txBody>
          <a:bodyPr/>
          <a:lstStyle>
            <a:lvl1pPr>
              <a:defRPr sz="3200">
                <a:solidFill>
                  <a:srgbClr val="606060"/>
                </a:solidFill>
                <a:latin typeface="Georgia"/>
                <a:cs typeface="Georgia"/>
              </a:defRPr>
            </a:lvl1pPr>
            <a:lvl2pPr>
              <a:buClrTx/>
              <a:buFont typeface="Arial"/>
              <a:buChar char="•"/>
              <a:defRPr sz="2800" b="0" i="0">
                <a:solidFill>
                  <a:srgbClr val="606060"/>
                </a:solidFill>
                <a:latin typeface="Trebuchet MS"/>
                <a:cs typeface="Trebuchet MS"/>
              </a:defRPr>
            </a:lvl2pPr>
            <a:lvl3pPr>
              <a:buClrTx/>
              <a:buFont typeface="Arial"/>
              <a:buChar char="•"/>
              <a:defRPr sz="2400" b="0" i="0">
                <a:solidFill>
                  <a:srgbClr val="606060"/>
                </a:solidFill>
                <a:latin typeface="Trebuchet MS"/>
                <a:cs typeface="Trebuchet MS"/>
              </a:defRPr>
            </a:lvl3pPr>
            <a:lvl4pPr>
              <a:buClrTx/>
              <a:buFont typeface="Arial"/>
              <a:buChar char="•"/>
              <a:defRPr sz="2000" b="0" i="0">
                <a:solidFill>
                  <a:srgbClr val="606060"/>
                </a:solidFill>
                <a:latin typeface="Trebuchet MS"/>
                <a:cs typeface="Trebuchet MS"/>
              </a:defRPr>
            </a:lvl4pPr>
            <a:lvl5pPr>
              <a:buClr>
                <a:srgbClr val="ECD63F"/>
              </a:buClr>
              <a:buFontTx/>
              <a:buNone/>
              <a:defRPr sz="2000" b="0" i="1">
                <a:solidFill>
                  <a:srgbClr val="606060"/>
                </a:solidFill>
                <a:latin typeface="Trebuchet MS"/>
                <a:cs typeface="Trebuchet MS"/>
              </a:defRPr>
            </a:lvl5pPr>
            <a:lvl6pPr>
              <a:defRPr sz="2000"/>
            </a:lvl6pPr>
            <a:lvl7pPr>
              <a:defRPr sz="2000"/>
            </a:lvl7pPr>
            <a:lvl8pPr>
              <a:defRPr sz="2000"/>
            </a:lvl8pPr>
            <a:lvl9pPr>
              <a:defRPr sz="2000"/>
            </a:lvl9pPr>
          </a:lstStyle>
          <a:p>
            <a:pPr lvl="0"/>
            <a:r>
              <a:rPr lang="en-US" dirty="0" smtClean="0"/>
              <a:t>Click to edit Master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590800"/>
            <a:ext cx="3008313" cy="3048000"/>
          </a:xfrm>
          <a:prstGeom prst="rect">
            <a:avLst/>
          </a:prstGeom>
        </p:spPr>
        <p:txBody>
          <a:bodyPr/>
          <a:lstStyle>
            <a:lvl1pPr marL="0" indent="0">
              <a:buNone/>
              <a:defRPr sz="1400" b="0" i="0">
                <a:solidFill>
                  <a:srgbClr val="606060"/>
                </a:solidFill>
                <a:latin typeface="Trebuchet MS"/>
                <a:cs typeface="Trebuchet M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4495800"/>
            <a:ext cx="5334000" cy="566738"/>
          </a:xfrm>
          <a:prstGeom prst="rect">
            <a:avLst/>
          </a:prstGeom>
        </p:spPr>
        <p:txBody>
          <a:bodyPr anchor="b"/>
          <a:lstStyle>
            <a:lvl1pPr algn="ctr">
              <a:defRPr sz="2000" b="0" i="0">
                <a:solidFill>
                  <a:srgbClr val="606060"/>
                </a:solidFill>
                <a:latin typeface="Georgia"/>
                <a:cs typeface="Georgia"/>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828800" y="1295400"/>
            <a:ext cx="5334000" cy="3124200"/>
          </a:xfrm>
          <a:prstGeom prst="rect">
            <a:avLst/>
          </a:prstGeom>
          <a:ln>
            <a:headEnd type="none" w="med" len="med"/>
            <a:tailEnd type="none" w="med" len="med"/>
          </a:ln>
        </p:spPr>
        <p:style>
          <a:lnRef idx="3">
            <a:schemeClr val="lt1"/>
          </a:lnRef>
          <a:fillRef idx="1">
            <a:schemeClr val="accent3"/>
          </a:fillRef>
          <a:effectRef idx="1">
            <a:schemeClr val="accent3"/>
          </a:effectRef>
          <a:fontRef idx="none"/>
        </p:style>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828800" y="5062538"/>
            <a:ext cx="5334000" cy="804862"/>
          </a:xfrm>
          <a:prstGeom prst="rect">
            <a:avLst/>
          </a:prstGeom>
        </p:spPr>
        <p:txBody>
          <a:bodyPr/>
          <a:lstStyle>
            <a:lvl1pPr marL="0" indent="0" algn="ctr">
              <a:buNone/>
              <a:defRPr sz="1400" b="0" i="0">
                <a:solidFill>
                  <a:srgbClr val="606060"/>
                </a:solidFill>
                <a:latin typeface="Trebuchet MS"/>
                <a:cs typeface="Trebuchet M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gray_seal_alt.jpg"/>
          <p:cNvPicPr>
            <a:picLocks noChangeAspect="1"/>
          </p:cNvPicPr>
          <p:nvPr userDrawn="1"/>
        </p:nvPicPr>
        <p:blipFill>
          <a:blip r:embed="rId10"/>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837" r:id="rId1"/>
    <p:sldLayoutId id="2147483838" r:id="rId2"/>
    <p:sldLayoutId id="2147483844" r:id="rId3"/>
    <p:sldLayoutId id="2147483839" r:id="rId4"/>
    <p:sldLayoutId id="2147483840" r:id="rId5"/>
    <p:sldLayoutId id="2147483841" r:id="rId6"/>
    <p:sldLayoutId id="2147483842" r:id="rId7"/>
    <p:sldLayoutId id="2147483843" r:id="rId8"/>
  </p:sldLayoutIdLst>
  <p:txStyles>
    <p:titleStyle>
      <a:lvl1pPr algn="l" rtl="0" eaLnBrk="0" fontAlgn="base" hangingPunct="0">
        <a:spcBef>
          <a:spcPct val="0"/>
        </a:spcBef>
        <a:spcAft>
          <a:spcPct val="0"/>
        </a:spcAft>
        <a:defRPr sz="3600">
          <a:solidFill>
            <a:schemeClr val="bg1"/>
          </a:solidFill>
          <a:latin typeface="+mj-lt"/>
          <a:ea typeface="ＭＳ Ｐゴシック" pitchFamily="122" charset="-128"/>
          <a:cs typeface="ＭＳ Ｐゴシック" pitchFamily="122" charset="-128"/>
        </a:defRPr>
      </a:lvl1pPr>
      <a:lvl2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2pPr>
      <a:lvl3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3pPr>
      <a:lvl4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4pPr>
      <a:lvl5pPr algn="l" rtl="0" eaLnBrk="0" fontAlgn="base" hangingPunct="0">
        <a:spcBef>
          <a:spcPct val="0"/>
        </a:spcBef>
        <a:spcAft>
          <a:spcPct val="0"/>
        </a:spcAft>
        <a:defRPr sz="3600">
          <a:solidFill>
            <a:schemeClr val="bg1"/>
          </a:solidFill>
          <a:latin typeface="Georgia" pitchFamily="125" charset="0"/>
          <a:ea typeface="ＭＳ Ｐゴシック" pitchFamily="122" charset="-128"/>
          <a:cs typeface="ＭＳ Ｐゴシック" pitchFamily="122" charset="-128"/>
        </a:defRPr>
      </a:lvl5pPr>
      <a:lvl6pPr marL="457200" algn="l" rtl="0" fontAlgn="base">
        <a:spcBef>
          <a:spcPct val="0"/>
        </a:spcBef>
        <a:spcAft>
          <a:spcPct val="0"/>
        </a:spcAft>
        <a:defRPr sz="3600">
          <a:solidFill>
            <a:schemeClr val="bg1"/>
          </a:solidFill>
          <a:latin typeface="Times" pitchFamily="122" charset="0"/>
        </a:defRPr>
      </a:lvl6pPr>
      <a:lvl7pPr marL="914400" algn="l" rtl="0" fontAlgn="base">
        <a:spcBef>
          <a:spcPct val="0"/>
        </a:spcBef>
        <a:spcAft>
          <a:spcPct val="0"/>
        </a:spcAft>
        <a:defRPr sz="3600">
          <a:solidFill>
            <a:schemeClr val="bg1"/>
          </a:solidFill>
          <a:latin typeface="Times" pitchFamily="122" charset="0"/>
        </a:defRPr>
      </a:lvl7pPr>
      <a:lvl8pPr marL="1371600" algn="l" rtl="0" fontAlgn="base">
        <a:spcBef>
          <a:spcPct val="0"/>
        </a:spcBef>
        <a:spcAft>
          <a:spcPct val="0"/>
        </a:spcAft>
        <a:defRPr sz="3600">
          <a:solidFill>
            <a:schemeClr val="bg1"/>
          </a:solidFill>
          <a:latin typeface="Times" pitchFamily="122" charset="0"/>
        </a:defRPr>
      </a:lvl8pPr>
      <a:lvl9pPr marL="1828800" algn="l" rtl="0" fontAlgn="base">
        <a:spcBef>
          <a:spcPct val="0"/>
        </a:spcBef>
        <a:spcAft>
          <a:spcPct val="0"/>
        </a:spcAft>
        <a:defRPr sz="3600">
          <a:solidFill>
            <a:schemeClr val="bg1"/>
          </a:solidFill>
          <a:latin typeface="Times" pitchFamily="122" charset="0"/>
        </a:defRPr>
      </a:lvl9pPr>
    </p:titleStyle>
    <p:bodyStyle>
      <a:lvl1pPr marL="342900" indent="-342900" algn="l" rtl="0" eaLnBrk="0" fontAlgn="base" hangingPunct="0">
        <a:spcBef>
          <a:spcPct val="20000"/>
        </a:spcBef>
        <a:spcAft>
          <a:spcPct val="0"/>
        </a:spcAft>
        <a:buClr>
          <a:srgbClr val="FF6600"/>
        </a:buClr>
        <a:defRPr sz="2400">
          <a:solidFill>
            <a:schemeClr val="bg1"/>
          </a:solidFill>
          <a:latin typeface="+mn-lt"/>
          <a:ea typeface="ＭＳ Ｐゴシック" pitchFamily="122" charset="-128"/>
          <a:cs typeface="ＭＳ Ｐゴシック" pitchFamily="122" charset="-128"/>
        </a:defRPr>
      </a:lvl1pPr>
      <a:lvl2pPr marL="742950" indent="-285750" algn="l" rtl="0" eaLnBrk="0" fontAlgn="base" hangingPunct="0">
        <a:spcBef>
          <a:spcPct val="20000"/>
        </a:spcBef>
        <a:spcAft>
          <a:spcPct val="0"/>
        </a:spcAft>
        <a:buClr>
          <a:srgbClr val="FF6633"/>
        </a:buClr>
        <a:buSzPct val="80000"/>
        <a:buFont typeface="Times" charset="0"/>
        <a:buChar char="•"/>
        <a:defRPr sz="2400">
          <a:solidFill>
            <a:schemeClr val="bg1"/>
          </a:solidFill>
          <a:latin typeface="+mn-lt"/>
          <a:ea typeface="ＭＳ Ｐゴシック" pitchFamily="122" charset="-128"/>
        </a:defRPr>
      </a:lvl2pPr>
      <a:lvl3pPr marL="1143000" indent="-228600" algn="l" rtl="0" eaLnBrk="0" fontAlgn="base" hangingPunct="0">
        <a:spcBef>
          <a:spcPct val="20000"/>
        </a:spcBef>
        <a:spcAft>
          <a:spcPct val="0"/>
        </a:spcAft>
        <a:buClr>
          <a:srgbClr val="FF6600"/>
        </a:buClr>
        <a:buChar char="•"/>
        <a:defRPr sz="2000">
          <a:solidFill>
            <a:schemeClr val="bg1"/>
          </a:solidFill>
          <a:latin typeface="+mn-lt"/>
          <a:ea typeface="ＭＳ Ｐゴシック" pitchFamily="122" charset="-128"/>
        </a:defRPr>
      </a:lvl3pPr>
      <a:lvl4pPr marL="1600200" indent="-228600" algn="l" rtl="0" eaLnBrk="0" fontAlgn="base" hangingPunct="0">
        <a:spcBef>
          <a:spcPct val="20000"/>
        </a:spcBef>
        <a:spcAft>
          <a:spcPct val="0"/>
        </a:spcAft>
        <a:buClr>
          <a:srgbClr val="FF6600"/>
        </a:buClr>
        <a:buSzPct val="95000"/>
        <a:buFont typeface="Times" charset="0"/>
        <a:buChar char="•"/>
        <a:defRPr sz="2000">
          <a:solidFill>
            <a:schemeClr val="bg1"/>
          </a:solidFill>
          <a:latin typeface="+mn-lt"/>
          <a:ea typeface="ＭＳ Ｐゴシック" pitchFamily="122" charset="-128"/>
        </a:defRPr>
      </a:lvl4pPr>
      <a:lvl5pPr marL="2057400" indent="-228600" algn="l" rtl="0" eaLnBrk="0" fontAlgn="base" hangingPunct="0">
        <a:spcBef>
          <a:spcPct val="20000"/>
        </a:spcBef>
        <a:spcAft>
          <a:spcPct val="0"/>
        </a:spcAft>
        <a:buClr>
          <a:schemeClr val="bg1"/>
        </a:buClr>
        <a:defRPr sz="2000">
          <a:solidFill>
            <a:schemeClr val="bg1"/>
          </a:solidFill>
          <a:latin typeface="+mn-lt"/>
          <a:ea typeface="ＭＳ Ｐゴシック" pitchFamily="122" charset="-128"/>
        </a:defRPr>
      </a:lvl5pPr>
      <a:lvl6pPr marL="2514600" indent="-228600" algn="l" rtl="0" fontAlgn="base">
        <a:spcBef>
          <a:spcPct val="20000"/>
        </a:spcBef>
        <a:spcAft>
          <a:spcPct val="0"/>
        </a:spcAft>
        <a:buClr>
          <a:schemeClr val="bg1"/>
        </a:buClr>
        <a:defRPr sz="2000">
          <a:solidFill>
            <a:schemeClr val="bg1"/>
          </a:solidFill>
          <a:latin typeface="+mn-lt"/>
          <a:ea typeface="ＭＳ Ｐゴシック" pitchFamily="122" charset="-128"/>
        </a:defRPr>
      </a:lvl6pPr>
      <a:lvl7pPr marL="2971800" indent="-228600" algn="l" rtl="0" fontAlgn="base">
        <a:spcBef>
          <a:spcPct val="20000"/>
        </a:spcBef>
        <a:spcAft>
          <a:spcPct val="0"/>
        </a:spcAft>
        <a:buClr>
          <a:schemeClr val="bg1"/>
        </a:buClr>
        <a:defRPr sz="2000">
          <a:solidFill>
            <a:schemeClr val="bg1"/>
          </a:solidFill>
          <a:latin typeface="+mn-lt"/>
          <a:ea typeface="ＭＳ Ｐゴシック" pitchFamily="122" charset="-128"/>
        </a:defRPr>
      </a:lvl7pPr>
      <a:lvl8pPr marL="3429000" indent="-228600" algn="l" rtl="0" fontAlgn="base">
        <a:spcBef>
          <a:spcPct val="20000"/>
        </a:spcBef>
        <a:spcAft>
          <a:spcPct val="0"/>
        </a:spcAft>
        <a:buClr>
          <a:schemeClr val="bg1"/>
        </a:buClr>
        <a:defRPr sz="2000">
          <a:solidFill>
            <a:schemeClr val="bg1"/>
          </a:solidFill>
          <a:latin typeface="+mn-lt"/>
          <a:ea typeface="ＭＳ Ｐゴシック" pitchFamily="122" charset="-128"/>
        </a:defRPr>
      </a:lvl8pPr>
      <a:lvl9pPr marL="3886200" indent="-228600" algn="l" rtl="0" fontAlgn="base">
        <a:spcBef>
          <a:spcPct val="20000"/>
        </a:spcBef>
        <a:spcAft>
          <a:spcPct val="0"/>
        </a:spcAft>
        <a:buClr>
          <a:schemeClr val="bg1"/>
        </a:buClr>
        <a:defRPr sz="2000">
          <a:solidFill>
            <a:schemeClr val="bg1"/>
          </a:solidFill>
          <a:latin typeface="+mn-lt"/>
          <a:ea typeface="ＭＳ Ｐゴシック" pitchFamily="12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27922"/>
            <a:ext cx="9144000" cy="1981199"/>
          </a:xfrm>
        </p:spPr>
        <p:txBody>
          <a:bodyPr/>
          <a:lstStyle/>
          <a:p>
            <a:r>
              <a:rPr lang="en-US" sz="2800" dirty="0">
                <a:solidFill>
                  <a:schemeClr val="tx1"/>
                </a:solidFill>
                <a:latin typeface="Times" panose="02020603050405020304" pitchFamily="18" charset="0"/>
                <a:cs typeface="Times" panose="02020603050405020304" pitchFamily="18" charset="0"/>
              </a:rPr>
              <a:t>IMPLEMENTATION OF TCP on Intel DE2I-150 Board</a:t>
            </a:r>
            <a:br>
              <a:rPr lang="en-US" sz="2800" dirty="0">
                <a:solidFill>
                  <a:schemeClr val="tx1"/>
                </a:solidFill>
                <a:latin typeface="Times" panose="02020603050405020304" pitchFamily="18" charset="0"/>
                <a:cs typeface="Times" panose="02020603050405020304" pitchFamily="18" charset="0"/>
              </a:rPr>
            </a:br>
            <a:r>
              <a:rPr lang="en-US" sz="2800" dirty="0">
                <a:solidFill>
                  <a:schemeClr val="tx1"/>
                </a:solidFill>
                <a:latin typeface="Times" panose="02020603050405020304" pitchFamily="18" charset="0"/>
                <a:cs typeface="Times" panose="02020603050405020304" pitchFamily="18" charset="0"/>
              </a:rPr>
              <a:t>Networked </a:t>
            </a:r>
            <a:r>
              <a:rPr lang="en-US" sz="2800" dirty="0" smtClean="0">
                <a:solidFill>
                  <a:schemeClr val="tx1"/>
                </a:solidFill>
                <a:latin typeface="Times" panose="02020603050405020304" pitchFamily="18" charset="0"/>
                <a:cs typeface="Times" panose="02020603050405020304" pitchFamily="18" charset="0"/>
              </a:rPr>
              <a:t>System Design</a:t>
            </a:r>
            <a:r>
              <a:rPr lang="en-US" sz="2800" dirty="0">
                <a:solidFill>
                  <a:schemeClr val="tx1"/>
                </a:solidFill>
                <a:latin typeface="Times" panose="02020603050405020304" pitchFamily="18" charset="0"/>
                <a:cs typeface="Times" panose="02020603050405020304" pitchFamily="18" charset="0"/>
              </a:rPr>
              <a:t/>
            </a:r>
            <a:br>
              <a:rPr lang="en-US" sz="2800" dirty="0">
                <a:solidFill>
                  <a:schemeClr val="tx1"/>
                </a:solidFill>
                <a:latin typeface="Times" panose="02020603050405020304" pitchFamily="18" charset="0"/>
                <a:cs typeface="Times" panose="02020603050405020304" pitchFamily="18" charset="0"/>
              </a:rPr>
            </a:br>
            <a:r>
              <a:rPr lang="en-US" sz="2800" dirty="0" smtClean="0">
                <a:solidFill>
                  <a:schemeClr val="tx1"/>
                </a:solidFill>
                <a:latin typeface="Times" panose="02020603050405020304" pitchFamily="18" charset="0"/>
                <a:cs typeface="Times" panose="02020603050405020304" pitchFamily="18" charset="0"/>
              </a:rPr>
              <a:t>(EE-550)</a:t>
            </a:r>
            <a:br>
              <a:rPr lang="en-US" sz="2800" dirty="0" smtClean="0">
                <a:solidFill>
                  <a:schemeClr val="tx1"/>
                </a:solidFill>
                <a:latin typeface="Times" panose="02020603050405020304" pitchFamily="18" charset="0"/>
                <a:cs typeface="Times" panose="02020603050405020304" pitchFamily="18" charset="0"/>
              </a:rPr>
            </a:br>
            <a:r>
              <a:rPr lang="en-US" sz="2400" dirty="0" smtClean="0">
                <a:solidFill>
                  <a:schemeClr val="tx1"/>
                </a:solidFill>
                <a:latin typeface="Times" panose="02020603050405020304" pitchFamily="18" charset="0"/>
                <a:cs typeface="Times" panose="02020603050405020304" pitchFamily="18" charset="0"/>
              </a:rPr>
              <a:t/>
            </a:r>
            <a:br>
              <a:rPr lang="en-US" sz="2400" dirty="0" smtClean="0">
                <a:solidFill>
                  <a:schemeClr val="tx1"/>
                </a:solidFill>
                <a:latin typeface="Times" panose="02020603050405020304" pitchFamily="18" charset="0"/>
                <a:cs typeface="Times" panose="02020603050405020304" pitchFamily="18" charset="0"/>
              </a:rPr>
            </a:br>
            <a:endParaRPr lang="en-US" sz="2400" dirty="0">
              <a:solidFill>
                <a:schemeClr val="tx1"/>
              </a:solidFill>
              <a:latin typeface="Times" panose="02020603050405020304" pitchFamily="18" charset="0"/>
              <a:cs typeface="Times" panose="02020603050405020304" pitchFamily="18" charset="0"/>
            </a:endParaRPr>
          </a:p>
        </p:txBody>
      </p:sp>
      <p:sp>
        <p:nvSpPr>
          <p:cNvPr id="3" name="Subtitle 2"/>
          <p:cNvSpPr>
            <a:spLocks noGrp="1"/>
          </p:cNvSpPr>
          <p:nvPr>
            <p:ph type="subTitle" idx="1"/>
          </p:nvPr>
        </p:nvSpPr>
        <p:spPr>
          <a:xfrm>
            <a:off x="0" y="4267200"/>
            <a:ext cx="9144000" cy="2667000"/>
          </a:xfrm>
        </p:spPr>
        <p:txBody>
          <a:bodyPr/>
          <a:lstStyle/>
          <a:p>
            <a:r>
              <a:rPr lang="en-US" dirty="0" smtClean="0">
                <a:solidFill>
                  <a:schemeClr val="tx1"/>
                </a:solidFill>
                <a:latin typeface="Times" panose="02020603050405020304" pitchFamily="18" charset="0"/>
                <a:cs typeface="Times" panose="02020603050405020304" pitchFamily="18" charset="0"/>
              </a:rPr>
              <a:t>By</a:t>
            </a:r>
          </a:p>
          <a:p>
            <a:r>
              <a:rPr lang="en-US" dirty="0" err="1" smtClean="0">
                <a:solidFill>
                  <a:schemeClr val="tx1"/>
                </a:solidFill>
                <a:latin typeface="Times" panose="02020603050405020304" pitchFamily="18" charset="0"/>
                <a:cs typeface="Times" panose="02020603050405020304" pitchFamily="18" charset="0"/>
              </a:rPr>
              <a:t>Avinash</a:t>
            </a:r>
            <a:r>
              <a:rPr lang="en-US" dirty="0" smtClean="0">
                <a:solidFill>
                  <a:schemeClr val="tx1"/>
                </a:solidFill>
                <a:latin typeface="Times" panose="02020603050405020304" pitchFamily="18" charset="0"/>
                <a:cs typeface="Times" panose="02020603050405020304" pitchFamily="18" charset="0"/>
              </a:rPr>
              <a:t> </a:t>
            </a:r>
            <a:r>
              <a:rPr lang="en-US" dirty="0" err="1" smtClean="0">
                <a:solidFill>
                  <a:schemeClr val="tx1"/>
                </a:solidFill>
                <a:latin typeface="Times" panose="02020603050405020304" pitchFamily="18" charset="0"/>
                <a:cs typeface="Times" panose="02020603050405020304" pitchFamily="18" charset="0"/>
              </a:rPr>
              <a:t>Palamanda</a:t>
            </a:r>
            <a:r>
              <a:rPr lang="en-US" dirty="0" smtClean="0">
                <a:solidFill>
                  <a:schemeClr val="tx1"/>
                </a:solidFill>
                <a:latin typeface="Times" panose="02020603050405020304" pitchFamily="18" charset="0"/>
                <a:cs typeface="Times" panose="02020603050405020304" pitchFamily="18" charset="0"/>
              </a:rPr>
              <a:t> (50166647)</a:t>
            </a:r>
          </a:p>
          <a:p>
            <a:r>
              <a:rPr lang="en-US" dirty="0" err="1" smtClean="0">
                <a:solidFill>
                  <a:schemeClr val="tx1"/>
                </a:solidFill>
                <a:latin typeface="Times" panose="02020603050405020304" pitchFamily="18" charset="0"/>
                <a:cs typeface="Times" panose="02020603050405020304" pitchFamily="18" charset="0"/>
              </a:rPr>
              <a:t>Aravind</a:t>
            </a:r>
            <a:r>
              <a:rPr lang="en-US" dirty="0" smtClean="0">
                <a:solidFill>
                  <a:schemeClr val="tx1"/>
                </a:solidFill>
                <a:latin typeface="Times" panose="02020603050405020304" pitchFamily="18" charset="0"/>
                <a:cs typeface="Times" panose="02020603050405020304" pitchFamily="18" charset="0"/>
              </a:rPr>
              <a:t> Srinivas S.P (50166473)</a:t>
            </a:r>
          </a:p>
          <a:p>
            <a:r>
              <a:rPr lang="en-US" dirty="0" err="1" smtClean="0">
                <a:solidFill>
                  <a:schemeClr val="tx1"/>
                </a:solidFill>
                <a:latin typeface="Times" panose="02020603050405020304" pitchFamily="18" charset="0"/>
                <a:cs typeface="Times" panose="02020603050405020304" pitchFamily="18" charset="0"/>
              </a:rPr>
              <a:t>Darshan</a:t>
            </a:r>
            <a:r>
              <a:rPr lang="en-US" dirty="0" smtClean="0">
                <a:solidFill>
                  <a:schemeClr val="tx1"/>
                </a:solidFill>
                <a:latin typeface="Times" panose="02020603050405020304" pitchFamily="18" charset="0"/>
                <a:cs typeface="Times" panose="02020603050405020304" pitchFamily="18" charset="0"/>
              </a:rPr>
              <a:t> G </a:t>
            </a:r>
            <a:r>
              <a:rPr lang="en-US" dirty="0" err="1" smtClean="0">
                <a:solidFill>
                  <a:schemeClr val="tx1"/>
                </a:solidFill>
                <a:latin typeface="Times" panose="02020603050405020304" pitchFamily="18" charset="0"/>
                <a:cs typeface="Times" panose="02020603050405020304" pitchFamily="18" charset="0"/>
              </a:rPr>
              <a:t>Malleshappa</a:t>
            </a:r>
            <a:r>
              <a:rPr lang="en-US" dirty="0" smtClean="0">
                <a:solidFill>
                  <a:schemeClr val="tx1"/>
                </a:solidFill>
                <a:latin typeface="Times" panose="02020603050405020304" pitchFamily="18" charset="0"/>
                <a:cs typeface="Times" panose="02020603050405020304" pitchFamily="18" charset="0"/>
              </a:rPr>
              <a:t> (50170064)</a:t>
            </a:r>
          </a:p>
          <a:p>
            <a:r>
              <a:rPr lang="en-US" dirty="0" smtClean="0">
                <a:solidFill>
                  <a:schemeClr val="tx1"/>
                </a:solidFill>
                <a:latin typeface="Times" panose="02020603050405020304" pitchFamily="18" charset="0"/>
                <a:cs typeface="Times" panose="02020603050405020304" pitchFamily="18" charset="0"/>
              </a:rPr>
              <a:t>Sandeep </a:t>
            </a:r>
            <a:r>
              <a:rPr lang="en-US" dirty="0" err="1" smtClean="0">
                <a:solidFill>
                  <a:schemeClr val="tx1"/>
                </a:solidFill>
                <a:latin typeface="Times" panose="02020603050405020304" pitchFamily="18" charset="0"/>
                <a:cs typeface="Times" panose="02020603050405020304" pitchFamily="18" charset="0"/>
              </a:rPr>
              <a:t>Shanmugarajan</a:t>
            </a:r>
            <a:r>
              <a:rPr lang="en-US" dirty="0" smtClean="0">
                <a:solidFill>
                  <a:schemeClr val="tx1"/>
                </a:solidFill>
                <a:latin typeface="Times" panose="02020603050405020304" pitchFamily="18" charset="0"/>
                <a:cs typeface="Times" panose="02020603050405020304" pitchFamily="18" charset="0"/>
              </a:rPr>
              <a:t> (50166471)</a:t>
            </a:r>
          </a:p>
          <a:p>
            <a:endParaRPr lang="en-US" sz="3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0341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990600"/>
            <a:ext cx="8077200" cy="5562600"/>
          </a:xfrm>
        </p:spPr>
        <p:txBody>
          <a:bodyPr/>
          <a:lstStyle/>
          <a:p>
            <a:pPr algn="l"/>
            <a:r>
              <a:rPr lang="en-US" dirty="0" smtClean="0">
                <a:solidFill>
                  <a:schemeClr val="tx1"/>
                </a:solidFill>
                <a:latin typeface="Times" panose="02020603050405020304" pitchFamily="18" charset="0"/>
                <a:cs typeface="Times" panose="02020603050405020304" pitchFamily="18" charset="0"/>
              </a:rPr>
              <a:t>	</a:t>
            </a:r>
            <a:r>
              <a:rPr lang="en-US" sz="2800" b="1" dirty="0" smtClean="0">
                <a:solidFill>
                  <a:schemeClr val="tx1"/>
                </a:solidFill>
                <a:latin typeface="Times New Roman" panose="02020603050405020304" pitchFamily="18" charset="0"/>
                <a:cs typeface="Times New Roman" panose="02020603050405020304" pitchFamily="18" charset="0"/>
              </a:rPr>
              <a:t>Data Transmission and Application:</a:t>
            </a:r>
          </a:p>
          <a:p>
            <a:pPr algn="just"/>
            <a:endParaRPr lang="en-US" sz="2800" b="1" dirty="0">
              <a:solidFill>
                <a:schemeClr val="tx1"/>
              </a:solidFill>
              <a:latin typeface="Times New Roman" panose="02020603050405020304" pitchFamily="18" charset="0"/>
              <a:cs typeface="Times New Roman" panose="02020603050405020304" pitchFamily="18" charset="0"/>
            </a:endParaRPr>
          </a:p>
          <a:p>
            <a:pPr marL="342900" indent="-342900" algn="just">
              <a:buClrTx/>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Here  we have implemented a simple counter as an application. </a:t>
            </a:r>
          </a:p>
          <a:p>
            <a:pPr marL="342900" indent="-342900" algn="just">
              <a:buClrTx/>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We transmit the count value in each TX frame which increments upon successful transmission. </a:t>
            </a:r>
          </a:p>
          <a:p>
            <a:pPr marL="342900" indent="-342900" algn="just">
              <a:buClrTx/>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The other connected board, upon receiving the data, turns on the LED according to the data received. </a:t>
            </a:r>
          </a:p>
          <a:p>
            <a:pPr marL="342900" indent="-342900" algn="just">
              <a:buClrTx/>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To show the working of the timer and retransmission if there is link failure, we have set up SWITCH 3 to drop receiving frames. </a:t>
            </a:r>
          </a:p>
          <a:p>
            <a:pPr marL="342900" indent="-342900" algn="just">
              <a:buClrTx/>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We notice that there is no more incoming data on the RX side and retransmission happening at the TX side  </a:t>
            </a:r>
          </a:p>
          <a:p>
            <a:pPr algn="l"/>
            <a:endParaRPr lang="en-US" dirty="0">
              <a:solidFill>
                <a:schemeClr val="tx1"/>
              </a:solidFill>
            </a:endParaRPr>
          </a:p>
        </p:txBody>
      </p:sp>
    </p:spTree>
    <p:extLst>
      <p:ext uri="{BB962C8B-B14F-4D97-AF65-F5344CB8AC3E}">
        <p14:creationId xmlns:p14="http://schemas.microsoft.com/office/powerpoint/2010/main" val="967789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371600"/>
            <a:ext cx="8534400" cy="5105400"/>
          </a:xfrm>
        </p:spPr>
        <p:txBody>
          <a:bodyPr/>
          <a:lstStyle/>
          <a:p>
            <a:endParaRPr lang="en-US" dirty="0" smtClean="0">
              <a:latin typeface="Times" panose="02020603050405020304" pitchFamily="18" charset="0"/>
              <a:cs typeface="Times" panose="02020603050405020304" pitchFamily="18" charset="0"/>
            </a:endParaRPr>
          </a:p>
          <a:p>
            <a:endParaRPr lang="en-US" dirty="0">
              <a:latin typeface="Times" panose="02020603050405020304" pitchFamily="18" charset="0"/>
              <a:cs typeface="Times" panose="02020603050405020304" pitchFamily="18" charset="0"/>
            </a:endParaRPr>
          </a:p>
          <a:p>
            <a:endParaRPr lang="en-US" dirty="0" smtClean="0">
              <a:latin typeface="Times" panose="02020603050405020304" pitchFamily="18" charset="0"/>
              <a:cs typeface="Times" panose="02020603050405020304" pitchFamily="18" charset="0"/>
            </a:endParaRPr>
          </a:p>
          <a:p>
            <a:endParaRPr lang="en-US" dirty="0">
              <a:latin typeface="Times" panose="02020603050405020304" pitchFamily="18" charset="0"/>
              <a:cs typeface="Times" panose="02020603050405020304" pitchFamily="18" charset="0"/>
            </a:endParaRPr>
          </a:p>
          <a:p>
            <a:endParaRPr lang="en-US" dirty="0" smtClean="0">
              <a:latin typeface="Times" panose="02020603050405020304" pitchFamily="18" charset="0"/>
              <a:cs typeface="Times" panose="02020603050405020304" pitchFamily="18" charset="0"/>
            </a:endParaRPr>
          </a:p>
          <a:p>
            <a:pPr algn="l"/>
            <a:endParaRPr lang="en-US" dirty="0">
              <a:latin typeface="Times" panose="02020603050405020304" pitchFamily="18" charset="0"/>
              <a:cs typeface="Times" panose="02020603050405020304" pitchFamily="18" charset="0"/>
            </a:endParaRPr>
          </a:p>
          <a:p>
            <a:pPr marL="342900" indent="-342900" algn="just">
              <a:buClr>
                <a:schemeClr val="tx1"/>
              </a:buClr>
              <a:buFont typeface="Arial" panose="020B0604020202020204" pitchFamily="34" charset="0"/>
              <a:buChar char="•"/>
            </a:pPr>
            <a:r>
              <a:rPr lang="en-US" sz="2000" dirty="0" smtClean="0">
                <a:solidFill>
                  <a:schemeClr val="tx1"/>
                </a:solidFill>
                <a:latin typeface="Times" panose="02020603050405020304" pitchFamily="18" charset="0"/>
                <a:cs typeface="Times" panose="02020603050405020304" pitchFamily="18" charset="0"/>
              </a:rPr>
              <a:t>Upon turning OFF the Switch 3, we notice data is received again starting from the next sequence number in the sequence number field of the TCP header.</a:t>
            </a:r>
          </a:p>
          <a:p>
            <a:pPr marL="342900" indent="-342900" algn="just">
              <a:buClr>
                <a:schemeClr val="tx1"/>
              </a:buClr>
              <a:buFont typeface="Arial" panose="020B0604020202020204" pitchFamily="34" charset="0"/>
              <a:buChar char="•"/>
            </a:pPr>
            <a:r>
              <a:rPr lang="en-US" sz="2000" dirty="0" smtClean="0">
                <a:solidFill>
                  <a:schemeClr val="tx1"/>
                </a:solidFill>
                <a:latin typeface="Times" panose="02020603050405020304" pitchFamily="18" charset="0"/>
                <a:cs typeface="Times" panose="02020603050405020304" pitchFamily="18" charset="0"/>
              </a:rPr>
              <a:t>Connection can be Established and Closed using Switch 1</a:t>
            </a:r>
          </a:p>
          <a:p>
            <a:pPr algn="just">
              <a:buClr>
                <a:schemeClr val="tx1"/>
              </a:buClr>
            </a:pPr>
            <a:endParaRPr lang="en-US" dirty="0">
              <a:solidFill>
                <a:schemeClr val="tx1"/>
              </a:solidFill>
              <a:latin typeface="Times" panose="02020603050405020304" pitchFamily="18" charset="0"/>
              <a:cs typeface="Times"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916846728"/>
              </p:ext>
            </p:extLst>
          </p:nvPr>
        </p:nvGraphicFramePr>
        <p:xfrm>
          <a:off x="1447800" y="2057400"/>
          <a:ext cx="6096000" cy="1341120"/>
        </p:xfrm>
        <a:graphic>
          <a:graphicData uri="http://schemas.openxmlformats.org/drawingml/2006/table">
            <a:tbl>
              <a:tblPr firstRow="1" bandRow="1">
                <a:tableStyleId>{93296810-A885-4BE3-A3E7-6D5BEEA58F35}</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47040">
                <a:tc>
                  <a:txBody>
                    <a:bodyPr/>
                    <a:lstStyle/>
                    <a:p>
                      <a:r>
                        <a:rPr lang="en-US" dirty="0" smtClean="0"/>
                        <a:t>SWICTH 1</a:t>
                      </a:r>
                      <a:endParaRPr lang="en-US" dirty="0"/>
                    </a:p>
                  </a:txBody>
                  <a:tcPr/>
                </a:tc>
                <a:tc>
                  <a:txBody>
                    <a:bodyPr/>
                    <a:lstStyle/>
                    <a:p>
                      <a:r>
                        <a:rPr lang="en-US" dirty="0" smtClean="0"/>
                        <a:t>3 Way Handshake</a:t>
                      </a:r>
                      <a:endParaRPr lang="en-US" dirty="0"/>
                    </a:p>
                  </a:txBody>
                  <a:tcPr/>
                </a:tc>
                <a:extLst>
                  <a:ext uri="{0D108BD9-81ED-4DB2-BD59-A6C34878D82A}">
                    <a16:rowId xmlns:a16="http://schemas.microsoft.com/office/drawing/2014/main" val="10000"/>
                  </a:ext>
                </a:extLst>
              </a:tr>
              <a:tr h="447040">
                <a:tc>
                  <a:txBody>
                    <a:bodyPr/>
                    <a:lstStyle/>
                    <a:p>
                      <a:r>
                        <a:rPr lang="en-US" dirty="0" smtClean="0"/>
                        <a:t>SWITCH 2</a:t>
                      </a:r>
                      <a:endParaRPr lang="en-US" dirty="0"/>
                    </a:p>
                  </a:txBody>
                  <a:tcPr/>
                </a:tc>
                <a:tc>
                  <a:txBody>
                    <a:bodyPr/>
                    <a:lstStyle/>
                    <a:p>
                      <a:r>
                        <a:rPr lang="en-US" dirty="0" smtClean="0"/>
                        <a:t>Data Transmission</a:t>
                      </a:r>
                      <a:endParaRPr lang="en-US" dirty="0"/>
                    </a:p>
                  </a:txBody>
                  <a:tcPr/>
                </a:tc>
                <a:extLst>
                  <a:ext uri="{0D108BD9-81ED-4DB2-BD59-A6C34878D82A}">
                    <a16:rowId xmlns:a16="http://schemas.microsoft.com/office/drawing/2014/main" val="10001"/>
                  </a:ext>
                </a:extLst>
              </a:tr>
              <a:tr h="447040">
                <a:tc>
                  <a:txBody>
                    <a:bodyPr/>
                    <a:lstStyle/>
                    <a:p>
                      <a:r>
                        <a:rPr lang="en-US" dirty="0" smtClean="0"/>
                        <a:t>SWITCH 3</a:t>
                      </a:r>
                      <a:endParaRPr lang="en-US" dirty="0"/>
                    </a:p>
                  </a:txBody>
                  <a:tcPr/>
                </a:tc>
                <a:tc>
                  <a:txBody>
                    <a:bodyPr/>
                    <a:lstStyle/>
                    <a:p>
                      <a:r>
                        <a:rPr lang="en-US" dirty="0" smtClean="0"/>
                        <a:t>Drop Receiving Frames</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41640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1066800"/>
            <a:ext cx="8229600" cy="5334000"/>
          </a:xfrm>
        </p:spPr>
        <p:txBody>
          <a:bodyPr/>
          <a:lstStyle/>
          <a:p>
            <a:r>
              <a:rPr lang="en-US" sz="2800" b="1" dirty="0" smtClean="0">
                <a:solidFill>
                  <a:schemeClr val="tx1"/>
                </a:solidFill>
                <a:latin typeface="Times New Roman" panose="02020603050405020304" pitchFamily="18" charset="0"/>
                <a:cs typeface="Times New Roman" panose="02020603050405020304" pitchFamily="18" charset="0"/>
              </a:rPr>
              <a:t>CONCLUSION</a:t>
            </a:r>
          </a:p>
          <a:p>
            <a:pPr marL="342900" indent="-342900">
              <a:buClr>
                <a:schemeClr val="tx1"/>
              </a:buClr>
              <a:buFont typeface="Arial" panose="020B0604020202020204" pitchFamily="34" charset="0"/>
              <a:buChar char="•"/>
            </a:pP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lgn="l">
              <a:buClr>
                <a:schemeClr val="tx1"/>
              </a:buClr>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Implemented a simplified TCP on the </a:t>
            </a:r>
            <a:r>
              <a:rPr lang="en-US" sz="2000" dirty="0" err="1" smtClean="0">
                <a:solidFill>
                  <a:schemeClr val="tx1"/>
                </a:solidFill>
                <a:latin typeface="Times New Roman" panose="02020603050405020304" pitchFamily="18" charset="0"/>
                <a:cs typeface="Times New Roman" panose="02020603050405020304" pitchFamily="18" charset="0"/>
              </a:rPr>
              <a:t>intel</a:t>
            </a:r>
            <a:r>
              <a:rPr lang="en-US" sz="2000" dirty="0" smtClean="0">
                <a:solidFill>
                  <a:schemeClr val="tx1"/>
                </a:solidFill>
                <a:latin typeface="Times New Roman" panose="02020603050405020304" pitchFamily="18" charset="0"/>
                <a:cs typeface="Times New Roman" panose="02020603050405020304" pitchFamily="18" charset="0"/>
              </a:rPr>
              <a:t> DE2i-150 board using Verilog as the hardware programming language and C defining the software</a:t>
            </a:r>
          </a:p>
          <a:p>
            <a:pPr marL="342900" indent="-342900" algn="l">
              <a:buClr>
                <a:schemeClr val="tx1"/>
              </a:buClr>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Implemented the following:</a:t>
            </a:r>
          </a:p>
          <a:p>
            <a:pPr marL="800100" lvl="1" indent="-342900" algn="l">
              <a:buClr>
                <a:schemeClr val="tx1"/>
              </a:buClr>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3 way handshake for connection establishment and tear down</a:t>
            </a:r>
          </a:p>
          <a:p>
            <a:pPr marL="800100" lvl="1" indent="-342900" algn="l">
              <a:buClr>
                <a:schemeClr val="tx1"/>
              </a:buClr>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Stop and wait protocol </a:t>
            </a:r>
          </a:p>
          <a:p>
            <a:pPr marL="800100" lvl="1" indent="-342900" algn="l">
              <a:buClr>
                <a:schemeClr val="tx1"/>
              </a:buClr>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Timer to support stop and wait protocol for retransmissions of the frames of SYN/FIN/Data</a:t>
            </a:r>
          </a:p>
          <a:p>
            <a:pPr marL="800100" lvl="1" indent="-342900" algn="l">
              <a:buClr>
                <a:schemeClr val="tx1"/>
              </a:buClr>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Simple Counter as the application for which LEDs glow according to the sequence</a:t>
            </a:r>
          </a:p>
          <a:p>
            <a:pPr marL="800100" lvl="1" indent="-342900" algn="l">
              <a:buClr>
                <a:schemeClr val="tx1"/>
              </a:buClr>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Print the statistics of the Ethernet frames and TCP frames sent/received.  </a:t>
            </a:r>
          </a:p>
          <a:p>
            <a:pPr marL="342900" indent="-342900" algn="l">
              <a:buFont typeface="Arial" panose="020B0604020202020204" pitchFamily="34" charset="0"/>
              <a:buChar char="•"/>
            </a:pPr>
            <a:endParaRPr lang="en-US" sz="2000" dirty="0" smtClean="0">
              <a:solidFill>
                <a:schemeClr val="tx1"/>
              </a:solidFill>
              <a:latin typeface="Times" panose="02020603050405020304" pitchFamily="18" charset="0"/>
              <a:cs typeface="Times" panose="02020603050405020304" pitchFamily="18" charset="0"/>
            </a:endParaRPr>
          </a:p>
          <a:p>
            <a:pPr algn="l"/>
            <a:endParaRPr lang="en-US" dirty="0">
              <a:solidFill>
                <a:schemeClr val="tx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88595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295400"/>
            <a:ext cx="4343400"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Introduction : </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85800" y="2209800"/>
            <a:ext cx="7772400" cy="3785652"/>
          </a:xfrm>
          <a:prstGeom prst="rect">
            <a:avLst/>
          </a:prstGeom>
          <a:noFill/>
        </p:spPr>
        <p:txBody>
          <a:bodyPr wrap="square" rtlCol="0">
            <a:spAutoFit/>
          </a:bodyPr>
          <a:lstStyle/>
          <a:p>
            <a:pPr marL="342900" indent="-342900">
              <a:buFont typeface="Arial" panose="020B0604020202020204" pitchFamily="34" charset="0"/>
              <a:buChar char="•"/>
            </a:pPr>
            <a:r>
              <a:rPr lang="en-US" dirty="0"/>
              <a:t>A transport-layer protocol provides for logical communication between application processes running on different hosts</a:t>
            </a:r>
            <a:r>
              <a:rPr lang="en-US" dirty="0" smtClean="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UDP - Connection Less</a:t>
            </a:r>
          </a:p>
          <a:p>
            <a:pPr marL="342900" indent="-342900">
              <a:buFont typeface="Arial" panose="020B0604020202020204" pitchFamily="34" charset="0"/>
              <a:buChar char="•"/>
            </a:pPr>
            <a:r>
              <a:rPr lang="en-US" dirty="0" smtClean="0"/>
              <a:t>TCP -  Connection Oriented.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TCP - Before </a:t>
            </a:r>
            <a:r>
              <a:rPr lang="en-US" dirty="0"/>
              <a:t>one application process can begin to send data to another, </a:t>
            </a:r>
            <a:r>
              <a:rPr lang="en-US" dirty="0" smtClean="0"/>
              <a:t>the </a:t>
            </a:r>
            <a:r>
              <a:rPr lang="en-US" dirty="0"/>
              <a:t>two processes must first “handshake” with </a:t>
            </a:r>
            <a:r>
              <a:rPr lang="en-US" dirty="0" smtClean="0"/>
              <a:t>each other. </a:t>
            </a:r>
            <a:endParaRPr lang="en-US" dirty="0"/>
          </a:p>
        </p:txBody>
      </p:sp>
    </p:spTree>
    <p:extLst>
      <p:ext uri="{BB962C8B-B14F-4D97-AF65-F5344CB8AC3E}">
        <p14:creationId xmlns:p14="http://schemas.microsoft.com/office/powerpoint/2010/main" val="3563012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solidFill>
                  <a:schemeClr val="tx1"/>
                </a:solidFill>
                <a:latin typeface="Times New Roman" panose="02020603050405020304" pitchFamily="18" charset="0"/>
                <a:cs typeface="Times New Roman" panose="02020603050405020304" pitchFamily="18" charset="0"/>
              </a:rPr>
              <a:t>TCP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idx="1"/>
          </p:nvPr>
        </p:nvPicPr>
        <p:blipFill>
          <a:blip r:embed="rId2"/>
          <a:stretch>
            <a:fillRect/>
          </a:stretch>
        </p:blipFill>
        <p:spPr>
          <a:xfrm>
            <a:off x="2450077" y="2312466"/>
            <a:ext cx="4107656" cy="3121819"/>
          </a:xfrm>
          <a:prstGeom prst="rect">
            <a:avLst/>
          </a:prstGeom>
        </p:spPr>
      </p:pic>
      <p:sp>
        <p:nvSpPr>
          <p:cNvPr id="10" name="TextBox 9"/>
          <p:cNvSpPr txBox="1"/>
          <p:nvPr/>
        </p:nvSpPr>
        <p:spPr>
          <a:xfrm>
            <a:off x="3325763" y="2125266"/>
            <a:ext cx="2190135" cy="369332"/>
          </a:xfrm>
          <a:prstGeom prst="rect">
            <a:avLst/>
          </a:prstGeom>
          <a:noFill/>
        </p:spPr>
        <p:txBody>
          <a:bodyPr wrap="square" rtlCol="0">
            <a:spAutoFit/>
          </a:bodyPr>
          <a:lstStyle/>
          <a:p>
            <a:pPr algn="ctr"/>
            <a:r>
              <a:rPr lang="en-US" sz="1800" b="1" dirty="0">
                <a:latin typeface="Times New Roman" panose="02020603050405020304" pitchFamily="18" charset="0"/>
                <a:cs typeface="Times New Roman" panose="02020603050405020304" pitchFamily="18" charset="0"/>
              </a:rPr>
              <a:t>Frame Format</a:t>
            </a:r>
          </a:p>
        </p:txBody>
      </p:sp>
      <p:pic>
        <p:nvPicPr>
          <p:cNvPr id="11" name="Picture 10"/>
          <p:cNvPicPr>
            <a:picLocks noChangeAspect="1"/>
          </p:cNvPicPr>
          <p:nvPr/>
        </p:nvPicPr>
        <p:blipFill>
          <a:blip r:embed="rId3"/>
          <a:stretch>
            <a:fillRect/>
          </a:stretch>
        </p:blipFill>
        <p:spPr>
          <a:xfrm>
            <a:off x="6055825" y="2729968"/>
            <a:ext cx="3154543" cy="2462981"/>
          </a:xfrm>
          <a:prstGeom prst="rect">
            <a:avLst/>
          </a:prstGeom>
        </p:spPr>
      </p:pic>
      <p:sp>
        <p:nvSpPr>
          <p:cNvPr id="12" name="TextBox 11"/>
          <p:cNvSpPr txBox="1"/>
          <p:nvPr/>
        </p:nvSpPr>
        <p:spPr>
          <a:xfrm>
            <a:off x="7232298" y="2139341"/>
            <a:ext cx="1393723" cy="369332"/>
          </a:xfrm>
          <a:prstGeom prst="rect">
            <a:avLst/>
          </a:prstGeom>
          <a:noFill/>
        </p:spPr>
        <p:txBody>
          <a:bodyPr wrap="square" rtlCol="0">
            <a:spAutoFit/>
          </a:bodyPr>
          <a:lstStyle/>
          <a:p>
            <a:pPr algn="ctr"/>
            <a:r>
              <a:rPr lang="en-US" sz="1800" b="1" dirty="0">
                <a:latin typeface="Times New Roman" panose="02020603050405020304" pitchFamily="18" charset="0"/>
                <a:cs typeface="Times New Roman" panose="02020603050405020304" pitchFamily="18" charset="0"/>
              </a:rPr>
              <a:t>Window</a:t>
            </a:r>
          </a:p>
        </p:txBody>
      </p:sp>
      <p:sp>
        <p:nvSpPr>
          <p:cNvPr id="13" name="TextBox 12"/>
          <p:cNvSpPr txBox="1"/>
          <p:nvPr/>
        </p:nvSpPr>
        <p:spPr>
          <a:xfrm>
            <a:off x="628650" y="2745082"/>
            <a:ext cx="1821426" cy="3693319"/>
          </a:xfrm>
          <a:prstGeom prst="rect">
            <a:avLst/>
          </a:prstGeom>
          <a:noFill/>
        </p:spPr>
        <p:txBody>
          <a:bodyPr wrap="square" rtlCol="0">
            <a:spAutoFit/>
          </a:bodyPr>
          <a:lstStyle/>
          <a:p>
            <a:pPr marL="214313" indent="-214313">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Cumulative Acknowledgement</a:t>
            </a:r>
          </a:p>
          <a:p>
            <a:pPr marL="214313" indent="-214313">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One Timer</a:t>
            </a:r>
          </a:p>
          <a:p>
            <a:pPr marL="214313" indent="-214313">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Out of order reception</a:t>
            </a:r>
          </a:p>
          <a:p>
            <a:pPr marL="214313" indent="-214313">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Has characteristics of both GBN and SR.</a:t>
            </a:r>
          </a:p>
        </p:txBody>
      </p:sp>
    </p:spTree>
    <p:extLst>
      <p:ext uri="{BB962C8B-B14F-4D97-AF65-F5344CB8AC3E}">
        <p14:creationId xmlns:p14="http://schemas.microsoft.com/office/powerpoint/2010/main" val="318770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358" y="886087"/>
            <a:ext cx="7886700" cy="994172"/>
          </a:xfrm>
        </p:spPr>
        <p:txBody>
          <a:bodyPr/>
          <a:lstStyle/>
          <a:p>
            <a:r>
              <a:rPr lang="en-US" sz="2800" b="1" dirty="0" smtClean="0">
                <a:solidFill>
                  <a:schemeClr val="tx1"/>
                </a:solidFill>
                <a:latin typeface="Times New Roman" panose="02020603050405020304" pitchFamily="18" charset="0"/>
                <a:cs typeface="Times New Roman" panose="02020603050405020304" pitchFamily="18" charset="0"/>
              </a:rPr>
              <a:t>Simplified Implementation:</a:t>
            </a:r>
            <a:endParaRPr lang="en-US" sz="28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nvPr>
        </p:nvGraphicFramePr>
        <p:xfrm>
          <a:off x="311559" y="3893037"/>
          <a:ext cx="7893053" cy="717920"/>
        </p:xfrm>
        <a:graphic>
          <a:graphicData uri="http://schemas.openxmlformats.org/drawingml/2006/table">
            <a:tbl>
              <a:tblPr firstRow="1" bandRow="1">
                <a:tableStyleId>{5C22544A-7EE6-4342-B048-85BDC9FD1C3A}</a:tableStyleId>
              </a:tblPr>
              <a:tblGrid>
                <a:gridCol w="1126672">
                  <a:extLst>
                    <a:ext uri="{9D8B030D-6E8A-4147-A177-3AD203B41FA5}">
                      <a16:colId xmlns:a16="http://schemas.microsoft.com/office/drawing/2014/main" val="3760610822"/>
                    </a:ext>
                  </a:extLst>
                </a:gridCol>
                <a:gridCol w="1126672">
                  <a:extLst>
                    <a:ext uri="{9D8B030D-6E8A-4147-A177-3AD203B41FA5}">
                      <a16:colId xmlns:a16="http://schemas.microsoft.com/office/drawing/2014/main" val="1429086620"/>
                    </a:ext>
                  </a:extLst>
                </a:gridCol>
                <a:gridCol w="1126672">
                  <a:extLst>
                    <a:ext uri="{9D8B030D-6E8A-4147-A177-3AD203B41FA5}">
                      <a16:colId xmlns:a16="http://schemas.microsoft.com/office/drawing/2014/main" val="3577493858"/>
                    </a:ext>
                  </a:extLst>
                </a:gridCol>
                <a:gridCol w="1126672">
                  <a:extLst>
                    <a:ext uri="{9D8B030D-6E8A-4147-A177-3AD203B41FA5}">
                      <a16:colId xmlns:a16="http://schemas.microsoft.com/office/drawing/2014/main" val="1636034332"/>
                    </a:ext>
                  </a:extLst>
                </a:gridCol>
                <a:gridCol w="2420753">
                  <a:extLst>
                    <a:ext uri="{9D8B030D-6E8A-4147-A177-3AD203B41FA5}">
                      <a16:colId xmlns:a16="http://schemas.microsoft.com/office/drawing/2014/main" val="2292415114"/>
                    </a:ext>
                  </a:extLst>
                </a:gridCol>
                <a:gridCol w="803052">
                  <a:extLst>
                    <a:ext uri="{9D8B030D-6E8A-4147-A177-3AD203B41FA5}">
                      <a16:colId xmlns:a16="http://schemas.microsoft.com/office/drawing/2014/main" val="712568589"/>
                    </a:ext>
                  </a:extLst>
                </a:gridCol>
                <a:gridCol w="162560">
                  <a:extLst>
                    <a:ext uri="{9D8B030D-6E8A-4147-A177-3AD203B41FA5}">
                      <a16:colId xmlns:a16="http://schemas.microsoft.com/office/drawing/2014/main" val="3063701602"/>
                    </a:ext>
                  </a:extLst>
                </a:gridCol>
              </a:tblGrid>
              <a:tr h="717920">
                <a:tc>
                  <a:txBody>
                    <a:bodyPr/>
                    <a:lstStyle/>
                    <a:p>
                      <a:pPr algn="ctr"/>
                      <a:r>
                        <a:rPr lang="en-US" sz="1400" dirty="0" smtClean="0"/>
                        <a:t>Destination</a:t>
                      </a:r>
                      <a:r>
                        <a:rPr lang="en-US" sz="1400" baseline="0" dirty="0" smtClean="0"/>
                        <a:t> Port</a:t>
                      </a:r>
                      <a:endParaRPr lang="en-US" sz="1400" dirty="0"/>
                    </a:p>
                  </a:txBody>
                  <a:tcPr marL="68580" marR="68580" marT="34290" marB="34290">
                    <a:solidFill>
                      <a:schemeClr val="accent1">
                        <a:lumMod val="50000"/>
                      </a:schemeClr>
                    </a:solidFill>
                  </a:tcPr>
                </a:tc>
                <a:tc>
                  <a:txBody>
                    <a:bodyPr/>
                    <a:lstStyle/>
                    <a:p>
                      <a:pPr algn="ctr"/>
                      <a:r>
                        <a:rPr lang="en-US" sz="1400" dirty="0" smtClean="0"/>
                        <a:t>Source</a:t>
                      </a:r>
                    </a:p>
                    <a:p>
                      <a:pPr algn="ctr"/>
                      <a:r>
                        <a:rPr lang="en-US" sz="1400" baseline="0" dirty="0" smtClean="0"/>
                        <a:t>Port </a:t>
                      </a:r>
                      <a:endParaRPr lang="en-US" sz="1400" dirty="0"/>
                    </a:p>
                  </a:txBody>
                  <a:tcPr marL="68580" marR="68580" marT="34290" marB="34290">
                    <a:solidFill>
                      <a:schemeClr val="accent1">
                        <a:lumMod val="50000"/>
                      </a:schemeClr>
                    </a:solidFill>
                  </a:tcPr>
                </a:tc>
                <a:tc>
                  <a:txBody>
                    <a:bodyPr/>
                    <a:lstStyle/>
                    <a:p>
                      <a:pPr algn="ctr"/>
                      <a:r>
                        <a:rPr lang="en-US" sz="1400" dirty="0" smtClean="0"/>
                        <a:t>Sequence Number</a:t>
                      </a:r>
                      <a:endParaRPr lang="en-US" sz="1400" dirty="0"/>
                    </a:p>
                  </a:txBody>
                  <a:tcPr marL="68580" marR="68580" marT="34290" marB="34290">
                    <a:solidFill>
                      <a:schemeClr val="accent1">
                        <a:lumMod val="50000"/>
                      </a:schemeClr>
                    </a:solidFill>
                  </a:tcPr>
                </a:tc>
                <a:tc>
                  <a:txBody>
                    <a:bodyPr/>
                    <a:lstStyle/>
                    <a:p>
                      <a:pPr algn="ctr"/>
                      <a:r>
                        <a:rPr lang="en-US" sz="1400" dirty="0" err="1" smtClean="0"/>
                        <a:t>Ack</a:t>
                      </a:r>
                      <a:r>
                        <a:rPr lang="en-US" sz="1400" dirty="0" smtClean="0"/>
                        <a:t> Number</a:t>
                      </a:r>
                      <a:endParaRPr lang="en-US" sz="1400" dirty="0"/>
                    </a:p>
                  </a:txBody>
                  <a:tcPr marL="68580" marR="68580" marT="34290" marB="34290">
                    <a:solidFill>
                      <a:schemeClr val="accent1">
                        <a:lumMod val="50000"/>
                      </a:schemeClr>
                    </a:solidFill>
                  </a:tcPr>
                </a:tc>
                <a:tc>
                  <a:txBody>
                    <a:bodyPr/>
                    <a:lstStyle/>
                    <a:p>
                      <a:pPr algn="ctr"/>
                      <a:r>
                        <a:rPr lang="en-US" sz="1400" dirty="0" smtClean="0"/>
                        <a:t>Flag Bits</a:t>
                      </a:r>
                      <a:endParaRPr lang="en-US" sz="1400" dirty="0"/>
                    </a:p>
                  </a:txBody>
                  <a:tcPr marL="68580" marR="68580" marT="34290" marB="34290">
                    <a:solidFill>
                      <a:schemeClr val="accent1">
                        <a:lumMod val="50000"/>
                      </a:schemeClr>
                    </a:solidFill>
                  </a:tcPr>
                </a:tc>
                <a:tc>
                  <a:txBody>
                    <a:bodyPr/>
                    <a:lstStyle/>
                    <a:p>
                      <a:pPr algn="ctr"/>
                      <a:r>
                        <a:rPr lang="en-US" sz="1400" dirty="0" smtClean="0"/>
                        <a:t>Data</a:t>
                      </a:r>
                      <a:endParaRPr lang="en-US" sz="1400" dirty="0"/>
                    </a:p>
                  </a:txBody>
                  <a:tcPr marL="68580" marR="68580" marT="34290" marB="34290">
                    <a:solidFill>
                      <a:schemeClr val="accent1">
                        <a:lumMod val="50000"/>
                      </a:schemeClr>
                    </a:solidFill>
                  </a:tcPr>
                </a:tc>
                <a:tc>
                  <a:txBody>
                    <a:bodyPr/>
                    <a:lstStyle/>
                    <a:p>
                      <a:pPr algn="ctr"/>
                      <a:endParaRPr lang="en-US" sz="1400" dirty="0"/>
                    </a:p>
                  </a:txBody>
                  <a:tcPr marL="68580" marR="68580" marT="34290" marB="34290">
                    <a:solidFill>
                      <a:schemeClr val="accent1">
                        <a:lumMod val="50000"/>
                      </a:schemeClr>
                    </a:solidFill>
                  </a:tcPr>
                </a:tc>
                <a:extLst>
                  <a:ext uri="{0D108BD9-81ED-4DB2-BD59-A6C34878D82A}">
                    <a16:rowId xmlns:a16="http://schemas.microsoft.com/office/drawing/2014/main" val="3391810894"/>
                  </a:ext>
                </a:extLst>
              </a:tr>
            </a:tbl>
          </a:graphicData>
        </a:graphic>
      </p:graphicFrame>
      <p:graphicFrame>
        <p:nvGraphicFramePr>
          <p:cNvPr id="5" name="Table 4"/>
          <p:cNvGraphicFramePr>
            <a:graphicFrameLocks noGrp="1"/>
          </p:cNvGraphicFramePr>
          <p:nvPr>
            <p:extLst/>
          </p:nvPr>
        </p:nvGraphicFramePr>
        <p:xfrm>
          <a:off x="4778477" y="4157070"/>
          <a:ext cx="2524434" cy="382018"/>
        </p:xfrm>
        <a:graphic>
          <a:graphicData uri="http://schemas.openxmlformats.org/drawingml/2006/table">
            <a:tbl>
              <a:tblPr firstRow="1" bandRow="1">
                <a:tableStyleId>{5C22544A-7EE6-4342-B048-85BDC9FD1C3A}</a:tableStyleId>
              </a:tblPr>
              <a:tblGrid>
                <a:gridCol w="608192">
                  <a:extLst>
                    <a:ext uri="{9D8B030D-6E8A-4147-A177-3AD203B41FA5}">
                      <a16:colId xmlns:a16="http://schemas.microsoft.com/office/drawing/2014/main" val="259749168"/>
                    </a:ext>
                  </a:extLst>
                </a:gridCol>
                <a:gridCol w="579227">
                  <a:extLst>
                    <a:ext uri="{9D8B030D-6E8A-4147-A177-3AD203B41FA5}">
                      <a16:colId xmlns:a16="http://schemas.microsoft.com/office/drawing/2014/main" val="1305912946"/>
                    </a:ext>
                  </a:extLst>
                </a:gridCol>
                <a:gridCol w="593710">
                  <a:extLst>
                    <a:ext uri="{9D8B030D-6E8A-4147-A177-3AD203B41FA5}">
                      <a16:colId xmlns:a16="http://schemas.microsoft.com/office/drawing/2014/main" val="3622687726"/>
                    </a:ext>
                  </a:extLst>
                </a:gridCol>
                <a:gridCol w="743305">
                  <a:extLst>
                    <a:ext uri="{9D8B030D-6E8A-4147-A177-3AD203B41FA5}">
                      <a16:colId xmlns:a16="http://schemas.microsoft.com/office/drawing/2014/main" val="2653759721"/>
                    </a:ext>
                  </a:extLst>
                </a:gridCol>
              </a:tblGrid>
              <a:tr h="382018">
                <a:tc>
                  <a:txBody>
                    <a:bodyPr/>
                    <a:lstStyle/>
                    <a:p>
                      <a:r>
                        <a:rPr lang="en-US" sz="1400" dirty="0" smtClean="0"/>
                        <a:t>Data</a:t>
                      </a:r>
                      <a:endParaRPr lang="en-US" sz="1400" dirty="0"/>
                    </a:p>
                  </a:txBody>
                  <a:tcPr marL="68580" marR="68580" marT="34290" marB="34290">
                    <a:solidFill>
                      <a:schemeClr val="accent1">
                        <a:lumMod val="50000"/>
                      </a:schemeClr>
                    </a:solidFill>
                  </a:tcPr>
                </a:tc>
                <a:tc>
                  <a:txBody>
                    <a:bodyPr/>
                    <a:lstStyle/>
                    <a:p>
                      <a:r>
                        <a:rPr lang="en-US" sz="1400" dirty="0" err="1" smtClean="0"/>
                        <a:t>Ack</a:t>
                      </a:r>
                      <a:endParaRPr lang="en-US" sz="1400" dirty="0"/>
                    </a:p>
                  </a:txBody>
                  <a:tcPr marL="68580" marR="68580" marT="34290" marB="34290">
                    <a:solidFill>
                      <a:schemeClr val="accent1">
                        <a:lumMod val="50000"/>
                      </a:schemeClr>
                    </a:solidFill>
                  </a:tcPr>
                </a:tc>
                <a:tc>
                  <a:txBody>
                    <a:bodyPr/>
                    <a:lstStyle/>
                    <a:p>
                      <a:r>
                        <a:rPr lang="en-US" sz="1400" dirty="0" smtClean="0"/>
                        <a:t>Fin </a:t>
                      </a:r>
                      <a:endParaRPr lang="en-US" sz="1400" dirty="0"/>
                    </a:p>
                  </a:txBody>
                  <a:tcPr marL="68580" marR="68580" marT="34290" marB="34290">
                    <a:solidFill>
                      <a:schemeClr val="accent1">
                        <a:lumMod val="50000"/>
                      </a:schemeClr>
                    </a:solidFill>
                  </a:tcPr>
                </a:tc>
                <a:tc>
                  <a:txBody>
                    <a:bodyPr/>
                    <a:lstStyle/>
                    <a:p>
                      <a:r>
                        <a:rPr lang="en-US" sz="1400" dirty="0" err="1" smtClean="0"/>
                        <a:t>Syn</a:t>
                      </a:r>
                      <a:endParaRPr lang="en-US" sz="1400" dirty="0"/>
                    </a:p>
                  </a:txBody>
                  <a:tcPr marL="68580" marR="68580" marT="34290" marB="34290">
                    <a:solidFill>
                      <a:schemeClr val="accent1">
                        <a:lumMod val="50000"/>
                      </a:schemeClr>
                    </a:solidFill>
                  </a:tcPr>
                </a:tc>
                <a:extLst>
                  <a:ext uri="{0D108BD9-81ED-4DB2-BD59-A6C34878D82A}">
                    <a16:rowId xmlns:a16="http://schemas.microsoft.com/office/drawing/2014/main" val="980755923"/>
                  </a:ext>
                </a:extLst>
              </a:tr>
            </a:tbl>
          </a:graphicData>
        </a:graphic>
      </p:graphicFrame>
      <p:graphicFrame>
        <p:nvGraphicFramePr>
          <p:cNvPr id="6" name="Table 5"/>
          <p:cNvGraphicFramePr>
            <a:graphicFrameLocks noGrp="1"/>
          </p:cNvGraphicFramePr>
          <p:nvPr>
            <p:extLst/>
          </p:nvPr>
        </p:nvGraphicFramePr>
        <p:xfrm>
          <a:off x="1206910" y="2584245"/>
          <a:ext cx="6096000" cy="4953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807204548"/>
                    </a:ext>
                  </a:extLst>
                </a:gridCol>
                <a:gridCol w="1219200">
                  <a:extLst>
                    <a:ext uri="{9D8B030D-6E8A-4147-A177-3AD203B41FA5}">
                      <a16:colId xmlns:a16="http://schemas.microsoft.com/office/drawing/2014/main" val="2970413429"/>
                    </a:ext>
                  </a:extLst>
                </a:gridCol>
                <a:gridCol w="1219200">
                  <a:extLst>
                    <a:ext uri="{9D8B030D-6E8A-4147-A177-3AD203B41FA5}">
                      <a16:colId xmlns:a16="http://schemas.microsoft.com/office/drawing/2014/main" val="4149951941"/>
                    </a:ext>
                  </a:extLst>
                </a:gridCol>
                <a:gridCol w="1219200">
                  <a:extLst>
                    <a:ext uri="{9D8B030D-6E8A-4147-A177-3AD203B41FA5}">
                      <a16:colId xmlns:a16="http://schemas.microsoft.com/office/drawing/2014/main" val="1941309427"/>
                    </a:ext>
                  </a:extLst>
                </a:gridCol>
                <a:gridCol w="1219200">
                  <a:extLst>
                    <a:ext uri="{9D8B030D-6E8A-4147-A177-3AD203B41FA5}">
                      <a16:colId xmlns:a16="http://schemas.microsoft.com/office/drawing/2014/main" val="3595484161"/>
                    </a:ext>
                  </a:extLst>
                </a:gridCol>
              </a:tblGrid>
              <a:tr h="480060">
                <a:tc>
                  <a:txBody>
                    <a:bodyPr/>
                    <a:lstStyle/>
                    <a:p>
                      <a:r>
                        <a:rPr lang="en-US" sz="1400" dirty="0" smtClean="0"/>
                        <a:t>Preamble</a:t>
                      </a:r>
                      <a:endParaRPr lang="en-US" sz="1400" dirty="0"/>
                    </a:p>
                  </a:txBody>
                  <a:tcPr marL="68580" marR="68580" marT="34290" marB="34290">
                    <a:solidFill>
                      <a:schemeClr val="accent1">
                        <a:lumMod val="50000"/>
                      </a:schemeClr>
                    </a:solidFill>
                  </a:tcPr>
                </a:tc>
                <a:tc>
                  <a:txBody>
                    <a:bodyPr/>
                    <a:lstStyle/>
                    <a:p>
                      <a:r>
                        <a:rPr lang="en-US" sz="1400" dirty="0" smtClean="0"/>
                        <a:t>Destination Address</a:t>
                      </a:r>
                      <a:endParaRPr lang="en-US" sz="1400" dirty="0"/>
                    </a:p>
                  </a:txBody>
                  <a:tcPr marL="68580" marR="68580" marT="34290" marB="34290">
                    <a:solidFill>
                      <a:schemeClr val="accent1">
                        <a:lumMod val="50000"/>
                      </a:schemeClr>
                    </a:solidFill>
                  </a:tcPr>
                </a:tc>
                <a:tc>
                  <a:txBody>
                    <a:bodyPr/>
                    <a:lstStyle/>
                    <a:p>
                      <a:r>
                        <a:rPr lang="en-US" sz="1400" dirty="0" smtClean="0"/>
                        <a:t>Source Address</a:t>
                      </a:r>
                      <a:endParaRPr lang="en-US" sz="1400" dirty="0"/>
                    </a:p>
                  </a:txBody>
                  <a:tcPr marL="68580" marR="68580" marT="34290" marB="34290">
                    <a:solidFill>
                      <a:schemeClr val="accent1">
                        <a:lumMod val="50000"/>
                      </a:schemeClr>
                    </a:solidFill>
                  </a:tcPr>
                </a:tc>
                <a:tc>
                  <a:txBody>
                    <a:bodyPr/>
                    <a:lstStyle/>
                    <a:p>
                      <a:r>
                        <a:rPr lang="en-US" sz="1400" dirty="0" smtClean="0"/>
                        <a:t>Length</a:t>
                      </a:r>
                      <a:endParaRPr lang="en-US" sz="1400" dirty="0"/>
                    </a:p>
                  </a:txBody>
                  <a:tcPr marL="68580" marR="68580" marT="34290" marB="34290">
                    <a:solidFill>
                      <a:schemeClr val="accent1">
                        <a:lumMod val="50000"/>
                      </a:schemeClr>
                    </a:solidFill>
                  </a:tcPr>
                </a:tc>
                <a:tc>
                  <a:txBody>
                    <a:bodyPr/>
                    <a:lstStyle/>
                    <a:p>
                      <a:r>
                        <a:rPr lang="en-US" sz="1400" dirty="0" smtClean="0"/>
                        <a:t>Data</a:t>
                      </a:r>
                      <a:endParaRPr lang="en-US" sz="1400" dirty="0"/>
                    </a:p>
                  </a:txBody>
                  <a:tcPr marL="68580" marR="68580" marT="34290" marB="34290">
                    <a:solidFill>
                      <a:schemeClr val="accent1">
                        <a:lumMod val="50000"/>
                      </a:schemeClr>
                    </a:solidFill>
                  </a:tcPr>
                </a:tc>
                <a:extLst>
                  <a:ext uri="{0D108BD9-81ED-4DB2-BD59-A6C34878D82A}">
                    <a16:rowId xmlns:a16="http://schemas.microsoft.com/office/drawing/2014/main" val="678492806"/>
                  </a:ext>
                </a:extLst>
              </a:tr>
            </a:tbl>
          </a:graphicData>
        </a:graphic>
      </p:graphicFrame>
      <p:cxnSp>
        <p:nvCxnSpPr>
          <p:cNvPr id="8" name="Straight Arrow Connector 7"/>
          <p:cNvCxnSpPr/>
          <p:nvPr/>
        </p:nvCxnSpPr>
        <p:spPr>
          <a:xfrm flipH="1">
            <a:off x="311558" y="3064306"/>
            <a:ext cx="5772152" cy="828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302910" y="3064306"/>
            <a:ext cx="720213" cy="828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4059" y="4795483"/>
            <a:ext cx="811162" cy="369332"/>
          </a:xfrm>
          <a:prstGeom prst="rect">
            <a:avLst/>
          </a:prstGeom>
          <a:noFill/>
        </p:spPr>
        <p:txBody>
          <a:bodyPr wrap="square" rtlCol="0">
            <a:spAutoFit/>
          </a:bodyPr>
          <a:lstStyle/>
          <a:p>
            <a:pPr algn="ctr"/>
            <a:r>
              <a:rPr lang="en-US" sz="1800" dirty="0"/>
              <a:t>2</a:t>
            </a:r>
          </a:p>
        </p:txBody>
      </p:sp>
      <p:sp>
        <p:nvSpPr>
          <p:cNvPr id="12" name="TextBox 11"/>
          <p:cNvSpPr txBox="1"/>
          <p:nvPr/>
        </p:nvSpPr>
        <p:spPr>
          <a:xfrm>
            <a:off x="2671301" y="2250716"/>
            <a:ext cx="811162" cy="369332"/>
          </a:xfrm>
          <a:prstGeom prst="rect">
            <a:avLst/>
          </a:prstGeom>
          <a:noFill/>
        </p:spPr>
        <p:txBody>
          <a:bodyPr wrap="square" rtlCol="0">
            <a:spAutoFit/>
          </a:bodyPr>
          <a:lstStyle/>
          <a:p>
            <a:pPr algn="ctr"/>
            <a:r>
              <a:rPr lang="en-US" sz="1800" dirty="0"/>
              <a:t>6</a:t>
            </a:r>
          </a:p>
        </p:txBody>
      </p:sp>
      <p:sp>
        <p:nvSpPr>
          <p:cNvPr id="13" name="TextBox 12"/>
          <p:cNvSpPr txBox="1"/>
          <p:nvPr/>
        </p:nvSpPr>
        <p:spPr>
          <a:xfrm>
            <a:off x="3736872" y="2266190"/>
            <a:ext cx="811162" cy="369332"/>
          </a:xfrm>
          <a:prstGeom prst="rect">
            <a:avLst/>
          </a:prstGeom>
          <a:noFill/>
        </p:spPr>
        <p:txBody>
          <a:bodyPr wrap="square" rtlCol="0">
            <a:spAutoFit/>
          </a:bodyPr>
          <a:lstStyle/>
          <a:p>
            <a:pPr algn="ctr"/>
            <a:r>
              <a:rPr lang="en-US" sz="1800" dirty="0"/>
              <a:t>6</a:t>
            </a:r>
          </a:p>
        </p:txBody>
      </p:sp>
      <p:sp>
        <p:nvSpPr>
          <p:cNvPr id="14" name="TextBox 13"/>
          <p:cNvSpPr txBox="1"/>
          <p:nvPr/>
        </p:nvSpPr>
        <p:spPr>
          <a:xfrm>
            <a:off x="4866967" y="2250716"/>
            <a:ext cx="811162" cy="369332"/>
          </a:xfrm>
          <a:prstGeom prst="rect">
            <a:avLst/>
          </a:prstGeom>
          <a:noFill/>
        </p:spPr>
        <p:txBody>
          <a:bodyPr wrap="square" rtlCol="0">
            <a:spAutoFit/>
          </a:bodyPr>
          <a:lstStyle/>
          <a:p>
            <a:pPr algn="ctr"/>
            <a:r>
              <a:rPr lang="en-US" sz="1800" dirty="0"/>
              <a:t>2</a:t>
            </a:r>
          </a:p>
        </p:txBody>
      </p:sp>
      <p:sp>
        <p:nvSpPr>
          <p:cNvPr id="15" name="TextBox 14"/>
          <p:cNvSpPr txBox="1"/>
          <p:nvPr/>
        </p:nvSpPr>
        <p:spPr>
          <a:xfrm>
            <a:off x="6186948" y="2262632"/>
            <a:ext cx="811162" cy="369332"/>
          </a:xfrm>
          <a:prstGeom prst="rect">
            <a:avLst/>
          </a:prstGeom>
          <a:noFill/>
        </p:spPr>
        <p:txBody>
          <a:bodyPr wrap="square" rtlCol="0">
            <a:spAutoFit/>
          </a:bodyPr>
          <a:lstStyle/>
          <a:p>
            <a:pPr algn="ctr"/>
            <a:r>
              <a:rPr lang="en-US" sz="1800" dirty="0"/>
              <a:t>46</a:t>
            </a:r>
          </a:p>
        </p:txBody>
      </p:sp>
      <p:sp>
        <p:nvSpPr>
          <p:cNvPr id="16" name="TextBox 15"/>
          <p:cNvSpPr txBox="1"/>
          <p:nvPr/>
        </p:nvSpPr>
        <p:spPr>
          <a:xfrm>
            <a:off x="1446263" y="2262632"/>
            <a:ext cx="811162" cy="369332"/>
          </a:xfrm>
          <a:prstGeom prst="rect">
            <a:avLst/>
          </a:prstGeom>
          <a:noFill/>
        </p:spPr>
        <p:txBody>
          <a:bodyPr wrap="square" rtlCol="0">
            <a:spAutoFit/>
          </a:bodyPr>
          <a:lstStyle/>
          <a:p>
            <a:pPr algn="ctr"/>
            <a:r>
              <a:rPr lang="en-US" sz="1800" dirty="0"/>
              <a:t>2</a:t>
            </a:r>
          </a:p>
        </p:txBody>
      </p:sp>
      <p:sp>
        <p:nvSpPr>
          <p:cNvPr id="18" name="TextBox 17"/>
          <p:cNvSpPr txBox="1"/>
          <p:nvPr/>
        </p:nvSpPr>
        <p:spPr>
          <a:xfrm>
            <a:off x="5467963" y="4787669"/>
            <a:ext cx="811162" cy="369332"/>
          </a:xfrm>
          <a:prstGeom prst="rect">
            <a:avLst/>
          </a:prstGeom>
          <a:noFill/>
        </p:spPr>
        <p:txBody>
          <a:bodyPr wrap="square" rtlCol="0">
            <a:spAutoFit/>
          </a:bodyPr>
          <a:lstStyle/>
          <a:p>
            <a:pPr algn="ctr"/>
            <a:r>
              <a:rPr lang="en-US" sz="1800" dirty="0"/>
              <a:t>1</a:t>
            </a:r>
          </a:p>
        </p:txBody>
      </p:sp>
      <p:sp>
        <p:nvSpPr>
          <p:cNvPr id="19" name="TextBox 18"/>
          <p:cNvSpPr txBox="1"/>
          <p:nvPr/>
        </p:nvSpPr>
        <p:spPr>
          <a:xfrm>
            <a:off x="2611389" y="4787669"/>
            <a:ext cx="811162" cy="369332"/>
          </a:xfrm>
          <a:prstGeom prst="rect">
            <a:avLst/>
          </a:prstGeom>
          <a:noFill/>
        </p:spPr>
        <p:txBody>
          <a:bodyPr wrap="square" rtlCol="0">
            <a:spAutoFit/>
          </a:bodyPr>
          <a:lstStyle/>
          <a:p>
            <a:pPr algn="ctr"/>
            <a:r>
              <a:rPr lang="en-US" sz="1800" dirty="0"/>
              <a:t>2</a:t>
            </a:r>
          </a:p>
        </p:txBody>
      </p:sp>
      <p:sp>
        <p:nvSpPr>
          <p:cNvPr id="20" name="TextBox 19"/>
          <p:cNvSpPr txBox="1"/>
          <p:nvPr/>
        </p:nvSpPr>
        <p:spPr>
          <a:xfrm>
            <a:off x="3849328" y="4795483"/>
            <a:ext cx="811162" cy="369332"/>
          </a:xfrm>
          <a:prstGeom prst="rect">
            <a:avLst/>
          </a:prstGeom>
          <a:noFill/>
        </p:spPr>
        <p:txBody>
          <a:bodyPr wrap="square" rtlCol="0">
            <a:spAutoFit/>
          </a:bodyPr>
          <a:lstStyle/>
          <a:p>
            <a:pPr algn="ctr"/>
            <a:r>
              <a:rPr lang="en-US" sz="1800" dirty="0"/>
              <a:t>2</a:t>
            </a:r>
          </a:p>
        </p:txBody>
      </p:sp>
      <p:sp>
        <p:nvSpPr>
          <p:cNvPr id="21" name="TextBox 20"/>
          <p:cNvSpPr txBox="1"/>
          <p:nvPr/>
        </p:nvSpPr>
        <p:spPr>
          <a:xfrm>
            <a:off x="1553187" y="4795483"/>
            <a:ext cx="811162" cy="369332"/>
          </a:xfrm>
          <a:prstGeom prst="rect">
            <a:avLst/>
          </a:prstGeom>
          <a:noFill/>
        </p:spPr>
        <p:txBody>
          <a:bodyPr wrap="square" rtlCol="0">
            <a:spAutoFit/>
          </a:bodyPr>
          <a:lstStyle/>
          <a:p>
            <a:pPr algn="ctr"/>
            <a:r>
              <a:rPr lang="en-US" sz="1800" dirty="0"/>
              <a:t>2</a:t>
            </a:r>
          </a:p>
        </p:txBody>
      </p:sp>
      <p:sp>
        <p:nvSpPr>
          <p:cNvPr id="22" name="TextBox 21"/>
          <p:cNvSpPr txBox="1"/>
          <p:nvPr/>
        </p:nvSpPr>
        <p:spPr>
          <a:xfrm>
            <a:off x="6998110" y="4787669"/>
            <a:ext cx="811162" cy="369332"/>
          </a:xfrm>
          <a:prstGeom prst="rect">
            <a:avLst/>
          </a:prstGeom>
          <a:noFill/>
        </p:spPr>
        <p:txBody>
          <a:bodyPr wrap="square" rtlCol="0">
            <a:spAutoFit/>
          </a:bodyPr>
          <a:lstStyle/>
          <a:p>
            <a:pPr algn="ctr"/>
            <a:r>
              <a:rPr lang="en-US" sz="1800" dirty="0" smtClean="0"/>
              <a:t>35</a:t>
            </a:r>
            <a:endParaRPr lang="en-US" sz="1800" dirty="0"/>
          </a:p>
        </p:txBody>
      </p:sp>
      <p:cxnSp>
        <p:nvCxnSpPr>
          <p:cNvPr id="24" name="Straight Arrow Connector 23"/>
          <p:cNvCxnSpPr/>
          <p:nvPr/>
        </p:nvCxnSpPr>
        <p:spPr>
          <a:xfrm>
            <a:off x="1303376" y="2125266"/>
            <a:ext cx="5999534" cy="135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65497" y="1897872"/>
            <a:ext cx="989986" cy="369332"/>
          </a:xfrm>
          <a:prstGeom prst="rect">
            <a:avLst/>
          </a:prstGeom>
          <a:noFill/>
        </p:spPr>
        <p:txBody>
          <a:bodyPr wrap="square" rtlCol="0">
            <a:spAutoFit/>
          </a:bodyPr>
          <a:lstStyle/>
          <a:p>
            <a:r>
              <a:rPr lang="en-US" sz="1800" dirty="0"/>
              <a:t>62</a:t>
            </a:r>
          </a:p>
        </p:txBody>
      </p:sp>
      <p:sp>
        <p:nvSpPr>
          <p:cNvPr id="33" name="TextBox 32"/>
          <p:cNvSpPr txBox="1"/>
          <p:nvPr/>
        </p:nvSpPr>
        <p:spPr>
          <a:xfrm>
            <a:off x="2315958" y="5257008"/>
            <a:ext cx="3066740" cy="369332"/>
          </a:xfrm>
          <a:prstGeom prst="rect">
            <a:avLst/>
          </a:prstGeom>
          <a:noFill/>
        </p:spPr>
        <p:txBody>
          <a:bodyPr wrap="square" rtlCol="0">
            <a:spAutoFit/>
          </a:bodyPr>
          <a:lstStyle/>
          <a:p>
            <a:pPr algn="ctr"/>
            <a:r>
              <a:rPr lang="en-US" sz="1800" b="1" dirty="0">
                <a:latin typeface="Times New Roman" panose="02020603050405020304" pitchFamily="18" charset="0"/>
                <a:cs typeface="Times New Roman" panose="02020603050405020304" pitchFamily="18" charset="0"/>
              </a:rPr>
              <a:t>TCP frame</a:t>
            </a:r>
          </a:p>
        </p:txBody>
      </p:sp>
      <p:cxnSp>
        <p:nvCxnSpPr>
          <p:cNvPr id="35" name="Straight Arrow Connector 34"/>
          <p:cNvCxnSpPr/>
          <p:nvPr/>
        </p:nvCxnSpPr>
        <p:spPr>
          <a:xfrm>
            <a:off x="311558" y="4593343"/>
            <a:ext cx="2994384" cy="725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4368748" y="4610957"/>
            <a:ext cx="3654376" cy="759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37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tx1"/>
                </a:solidFill>
                <a:latin typeface="Times New Roman" panose="02020603050405020304" pitchFamily="18" charset="0"/>
                <a:cs typeface="Times New Roman" panose="02020603050405020304" pitchFamily="18" charset="0"/>
              </a:rPr>
              <a:t>Control Bits:</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txBox="1">
            <a:spLocks noGrp="1"/>
          </p:cNvSpPr>
          <p:nvPr>
            <p:ph idx="1"/>
          </p:nvPr>
        </p:nvSpPr>
        <p:spPr>
          <a:xfrm>
            <a:off x="628650" y="2226469"/>
            <a:ext cx="7886700" cy="2677656"/>
          </a:xfrm>
          <a:prstGeom prst="rect">
            <a:avLst/>
          </a:prstGeom>
          <a:noFill/>
        </p:spPr>
        <p:txBody>
          <a:bodyPr wrap="square" rtlCol="0">
            <a:spAutoFit/>
          </a:bodyPr>
          <a:lstStyle/>
          <a:p>
            <a:pPr marL="214313" indent="-214313">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Flag =0x01    </a:t>
            </a:r>
            <a:r>
              <a:rPr lang="en-US" dirty="0" err="1" smtClean="0">
                <a:solidFill>
                  <a:schemeClr val="tx1"/>
                </a:solidFill>
                <a:latin typeface="Times New Roman" panose="02020603050405020304" pitchFamily="18" charset="0"/>
                <a:cs typeface="Times New Roman" panose="02020603050405020304" pitchFamily="18" charset="0"/>
              </a:rPr>
              <a:t>Syn</a:t>
            </a:r>
            <a:r>
              <a:rPr lang="en-US" dirty="0" smtClean="0">
                <a:solidFill>
                  <a:schemeClr val="tx1"/>
                </a:solidFill>
                <a:latin typeface="Times New Roman" panose="02020603050405020304" pitchFamily="18" charset="0"/>
                <a:cs typeface="Times New Roman" panose="02020603050405020304" pitchFamily="18" charset="0"/>
              </a:rPr>
              <a:t> Bit is set</a:t>
            </a:r>
          </a:p>
          <a:p>
            <a:pPr marL="214313" indent="-214313">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Flag =0x02    Fin Bit is set</a:t>
            </a:r>
          </a:p>
          <a:p>
            <a:pPr marL="214313" indent="-214313">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Flag =0x05    </a:t>
            </a:r>
            <a:r>
              <a:rPr lang="en-US" dirty="0" err="1" smtClean="0">
                <a:solidFill>
                  <a:schemeClr val="tx1"/>
                </a:solidFill>
                <a:latin typeface="Times New Roman" panose="02020603050405020304" pitchFamily="18" charset="0"/>
                <a:cs typeface="Times New Roman" panose="02020603050405020304" pitchFamily="18" charset="0"/>
              </a:rPr>
              <a:t>Syn-Ack</a:t>
            </a:r>
            <a:r>
              <a:rPr lang="en-US" dirty="0" smtClean="0">
                <a:solidFill>
                  <a:schemeClr val="tx1"/>
                </a:solidFill>
                <a:latin typeface="Times New Roman" panose="02020603050405020304" pitchFamily="18" charset="0"/>
                <a:cs typeface="Times New Roman" panose="02020603050405020304" pitchFamily="18" charset="0"/>
              </a:rPr>
              <a:t> Bit is set </a:t>
            </a:r>
          </a:p>
          <a:p>
            <a:pPr marL="214313" indent="-214313">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Flag =0x06    Fin-</a:t>
            </a:r>
            <a:r>
              <a:rPr lang="en-US" dirty="0" err="1" smtClean="0">
                <a:solidFill>
                  <a:schemeClr val="tx1"/>
                </a:solidFill>
                <a:latin typeface="Times New Roman" panose="02020603050405020304" pitchFamily="18" charset="0"/>
                <a:cs typeface="Times New Roman" panose="02020603050405020304" pitchFamily="18" charset="0"/>
              </a:rPr>
              <a:t>Ack</a:t>
            </a:r>
            <a:r>
              <a:rPr lang="en-US" dirty="0" smtClean="0">
                <a:solidFill>
                  <a:schemeClr val="tx1"/>
                </a:solidFill>
                <a:latin typeface="Times New Roman" panose="02020603050405020304" pitchFamily="18" charset="0"/>
                <a:cs typeface="Times New Roman" panose="02020603050405020304" pitchFamily="18" charset="0"/>
              </a:rPr>
              <a:t>  Bit is set</a:t>
            </a:r>
          </a:p>
          <a:p>
            <a:pPr marL="214313" indent="-214313">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Flag =0x08    Data bit is set</a:t>
            </a:r>
          </a:p>
          <a:p>
            <a:pPr marL="214313" indent="-214313">
              <a:buFont typeface="Arial" panose="020B0604020202020204" pitchFamily="34" charset="0"/>
              <a:buChar char="•"/>
            </a:pPr>
            <a:r>
              <a:rPr lang="en-US" dirty="0" smtClean="0">
                <a:solidFill>
                  <a:schemeClr val="tx1"/>
                </a:solidFill>
                <a:latin typeface="Times New Roman" panose="02020603050405020304" pitchFamily="18" charset="0"/>
                <a:cs typeface="Times New Roman" panose="02020603050405020304" pitchFamily="18" charset="0"/>
              </a:rPr>
              <a:t>Flag=0x0C    Data </a:t>
            </a:r>
            <a:r>
              <a:rPr lang="en-US" dirty="0" err="1" smtClean="0">
                <a:solidFill>
                  <a:schemeClr val="tx1"/>
                </a:solidFill>
                <a:latin typeface="Times New Roman" panose="02020603050405020304" pitchFamily="18" charset="0"/>
                <a:cs typeface="Times New Roman" panose="02020603050405020304" pitchFamily="18" charset="0"/>
              </a:rPr>
              <a:t>Ack</a:t>
            </a:r>
            <a:r>
              <a:rPr lang="en-US" dirty="0" smtClean="0">
                <a:solidFill>
                  <a:schemeClr val="tx1"/>
                </a:solidFill>
                <a:latin typeface="Times New Roman" panose="02020603050405020304" pitchFamily="18" charset="0"/>
                <a:cs typeface="Times New Roman" panose="02020603050405020304" pitchFamily="18" charset="0"/>
              </a:rPr>
              <a:t> bit is set</a:t>
            </a:r>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nvPr>
        </p:nvGraphicFramePr>
        <p:xfrm>
          <a:off x="4882938" y="2294811"/>
          <a:ext cx="1873047" cy="308284"/>
        </p:xfrm>
        <a:graphic>
          <a:graphicData uri="http://schemas.openxmlformats.org/drawingml/2006/table">
            <a:tbl>
              <a:tblPr firstRow="1" bandRow="1">
                <a:tableStyleId>{5C22544A-7EE6-4342-B048-85BDC9FD1C3A}</a:tableStyleId>
              </a:tblPr>
              <a:tblGrid>
                <a:gridCol w="479684">
                  <a:extLst>
                    <a:ext uri="{9D8B030D-6E8A-4147-A177-3AD203B41FA5}">
                      <a16:colId xmlns:a16="http://schemas.microsoft.com/office/drawing/2014/main" val="259749168"/>
                    </a:ext>
                  </a:extLst>
                </a:gridCol>
                <a:gridCol w="456839">
                  <a:extLst>
                    <a:ext uri="{9D8B030D-6E8A-4147-A177-3AD203B41FA5}">
                      <a16:colId xmlns:a16="http://schemas.microsoft.com/office/drawing/2014/main" val="1305912946"/>
                    </a:ext>
                  </a:extLst>
                </a:gridCol>
                <a:gridCol w="468262">
                  <a:extLst>
                    <a:ext uri="{9D8B030D-6E8A-4147-A177-3AD203B41FA5}">
                      <a16:colId xmlns:a16="http://schemas.microsoft.com/office/drawing/2014/main" val="3622687726"/>
                    </a:ext>
                  </a:extLst>
                </a:gridCol>
                <a:gridCol w="468262">
                  <a:extLst>
                    <a:ext uri="{9D8B030D-6E8A-4147-A177-3AD203B41FA5}">
                      <a16:colId xmlns:a16="http://schemas.microsoft.com/office/drawing/2014/main" val="2653759721"/>
                    </a:ext>
                  </a:extLst>
                </a:gridCol>
              </a:tblGrid>
              <a:tr h="308284">
                <a:tc>
                  <a:txBody>
                    <a:bodyPr/>
                    <a:lstStyle/>
                    <a:p>
                      <a:r>
                        <a:rPr lang="en-US" sz="1400" dirty="0" smtClean="0"/>
                        <a:t>0</a:t>
                      </a:r>
                      <a:endParaRPr lang="en-US" sz="1400" dirty="0"/>
                    </a:p>
                  </a:txBody>
                  <a:tcPr marL="68580" marR="68580" marT="34290" marB="34290">
                    <a:solidFill>
                      <a:schemeClr val="accent1">
                        <a:lumMod val="50000"/>
                      </a:schemeClr>
                    </a:solidFill>
                  </a:tcPr>
                </a:tc>
                <a:tc>
                  <a:txBody>
                    <a:bodyPr/>
                    <a:lstStyle/>
                    <a:p>
                      <a:r>
                        <a:rPr lang="en-US" sz="1400" dirty="0" smtClean="0"/>
                        <a:t>0</a:t>
                      </a:r>
                      <a:endParaRPr lang="en-US" sz="1400" dirty="0"/>
                    </a:p>
                  </a:txBody>
                  <a:tcPr marL="68580" marR="68580" marT="34290" marB="34290">
                    <a:solidFill>
                      <a:schemeClr val="accent1">
                        <a:lumMod val="50000"/>
                      </a:schemeClr>
                    </a:solidFill>
                  </a:tcPr>
                </a:tc>
                <a:tc>
                  <a:txBody>
                    <a:bodyPr/>
                    <a:lstStyle/>
                    <a:p>
                      <a:r>
                        <a:rPr lang="en-US" sz="1400" dirty="0" smtClean="0"/>
                        <a:t>0</a:t>
                      </a:r>
                      <a:endParaRPr lang="en-US" sz="1400" dirty="0"/>
                    </a:p>
                  </a:txBody>
                  <a:tcPr marL="68580" marR="68580" marT="34290" marB="34290">
                    <a:solidFill>
                      <a:schemeClr val="accent1">
                        <a:lumMod val="50000"/>
                      </a:schemeClr>
                    </a:solidFill>
                  </a:tcPr>
                </a:tc>
                <a:tc>
                  <a:txBody>
                    <a:bodyPr/>
                    <a:lstStyle/>
                    <a:p>
                      <a:r>
                        <a:rPr lang="en-US" sz="1400" dirty="0" smtClean="0"/>
                        <a:t>1</a:t>
                      </a:r>
                      <a:endParaRPr lang="en-US" sz="1400" dirty="0"/>
                    </a:p>
                  </a:txBody>
                  <a:tcPr marL="68580" marR="68580" marT="34290" marB="34290">
                    <a:solidFill>
                      <a:schemeClr val="accent1">
                        <a:lumMod val="50000"/>
                      </a:schemeClr>
                    </a:solidFill>
                  </a:tcPr>
                </a:tc>
                <a:extLst>
                  <a:ext uri="{0D108BD9-81ED-4DB2-BD59-A6C34878D82A}">
                    <a16:rowId xmlns:a16="http://schemas.microsoft.com/office/drawing/2014/main" val="980755923"/>
                  </a:ext>
                </a:extLst>
              </a:tr>
            </a:tbl>
          </a:graphicData>
        </a:graphic>
      </p:graphicFrame>
      <p:graphicFrame>
        <p:nvGraphicFramePr>
          <p:cNvPr id="8" name="Table 7"/>
          <p:cNvGraphicFramePr>
            <a:graphicFrameLocks noGrp="1"/>
          </p:cNvGraphicFramePr>
          <p:nvPr>
            <p:extLst/>
          </p:nvPr>
        </p:nvGraphicFramePr>
        <p:xfrm>
          <a:off x="4882938" y="2691589"/>
          <a:ext cx="1873047" cy="308284"/>
        </p:xfrm>
        <a:graphic>
          <a:graphicData uri="http://schemas.openxmlformats.org/drawingml/2006/table">
            <a:tbl>
              <a:tblPr firstRow="1" bandRow="1">
                <a:tableStyleId>{5C22544A-7EE6-4342-B048-85BDC9FD1C3A}</a:tableStyleId>
              </a:tblPr>
              <a:tblGrid>
                <a:gridCol w="479684">
                  <a:extLst>
                    <a:ext uri="{9D8B030D-6E8A-4147-A177-3AD203B41FA5}">
                      <a16:colId xmlns:a16="http://schemas.microsoft.com/office/drawing/2014/main" val="259749168"/>
                    </a:ext>
                  </a:extLst>
                </a:gridCol>
                <a:gridCol w="456839">
                  <a:extLst>
                    <a:ext uri="{9D8B030D-6E8A-4147-A177-3AD203B41FA5}">
                      <a16:colId xmlns:a16="http://schemas.microsoft.com/office/drawing/2014/main" val="1305912946"/>
                    </a:ext>
                  </a:extLst>
                </a:gridCol>
                <a:gridCol w="468262">
                  <a:extLst>
                    <a:ext uri="{9D8B030D-6E8A-4147-A177-3AD203B41FA5}">
                      <a16:colId xmlns:a16="http://schemas.microsoft.com/office/drawing/2014/main" val="3622687726"/>
                    </a:ext>
                  </a:extLst>
                </a:gridCol>
                <a:gridCol w="468262">
                  <a:extLst>
                    <a:ext uri="{9D8B030D-6E8A-4147-A177-3AD203B41FA5}">
                      <a16:colId xmlns:a16="http://schemas.microsoft.com/office/drawing/2014/main" val="2653759721"/>
                    </a:ext>
                  </a:extLst>
                </a:gridCol>
              </a:tblGrid>
              <a:tr h="308284">
                <a:tc>
                  <a:txBody>
                    <a:bodyPr/>
                    <a:lstStyle/>
                    <a:p>
                      <a:r>
                        <a:rPr lang="en-US" sz="1400" dirty="0" smtClean="0"/>
                        <a:t>0</a:t>
                      </a:r>
                      <a:endParaRPr lang="en-US" sz="1400" dirty="0"/>
                    </a:p>
                  </a:txBody>
                  <a:tcPr marL="68580" marR="68580" marT="34290" marB="34290">
                    <a:solidFill>
                      <a:schemeClr val="accent1">
                        <a:lumMod val="50000"/>
                      </a:schemeClr>
                    </a:solidFill>
                  </a:tcPr>
                </a:tc>
                <a:tc>
                  <a:txBody>
                    <a:bodyPr/>
                    <a:lstStyle/>
                    <a:p>
                      <a:r>
                        <a:rPr lang="en-US" sz="1400" dirty="0" smtClean="0"/>
                        <a:t>0</a:t>
                      </a:r>
                      <a:endParaRPr lang="en-US" sz="1400" dirty="0"/>
                    </a:p>
                  </a:txBody>
                  <a:tcPr marL="68580" marR="68580" marT="34290" marB="34290">
                    <a:solidFill>
                      <a:schemeClr val="accent1">
                        <a:lumMod val="50000"/>
                      </a:schemeClr>
                    </a:solidFill>
                  </a:tcPr>
                </a:tc>
                <a:tc>
                  <a:txBody>
                    <a:bodyPr/>
                    <a:lstStyle/>
                    <a:p>
                      <a:r>
                        <a:rPr lang="en-US" sz="1400" dirty="0" smtClean="0"/>
                        <a:t>1</a:t>
                      </a:r>
                      <a:endParaRPr lang="en-US" sz="1400" dirty="0"/>
                    </a:p>
                  </a:txBody>
                  <a:tcPr marL="68580" marR="68580" marT="34290" marB="34290">
                    <a:solidFill>
                      <a:schemeClr val="accent1">
                        <a:lumMod val="50000"/>
                      </a:schemeClr>
                    </a:solidFill>
                  </a:tcPr>
                </a:tc>
                <a:tc>
                  <a:txBody>
                    <a:bodyPr/>
                    <a:lstStyle/>
                    <a:p>
                      <a:r>
                        <a:rPr lang="en-US" sz="1400" dirty="0" smtClean="0"/>
                        <a:t>0</a:t>
                      </a:r>
                      <a:endParaRPr lang="en-US" sz="1400" dirty="0"/>
                    </a:p>
                  </a:txBody>
                  <a:tcPr marL="68580" marR="68580" marT="34290" marB="34290">
                    <a:solidFill>
                      <a:schemeClr val="accent1">
                        <a:lumMod val="50000"/>
                      </a:schemeClr>
                    </a:solidFill>
                  </a:tcPr>
                </a:tc>
                <a:extLst>
                  <a:ext uri="{0D108BD9-81ED-4DB2-BD59-A6C34878D82A}">
                    <a16:rowId xmlns:a16="http://schemas.microsoft.com/office/drawing/2014/main" val="980755923"/>
                  </a:ext>
                </a:extLst>
              </a:tr>
            </a:tbl>
          </a:graphicData>
        </a:graphic>
      </p:graphicFrame>
      <p:graphicFrame>
        <p:nvGraphicFramePr>
          <p:cNvPr id="9" name="Table 8"/>
          <p:cNvGraphicFramePr>
            <a:graphicFrameLocks noGrp="1"/>
          </p:cNvGraphicFramePr>
          <p:nvPr>
            <p:extLst/>
          </p:nvPr>
        </p:nvGraphicFramePr>
        <p:xfrm>
          <a:off x="4882939" y="3122342"/>
          <a:ext cx="1873047" cy="308284"/>
        </p:xfrm>
        <a:graphic>
          <a:graphicData uri="http://schemas.openxmlformats.org/drawingml/2006/table">
            <a:tbl>
              <a:tblPr firstRow="1" bandRow="1">
                <a:tableStyleId>{5C22544A-7EE6-4342-B048-85BDC9FD1C3A}</a:tableStyleId>
              </a:tblPr>
              <a:tblGrid>
                <a:gridCol w="479684">
                  <a:extLst>
                    <a:ext uri="{9D8B030D-6E8A-4147-A177-3AD203B41FA5}">
                      <a16:colId xmlns:a16="http://schemas.microsoft.com/office/drawing/2014/main" val="259749168"/>
                    </a:ext>
                  </a:extLst>
                </a:gridCol>
                <a:gridCol w="456839">
                  <a:extLst>
                    <a:ext uri="{9D8B030D-6E8A-4147-A177-3AD203B41FA5}">
                      <a16:colId xmlns:a16="http://schemas.microsoft.com/office/drawing/2014/main" val="1305912946"/>
                    </a:ext>
                  </a:extLst>
                </a:gridCol>
                <a:gridCol w="468262">
                  <a:extLst>
                    <a:ext uri="{9D8B030D-6E8A-4147-A177-3AD203B41FA5}">
                      <a16:colId xmlns:a16="http://schemas.microsoft.com/office/drawing/2014/main" val="3622687726"/>
                    </a:ext>
                  </a:extLst>
                </a:gridCol>
                <a:gridCol w="468262">
                  <a:extLst>
                    <a:ext uri="{9D8B030D-6E8A-4147-A177-3AD203B41FA5}">
                      <a16:colId xmlns:a16="http://schemas.microsoft.com/office/drawing/2014/main" val="2653759721"/>
                    </a:ext>
                  </a:extLst>
                </a:gridCol>
              </a:tblGrid>
              <a:tr h="308284">
                <a:tc>
                  <a:txBody>
                    <a:bodyPr/>
                    <a:lstStyle/>
                    <a:p>
                      <a:r>
                        <a:rPr lang="en-US" sz="1400" dirty="0" smtClean="0"/>
                        <a:t>0</a:t>
                      </a:r>
                      <a:endParaRPr lang="en-US" sz="1400" dirty="0"/>
                    </a:p>
                  </a:txBody>
                  <a:tcPr marL="68580" marR="68580" marT="34290" marB="34290">
                    <a:solidFill>
                      <a:schemeClr val="accent1">
                        <a:lumMod val="50000"/>
                      </a:schemeClr>
                    </a:solidFill>
                  </a:tcPr>
                </a:tc>
                <a:tc>
                  <a:txBody>
                    <a:bodyPr/>
                    <a:lstStyle/>
                    <a:p>
                      <a:r>
                        <a:rPr lang="en-US" sz="1400" dirty="0" smtClean="0"/>
                        <a:t>1</a:t>
                      </a:r>
                      <a:endParaRPr lang="en-US" sz="1400" dirty="0"/>
                    </a:p>
                  </a:txBody>
                  <a:tcPr marL="68580" marR="68580" marT="34290" marB="34290">
                    <a:solidFill>
                      <a:schemeClr val="accent1">
                        <a:lumMod val="50000"/>
                      </a:schemeClr>
                    </a:solidFill>
                  </a:tcPr>
                </a:tc>
                <a:tc>
                  <a:txBody>
                    <a:bodyPr/>
                    <a:lstStyle/>
                    <a:p>
                      <a:r>
                        <a:rPr lang="en-US" sz="1400" dirty="0" smtClean="0"/>
                        <a:t>0</a:t>
                      </a:r>
                      <a:endParaRPr lang="en-US" sz="1400" dirty="0"/>
                    </a:p>
                  </a:txBody>
                  <a:tcPr marL="68580" marR="68580" marT="34290" marB="34290">
                    <a:solidFill>
                      <a:schemeClr val="accent1">
                        <a:lumMod val="50000"/>
                      </a:schemeClr>
                    </a:solidFill>
                  </a:tcPr>
                </a:tc>
                <a:tc>
                  <a:txBody>
                    <a:bodyPr/>
                    <a:lstStyle/>
                    <a:p>
                      <a:r>
                        <a:rPr lang="en-US" sz="1400" dirty="0" smtClean="0"/>
                        <a:t>1</a:t>
                      </a:r>
                      <a:endParaRPr lang="en-US" sz="1400" dirty="0"/>
                    </a:p>
                  </a:txBody>
                  <a:tcPr marL="68580" marR="68580" marT="34290" marB="34290">
                    <a:solidFill>
                      <a:schemeClr val="accent1">
                        <a:lumMod val="50000"/>
                      </a:schemeClr>
                    </a:solidFill>
                  </a:tcPr>
                </a:tc>
                <a:extLst>
                  <a:ext uri="{0D108BD9-81ED-4DB2-BD59-A6C34878D82A}">
                    <a16:rowId xmlns:a16="http://schemas.microsoft.com/office/drawing/2014/main" val="980755923"/>
                  </a:ext>
                </a:extLst>
              </a:tr>
            </a:tbl>
          </a:graphicData>
        </a:graphic>
      </p:graphicFrame>
      <p:graphicFrame>
        <p:nvGraphicFramePr>
          <p:cNvPr id="10" name="Table 9"/>
          <p:cNvGraphicFramePr>
            <a:graphicFrameLocks noGrp="1"/>
          </p:cNvGraphicFramePr>
          <p:nvPr>
            <p:extLst/>
          </p:nvPr>
        </p:nvGraphicFramePr>
        <p:xfrm>
          <a:off x="4882940" y="3579656"/>
          <a:ext cx="1873047" cy="308284"/>
        </p:xfrm>
        <a:graphic>
          <a:graphicData uri="http://schemas.openxmlformats.org/drawingml/2006/table">
            <a:tbl>
              <a:tblPr firstRow="1" bandRow="1">
                <a:tableStyleId>{5C22544A-7EE6-4342-B048-85BDC9FD1C3A}</a:tableStyleId>
              </a:tblPr>
              <a:tblGrid>
                <a:gridCol w="479684">
                  <a:extLst>
                    <a:ext uri="{9D8B030D-6E8A-4147-A177-3AD203B41FA5}">
                      <a16:colId xmlns:a16="http://schemas.microsoft.com/office/drawing/2014/main" val="259749168"/>
                    </a:ext>
                  </a:extLst>
                </a:gridCol>
                <a:gridCol w="456839">
                  <a:extLst>
                    <a:ext uri="{9D8B030D-6E8A-4147-A177-3AD203B41FA5}">
                      <a16:colId xmlns:a16="http://schemas.microsoft.com/office/drawing/2014/main" val="1305912946"/>
                    </a:ext>
                  </a:extLst>
                </a:gridCol>
                <a:gridCol w="468262">
                  <a:extLst>
                    <a:ext uri="{9D8B030D-6E8A-4147-A177-3AD203B41FA5}">
                      <a16:colId xmlns:a16="http://schemas.microsoft.com/office/drawing/2014/main" val="3622687726"/>
                    </a:ext>
                  </a:extLst>
                </a:gridCol>
                <a:gridCol w="468262">
                  <a:extLst>
                    <a:ext uri="{9D8B030D-6E8A-4147-A177-3AD203B41FA5}">
                      <a16:colId xmlns:a16="http://schemas.microsoft.com/office/drawing/2014/main" val="2653759721"/>
                    </a:ext>
                  </a:extLst>
                </a:gridCol>
              </a:tblGrid>
              <a:tr h="308284">
                <a:tc>
                  <a:txBody>
                    <a:bodyPr/>
                    <a:lstStyle/>
                    <a:p>
                      <a:r>
                        <a:rPr lang="en-US" sz="1400" dirty="0" smtClean="0"/>
                        <a:t>0</a:t>
                      </a:r>
                      <a:endParaRPr lang="en-US" sz="1400" dirty="0"/>
                    </a:p>
                  </a:txBody>
                  <a:tcPr marL="68580" marR="68580" marT="34290" marB="34290">
                    <a:solidFill>
                      <a:schemeClr val="accent1">
                        <a:lumMod val="50000"/>
                      </a:schemeClr>
                    </a:solidFill>
                  </a:tcPr>
                </a:tc>
                <a:tc>
                  <a:txBody>
                    <a:bodyPr/>
                    <a:lstStyle/>
                    <a:p>
                      <a:r>
                        <a:rPr lang="en-US" sz="1400" dirty="0" smtClean="0"/>
                        <a:t>1</a:t>
                      </a:r>
                      <a:endParaRPr lang="en-US" sz="1400" dirty="0"/>
                    </a:p>
                  </a:txBody>
                  <a:tcPr marL="68580" marR="68580" marT="34290" marB="34290">
                    <a:solidFill>
                      <a:schemeClr val="accent1">
                        <a:lumMod val="50000"/>
                      </a:schemeClr>
                    </a:solidFill>
                  </a:tcPr>
                </a:tc>
                <a:tc>
                  <a:txBody>
                    <a:bodyPr/>
                    <a:lstStyle/>
                    <a:p>
                      <a:r>
                        <a:rPr lang="en-US" sz="1400" dirty="0" smtClean="0"/>
                        <a:t>1</a:t>
                      </a:r>
                      <a:endParaRPr lang="en-US" sz="1400" dirty="0"/>
                    </a:p>
                  </a:txBody>
                  <a:tcPr marL="68580" marR="68580" marT="34290" marB="34290">
                    <a:solidFill>
                      <a:schemeClr val="accent1">
                        <a:lumMod val="50000"/>
                      </a:schemeClr>
                    </a:solidFill>
                  </a:tcPr>
                </a:tc>
                <a:tc>
                  <a:txBody>
                    <a:bodyPr/>
                    <a:lstStyle/>
                    <a:p>
                      <a:r>
                        <a:rPr lang="en-US" sz="1400" dirty="0" smtClean="0"/>
                        <a:t>0</a:t>
                      </a:r>
                      <a:endParaRPr lang="en-US" sz="1400" dirty="0"/>
                    </a:p>
                  </a:txBody>
                  <a:tcPr marL="68580" marR="68580" marT="34290" marB="34290">
                    <a:solidFill>
                      <a:schemeClr val="accent1">
                        <a:lumMod val="50000"/>
                      </a:schemeClr>
                    </a:solidFill>
                  </a:tcPr>
                </a:tc>
                <a:extLst>
                  <a:ext uri="{0D108BD9-81ED-4DB2-BD59-A6C34878D82A}">
                    <a16:rowId xmlns:a16="http://schemas.microsoft.com/office/drawing/2014/main" val="980755923"/>
                  </a:ext>
                </a:extLst>
              </a:tr>
            </a:tbl>
          </a:graphicData>
        </a:graphic>
      </p:graphicFrame>
      <p:graphicFrame>
        <p:nvGraphicFramePr>
          <p:cNvPr id="11" name="Table 10"/>
          <p:cNvGraphicFramePr>
            <a:graphicFrameLocks noGrp="1"/>
          </p:cNvGraphicFramePr>
          <p:nvPr>
            <p:extLst/>
          </p:nvPr>
        </p:nvGraphicFramePr>
        <p:xfrm>
          <a:off x="4882941" y="4014976"/>
          <a:ext cx="1873047" cy="308284"/>
        </p:xfrm>
        <a:graphic>
          <a:graphicData uri="http://schemas.openxmlformats.org/drawingml/2006/table">
            <a:tbl>
              <a:tblPr firstRow="1" bandRow="1">
                <a:tableStyleId>{5C22544A-7EE6-4342-B048-85BDC9FD1C3A}</a:tableStyleId>
              </a:tblPr>
              <a:tblGrid>
                <a:gridCol w="479684">
                  <a:extLst>
                    <a:ext uri="{9D8B030D-6E8A-4147-A177-3AD203B41FA5}">
                      <a16:colId xmlns:a16="http://schemas.microsoft.com/office/drawing/2014/main" val="259749168"/>
                    </a:ext>
                  </a:extLst>
                </a:gridCol>
                <a:gridCol w="456839">
                  <a:extLst>
                    <a:ext uri="{9D8B030D-6E8A-4147-A177-3AD203B41FA5}">
                      <a16:colId xmlns:a16="http://schemas.microsoft.com/office/drawing/2014/main" val="1305912946"/>
                    </a:ext>
                  </a:extLst>
                </a:gridCol>
                <a:gridCol w="468262">
                  <a:extLst>
                    <a:ext uri="{9D8B030D-6E8A-4147-A177-3AD203B41FA5}">
                      <a16:colId xmlns:a16="http://schemas.microsoft.com/office/drawing/2014/main" val="3622687726"/>
                    </a:ext>
                  </a:extLst>
                </a:gridCol>
                <a:gridCol w="468262">
                  <a:extLst>
                    <a:ext uri="{9D8B030D-6E8A-4147-A177-3AD203B41FA5}">
                      <a16:colId xmlns:a16="http://schemas.microsoft.com/office/drawing/2014/main" val="2653759721"/>
                    </a:ext>
                  </a:extLst>
                </a:gridCol>
              </a:tblGrid>
              <a:tr h="308284">
                <a:tc>
                  <a:txBody>
                    <a:bodyPr/>
                    <a:lstStyle/>
                    <a:p>
                      <a:r>
                        <a:rPr lang="en-US" sz="1400" dirty="0" smtClean="0"/>
                        <a:t>1</a:t>
                      </a:r>
                      <a:endParaRPr lang="en-US" sz="1400" dirty="0"/>
                    </a:p>
                  </a:txBody>
                  <a:tcPr marL="68580" marR="68580" marT="34290" marB="34290">
                    <a:solidFill>
                      <a:schemeClr val="accent1">
                        <a:lumMod val="50000"/>
                      </a:schemeClr>
                    </a:solidFill>
                  </a:tcPr>
                </a:tc>
                <a:tc>
                  <a:txBody>
                    <a:bodyPr/>
                    <a:lstStyle/>
                    <a:p>
                      <a:r>
                        <a:rPr lang="en-US" sz="1400" dirty="0" smtClean="0"/>
                        <a:t>0</a:t>
                      </a:r>
                      <a:endParaRPr lang="en-US" sz="1400" dirty="0"/>
                    </a:p>
                  </a:txBody>
                  <a:tcPr marL="68580" marR="68580" marT="34290" marB="34290">
                    <a:solidFill>
                      <a:schemeClr val="accent1">
                        <a:lumMod val="50000"/>
                      </a:schemeClr>
                    </a:solidFill>
                  </a:tcPr>
                </a:tc>
                <a:tc>
                  <a:txBody>
                    <a:bodyPr/>
                    <a:lstStyle/>
                    <a:p>
                      <a:r>
                        <a:rPr lang="en-US" sz="1400" dirty="0" smtClean="0"/>
                        <a:t>0</a:t>
                      </a:r>
                      <a:endParaRPr lang="en-US" sz="1400" dirty="0"/>
                    </a:p>
                  </a:txBody>
                  <a:tcPr marL="68580" marR="68580" marT="34290" marB="34290">
                    <a:solidFill>
                      <a:schemeClr val="accent1">
                        <a:lumMod val="50000"/>
                      </a:schemeClr>
                    </a:solidFill>
                  </a:tcPr>
                </a:tc>
                <a:tc>
                  <a:txBody>
                    <a:bodyPr/>
                    <a:lstStyle/>
                    <a:p>
                      <a:r>
                        <a:rPr lang="en-US" sz="1400" dirty="0" smtClean="0"/>
                        <a:t>0</a:t>
                      </a:r>
                      <a:endParaRPr lang="en-US" sz="1400" dirty="0"/>
                    </a:p>
                  </a:txBody>
                  <a:tcPr marL="68580" marR="68580" marT="34290" marB="34290">
                    <a:solidFill>
                      <a:schemeClr val="accent1">
                        <a:lumMod val="50000"/>
                      </a:schemeClr>
                    </a:solidFill>
                  </a:tcPr>
                </a:tc>
                <a:extLst>
                  <a:ext uri="{0D108BD9-81ED-4DB2-BD59-A6C34878D82A}">
                    <a16:rowId xmlns:a16="http://schemas.microsoft.com/office/drawing/2014/main" val="980755923"/>
                  </a:ext>
                </a:extLst>
              </a:tr>
            </a:tbl>
          </a:graphicData>
        </a:graphic>
      </p:graphicFrame>
      <p:graphicFrame>
        <p:nvGraphicFramePr>
          <p:cNvPr id="12" name="Table 11"/>
          <p:cNvGraphicFramePr>
            <a:graphicFrameLocks noGrp="1"/>
          </p:cNvGraphicFramePr>
          <p:nvPr>
            <p:extLst/>
          </p:nvPr>
        </p:nvGraphicFramePr>
        <p:xfrm>
          <a:off x="4882942" y="4528003"/>
          <a:ext cx="1873047" cy="304343"/>
        </p:xfrm>
        <a:graphic>
          <a:graphicData uri="http://schemas.openxmlformats.org/drawingml/2006/table">
            <a:tbl>
              <a:tblPr firstRow="1" bandRow="1">
                <a:tableStyleId>{5C22544A-7EE6-4342-B048-85BDC9FD1C3A}</a:tableStyleId>
              </a:tblPr>
              <a:tblGrid>
                <a:gridCol w="479684">
                  <a:extLst>
                    <a:ext uri="{9D8B030D-6E8A-4147-A177-3AD203B41FA5}">
                      <a16:colId xmlns:a16="http://schemas.microsoft.com/office/drawing/2014/main" val="259749168"/>
                    </a:ext>
                  </a:extLst>
                </a:gridCol>
                <a:gridCol w="456839">
                  <a:extLst>
                    <a:ext uri="{9D8B030D-6E8A-4147-A177-3AD203B41FA5}">
                      <a16:colId xmlns:a16="http://schemas.microsoft.com/office/drawing/2014/main" val="1305912946"/>
                    </a:ext>
                  </a:extLst>
                </a:gridCol>
                <a:gridCol w="468262">
                  <a:extLst>
                    <a:ext uri="{9D8B030D-6E8A-4147-A177-3AD203B41FA5}">
                      <a16:colId xmlns:a16="http://schemas.microsoft.com/office/drawing/2014/main" val="3622687726"/>
                    </a:ext>
                  </a:extLst>
                </a:gridCol>
                <a:gridCol w="468262">
                  <a:extLst>
                    <a:ext uri="{9D8B030D-6E8A-4147-A177-3AD203B41FA5}">
                      <a16:colId xmlns:a16="http://schemas.microsoft.com/office/drawing/2014/main" val="2653759721"/>
                    </a:ext>
                  </a:extLst>
                </a:gridCol>
              </a:tblGrid>
              <a:tr h="304343">
                <a:tc>
                  <a:txBody>
                    <a:bodyPr/>
                    <a:lstStyle/>
                    <a:p>
                      <a:r>
                        <a:rPr lang="en-US" sz="1400" dirty="0" smtClean="0"/>
                        <a:t>1</a:t>
                      </a:r>
                      <a:endParaRPr lang="en-US" sz="1400" dirty="0"/>
                    </a:p>
                  </a:txBody>
                  <a:tcPr marL="68580" marR="68580" marT="34290" marB="34290">
                    <a:solidFill>
                      <a:schemeClr val="accent1">
                        <a:lumMod val="50000"/>
                      </a:schemeClr>
                    </a:solidFill>
                  </a:tcPr>
                </a:tc>
                <a:tc>
                  <a:txBody>
                    <a:bodyPr/>
                    <a:lstStyle/>
                    <a:p>
                      <a:r>
                        <a:rPr lang="en-US" sz="1400" dirty="0" smtClean="0"/>
                        <a:t>1</a:t>
                      </a:r>
                      <a:endParaRPr lang="en-US" sz="1400" dirty="0"/>
                    </a:p>
                  </a:txBody>
                  <a:tcPr marL="68580" marR="68580" marT="34290" marB="34290">
                    <a:solidFill>
                      <a:schemeClr val="accent1">
                        <a:lumMod val="50000"/>
                      </a:schemeClr>
                    </a:solidFill>
                  </a:tcPr>
                </a:tc>
                <a:tc>
                  <a:txBody>
                    <a:bodyPr/>
                    <a:lstStyle/>
                    <a:p>
                      <a:r>
                        <a:rPr lang="en-US" sz="1400" dirty="0" smtClean="0"/>
                        <a:t>0</a:t>
                      </a:r>
                      <a:endParaRPr lang="en-US" sz="1400" dirty="0"/>
                    </a:p>
                  </a:txBody>
                  <a:tcPr marL="68580" marR="68580" marT="34290" marB="34290">
                    <a:solidFill>
                      <a:schemeClr val="accent1">
                        <a:lumMod val="50000"/>
                      </a:schemeClr>
                    </a:solidFill>
                  </a:tcPr>
                </a:tc>
                <a:tc>
                  <a:txBody>
                    <a:bodyPr/>
                    <a:lstStyle/>
                    <a:p>
                      <a:r>
                        <a:rPr lang="en-US" sz="1400" dirty="0" smtClean="0"/>
                        <a:t>0</a:t>
                      </a:r>
                      <a:endParaRPr lang="en-US" sz="1400" dirty="0"/>
                    </a:p>
                  </a:txBody>
                  <a:tcPr marL="68580" marR="68580" marT="34290" marB="34290">
                    <a:solidFill>
                      <a:schemeClr val="accent1">
                        <a:lumMod val="50000"/>
                      </a:schemeClr>
                    </a:solidFill>
                  </a:tcPr>
                </a:tc>
                <a:extLst>
                  <a:ext uri="{0D108BD9-81ED-4DB2-BD59-A6C34878D82A}">
                    <a16:rowId xmlns:a16="http://schemas.microsoft.com/office/drawing/2014/main" val="980755923"/>
                  </a:ext>
                </a:extLst>
              </a:tr>
            </a:tbl>
          </a:graphicData>
        </a:graphic>
      </p:graphicFrame>
      <p:graphicFrame>
        <p:nvGraphicFramePr>
          <p:cNvPr id="13" name="Table 12"/>
          <p:cNvGraphicFramePr>
            <a:graphicFrameLocks noGrp="1"/>
          </p:cNvGraphicFramePr>
          <p:nvPr>
            <p:extLst/>
          </p:nvPr>
        </p:nvGraphicFramePr>
        <p:xfrm>
          <a:off x="4704727" y="1726256"/>
          <a:ext cx="2229467" cy="480060"/>
        </p:xfrm>
        <a:graphic>
          <a:graphicData uri="http://schemas.openxmlformats.org/drawingml/2006/table">
            <a:tbl>
              <a:tblPr firstRow="1" bandRow="1">
                <a:tableStyleId>{5C22544A-7EE6-4342-B048-85BDC9FD1C3A}</a:tableStyleId>
              </a:tblPr>
              <a:tblGrid>
                <a:gridCol w="570962">
                  <a:extLst>
                    <a:ext uri="{9D8B030D-6E8A-4147-A177-3AD203B41FA5}">
                      <a16:colId xmlns:a16="http://schemas.microsoft.com/office/drawing/2014/main" val="259749168"/>
                    </a:ext>
                  </a:extLst>
                </a:gridCol>
                <a:gridCol w="543771">
                  <a:extLst>
                    <a:ext uri="{9D8B030D-6E8A-4147-A177-3AD203B41FA5}">
                      <a16:colId xmlns:a16="http://schemas.microsoft.com/office/drawing/2014/main" val="1305912946"/>
                    </a:ext>
                  </a:extLst>
                </a:gridCol>
                <a:gridCol w="557367">
                  <a:extLst>
                    <a:ext uri="{9D8B030D-6E8A-4147-A177-3AD203B41FA5}">
                      <a16:colId xmlns:a16="http://schemas.microsoft.com/office/drawing/2014/main" val="3622687726"/>
                    </a:ext>
                  </a:extLst>
                </a:gridCol>
                <a:gridCol w="557367">
                  <a:extLst>
                    <a:ext uri="{9D8B030D-6E8A-4147-A177-3AD203B41FA5}">
                      <a16:colId xmlns:a16="http://schemas.microsoft.com/office/drawing/2014/main" val="2653759721"/>
                    </a:ext>
                  </a:extLst>
                </a:gridCol>
              </a:tblGrid>
              <a:tr h="480060">
                <a:tc>
                  <a:txBody>
                    <a:bodyPr/>
                    <a:lstStyle/>
                    <a:p>
                      <a:r>
                        <a:rPr lang="en-US" sz="1400" dirty="0" smtClean="0"/>
                        <a:t>Data</a:t>
                      </a:r>
                      <a:endParaRPr lang="en-US" sz="1400" dirty="0"/>
                    </a:p>
                  </a:txBody>
                  <a:tcPr marL="68580" marR="68580" marT="34290" marB="34290">
                    <a:solidFill>
                      <a:schemeClr val="accent1">
                        <a:lumMod val="50000"/>
                      </a:schemeClr>
                    </a:solidFill>
                  </a:tcPr>
                </a:tc>
                <a:tc>
                  <a:txBody>
                    <a:bodyPr/>
                    <a:lstStyle/>
                    <a:p>
                      <a:r>
                        <a:rPr lang="en-US" sz="1400" dirty="0" err="1" smtClean="0"/>
                        <a:t>Ack</a:t>
                      </a:r>
                      <a:endParaRPr lang="en-US" sz="1400" dirty="0"/>
                    </a:p>
                  </a:txBody>
                  <a:tcPr marL="68580" marR="68580" marT="34290" marB="34290">
                    <a:solidFill>
                      <a:schemeClr val="accent1">
                        <a:lumMod val="50000"/>
                      </a:schemeClr>
                    </a:solidFill>
                  </a:tcPr>
                </a:tc>
                <a:tc>
                  <a:txBody>
                    <a:bodyPr/>
                    <a:lstStyle/>
                    <a:p>
                      <a:r>
                        <a:rPr lang="en-US" sz="1400" dirty="0" smtClean="0"/>
                        <a:t>Fin </a:t>
                      </a:r>
                      <a:endParaRPr lang="en-US" sz="1400" dirty="0"/>
                    </a:p>
                  </a:txBody>
                  <a:tcPr marL="68580" marR="68580" marT="34290" marB="34290">
                    <a:solidFill>
                      <a:schemeClr val="accent1">
                        <a:lumMod val="50000"/>
                      </a:schemeClr>
                    </a:solidFill>
                  </a:tcPr>
                </a:tc>
                <a:tc>
                  <a:txBody>
                    <a:bodyPr/>
                    <a:lstStyle/>
                    <a:p>
                      <a:r>
                        <a:rPr lang="en-US" sz="1400" dirty="0" err="1" smtClean="0"/>
                        <a:t>Syn</a:t>
                      </a:r>
                      <a:endParaRPr lang="en-US" sz="1400" dirty="0"/>
                    </a:p>
                  </a:txBody>
                  <a:tcPr marL="68580" marR="68580" marT="34290" marB="34290">
                    <a:solidFill>
                      <a:schemeClr val="accent1">
                        <a:lumMod val="50000"/>
                      </a:schemeClr>
                    </a:solidFill>
                  </a:tcPr>
                </a:tc>
                <a:extLst>
                  <a:ext uri="{0D108BD9-81ED-4DB2-BD59-A6C34878D82A}">
                    <a16:rowId xmlns:a16="http://schemas.microsoft.com/office/drawing/2014/main" val="980755923"/>
                  </a:ext>
                </a:extLst>
              </a:tr>
            </a:tbl>
          </a:graphicData>
        </a:graphic>
      </p:graphicFrame>
    </p:spTree>
    <p:extLst>
      <p:ext uri="{BB962C8B-B14F-4D97-AF65-F5344CB8AC3E}">
        <p14:creationId xmlns:p14="http://schemas.microsoft.com/office/powerpoint/2010/main" val="2574801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772400" cy="609600"/>
          </a:xfrm>
        </p:spPr>
        <p:txBody>
          <a:bodyPr/>
          <a:lstStyle/>
          <a:p>
            <a:r>
              <a:rPr lang="en-US" sz="2600" b="1" dirty="0" smtClean="0">
                <a:solidFill>
                  <a:schemeClr val="tx1"/>
                </a:solidFill>
                <a:latin typeface="Times New Roman" panose="02020603050405020304" pitchFamily="18" charset="0"/>
                <a:cs typeface="Times New Roman" panose="02020603050405020304" pitchFamily="18" charset="0"/>
              </a:rPr>
              <a:t>Stop and Wait:</a:t>
            </a:r>
            <a:endParaRPr lang="en-US" sz="26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582685" y="1371600"/>
            <a:ext cx="4141715" cy="2819400"/>
          </a:xfrm>
          <a:prstGeom prst="rect">
            <a:avLst/>
          </a:prstGeom>
        </p:spPr>
      </p:pic>
      <p:pic>
        <p:nvPicPr>
          <p:cNvPr id="5" name="Picture 4"/>
          <p:cNvPicPr>
            <a:picLocks noChangeAspect="1"/>
          </p:cNvPicPr>
          <p:nvPr/>
        </p:nvPicPr>
        <p:blipFill>
          <a:blip r:embed="rId3"/>
          <a:stretch>
            <a:fillRect/>
          </a:stretch>
        </p:blipFill>
        <p:spPr>
          <a:xfrm>
            <a:off x="4707340" y="1371600"/>
            <a:ext cx="3915696" cy="2819400"/>
          </a:xfrm>
          <a:prstGeom prst="rect">
            <a:avLst/>
          </a:prstGeom>
        </p:spPr>
      </p:pic>
      <p:sp>
        <p:nvSpPr>
          <p:cNvPr id="6" name="TextBox 5"/>
          <p:cNvSpPr txBox="1"/>
          <p:nvPr/>
        </p:nvSpPr>
        <p:spPr>
          <a:xfrm>
            <a:off x="737419" y="4913057"/>
            <a:ext cx="8177981" cy="190821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NAK packet has not been implemented.</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case we receive wrong packet we drop them</a:t>
            </a:r>
            <a:r>
              <a:rPr lang="en-US" sz="2000" b="1"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know that the regular TCP uses selective repeat maintaining windows at both sender and the receiver. Since we faced certain clocking issues, to simplify the design we implemented the Stop and Wait protocol</a:t>
            </a:r>
          </a:p>
          <a:p>
            <a:pPr marL="285750" indent="-285750">
              <a:buFont typeface="Arial" panose="020B0604020202020204" pitchFamily="34" charset="0"/>
              <a:buChar char="•"/>
            </a:pPr>
            <a:endParaRPr lang="en-US" sz="1800" b="1" dirty="0"/>
          </a:p>
        </p:txBody>
      </p:sp>
    </p:spTree>
    <p:extLst>
      <p:ext uri="{BB962C8B-B14F-4D97-AF65-F5344CB8AC3E}">
        <p14:creationId xmlns:p14="http://schemas.microsoft.com/office/powerpoint/2010/main" val="2537459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026857"/>
            <a:ext cx="6858000" cy="774290"/>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3 – Way Handshake</a:t>
            </a:r>
          </a:p>
        </p:txBody>
      </p:sp>
      <p:sp>
        <p:nvSpPr>
          <p:cNvPr id="3" name="Subtitle 2"/>
          <p:cNvSpPr>
            <a:spLocks noGrp="1"/>
          </p:cNvSpPr>
          <p:nvPr>
            <p:ph type="subTitle" idx="1"/>
          </p:nvPr>
        </p:nvSpPr>
        <p:spPr>
          <a:xfrm>
            <a:off x="1026318" y="1830835"/>
            <a:ext cx="8117681" cy="5027165"/>
          </a:xfrm>
        </p:spPr>
        <p:txBody>
          <a:bodyPr/>
          <a:lstStyle/>
          <a:p>
            <a:pPr algn="l"/>
            <a:r>
              <a:rPr lang="en-US" dirty="0" smtClean="0">
                <a:solidFill>
                  <a:schemeClr val="tx1"/>
                </a:solidFill>
                <a:latin typeface="Times New Roman" panose="02020603050405020304" pitchFamily="18" charset="0"/>
                <a:cs typeface="Times New Roman" panose="02020603050405020304" pitchFamily="18" charset="0"/>
              </a:rPr>
              <a:t>Link </a:t>
            </a:r>
            <a:r>
              <a:rPr lang="en-US" dirty="0" smtClean="0">
                <a:solidFill>
                  <a:schemeClr val="tx1"/>
                </a:solidFill>
                <a:latin typeface="Times New Roman" panose="02020603050405020304" pitchFamily="18" charset="0"/>
                <a:cs typeface="Times New Roman" panose="02020603050405020304" pitchFamily="18" charset="0"/>
              </a:rPr>
              <a:t>variable is </a:t>
            </a:r>
            <a:r>
              <a:rPr lang="en-US" dirty="0" smtClean="0">
                <a:solidFill>
                  <a:schemeClr val="tx1"/>
                </a:solidFill>
                <a:latin typeface="Times New Roman" panose="02020603050405020304" pitchFamily="18" charset="0"/>
                <a:cs typeface="Times New Roman" panose="02020603050405020304" pitchFamily="18" charset="0"/>
              </a:rPr>
              <a:t>defined in a </a:t>
            </a:r>
            <a:r>
              <a:rPr lang="en-US" dirty="0" err="1" smtClean="0">
                <a:solidFill>
                  <a:schemeClr val="tx1"/>
                </a:solidFill>
                <a:latin typeface="Times New Roman" panose="02020603050405020304" pitchFamily="18" charset="0"/>
                <a:cs typeface="Times New Roman" panose="02020603050405020304" pitchFamily="18" charset="0"/>
              </a:rPr>
              <a:t>struct</a:t>
            </a:r>
            <a:r>
              <a:rPr lang="en-US" dirty="0" smtClean="0">
                <a:solidFill>
                  <a:schemeClr val="tx1"/>
                </a:solidFill>
                <a:latin typeface="Times New Roman" panose="02020603050405020304" pitchFamily="18" charset="0"/>
                <a:cs typeface="Times New Roman" panose="02020603050405020304" pitchFamily="18" charset="0"/>
              </a:rPr>
              <a:t> to determine the connection status with the destination.</a:t>
            </a:r>
          </a:p>
          <a:p>
            <a:pPr algn="l"/>
            <a:endParaRPr lang="en-US" dirty="0">
              <a:solidFill>
                <a:schemeClr val="tx1"/>
              </a:solidFill>
              <a:latin typeface="Times New Roman" panose="02020603050405020304" pitchFamily="18" charset="0"/>
              <a:cs typeface="Times New Roman" panose="02020603050405020304" pitchFamily="18" charset="0"/>
            </a:endParaRPr>
          </a:p>
          <a:p>
            <a:pPr marL="257175" indent="-257175" algn="l">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Image result for 3 way handshak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19400"/>
            <a:ext cx="7315200" cy="3479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537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838200"/>
            <a:ext cx="8610600" cy="5638800"/>
          </a:xfrm>
        </p:spPr>
        <p:txBody>
          <a:bodyPr/>
          <a:lstStyle/>
          <a:p>
            <a:r>
              <a:rPr lang="en-US" b="1" dirty="0" smtClean="0">
                <a:solidFill>
                  <a:schemeClr val="tx1"/>
                </a:solidFill>
                <a:latin typeface="Times" panose="02020603050405020304" pitchFamily="18" charset="0"/>
                <a:cs typeface="Times" panose="02020603050405020304" pitchFamily="18" charset="0"/>
              </a:rPr>
              <a:t>NIOS II Timer Module</a:t>
            </a:r>
          </a:p>
          <a:p>
            <a:endParaRPr lang="en-US" dirty="0" smtClean="0">
              <a:solidFill>
                <a:schemeClr val="tx1"/>
              </a:solidFill>
              <a:latin typeface="Times" panose="02020603050405020304" pitchFamily="18" charset="0"/>
              <a:cs typeface="Times" panose="02020603050405020304" pitchFamily="18" charset="0"/>
            </a:endParaRPr>
          </a:p>
          <a:p>
            <a:pPr marL="342900" indent="-342900" algn="l">
              <a:buClrTx/>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The timer module we have used contains a 32 bit internal counter</a:t>
            </a:r>
          </a:p>
          <a:p>
            <a:pPr marL="342900" indent="-342900" algn="l">
              <a:buClrTx/>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Interrupt can be enabled/disabled upon the count reaching zero</a:t>
            </a:r>
          </a:p>
          <a:p>
            <a:pPr marL="342900" indent="-342900" algn="l">
              <a:buClrTx/>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A 32 bit counter/64 bit counter is present in the module while adding in </a:t>
            </a:r>
            <a:r>
              <a:rPr lang="en-US" sz="2000" dirty="0" err="1" smtClean="0">
                <a:solidFill>
                  <a:schemeClr val="tx1"/>
                </a:solidFill>
                <a:latin typeface="Times New Roman" panose="02020603050405020304" pitchFamily="18" charset="0"/>
                <a:cs typeface="Times New Roman" panose="02020603050405020304" pitchFamily="18" charset="0"/>
              </a:rPr>
              <a:t>Qsys</a:t>
            </a:r>
            <a:r>
              <a:rPr lang="en-US" sz="2000" dirty="0" smtClean="0">
                <a:solidFill>
                  <a:schemeClr val="tx1"/>
                </a:solidFill>
                <a:latin typeface="Times New Roman" panose="02020603050405020304" pitchFamily="18" charset="0"/>
                <a:cs typeface="Times New Roman" panose="02020603050405020304" pitchFamily="18" charset="0"/>
              </a:rPr>
              <a:t>, all of them use 16 bit registers though some of them may not be present</a:t>
            </a:r>
          </a:p>
          <a:p>
            <a:endParaRPr lang="en-US" dirty="0" smtClean="0">
              <a:solidFill>
                <a:schemeClr val="tx1"/>
              </a:solidFill>
              <a:latin typeface="Times" panose="02020603050405020304" pitchFamily="18" charset="0"/>
              <a:cs typeface="Times" panose="02020603050405020304" pitchFamily="18" charset="0"/>
            </a:endParaRPr>
          </a:p>
          <a:p>
            <a:endParaRPr lang="en-US" dirty="0">
              <a:solidFill>
                <a:schemeClr val="tx1"/>
              </a:solidFill>
              <a:latin typeface="Times" panose="02020603050405020304" pitchFamily="18" charset="0"/>
              <a:cs typeface="Times" panose="02020603050405020304" pitchFamily="18" charset="0"/>
            </a:endParaRPr>
          </a:p>
          <a:p>
            <a:pPr algn="l"/>
            <a:endParaRPr lang="en-US" dirty="0">
              <a:solidFill>
                <a:schemeClr val="tx1"/>
              </a:solidFill>
              <a:latin typeface="Times" panose="02020603050405020304" pitchFamily="18" charset="0"/>
              <a:cs typeface="Times" panose="02020603050405020304" pitchFamily="18" charset="0"/>
            </a:endParaRPr>
          </a:p>
        </p:txBody>
      </p:sp>
      <p:pic>
        <p:nvPicPr>
          <p:cNvPr id="4" name="Picture 3"/>
          <p:cNvPicPr>
            <a:picLocks noChangeAspect="1"/>
          </p:cNvPicPr>
          <p:nvPr/>
        </p:nvPicPr>
        <p:blipFill>
          <a:blip r:embed="rId2"/>
          <a:stretch>
            <a:fillRect/>
          </a:stretch>
        </p:blipFill>
        <p:spPr>
          <a:xfrm>
            <a:off x="228600" y="3352800"/>
            <a:ext cx="8763000" cy="2701306"/>
          </a:xfrm>
          <a:prstGeom prst="rect">
            <a:avLst/>
          </a:prstGeom>
        </p:spPr>
      </p:pic>
    </p:spTree>
    <p:extLst>
      <p:ext uri="{BB962C8B-B14F-4D97-AF65-F5344CB8AC3E}">
        <p14:creationId xmlns:p14="http://schemas.microsoft.com/office/powerpoint/2010/main" val="525346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371600"/>
            <a:ext cx="8610600" cy="5334000"/>
          </a:xfrm>
        </p:spPr>
        <p:txBody>
          <a:bodyPr/>
          <a:lstStyle/>
          <a:p>
            <a:pPr marL="342900" indent="-342900" algn="l">
              <a:buClr>
                <a:schemeClr val="tx1"/>
              </a:buClr>
              <a:buFont typeface="Arial" panose="020B0604020202020204" pitchFamily="34" charset="0"/>
              <a:buChar char="•"/>
            </a:pPr>
            <a:r>
              <a:rPr lang="en-US" sz="2000" dirty="0" smtClean="0">
                <a:solidFill>
                  <a:schemeClr val="tx1"/>
                </a:solidFill>
                <a:latin typeface="Times" panose="02020603050405020304" pitchFamily="18" charset="0"/>
                <a:cs typeface="Times" panose="02020603050405020304" pitchFamily="18" charset="0"/>
              </a:rPr>
              <a:t>Functions definitions to  READ/WRITE the timer </a:t>
            </a:r>
          </a:p>
          <a:p>
            <a:pPr algn="l">
              <a:buClr>
                <a:schemeClr val="tx1"/>
              </a:buClr>
            </a:pPr>
            <a:endParaRPr lang="en-US" sz="2000" dirty="0">
              <a:solidFill>
                <a:schemeClr val="tx1"/>
              </a:solidFill>
              <a:latin typeface="Times" panose="02020603050405020304" pitchFamily="18" charset="0"/>
              <a:cs typeface="Times" panose="02020603050405020304" pitchFamily="18" charset="0"/>
            </a:endParaRPr>
          </a:p>
          <a:p>
            <a:pPr algn="l"/>
            <a:r>
              <a:rPr lang="en-US" sz="1600" dirty="0" smtClean="0">
                <a:solidFill>
                  <a:schemeClr val="tx1"/>
                </a:solidFill>
                <a:latin typeface="Times" panose="02020603050405020304" pitchFamily="18" charset="0"/>
                <a:cs typeface="Times" panose="02020603050405020304" pitchFamily="18" charset="0"/>
              </a:rPr>
              <a:t>IOWR_ALTERA_AVALON_TIMER_STATUS(TIMER_0_BASE, 0x0000);  //set TO bit – 0 if  - 1</a:t>
            </a:r>
          </a:p>
          <a:p>
            <a:pPr algn="l"/>
            <a:r>
              <a:rPr lang="en-US" sz="1600" dirty="0" smtClean="0">
                <a:solidFill>
                  <a:schemeClr val="tx1"/>
                </a:solidFill>
                <a:latin typeface="Times" panose="02020603050405020304" pitchFamily="18" charset="0"/>
                <a:cs typeface="Times" panose="02020603050405020304" pitchFamily="18" charset="0"/>
              </a:rPr>
              <a:t>IOWR_ALTERA_AVALON_TIMER_PERIODL(TIMER_0_BASE ,0xAAAA); //timeout </a:t>
            </a:r>
            <a:r>
              <a:rPr lang="en-US" sz="1600" dirty="0" err="1" smtClean="0">
                <a:solidFill>
                  <a:schemeClr val="tx1"/>
                </a:solidFill>
                <a:latin typeface="Times" panose="02020603050405020304" pitchFamily="18" charset="0"/>
                <a:cs typeface="Times" panose="02020603050405020304" pitchFamily="18" charset="0"/>
              </a:rPr>
              <a:t>val</a:t>
            </a:r>
            <a:endParaRPr lang="en-US" sz="1600" dirty="0" smtClean="0">
              <a:solidFill>
                <a:schemeClr val="tx1"/>
              </a:solidFill>
              <a:latin typeface="Times" panose="02020603050405020304" pitchFamily="18" charset="0"/>
              <a:cs typeface="Times" panose="02020603050405020304" pitchFamily="18" charset="0"/>
            </a:endParaRPr>
          </a:p>
          <a:p>
            <a:pPr algn="l"/>
            <a:r>
              <a:rPr lang="en-US" sz="1600" dirty="0" smtClean="0">
                <a:solidFill>
                  <a:schemeClr val="tx1"/>
                </a:solidFill>
                <a:latin typeface="Times" panose="02020603050405020304" pitchFamily="18" charset="0"/>
                <a:cs typeface="Times" panose="02020603050405020304" pitchFamily="18" charset="0"/>
              </a:rPr>
              <a:t>IOWR_ALTERA_AVALON_TIMER_PERIODH(TIMER_0_BASE , 0x00FF);//timeout </a:t>
            </a:r>
            <a:r>
              <a:rPr lang="en-US" sz="1600" dirty="0" err="1" smtClean="0">
                <a:solidFill>
                  <a:schemeClr val="tx1"/>
                </a:solidFill>
                <a:latin typeface="Times" panose="02020603050405020304" pitchFamily="18" charset="0"/>
                <a:cs typeface="Times" panose="02020603050405020304" pitchFamily="18" charset="0"/>
              </a:rPr>
              <a:t>val</a:t>
            </a:r>
            <a:endParaRPr lang="en-US" sz="1600" dirty="0" smtClean="0">
              <a:solidFill>
                <a:schemeClr val="tx1"/>
              </a:solidFill>
              <a:latin typeface="Times" panose="02020603050405020304" pitchFamily="18" charset="0"/>
              <a:cs typeface="Times" panose="02020603050405020304" pitchFamily="18" charset="0"/>
            </a:endParaRPr>
          </a:p>
          <a:p>
            <a:pPr algn="l"/>
            <a:r>
              <a:rPr lang="en-US" sz="1600" dirty="0" smtClean="0">
                <a:solidFill>
                  <a:schemeClr val="tx1"/>
                </a:solidFill>
                <a:latin typeface="Times" panose="02020603050405020304" pitchFamily="18" charset="0"/>
                <a:cs typeface="Times" panose="02020603050405020304" pitchFamily="18" charset="0"/>
              </a:rPr>
              <a:t>IOWR_ALTERA_AVALON_TIMER_CONTROL(TIMER_0_BASE, 0x0007); //start timer</a:t>
            </a:r>
          </a:p>
          <a:p>
            <a:pPr algn="l"/>
            <a:r>
              <a:rPr lang="en-US" sz="1600" dirty="0">
                <a:solidFill>
                  <a:schemeClr val="tx1"/>
                </a:solidFill>
                <a:latin typeface="Times" panose="02020603050405020304" pitchFamily="18" charset="0"/>
                <a:cs typeface="Times" panose="02020603050405020304" pitchFamily="18" charset="0"/>
              </a:rPr>
              <a:t>IOWR_ALTERA_AVALON_TIMER_CONTROL(TIMER_0_BASE, </a:t>
            </a:r>
            <a:r>
              <a:rPr lang="en-US" sz="1600" dirty="0" smtClean="0">
                <a:solidFill>
                  <a:schemeClr val="tx1"/>
                </a:solidFill>
                <a:latin typeface="Times" panose="02020603050405020304" pitchFamily="18" charset="0"/>
                <a:cs typeface="Times" panose="02020603050405020304" pitchFamily="18" charset="0"/>
              </a:rPr>
              <a:t>0x0008); //stop timer</a:t>
            </a:r>
            <a:endParaRPr lang="en-US" sz="1600" dirty="0">
              <a:solidFill>
                <a:schemeClr val="tx1"/>
              </a:solidFill>
              <a:latin typeface="Times" panose="02020603050405020304" pitchFamily="18" charset="0"/>
              <a:cs typeface="Times" panose="02020603050405020304" pitchFamily="18" charset="0"/>
            </a:endParaRPr>
          </a:p>
          <a:p>
            <a:pPr algn="l"/>
            <a:endParaRPr lang="en-US" sz="1600" dirty="0" smtClean="0">
              <a:solidFill>
                <a:schemeClr val="tx1"/>
              </a:solidFill>
              <a:latin typeface="Times" panose="02020603050405020304" pitchFamily="18" charset="0"/>
              <a:cs typeface="Times" panose="02020603050405020304" pitchFamily="18" charset="0"/>
            </a:endParaRPr>
          </a:p>
          <a:p>
            <a:pPr algn="l"/>
            <a:r>
              <a:rPr lang="en-US" sz="1600" dirty="0" smtClean="0">
                <a:solidFill>
                  <a:schemeClr val="tx1"/>
                </a:solidFill>
                <a:latin typeface="Times" panose="02020603050405020304" pitchFamily="18" charset="0"/>
                <a:cs typeface="Times" panose="02020603050405020304" pitchFamily="18" charset="0"/>
              </a:rPr>
              <a:t>IORD_ALTERA_AVALON_TIMER_STATUS(TIMER_0_BASE);  //Read Status of the timer</a:t>
            </a:r>
            <a:endParaRPr lang="en-US" sz="1600" dirty="0">
              <a:solidFill>
                <a:schemeClr val="tx1"/>
              </a:solidFill>
              <a:latin typeface="Times" panose="02020603050405020304" pitchFamily="18" charset="0"/>
              <a:cs typeface="Times" panose="02020603050405020304" pitchFamily="18" charset="0"/>
            </a:endParaRPr>
          </a:p>
          <a:p>
            <a:pPr algn="l"/>
            <a:r>
              <a:rPr lang="en-US" sz="1600" dirty="0" smtClean="0">
                <a:solidFill>
                  <a:schemeClr val="tx1"/>
                </a:solidFill>
                <a:latin typeface="Times" panose="02020603050405020304" pitchFamily="18" charset="0"/>
                <a:cs typeface="Times" panose="02020603050405020304" pitchFamily="18" charset="0"/>
              </a:rPr>
              <a:t>IORD_ALTERA_AVALON_TIMER_SNAPL(TIMER_0_BASE ); //Counter Snapshot</a:t>
            </a:r>
            <a:endParaRPr lang="en-US" sz="1600" dirty="0">
              <a:solidFill>
                <a:schemeClr val="tx1"/>
              </a:solidFill>
              <a:latin typeface="Times" panose="02020603050405020304" pitchFamily="18" charset="0"/>
              <a:cs typeface="Times" panose="02020603050405020304" pitchFamily="18" charset="0"/>
            </a:endParaRPr>
          </a:p>
          <a:p>
            <a:pPr algn="l"/>
            <a:r>
              <a:rPr lang="en-US" sz="1600" dirty="0" smtClean="0">
                <a:solidFill>
                  <a:schemeClr val="tx1"/>
                </a:solidFill>
                <a:latin typeface="Times" panose="02020603050405020304" pitchFamily="18" charset="0"/>
                <a:cs typeface="Times" panose="02020603050405020304" pitchFamily="18" charset="0"/>
              </a:rPr>
              <a:t>IORD_ALTERA_AVALON_TIMER_SNAPH(TIMER_0_BASE);//Counter Snapshot</a:t>
            </a:r>
            <a:endParaRPr lang="en-US" sz="1600" dirty="0">
              <a:solidFill>
                <a:schemeClr val="tx1"/>
              </a:solidFill>
              <a:latin typeface="Times" panose="02020603050405020304" pitchFamily="18" charset="0"/>
              <a:cs typeface="Times" panose="02020603050405020304" pitchFamily="18" charset="0"/>
            </a:endParaRPr>
          </a:p>
          <a:p>
            <a:pPr algn="l">
              <a:buClrTx/>
            </a:pPr>
            <a:endParaRPr lang="en-US" sz="1600" dirty="0" smtClean="0">
              <a:solidFill>
                <a:schemeClr val="tx1"/>
              </a:solidFill>
              <a:latin typeface="Times" panose="02020603050405020304" pitchFamily="18" charset="0"/>
              <a:cs typeface="Times" panose="02020603050405020304" pitchFamily="18" charset="0"/>
            </a:endParaRPr>
          </a:p>
          <a:p>
            <a:pPr algn="l">
              <a:buClrTx/>
            </a:pPr>
            <a:r>
              <a:rPr lang="en-US" sz="2000" dirty="0" smtClean="0">
                <a:solidFill>
                  <a:schemeClr val="tx1"/>
                </a:solidFill>
                <a:latin typeface="Times" panose="02020603050405020304" pitchFamily="18" charset="0"/>
                <a:cs typeface="Times" panose="02020603050405020304" pitchFamily="18" charset="0"/>
              </a:rPr>
              <a:t>Header </a:t>
            </a:r>
            <a:r>
              <a:rPr lang="en-US" sz="2000" dirty="0">
                <a:solidFill>
                  <a:schemeClr val="tx1"/>
                </a:solidFill>
                <a:latin typeface="Times" panose="02020603050405020304" pitchFamily="18" charset="0"/>
                <a:cs typeface="Times" panose="02020603050405020304" pitchFamily="18" charset="0"/>
              </a:rPr>
              <a:t>files </a:t>
            </a:r>
            <a:r>
              <a:rPr lang="en-US" sz="2000" dirty="0" smtClean="0">
                <a:solidFill>
                  <a:schemeClr val="tx1"/>
                </a:solidFill>
                <a:latin typeface="Times" panose="02020603050405020304" pitchFamily="18" charset="0"/>
                <a:cs typeface="Times" panose="02020603050405020304" pitchFamily="18" charset="0"/>
              </a:rPr>
              <a:t>required</a:t>
            </a:r>
          </a:p>
          <a:p>
            <a:pPr algn="l">
              <a:buClrTx/>
            </a:pPr>
            <a:endParaRPr lang="en-US" sz="2000" dirty="0" smtClean="0">
              <a:solidFill>
                <a:schemeClr val="tx1"/>
              </a:solidFill>
              <a:latin typeface="Times" panose="02020603050405020304" pitchFamily="18" charset="0"/>
              <a:cs typeface="Times" panose="02020603050405020304" pitchFamily="18" charset="0"/>
            </a:endParaRPr>
          </a:p>
          <a:p>
            <a:pPr algn="l">
              <a:buClrTx/>
            </a:pPr>
            <a:r>
              <a:rPr lang="en-US" sz="1600" dirty="0" smtClean="0">
                <a:solidFill>
                  <a:schemeClr val="tx1"/>
                </a:solidFill>
                <a:latin typeface="Times" panose="02020603050405020304" pitchFamily="18" charset="0"/>
                <a:cs typeface="Times" panose="02020603050405020304" pitchFamily="18" charset="0"/>
              </a:rPr>
              <a:t>#include&lt;</a:t>
            </a:r>
            <a:r>
              <a:rPr lang="en-US" sz="1600" dirty="0" err="1" smtClean="0">
                <a:solidFill>
                  <a:schemeClr val="tx1"/>
                </a:solidFill>
                <a:latin typeface="Times" panose="02020603050405020304" pitchFamily="18" charset="0"/>
                <a:cs typeface="Times" panose="02020603050405020304" pitchFamily="18" charset="0"/>
              </a:rPr>
              <a:t>altera_Avalon_timer.h</a:t>
            </a:r>
            <a:r>
              <a:rPr lang="en-US" sz="1600" dirty="0" smtClean="0">
                <a:solidFill>
                  <a:schemeClr val="tx1"/>
                </a:solidFill>
                <a:latin typeface="Times" panose="02020603050405020304" pitchFamily="18" charset="0"/>
                <a:cs typeface="Times" panose="02020603050405020304" pitchFamily="18" charset="0"/>
              </a:rPr>
              <a:t>&gt;</a:t>
            </a:r>
          </a:p>
          <a:p>
            <a:pPr algn="l">
              <a:buClrTx/>
            </a:pPr>
            <a:r>
              <a:rPr lang="en-US" sz="1600" dirty="0" smtClean="0">
                <a:solidFill>
                  <a:schemeClr val="tx1"/>
                </a:solidFill>
                <a:latin typeface="Times" panose="02020603050405020304" pitchFamily="18" charset="0"/>
                <a:cs typeface="Times" panose="02020603050405020304" pitchFamily="18" charset="0"/>
              </a:rPr>
              <a:t>#</a:t>
            </a:r>
            <a:r>
              <a:rPr lang="en-US" sz="1600" dirty="0">
                <a:solidFill>
                  <a:schemeClr val="tx1"/>
                </a:solidFill>
                <a:latin typeface="Times" panose="02020603050405020304" pitchFamily="18" charset="0"/>
                <a:cs typeface="Times" panose="02020603050405020304" pitchFamily="18" charset="0"/>
              </a:rPr>
              <a:t>include&lt;</a:t>
            </a:r>
            <a:r>
              <a:rPr lang="en-US" sz="1600" dirty="0" err="1">
                <a:solidFill>
                  <a:schemeClr val="tx1"/>
                </a:solidFill>
                <a:latin typeface="Times" panose="02020603050405020304" pitchFamily="18" charset="0"/>
                <a:cs typeface="Times" panose="02020603050405020304" pitchFamily="18" charset="0"/>
              </a:rPr>
              <a:t>altera_Avalon_timer_regs.h</a:t>
            </a:r>
            <a:r>
              <a:rPr lang="en-US" sz="1600" dirty="0">
                <a:solidFill>
                  <a:schemeClr val="tx1"/>
                </a:solidFill>
                <a:latin typeface="Times" panose="02020603050405020304" pitchFamily="18" charset="0"/>
                <a:cs typeface="Times" panose="02020603050405020304" pitchFamily="18" charset="0"/>
              </a:rPr>
              <a:t>&gt;</a:t>
            </a:r>
          </a:p>
          <a:p>
            <a:pPr algn="l"/>
            <a:endParaRPr lang="en-US" sz="1600" dirty="0">
              <a:solidFill>
                <a:schemeClr val="tx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850835514"/>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2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22"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4590</TotalTime>
  <Words>549</Words>
  <Application>Microsoft Office PowerPoint</Application>
  <PresentationFormat>On-screen Show (4:3)</PresentationFormat>
  <Paragraphs>147</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ＭＳ Ｐゴシック</vt:lpstr>
      <vt:lpstr>Arial</vt:lpstr>
      <vt:lpstr>Calibri</vt:lpstr>
      <vt:lpstr>Georgia</vt:lpstr>
      <vt:lpstr>Times</vt:lpstr>
      <vt:lpstr>Times New Roman</vt:lpstr>
      <vt:lpstr>Trebuchet MS</vt:lpstr>
      <vt:lpstr>Office Theme</vt:lpstr>
      <vt:lpstr>IMPLEMENTATION OF TCP on Intel DE2I-150 Board Networked System Design (EE-550)  </vt:lpstr>
      <vt:lpstr>PowerPoint Presentation</vt:lpstr>
      <vt:lpstr>TCP  </vt:lpstr>
      <vt:lpstr>Simplified Implementation:</vt:lpstr>
      <vt:lpstr>Control Bits:</vt:lpstr>
      <vt:lpstr>Stop and Wait:</vt:lpstr>
      <vt:lpstr>3 – Way Handshake</vt:lpstr>
      <vt:lpstr>PowerPoint Presentation</vt:lpstr>
      <vt:lpstr>PowerPoint Presentation</vt:lpstr>
      <vt:lpstr>PowerPoint Presentation</vt:lpstr>
      <vt:lpstr>PowerPoint Presentation</vt:lpstr>
      <vt:lpstr>PowerPoint Presentation</vt:lpstr>
    </vt:vector>
  </TitlesOfParts>
  <Company>SUNY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Creative/News Services</dc:creator>
  <cp:lastModifiedBy>Avinash Palamanda</cp:lastModifiedBy>
  <cp:revision>619</cp:revision>
  <dcterms:created xsi:type="dcterms:W3CDTF">2011-06-08T13:22:31Z</dcterms:created>
  <dcterms:modified xsi:type="dcterms:W3CDTF">2016-12-09T18:20:53Z</dcterms:modified>
</cp:coreProperties>
</file>