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2" r:id="rId7"/>
    <p:sldId id="340" r:id="rId8"/>
    <p:sldId id="306" r:id="rId9"/>
    <p:sldId id="319" r:id="rId10"/>
    <p:sldId id="307" r:id="rId11"/>
    <p:sldId id="308" r:id="rId12"/>
    <p:sldId id="341" r:id="rId13"/>
    <p:sldId id="309" r:id="rId14"/>
    <p:sldId id="318" r:id="rId15"/>
    <p:sldId id="310" r:id="rId16"/>
    <p:sldId id="311" r:id="rId17"/>
    <p:sldId id="312" r:id="rId18"/>
    <p:sldId id="313" r:id="rId19"/>
    <p:sldId id="314" r:id="rId20"/>
    <p:sldId id="315" r:id="rId21"/>
    <p:sldId id="342" r:id="rId22"/>
    <p:sldId id="339" r:id="rId23"/>
    <p:sldId id="344" r:id="rId24"/>
    <p:sldId id="263" r:id="rId25"/>
    <p:sldId id="305" r:id="rId26"/>
    <p:sldId id="264" r:id="rId27"/>
    <p:sldId id="301" r:id="rId28"/>
    <p:sldId id="303" r:id="rId29"/>
    <p:sldId id="323" r:id="rId30"/>
    <p:sldId id="302" r:id="rId31"/>
    <p:sldId id="320" r:id="rId32"/>
    <p:sldId id="337" r:id="rId33"/>
    <p:sldId id="338" r:id="rId34"/>
    <p:sldId id="324" r:id="rId35"/>
    <p:sldId id="321" r:id="rId36"/>
    <p:sldId id="295" r:id="rId37"/>
    <p:sldId id="294" r:id="rId38"/>
    <p:sldId id="293" r:id="rId39"/>
    <p:sldId id="292" r:id="rId40"/>
    <p:sldId id="291" r:id="rId41"/>
    <p:sldId id="290" r:id="rId42"/>
    <p:sldId id="289" r:id="rId43"/>
    <p:sldId id="327" r:id="rId44"/>
    <p:sldId id="328" r:id="rId45"/>
    <p:sldId id="329" r:id="rId46"/>
    <p:sldId id="330" r:id="rId47"/>
    <p:sldId id="331" r:id="rId48"/>
    <p:sldId id="288" r:id="rId49"/>
    <p:sldId id="287" r:id="rId50"/>
    <p:sldId id="299" r:id="rId51"/>
    <p:sldId id="298" r:id="rId52"/>
    <p:sldId id="297" r:id="rId53"/>
    <p:sldId id="296" r:id="rId54"/>
    <p:sldId id="300" r:id="rId55"/>
    <p:sldId id="336" r:id="rId56"/>
    <p:sldId id="335" r:id="rId57"/>
    <p:sldId id="334" r:id="rId58"/>
    <p:sldId id="333" r:id="rId59"/>
    <p:sldId id="332" r:id="rId60"/>
    <p:sldId id="275" r:id="rId61"/>
    <p:sldId id="276" r:id="rId62"/>
    <p:sldId id="343" r:id="rId63"/>
    <p:sldId id="325" r:id="rId64"/>
    <p:sldId id="326" r:id="rId65"/>
    <p:sldId id="285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8D18A-D4B9-47A5-A13C-07A4A5688EF7}" type="datetimeFigureOut">
              <a:rPr lang="en-US" smtClean="0"/>
              <a:pPr/>
              <a:t>25-Aug-18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16DDD-91AB-4FA3-8B15-CDD23DAB1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78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94C51-D34F-49FD-9DAC-EDCAD9D3FD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6DDD-91AB-4FA3-8B15-CDD23DAB181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25-Aug-18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25-Aug-18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25-Aug-18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25-Aug-18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25-Aug-18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25-Aug-18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971801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/>
              <a:t>Constitutive relation based </a:t>
            </a:r>
            <a:br>
              <a:rPr lang="en-US" sz="3400" b="1" dirty="0" smtClean="0"/>
            </a:br>
            <a:r>
              <a:rPr lang="en-US" sz="3400" b="1" dirty="0" smtClean="0"/>
              <a:t>coupled Finite Element formulation </a:t>
            </a:r>
            <a:br>
              <a:rPr lang="en-US" sz="3400" b="1" dirty="0" smtClean="0"/>
            </a:br>
            <a:r>
              <a:rPr lang="en-US" sz="3400" b="1" dirty="0" smtClean="0"/>
              <a:t>for Fluid-Structure Interaction Problem</a:t>
            </a:r>
            <a:br>
              <a:rPr lang="en-US" sz="3400" b="1" dirty="0" smtClean="0"/>
            </a:br>
            <a:r>
              <a:rPr lang="en-US" sz="3400" b="1" dirty="0" smtClean="0"/>
              <a:t>in the </a:t>
            </a:r>
            <a:r>
              <a:rPr lang="en-US" sz="3400" b="1" dirty="0" err="1" smtClean="0"/>
              <a:t>eulerian</a:t>
            </a:r>
            <a:r>
              <a:rPr lang="en-US" sz="3400" b="1" dirty="0" smtClean="0"/>
              <a:t> framework</a:t>
            </a:r>
            <a:endParaRPr lang="en-US" sz="3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3810001"/>
            <a:ext cx="3429000" cy="2133599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by-</a:t>
            </a:r>
          </a:p>
          <a:p>
            <a:r>
              <a:rPr lang="en-US" dirty="0" err="1" smtClean="0"/>
              <a:t>Avinash</a:t>
            </a:r>
            <a:r>
              <a:rPr lang="en-US" dirty="0" smtClean="0"/>
              <a:t> Kumar </a:t>
            </a:r>
            <a:r>
              <a:rPr lang="en-US" dirty="0" err="1" smtClean="0"/>
              <a:t>Pandey</a:t>
            </a:r>
            <a:endParaRPr lang="en-US" dirty="0" smtClean="0"/>
          </a:p>
          <a:p>
            <a:r>
              <a:rPr lang="en-US" dirty="0" smtClean="0"/>
              <a:t>Guided by-</a:t>
            </a:r>
          </a:p>
          <a:p>
            <a:r>
              <a:rPr lang="en-US" dirty="0" smtClean="0"/>
              <a:t>Prof. </a:t>
            </a:r>
            <a:r>
              <a:rPr lang="en-US" dirty="0" err="1" smtClean="0"/>
              <a:t>A.N.Reddy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u="sng" dirty="0" smtClean="0"/>
          </a:p>
          <a:p>
            <a:r>
              <a:rPr lang="en-US" u="sng" dirty="0" smtClean="0"/>
              <a:t>Why this???</a:t>
            </a:r>
          </a:p>
          <a:p>
            <a:pPr marL="514350" indent="-514350">
              <a:buAutoNum type="arabicPeriod"/>
            </a:pPr>
            <a:r>
              <a:rPr lang="en-US" dirty="0" smtClean="0"/>
              <a:t>To implement a basic 2D FEM for solids</a:t>
            </a:r>
          </a:p>
          <a:p>
            <a:pPr marL="514350" indent="-514350">
              <a:buAutoNum type="arabicPeriod"/>
            </a:pPr>
            <a:r>
              <a:rPr lang="en-US" dirty="0" smtClean="0"/>
              <a:t>To develop a basic working code structure in C</a:t>
            </a:r>
            <a:endParaRPr lang="en-US" dirty="0"/>
          </a:p>
        </p:txBody>
      </p:sp>
      <p:pic>
        <p:nvPicPr>
          <p:cNvPr id="6147" name="Picture 3" descr="C:\Users\AVINASH\Desktop\figures mtp\beam proble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76400"/>
            <a:ext cx="5238750" cy="22098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             Displacement </a:t>
            </a:r>
            <a:r>
              <a:rPr lang="en-US" sz="2400" dirty="0" err="1" smtClean="0"/>
              <a:t>vs</a:t>
            </a:r>
            <a:r>
              <a:rPr lang="en-US" sz="2400" dirty="0" smtClean="0"/>
              <a:t> Mesh              Error </a:t>
            </a:r>
            <a:r>
              <a:rPr lang="en-US" sz="2400" dirty="0" err="1" smtClean="0"/>
              <a:t>vs</a:t>
            </a:r>
            <a:r>
              <a:rPr lang="en-US" sz="2400" dirty="0" smtClean="0"/>
              <a:t> no. of elements</a:t>
            </a:r>
            <a:endParaRPr lang="en-US" sz="2400" dirty="0"/>
          </a:p>
        </p:txBody>
      </p:sp>
      <p:pic>
        <p:nvPicPr>
          <p:cNvPr id="7170" name="Picture 2" descr="C:\Users\AVINASH\Desktop\figures mtp\pointloa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4495800" cy="4267200"/>
          </a:xfrm>
          <a:prstGeom prst="rect">
            <a:avLst/>
          </a:prstGeom>
          <a:noFill/>
        </p:spPr>
      </p:pic>
      <p:pic>
        <p:nvPicPr>
          <p:cNvPr id="7171" name="Picture 3" descr="C:\Users\AVINASH\Desktop\figures mtp\pointload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057400"/>
            <a:ext cx="4267200" cy="42672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461248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8800" b="1" dirty="0" smtClean="0">
                <a:latin typeface="Algerian" pitchFamily="82" charset="0"/>
              </a:rPr>
              <a:t>        </a:t>
            </a:r>
          </a:p>
          <a:p>
            <a:pPr>
              <a:buNone/>
            </a:pPr>
            <a:r>
              <a:rPr lang="en-US" sz="8800" b="1" dirty="0" smtClean="0">
                <a:latin typeface="Algerian" pitchFamily="82" charset="0"/>
              </a:rPr>
              <a:t>FEM  OF  </a:t>
            </a:r>
            <a:r>
              <a:rPr lang="en-US" sz="8800" b="1" dirty="0" err="1" smtClean="0">
                <a:latin typeface="Algerian" pitchFamily="82" charset="0"/>
              </a:rPr>
              <a:t>fluidS</a:t>
            </a:r>
            <a:endParaRPr lang="en-US" sz="8800" b="1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Momentum Conservation</a:t>
            </a:r>
          </a:p>
          <a:p>
            <a:endParaRPr lang="en-US" dirty="0" smtClean="0"/>
          </a:p>
          <a:p>
            <a:r>
              <a:rPr lang="en-US" dirty="0" smtClean="0"/>
              <a:t>Mass Conservation</a:t>
            </a:r>
          </a:p>
          <a:p>
            <a:endParaRPr lang="en-US" dirty="0" smtClean="0"/>
          </a:p>
          <a:p>
            <a:r>
              <a:rPr lang="en-US" dirty="0" smtClean="0"/>
              <a:t>Constitutive Relation</a:t>
            </a:r>
          </a:p>
          <a:p>
            <a:endParaRPr lang="en-US" dirty="0" smtClean="0"/>
          </a:p>
          <a:p>
            <a:r>
              <a:rPr lang="en-US" dirty="0" smtClean="0"/>
              <a:t>Strain Rate velocity relation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2" descr="C:\Users\AVINASH\Desktop\figures mt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600200"/>
            <a:ext cx="2352675" cy="581025"/>
          </a:xfrm>
          <a:prstGeom prst="rect">
            <a:avLst/>
          </a:prstGeom>
          <a:noFill/>
        </p:spPr>
      </p:pic>
      <p:pic>
        <p:nvPicPr>
          <p:cNvPr id="8" name="Picture 6" descr="C:\Users\AVINASH\Desktop\figures mt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438400"/>
            <a:ext cx="1019175" cy="457200"/>
          </a:xfrm>
          <a:prstGeom prst="rect">
            <a:avLst/>
          </a:prstGeom>
          <a:noFill/>
        </p:spPr>
      </p:pic>
      <p:pic>
        <p:nvPicPr>
          <p:cNvPr id="9" name="Picture 8" descr="C:\Users\AVINASH\Desktop\figures mtp\Untitl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200400"/>
            <a:ext cx="1714500" cy="552450"/>
          </a:xfrm>
          <a:prstGeom prst="rect">
            <a:avLst/>
          </a:prstGeom>
          <a:noFill/>
        </p:spPr>
      </p:pic>
      <p:pic>
        <p:nvPicPr>
          <p:cNvPr id="10" name="Picture 9" descr="C:\Users\AVINASH\Desktop\figures mtp\Untitl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3276600"/>
            <a:ext cx="1057275" cy="457200"/>
          </a:xfrm>
          <a:prstGeom prst="rect">
            <a:avLst/>
          </a:prstGeom>
          <a:noFill/>
        </p:spPr>
      </p:pic>
      <p:pic>
        <p:nvPicPr>
          <p:cNvPr id="12" name="Picture 10" descr="C:\Users\AVINASH\Desktop\figures mtp\Untitle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4200" y="4648200"/>
            <a:ext cx="2647950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FEM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6477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Mapping and Shape Functions: </a:t>
            </a:r>
            <a:r>
              <a:rPr lang="en-US" dirty="0" err="1" smtClean="0"/>
              <a:t>Isoparametric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Element type: </a:t>
            </a:r>
          </a:p>
          <a:p>
            <a:pPr>
              <a:buNone/>
            </a:pPr>
            <a:r>
              <a:rPr lang="en-US" dirty="0" smtClean="0"/>
              <a:t>   9-node velocity</a:t>
            </a:r>
          </a:p>
          <a:p>
            <a:pPr>
              <a:buNone/>
            </a:pPr>
            <a:r>
              <a:rPr lang="en-US" dirty="0" smtClean="0"/>
              <a:t>   4-node pressure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Quadilateral</a:t>
            </a:r>
            <a:r>
              <a:rPr lang="en-US" dirty="0" smtClean="0"/>
              <a:t> element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                                        </a:t>
            </a:r>
          </a:p>
        </p:txBody>
      </p:sp>
      <p:pic>
        <p:nvPicPr>
          <p:cNvPr id="25604" name="Picture 4" descr="C:\Users\AVINASH\Desktop\phase 2 report images\dumm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7427912" cy="1133475"/>
          </a:xfrm>
          <a:prstGeom prst="rect">
            <a:avLst/>
          </a:prstGeom>
          <a:noFill/>
        </p:spPr>
      </p:pic>
      <p:pic>
        <p:nvPicPr>
          <p:cNvPr id="9" name="Picture 2" descr="C:\Users\AVINASH\Desktop\phase 2 report images\dumm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200400"/>
            <a:ext cx="4724400" cy="33147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Flow through sudden contraction(10m*2m channel)- </a:t>
            </a:r>
            <a:r>
              <a:rPr lang="en-US" u="sng" dirty="0" smtClean="0"/>
              <a:t>To implement the steady state FEM formulation for incompressible fluids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8194" name="Picture 2" descr="C:\Users\AVINASH\Desktop\figures mtp\problem contra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24200"/>
            <a:ext cx="8763000" cy="2466975"/>
          </a:xfrm>
          <a:prstGeom prst="rect">
            <a:avLst/>
          </a:prstGeom>
          <a:noFill/>
        </p:spPr>
      </p:pic>
      <p:pic>
        <p:nvPicPr>
          <p:cNvPr id="6" name="Picture 2" descr="C:\Users\AVINASH\Desktop\figures mtp\c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029200"/>
            <a:ext cx="69342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Streamlines</a:t>
            </a:r>
          </a:p>
        </p:txBody>
      </p:sp>
      <p:pic>
        <p:nvPicPr>
          <p:cNvPr id="9219" name="Picture 3" descr="C:\Users\AVINASH\Desktop\figures mtp\cstream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8915400" cy="46482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endParaRPr lang="en-US" sz="2200" b="1" dirty="0" smtClean="0">
              <a:solidFill>
                <a:srgbClr val="7030A0"/>
              </a:solidFill>
            </a:endParaRP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1.u-velocity contour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2.v-velocity contour</a:t>
            </a:r>
          </a:p>
          <a:p>
            <a:pPr marL="514350" indent="-51435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3.Vector plot: Outlet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 descr="C:\Users\AVINASH\Desktop\figures mtp\c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8382000" cy="2000250"/>
          </a:xfrm>
          <a:prstGeom prst="rect">
            <a:avLst/>
          </a:prstGeom>
          <a:noFill/>
        </p:spPr>
      </p:pic>
      <p:pic>
        <p:nvPicPr>
          <p:cNvPr id="5" name="Picture 5" descr="C:\Users\AVINASH\Desktop\figures mtp\c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86000"/>
            <a:ext cx="8305800" cy="1981200"/>
          </a:xfrm>
          <a:prstGeom prst="rect">
            <a:avLst/>
          </a:prstGeom>
          <a:noFill/>
        </p:spPr>
      </p:pic>
      <p:pic>
        <p:nvPicPr>
          <p:cNvPr id="10242" name="Picture 2" descr="C:\Users\AVINASH\Desktop\figures mtp\cvect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962400"/>
            <a:ext cx="5716587" cy="23622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Lid Driven Cavity- </a:t>
            </a:r>
            <a:r>
              <a:rPr lang="en-US" u="sng" dirty="0" smtClean="0"/>
              <a:t>To implement unsteady FEM formulation for incompressible fluids</a:t>
            </a:r>
            <a:endParaRPr lang="en-US" u="sng" dirty="0"/>
          </a:p>
        </p:txBody>
      </p:sp>
      <p:pic>
        <p:nvPicPr>
          <p:cNvPr id="11266" name="Picture 2" descr="C:\Users\AVINASH\Desktop\figures mtp\proble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7000"/>
            <a:ext cx="4440238" cy="4191000"/>
          </a:xfrm>
          <a:prstGeom prst="rect">
            <a:avLst/>
          </a:prstGeom>
          <a:noFill/>
        </p:spPr>
      </p:pic>
      <p:pic>
        <p:nvPicPr>
          <p:cNvPr id="11267" name="Picture 3" descr="C:\Users\AVINASH\Desktop\figures mtp\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895600"/>
            <a:ext cx="4191000" cy="37338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 descr="C:\Users\AVINASH\Desktop\phase 2 report images\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81000" y="685800"/>
            <a:ext cx="4953000" cy="5257800"/>
          </a:xfrm>
          <a:prstGeom prst="rect">
            <a:avLst/>
          </a:prstGeom>
          <a:noFill/>
        </p:spPr>
      </p:pic>
      <p:pic>
        <p:nvPicPr>
          <p:cNvPr id="2051" name="Picture 3" descr="C:\Users\AVINASH\Desktop\phase 2 report images\h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685800"/>
            <a:ext cx="5029200" cy="52578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FSI?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VINASH\Desktop\figures mtp\what is fs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001000" cy="43434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 descr="C:\Users\AVINASH\Desktop\phase 2 report images\f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1143000"/>
            <a:ext cx="4953000" cy="5181600"/>
          </a:xfrm>
          <a:prstGeom prst="rect">
            <a:avLst/>
          </a:prstGeom>
          <a:noFill/>
        </p:spPr>
      </p:pic>
      <p:pic>
        <p:nvPicPr>
          <p:cNvPr id="1027" name="Picture 3" descr="C:\Users\AVINASH\Desktop\phase 2 report images\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143000"/>
            <a:ext cx="4800599" cy="51816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533400"/>
            <a:ext cx="8461248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8800" b="1" dirty="0" smtClean="0">
                <a:latin typeface="Algerian" pitchFamily="82" charset="0"/>
              </a:rPr>
              <a:t>        </a:t>
            </a:r>
          </a:p>
          <a:p>
            <a:pPr algn="ctr">
              <a:buNone/>
            </a:pPr>
            <a:r>
              <a:rPr lang="en-US" sz="8800" b="1" dirty="0" smtClean="0">
                <a:latin typeface="Algerian" pitchFamily="82" charset="0"/>
              </a:rPr>
              <a:t> FEM  OF  fluid-    structure  interactions</a:t>
            </a:r>
            <a:endParaRPr lang="en-US" sz="8800" b="1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Popular methods until today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AVINASH\Desktop\figures mtp\litera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5181601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u="sng" dirty="0" smtClean="0"/>
              <a:t>IDEA for the Implementation</a:t>
            </a:r>
          </a:p>
          <a:p>
            <a:pPr algn="ctr">
              <a:buNone/>
            </a:pPr>
            <a:r>
              <a:rPr lang="en-US" dirty="0" smtClean="0"/>
              <a:t>COUPLING AT CONSTITUTIVE LEVEL BY MEANS OF STRESSES AND DEVELOPING A VISCO ELASTIC ELEMENT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pic>
        <p:nvPicPr>
          <p:cNvPr id="4" name="Picture 6" descr="C:\Users\AVINASH\Desktop\phase 2 report images\dumm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267200"/>
            <a:ext cx="6858000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Governing Equations(both solid and fluid treated as a continuum)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Momentum Conservation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Mass Conservation</a:t>
            </a:r>
          </a:p>
          <a:p>
            <a:endParaRPr lang="en-US" dirty="0" smtClean="0"/>
          </a:p>
          <a:p>
            <a:r>
              <a:rPr lang="en-US" dirty="0" smtClean="0"/>
              <a:t>Velocity Displacement Relation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C:\Users\AVINASH\Desktop\figures mt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286000"/>
            <a:ext cx="2352675" cy="581025"/>
          </a:xfrm>
          <a:prstGeom prst="rect">
            <a:avLst/>
          </a:prstGeom>
          <a:noFill/>
        </p:spPr>
      </p:pic>
      <p:pic>
        <p:nvPicPr>
          <p:cNvPr id="2054" name="Picture 6" descr="C:\Users\AVINASH\Desktop\figures mtp\Untitl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276600"/>
            <a:ext cx="1019175" cy="457200"/>
          </a:xfrm>
          <a:prstGeom prst="rect">
            <a:avLst/>
          </a:prstGeom>
          <a:noFill/>
        </p:spPr>
      </p:pic>
      <p:pic>
        <p:nvPicPr>
          <p:cNvPr id="2055" name="Picture 7" descr="C:\Users\AVINASH\Desktop\figures mtp\Untitl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2133600"/>
            <a:ext cx="3457575" cy="809625"/>
          </a:xfrm>
          <a:prstGeom prst="rect">
            <a:avLst/>
          </a:prstGeom>
          <a:noFill/>
        </p:spPr>
      </p:pic>
      <p:pic>
        <p:nvPicPr>
          <p:cNvPr id="21513" name="Picture 9" descr="C:\Users\AVINASH\Desktop\phase 2 report images\dumm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5029200"/>
            <a:ext cx="3352800" cy="9144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Constitutive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Fluids (Incompressible)</a:t>
            </a:r>
          </a:p>
          <a:p>
            <a:endParaRPr lang="en-US" dirty="0" smtClean="0"/>
          </a:p>
          <a:p>
            <a:r>
              <a:rPr lang="en-US" sz="1400" dirty="0" smtClean="0"/>
              <a:t>With strain rate velocity relation as</a:t>
            </a:r>
          </a:p>
          <a:p>
            <a:endParaRPr lang="en-US" dirty="0" smtClean="0"/>
          </a:p>
          <a:p>
            <a:r>
              <a:rPr lang="en-US" dirty="0" smtClean="0"/>
              <a:t>Solids</a:t>
            </a:r>
          </a:p>
          <a:p>
            <a:pPr>
              <a:buNone/>
            </a:pPr>
            <a:r>
              <a:rPr lang="en-US" dirty="0" smtClean="0"/>
              <a:t>(Incompressible)                             </a:t>
            </a:r>
            <a:r>
              <a:rPr lang="en-US" sz="1400" dirty="0" smtClean="0"/>
              <a:t>strain displacement relation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Plane Stress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Plane Strain</a:t>
            </a:r>
            <a:endParaRPr lang="en-US" dirty="0"/>
          </a:p>
        </p:txBody>
      </p:sp>
      <p:pic>
        <p:nvPicPr>
          <p:cNvPr id="4" name="Picture 5" descr="C:\Users\AVINASH\Desktop\figures mt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352800"/>
            <a:ext cx="2305050" cy="914400"/>
          </a:xfrm>
          <a:prstGeom prst="rect">
            <a:avLst/>
          </a:prstGeom>
          <a:noFill/>
        </p:spPr>
      </p:pic>
      <p:pic>
        <p:nvPicPr>
          <p:cNvPr id="5" name="Picture 8" descr="C:\Users\AVINASH\Desktop\figures mt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600200"/>
            <a:ext cx="1714500" cy="552450"/>
          </a:xfrm>
          <a:prstGeom prst="rect">
            <a:avLst/>
          </a:prstGeom>
          <a:noFill/>
        </p:spPr>
      </p:pic>
      <p:pic>
        <p:nvPicPr>
          <p:cNvPr id="6" name="Picture 9" descr="C:\Users\AVINASH\Desktop\figures mtp\Untitl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1676400"/>
            <a:ext cx="1057275" cy="457200"/>
          </a:xfrm>
          <a:prstGeom prst="rect">
            <a:avLst/>
          </a:prstGeom>
          <a:noFill/>
        </p:spPr>
      </p:pic>
      <p:pic>
        <p:nvPicPr>
          <p:cNvPr id="7" name="Picture 10" descr="C:\Users\AVINASH\Desktop\figures mtp\Untitl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2438400"/>
            <a:ext cx="2647950" cy="838200"/>
          </a:xfrm>
          <a:prstGeom prst="rect">
            <a:avLst/>
          </a:prstGeom>
          <a:noFill/>
        </p:spPr>
      </p:pic>
      <p:pic>
        <p:nvPicPr>
          <p:cNvPr id="22532" name="Picture 4" descr="C:\Users\AVINASH\Desktop\phase 2 report images\dumm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4694238"/>
            <a:ext cx="4211638" cy="2163762"/>
          </a:xfrm>
          <a:prstGeom prst="rect">
            <a:avLst/>
          </a:prstGeom>
          <a:noFill/>
        </p:spPr>
      </p:pic>
      <p:pic>
        <p:nvPicPr>
          <p:cNvPr id="22533" name="Picture 5" descr="C:\Users\AVINASH\Desktop\phase 2 report images\dumm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3505200"/>
            <a:ext cx="2219325" cy="52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FEM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6477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Mapping and shape functions- </a:t>
            </a:r>
            <a:r>
              <a:rPr lang="en-US" dirty="0" err="1" smtClean="0"/>
              <a:t>Isoparametric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Element type: </a:t>
            </a:r>
          </a:p>
          <a:p>
            <a:pPr>
              <a:buNone/>
            </a:pPr>
            <a:r>
              <a:rPr lang="en-US" dirty="0" smtClean="0"/>
              <a:t>   9-node velocity</a:t>
            </a:r>
          </a:p>
          <a:p>
            <a:pPr>
              <a:buNone/>
            </a:pPr>
            <a:r>
              <a:rPr lang="en-US" dirty="0" smtClean="0"/>
              <a:t>   9-node displacement</a:t>
            </a:r>
          </a:p>
          <a:p>
            <a:pPr>
              <a:buNone/>
            </a:pPr>
            <a:r>
              <a:rPr lang="en-US" dirty="0" smtClean="0"/>
              <a:t>   4-node pressure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Quadilateral</a:t>
            </a:r>
            <a:r>
              <a:rPr lang="en-US" dirty="0" smtClean="0"/>
              <a:t> Element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                                        </a:t>
            </a:r>
          </a:p>
        </p:txBody>
      </p:sp>
      <p:pic>
        <p:nvPicPr>
          <p:cNvPr id="26627" name="Picture 3" descr="C:\Users\AVINASH\Desktop\phase 2 report images\dumm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286000"/>
            <a:ext cx="4800600" cy="41148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Solid Advection</a:t>
            </a:r>
            <a:endParaRPr lang="en-US" dirty="0"/>
          </a:p>
        </p:txBody>
      </p:sp>
      <p:pic>
        <p:nvPicPr>
          <p:cNvPr id="17410" name="Picture 2" descr="C:\Users\AVINASH\Desktop\phase 2 report images\m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80286"/>
            <a:ext cx="9143999" cy="51777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Viscoelastic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5" name="Picture 3" descr="C:\Users\AVINASH\Desktop\phase 2 report images\dumm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1447800"/>
            <a:ext cx="9163050" cy="4667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b="1" u="sng" dirty="0" smtClean="0"/>
              <a:t>Net Stress of an Element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/>
              <a:t>Volume Fractions and their variation inside elements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with-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6" descr="C:\Users\AVINASH\Desktop\phase 2 report images\dumm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33400"/>
            <a:ext cx="6858000" cy="838200"/>
          </a:xfrm>
          <a:prstGeom prst="rect">
            <a:avLst/>
          </a:prstGeom>
          <a:noFill/>
        </p:spPr>
      </p:pic>
      <p:pic>
        <p:nvPicPr>
          <p:cNvPr id="5" name="Picture 4" descr="C:\Users\AVINASH\Desktop\phase 2 report images\dumm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438400"/>
            <a:ext cx="1524000" cy="1762125"/>
          </a:xfrm>
          <a:prstGeom prst="rect">
            <a:avLst/>
          </a:prstGeom>
          <a:noFill/>
        </p:spPr>
      </p:pic>
      <p:pic>
        <p:nvPicPr>
          <p:cNvPr id="6" name="Picture 5" descr="C:\Users\AVINASH\Desktop\phase 2 report images\dumm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2286000"/>
            <a:ext cx="4686300" cy="4191000"/>
          </a:xfrm>
          <a:prstGeom prst="rect">
            <a:avLst/>
          </a:prstGeom>
          <a:noFill/>
        </p:spPr>
      </p:pic>
      <p:pic>
        <p:nvPicPr>
          <p:cNvPr id="7" name="Picture 7" descr="C:\Users\AVINASH\Desktop\phase 2 report images\dum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4648200"/>
            <a:ext cx="1828800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need?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800" b="1" dirty="0" smtClean="0"/>
              <a:t>Engineering</a:t>
            </a:r>
            <a:endParaRPr lang="en-US" sz="2800" b="1" dirty="0"/>
          </a:p>
        </p:txBody>
      </p:sp>
      <p:pic>
        <p:nvPicPr>
          <p:cNvPr id="2053" name="Picture 5" descr="C:\Users\AVINASH\Desktop\figures mtp\a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3962400" cy="2895600"/>
          </a:xfrm>
          <a:prstGeom prst="rect">
            <a:avLst/>
          </a:prstGeom>
          <a:noFill/>
        </p:spPr>
      </p:pic>
      <p:pic>
        <p:nvPicPr>
          <p:cNvPr id="2057" name="Picture 9" descr="C:\Users\AVINASH\Desktop\figures mtp\37a26a1732348a85c7a8f7c3d52796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600200"/>
            <a:ext cx="4038600" cy="2895600"/>
          </a:xfrm>
          <a:prstGeom prst="rect">
            <a:avLst/>
          </a:prstGeom>
          <a:noFill/>
        </p:spPr>
      </p:pic>
      <p:pic>
        <p:nvPicPr>
          <p:cNvPr id="2058" name="Picture 10" descr="C:\Users\AVINASH\Desktop\figures mtp\maxresdefaul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4572000"/>
            <a:ext cx="6477000" cy="1990725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Volume Fractions using Monte Carlo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C:\Users\AVINASH\Desktop\phase 2 report images\m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/>
              <a:t>Even – Odd Rule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7650" name="Picture 2" descr="C:\Users\AVINASH\Desktop\phase 2 report images\dumm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886200"/>
          </a:xfrm>
          <a:prstGeom prst="rect">
            <a:avLst/>
          </a:prstGeom>
          <a:noFill/>
        </p:spPr>
      </p:pic>
      <p:pic>
        <p:nvPicPr>
          <p:cNvPr id="27651" name="Picture 3" descr="C:\Users\AVINASH\Desktop\phase 2 report images\dumm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486400"/>
            <a:ext cx="8305800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analysis of the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 descr="C:\Users\AVINASH\Desktop\phase 2 report images\dumm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109728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 time analysis of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1" name="Picture 3" descr="C:\Users\AVINASH\Desktop\phase 2 report images\dumm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105156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of Solid displacements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C:\Users\AVINASH\Desktop\phase 2 report images\m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 smtClean="0"/>
              <a:t>Relation between the points in the Physical Domain and Computational Domain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/>
              <a:t>Displacement Interpolation Formula: using FEM:</a:t>
            </a:r>
            <a:endParaRPr lang="en-US" b="1" u="sng" dirty="0"/>
          </a:p>
        </p:txBody>
      </p:sp>
      <p:pic>
        <p:nvPicPr>
          <p:cNvPr id="28674" name="Picture 2" descr="C:\Users\AVINASH\Desktop\phase 2 report images\dumm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800600"/>
            <a:ext cx="4800600" cy="1466850"/>
          </a:xfrm>
          <a:prstGeom prst="rect">
            <a:avLst/>
          </a:prstGeom>
          <a:noFill/>
        </p:spPr>
      </p:pic>
      <p:pic>
        <p:nvPicPr>
          <p:cNvPr id="28675" name="Picture 3" descr="C:\Users\AVINASH\Desktop\phase 2 report images\dumm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514600"/>
            <a:ext cx="47244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Flow over a flexible cantilever- </a:t>
            </a:r>
            <a:r>
              <a:rPr lang="en-US" u="sng" dirty="0" smtClean="0"/>
              <a:t>To implement the </a:t>
            </a:r>
            <a:r>
              <a:rPr lang="en-US" u="sng" dirty="0" err="1" smtClean="0"/>
              <a:t>viscoelastic</a:t>
            </a:r>
            <a:r>
              <a:rPr lang="en-US" u="sng" dirty="0" smtClean="0"/>
              <a:t> element formulation</a:t>
            </a:r>
            <a:endParaRPr lang="en-US" u="sng" dirty="0"/>
          </a:p>
        </p:txBody>
      </p:sp>
      <p:pic>
        <p:nvPicPr>
          <p:cNvPr id="3074" name="Picture 2" descr="C:\Users\AVINASH\Desktop\phase 2 report images\cantproble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90800"/>
            <a:ext cx="9144000" cy="42672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Mesh Used: Structured and Orthogonal</a:t>
            </a:r>
            <a:endParaRPr lang="en-US" dirty="0"/>
          </a:p>
        </p:txBody>
      </p:sp>
      <p:pic>
        <p:nvPicPr>
          <p:cNvPr id="4098" name="Picture 2" descr="C:\Users\AVINASH\Desktop\phase 2 report images\cantmesh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7000"/>
            <a:ext cx="91440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u-velocity contours</a:t>
            </a:r>
            <a:endParaRPr lang="en-US" dirty="0"/>
          </a:p>
        </p:txBody>
      </p:sp>
      <p:pic>
        <p:nvPicPr>
          <p:cNvPr id="5122" name="Picture 2" descr="C:\Users\AVINASH\Desktop\phase 2 report images\cantu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33400" y="2133600"/>
            <a:ext cx="105918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v-velocity contours</a:t>
            </a:r>
            <a:endParaRPr lang="en-US" dirty="0"/>
          </a:p>
        </p:txBody>
      </p:sp>
      <p:pic>
        <p:nvPicPr>
          <p:cNvPr id="6146" name="Picture 2" descr="C:\Users\AVINASH\Desktop\phase 2 report images\cantv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81000" y="1981200"/>
            <a:ext cx="100584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in Biomechanics…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 descr="C:\Users\AVINASH\Desktop\figures mtp\nbt0113-5-I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371600"/>
            <a:ext cx="2438400" cy="4572000"/>
          </a:xfrm>
          <a:prstGeom prst="rect">
            <a:avLst/>
          </a:prstGeom>
          <a:noFill/>
        </p:spPr>
      </p:pic>
      <p:pic>
        <p:nvPicPr>
          <p:cNvPr id="3076" name="Picture 4" descr="C:\Users\AVINASH\Desktop\figures mtp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5486400" cy="45720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pic>
        <p:nvPicPr>
          <p:cNvPr id="7170" name="Picture 2" descr="C:\Users\AVINASH\Desktop\phase 2 report images\cantvecto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57200" y="2133600"/>
            <a:ext cx="98298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AVINASH\Desktop\phase 2 report images\cantstream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57200" y="1752600"/>
            <a:ext cx="10134599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Solid</a:t>
            </a:r>
            <a:br>
              <a:rPr lang="en-US" dirty="0" smtClean="0"/>
            </a:br>
            <a:r>
              <a:rPr lang="en-US" dirty="0" smtClean="0"/>
              <a:t>Displacement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218" name="Picture 2" descr="C:\Users\AVINASH\Desktop\phase 2 report images\cantdeformatio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0"/>
            <a:ext cx="5061445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with COMSOL (u-velocity contours)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COMSOL</a:t>
            </a:r>
            <a:endParaRPr lang="en-US" dirty="0"/>
          </a:p>
        </p:txBody>
      </p:sp>
      <p:pic>
        <p:nvPicPr>
          <p:cNvPr id="31747" name="Picture 3" descr="C:\Users\AVINASH\Desktop\phase 2 report images\cant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95400"/>
            <a:ext cx="7888288" cy="2847975"/>
          </a:xfrm>
          <a:prstGeom prst="rect">
            <a:avLst/>
          </a:prstGeom>
          <a:noFill/>
        </p:spPr>
      </p:pic>
      <p:pic>
        <p:nvPicPr>
          <p:cNvPr id="31748" name="Picture 4" descr="C:\Users\AVINASH\Downloads\cantilever\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81000" y="4229100"/>
            <a:ext cx="7696200" cy="262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v-velocity contours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COMSOL</a:t>
            </a:r>
            <a:endParaRPr lang="en-US" dirty="0"/>
          </a:p>
        </p:txBody>
      </p:sp>
      <p:pic>
        <p:nvPicPr>
          <p:cNvPr id="32770" name="Picture 2" descr="C:\Users\AVINASH\Downloads\cantilever\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29100"/>
            <a:ext cx="6781800" cy="2628900"/>
          </a:xfrm>
          <a:prstGeom prst="rect">
            <a:avLst/>
          </a:prstGeom>
          <a:noFill/>
        </p:spPr>
      </p:pic>
      <p:pic>
        <p:nvPicPr>
          <p:cNvPr id="32771" name="Picture 3" descr="C:\Users\AVINASH\Desktop\phase 2 report images\cant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3037" y="1371600"/>
            <a:ext cx="6430963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  COMSOL</a:t>
            </a:r>
            <a:endParaRPr lang="en-US" dirty="0"/>
          </a:p>
        </p:txBody>
      </p:sp>
      <p:pic>
        <p:nvPicPr>
          <p:cNvPr id="33794" name="Picture 2" descr="C:\Users\AVINASH\Desktop\phase 2 report images\cantvec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0"/>
            <a:ext cx="7086600" cy="3486150"/>
          </a:xfrm>
          <a:prstGeom prst="rect">
            <a:avLst/>
          </a:prstGeom>
          <a:noFill/>
        </p:spPr>
      </p:pic>
      <p:pic>
        <p:nvPicPr>
          <p:cNvPr id="33795" name="Picture 3" descr="C:\Users\AVINASH\Downloads\cantilever\vec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3581400"/>
            <a:ext cx="7924800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u-velocity comparison at (0.32,0.24)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381000" y="1600200"/>
            <a:ext cx="9147048" cy="4495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COMSOL</a:t>
            </a:r>
            <a:endParaRPr lang="en-US" dirty="0"/>
          </a:p>
        </p:txBody>
      </p:sp>
      <p:pic>
        <p:nvPicPr>
          <p:cNvPr id="34819" name="Picture 3" descr="C:\Users\AVINASH\Desktop\phase 2 report images\cantilever\u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05000"/>
            <a:ext cx="5943600" cy="1981199"/>
          </a:xfrm>
          <a:prstGeom prst="rect">
            <a:avLst/>
          </a:prstGeom>
          <a:noFill/>
        </p:spPr>
      </p:pic>
      <p:pic>
        <p:nvPicPr>
          <p:cNvPr id="34820" name="Picture 4" descr="C:\Users\AVINASH\Downloads\cantilever\u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229100"/>
            <a:ext cx="7696200" cy="262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v-velocity comparison at (0.32,0.24)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6048" cy="4495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COMSOL</a:t>
            </a:r>
          </a:p>
        </p:txBody>
      </p:sp>
      <p:pic>
        <p:nvPicPr>
          <p:cNvPr id="35842" name="Picture 2" descr="C:\Users\AVINASH\Desktop\phase 2 report images\cantilever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828800"/>
            <a:ext cx="5791200" cy="1676400"/>
          </a:xfrm>
          <a:prstGeom prst="rect">
            <a:avLst/>
          </a:prstGeom>
          <a:noFill/>
        </p:spPr>
      </p:pic>
      <p:pic>
        <p:nvPicPr>
          <p:cNvPr id="35843" name="Picture 3" descr="C:\Users\AVINASH\Downloads\cantilever\v vel at t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657600"/>
            <a:ext cx="10058400" cy="262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 4</a:t>
            </a:r>
            <a:endParaRPr lang="en-US" dirty="0"/>
          </a:p>
        </p:txBody>
      </p:sp>
      <p:pic>
        <p:nvPicPr>
          <p:cNvPr id="10242" name="Picture 2" descr="C:\Users\AVINASH\Desktop\phase 2 report images\cylproblem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81000" y="2057400"/>
            <a:ext cx="95250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Mesh Used: Structured and Orthogonal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AVINASH\Desktop\phase 2 report images\cylmes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057400"/>
            <a:ext cx="9144001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Project Report = What???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</a:t>
            </a:r>
          </a:p>
          <a:p>
            <a:pPr>
              <a:buNone/>
            </a:pPr>
            <a:r>
              <a:rPr lang="en-US" dirty="0" smtClean="0"/>
              <a:t> 			    Presentation = How???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u-velocity contours</a:t>
            </a:r>
            <a:endParaRPr lang="en-US" dirty="0"/>
          </a:p>
        </p:txBody>
      </p:sp>
      <p:pic>
        <p:nvPicPr>
          <p:cNvPr id="12290" name="Picture 2" descr="C:\Users\AVINASH\Desktop\phase 2 report images\cylu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9600" y="1371600"/>
            <a:ext cx="10287000" cy="5486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v-velocity contours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AVINASH\Desktop\phase 2 report images\cyl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9600" y="1828801"/>
            <a:ext cx="97536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pic>
        <p:nvPicPr>
          <p:cNvPr id="14338" name="Picture 2" descr="C:\Users\AVINASH\Desktop\phase 2 report images\cylvecto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9601" y="1752600"/>
            <a:ext cx="9753601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C:\Users\AVINASH\Desktop\phase 2 report images\cylstream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9600" y="1828800"/>
            <a:ext cx="102870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Cylinder Displacements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C:\Users\AVINASH\Desktop\phase 2 report images\cyldeform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6781800" cy="3409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COMSOL (u-</a:t>
            </a:r>
            <a:r>
              <a:rPr lang="en-US" dirty="0" err="1" smtClean="0"/>
              <a:t>vel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495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COMSOL</a:t>
            </a:r>
            <a:endParaRPr lang="en-US" dirty="0"/>
          </a:p>
        </p:txBody>
      </p:sp>
      <p:pic>
        <p:nvPicPr>
          <p:cNvPr id="36866" name="Picture 2" descr="C:\Users\AVINASH\Desktop\phase 2 report images\cyl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8305800" cy="3190875"/>
          </a:xfrm>
          <a:prstGeom prst="rect">
            <a:avLst/>
          </a:prstGeom>
          <a:noFill/>
        </p:spPr>
      </p:pic>
      <p:pic>
        <p:nvPicPr>
          <p:cNvPr id="36867" name="Picture 3" descr="C:\Users\AVINASH\Downloads\cantilever\CYLINDER\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886200"/>
            <a:ext cx="68580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v-velocity contours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304800" y="1600200"/>
            <a:ext cx="9070848" cy="4495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COMSOL</a:t>
            </a:r>
            <a:endParaRPr lang="en-US" dirty="0"/>
          </a:p>
        </p:txBody>
      </p:sp>
      <p:pic>
        <p:nvPicPr>
          <p:cNvPr id="37890" name="Picture 2" descr="C:\Users\AVINASH\Desktop\phase 2 report images\cyl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90600"/>
            <a:ext cx="8382000" cy="2743200"/>
          </a:xfrm>
          <a:prstGeom prst="rect">
            <a:avLst/>
          </a:prstGeom>
          <a:noFill/>
        </p:spPr>
      </p:pic>
      <p:pic>
        <p:nvPicPr>
          <p:cNvPr id="37891" name="Picture 3" descr="C:\Users\AVINASH\Downloads\cantilever\CYLINDER\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581400"/>
            <a:ext cx="70866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495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COMSOL</a:t>
            </a:r>
            <a:endParaRPr lang="en-US" dirty="0"/>
          </a:p>
        </p:txBody>
      </p:sp>
      <p:pic>
        <p:nvPicPr>
          <p:cNvPr id="38914" name="Picture 2" descr="C:\Users\AVINASH\Desktop\phase 2 report images\cylvec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219200"/>
            <a:ext cx="6629400" cy="3048000"/>
          </a:xfrm>
          <a:prstGeom prst="rect">
            <a:avLst/>
          </a:prstGeom>
          <a:noFill/>
        </p:spPr>
      </p:pic>
      <p:pic>
        <p:nvPicPr>
          <p:cNvPr id="38915" name="Picture 3" descr="C:\Users\AVINASH\Downloads\cantilever\CYLINDER\VEC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810000"/>
            <a:ext cx="5802312" cy="262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u-displacement </a:t>
            </a:r>
            <a:r>
              <a:rPr lang="en-US" dirty="0" err="1" smtClean="0"/>
              <a:t>vs</a:t>
            </a:r>
            <a:r>
              <a:rPr lang="en-US" dirty="0" smtClean="0"/>
              <a:t> time at (0.4,0.26)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COMSOL</a:t>
            </a:r>
            <a:endParaRPr lang="en-US" dirty="0"/>
          </a:p>
        </p:txBody>
      </p:sp>
      <p:pic>
        <p:nvPicPr>
          <p:cNvPr id="39938" name="Picture 2" descr="C:\Users\AVINASH\Desktop\phase 2 report images\cylinder\u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1" y="1905000"/>
            <a:ext cx="5791200" cy="2122488"/>
          </a:xfrm>
          <a:prstGeom prst="rect">
            <a:avLst/>
          </a:prstGeom>
          <a:noFill/>
        </p:spPr>
      </p:pic>
      <p:pic>
        <p:nvPicPr>
          <p:cNvPr id="39939" name="Picture 3" descr="C:\Users\AVINASH\Downloads\cantilever\CYLINDER\U_SOIL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688" y="3886200"/>
            <a:ext cx="5802312" cy="262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v-displacement </a:t>
            </a:r>
            <a:r>
              <a:rPr lang="en-US" dirty="0" err="1" smtClean="0"/>
              <a:t>vs</a:t>
            </a:r>
            <a:r>
              <a:rPr lang="en-US" dirty="0" smtClean="0"/>
              <a:t> time at (0.4,0.26)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6048" cy="4495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COMSOL</a:t>
            </a:r>
            <a:endParaRPr lang="en-US" dirty="0"/>
          </a:p>
        </p:txBody>
      </p:sp>
      <p:pic>
        <p:nvPicPr>
          <p:cNvPr id="40962" name="Picture 2" descr="C:\Users\AVINASH\Desktop\phase 2 report images\cylinder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133600"/>
            <a:ext cx="5791200" cy="2133600"/>
          </a:xfrm>
          <a:prstGeom prst="rect">
            <a:avLst/>
          </a:prstGeom>
          <a:noFill/>
        </p:spPr>
      </p:pic>
      <p:pic>
        <p:nvPicPr>
          <p:cNvPr id="40963" name="Picture 3" descr="C:\Users\AVINASH\Downloads\cantilever\CYLINDER\V_SOIL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044950"/>
            <a:ext cx="6534150" cy="262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Literature Review(Important Works)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Brown (1997), </a:t>
            </a:r>
            <a:r>
              <a:rPr lang="en-US" dirty="0" err="1" smtClean="0"/>
              <a:t>Cebral</a:t>
            </a:r>
            <a:r>
              <a:rPr lang="en-US" dirty="0" smtClean="0"/>
              <a:t> and </a:t>
            </a:r>
            <a:r>
              <a:rPr lang="en-US" dirty="0" err="1" smtClean="0"/>
              <a:t>Lohner</a:t>
            </a:r>
            <a:r>
              <a:rPr lang="en-US" dirty="0" smtClean="0"/>
              <a:t> (1997a,b) transferred the structural to the fluid surface mesh point</a:t>
            </a:r>
          </a:p>
          <a:p>
            <a:r>
              <a:rPr lang="en-US" dirty="0" smtClean="0"/>
              <a:t>Brown(1997) used interpolation techniques to connect the non-connected points still on interface</a:t>
            </a:r>
          </a:p>
          <a:p>
            <a:r>
              <a:rPr lang="en-US" dirty="0" err="1" smtClean="0"/>
              <a:t>Cebral</a:t>
            </a:r>
            <a:r>
              <a:rPr lang="en-US" dirty="0" smtClean="0"/>
              <a:t> and </a:t>
            </a:r>
            <a:r>
              <a:rPr lang="en-US" dirty="0" err="1" smtClean="0"/>
              <a:t>Lohner</a:t>
            </a:r>
            <a:r>
              <a:rPr lang="en-US" dirty="0" smtClean="0"/>
              <a:t> (1997a) developed a conservative load projection method</a:t>
            </a:r>
          </a:p>
          <a:p>
            <a:r>
              <a:rPr lang="en-US" dirty="0" smtClean="0"/>
              <a:t>Wood et al. (2010) showed the </a:t>
            </a:r>
            <a:r>
              <a:rPr lang="en-US" dirty="0" err="1" smtClean="0"/>
              <a:t>unstablity</a:t>
            </a:r>
            <a:r>
              <a:rPr lang="en-US" dirty="0" smtClean="0"/>
              <a:t> of FSI solution in the absence of sub-iteration </a:t>
            </a:r>
          </a:p>
          <a:p>
            <a:r>
              <a:rPr lang="en-US" dirty="0" err="1" smtClean="0"/>
              <a:t>Farhat</a:t>
            </a:r>
            <a:r>
              <a:rPr lang="en-US" dirty="0" smtClean="0"/>
              <a:t> et al. (2006) proposed two different algorithms with second-order temporal accuracy</a:t>
            </a:r>
          </a:p>
          <a:p>
            <a:r>
              <a:rPr lang="en-US" dirty="0" smtClean="0"/>
              <a:t>Zhang et al. (2007) investigated the accuracy, stability and efficiency of two proposed algorithms</a:t>
            </a:r>
          </a:p>
          <a:p>
            <a:r>
              <a:rPr lang="en-US" dirty="0" smtClean="0"/>
              <a:t>Layton 2009,Leveque and Li 1997, Li 2003, Li and Ito 2006, Li and Lai 2001; Tan, Lim and </a:t>
            </a:r>
            <a:r>
              <a:rPr lang="en-US" dirty="0" err="1" smtClean="0"/>
              <a:t>Khoo</a:t>
            </a:r>
            <a:r>
              <a:rPr lang="en-US" dirty="0" smtClean="0"/>
              <a:t> 2009,Xu and Wang 2008- </a:t>
            </a:r>
            <a:r>
              <a:rPr lang="en-US" b="1" dirty="0" smtClean="0"/>
              <a:t>Immersed interface method</a:t>
            </a:r>
            <a:endParaRPr lang="en-US" dirty="0" smtClean="0"/>
          </a:p>
          <a:p>
            <a:r>
              <a:rPr lang="en-US" dirty="0" err="1" smtClean="0"/>
              <a:t>Fadlun</a:t>
            </a:r>
            <a:r>
              <a:rPr lang="en-US" dirty="0" smtClean="0"/>
              <a:t> et al. 2000, Guy and Hartenstine2010, </a:t>
            </a:r>
            <a:r>
              <a:rPr lang="en-US" dirty="0" err="1" smtClean="0"/>
              <a:t>Luo</a:t>
            </a:r>
            <a:r>
              <a:rPr lang="en-US" dirty="0" smtClean="0"/>
              <a:t> et al. 2007, </a:t>
            </a:r>
            <a:r>
              <a:rPr lang="en-US" dirty="0" err="1" smtClean="0"/>
              <a:t>Mohd-Yusof</a:t>
            </a:r>
            <a:r>
              <a:rPr lang="en-US" dirty="0" smtClean="0"/>
              <a:t> 1999, Mark and van </a:t>
            </a:r>
            <a:r>
              <a:rPr lang="en-US" dirty="0" err="1" smtClean="0"/>
              <a:t>Wachem</a:t>
            </a:r>
            <a:r>
              <a:rPr lang="en-US" dirty="0" smtClean="0"/>
              <a:t> 2008, </a:t>
            </a:r>
            <a:r>
              <a:rPr lang="en-US" dirty="0" err="1" smtClean="0"/>
              <a:t>Shen</a:t>
            </a:r>
            <a:r>
              <a:rPr lang="en-US" dirty="0" smtClean="0"/>
              <a:t> and Chan2008- </a:t>
            </a:r>
            <a:r>
              <a:rPr lang="en-US" b="1" dirty="0" smtClean="0"/>
              <a:t>The direct forcing method</a:t>
            </a:r>
            <a:endParaRPr lang="en-US" dirty="0" smtClean="0"/>
          </a:p>
          <a:p>
            <a:r>
              <a:rPr lang="en-US" dirty="0" err="1" smtClean="0"/>
              <a:t>Glowinski</a:t>
            </a:r>
            <a:r>
              <a:rPr lang="en-US" dirty="0" smtClean="0"/>
              <a:t> et al. 1999, 2000, 2001;Patankar 2001, Yu 2005, Yu and </a:t>
            </a:r>
            <a:r>
              <a:rPr lang="en-US" dirty="0" err="1" smtClean="0"/>
              <a:t>Shao</a:t>
            </a:r>
            <a:r>
              <a:rPr lang="en-US" dirty="0" smtClean="0"/>
              <a:t> 2007- </a:t>
            </a:r>
            <a:r>
              <a:rPr lang="en-US" b="1" dirty="0" smtClean="0"/>
              <a:t>The distributed Lagrange multiplier method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Aspects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Non-linear Solver</a:t>
            </a:r>
          </a:p>
          <a:p>
            <a:r>
              <a:rPr lang="en-US" dirty="0" smtClean="0"/>
              <a:t>Newton’s Method (Implicit)</a:t>
            </a:r>
          </a:p>
          <a:p>
            <a:pPr>
              <a:buNone/>
            </a:pPr>
            <a:r>
              <a:rPr lang="en-US" u="sng" dirty="0" smtClean="0"/>
              <a:t>Linear Solver</a:t>
            </a:r>
          </a:p>
          <a:p>
            <a:r>
              <a:rPr lang="en-US" dirty="0" smtClean="0"/>
              <a:t>Gauss Seidel</a:t>
            </a:r>
          </a:p>
          <a:p>
            <a:r>
              <a:rPr lang="en-US" dirty="0" smtClean="0"/>
              <a:t>Numerical Recipes</a:t>
            </a:r>
          </a:p>
          <a:p>
            <a:r>
              <a:rPr lang="en-US" dirty="0" smtClean="0"/>
              <a:t>LAPACK</a:t>
            </a:r>
          </a:p>
          <a:p>
            <a:r>
              <a:rPr lang="en-US" dirty="0" smtClean="0"/>
              <a:t>BICGSTAB</a:t>
            </a:r>
          </a:p>
          <a:p>
            <a:r>
              <a:rPr lang="en-US" b="1" dirty="0" err="1" smtClean="0"/>
              <a:t>Dolittle</a:t>
            </a:r>
            <a:r>
              <a:rPr lang="en-US" b="1" dirty="0" smtClean="0"/>
              <a:t> (LU Decomposition)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ANSYS Mechanical APDL- Grid generation</a:t>
            </a:r>
          </a:p>
          <a:p>
            <a:r>
              <a:rPr lang="en-US" dirty="0" smtClean="0"/>
              <a:t>C language (</a:t>
            </a:r>
            <a:r>
              <a:rPr lang="en-US" dirty="0" err="1" smtClean="0"/>
              <a:t>gcc</a:t>
            </a:r>
            <a:r>
              <a:rPr lang="en-US" dirty="0" smtClean="0"/>
              <a:t> compiler)</a:t>
            </a:r>
          </a:p>
          <a:p>
            <a:r>
              <a:rPr lang="en-US" dirty="0" smtClean="0"/>
              <a:t>o3 optimization in </a:t>
            </a:r>
            <a:r>
              <a:rPr lang="en-US" dirty="0" err="1" smtClean="0"/>
              <a:t>linux</a:t>
            </a:r>
            <a:endParaRPr lang="en-US" dirty="0" smtClean="0"/>
          </a:p>
          <a:p>
            <a:r>
              <a:rPr lang="en-US" dirty="0" smtClean="0"/>
              <a:t>Some basic optimization techniques in C</a:t>
            </a:r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err="1" smtClean="0"/>
              <a:t>TecPlot</a:t>
            </a:r>
            <a:r>
              <a:rPr lang="en-US" dirty="0" smtClean="0"/>
              <a:t> 360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2286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Coupling at Constitutive level and treating both solid and fluid as a continuum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9296400" cy="4495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Kazuyasu</a:t>
            </a:r>
            <a:r>
              <a:rPr lang="en-US" dirty="0" smtClean="0"/>
              <a:t> Sugiyama et al. : Journal of Computational Physics 230 (2011) 596-627</a:t>
            </a:r>
          </a:p>
          <a:p>
            <a:pPr>
              <a:buNone/>
            </a:pPr>
            <a:r>
              <a:rPr lang="en-US" dirty="0" smtClean="0"/>
              <a:t>   Transport of Left Cauchy Deformation for solid advection</a:t>
            </a:r>
          </a:p>
          <a:p>
            <a:r>
              <a:rPr lang="en-US" dirty="0" smtClean="0"/>
              <a:t>Boris </a:t>
            </a:r>
            <a:r>
              <a:rPr lang="en-US" dirty="0" err="1" smtClean="0"/>
              <a:t>Valkov</a:t>
            </a:r>
            <a:r>
              <a:rPr lang="en-US" dirty="0" smtClean="0"/>
              <a:t> et al. : 2015</a:t>
            </a:r>
          </a:p>
          <a:p>
            <a:pPr>
              <a:buNone/>
            </a:pPr>
            <a:r>
              <a:rPr lang="en-US" dirty="0" smtClean="0"/>
              <a:t>   Solid advection by transporting deformation gradient</a:t>
            </a:r>
          </a:p>
          <a:p>
            <a:pPr>
              <a:buNone/>
            </a:pPr>
            <a:r>
              <a:rPr lang="en-US" dirty="0" smtClean="0"/>
              <a:t>    in the reference map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C:\Users\AVINASH\Desktop\phase 2 report images\dumm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62200"/>
            <a:ext cx="9144000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 descr="C:\Users\AVINASH\Desktop\phase 2 report images\dumm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7000"/>
            <a:ext cx="91440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        Thank You</a:t>
            </a:r>
            <a:endParaRPr lang="en-US" sz="8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: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461248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8800" b="1" dirty="0" smtClean="0">
                <a:latin typeface="Algerian" pitchFamily="82" charset="0"/>
              </a:rPr>
              <a:t>        </a:t>
            </a:r>
          </a:p>
          <a:p>
            <a:pPr>
              <a:buNone/>
            </a:pPr>
            <a:r>
              <a:rPr lang="en-US" sz="8800" b="1" dirty="0" smtClean="0">
                <a:latin typeface="Algerian" pitchFamily="82" charset="0"/>
              </a:rPr>
              <a:t>FEM  OF  SOLIDS</a:t>
            </a:r>
            <a:endParaRPr lang="en-US" sz="8800" b="1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Governing Equation</a:t>
            </a:r>
          </a:p>
          <a:p>
            <a:r>
              <a:rPr lang="en-US" dirty="0" smtClean="0"/>
              <a:t>Constitutive Relation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  Plane stress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  Plane strain</a:t>
            </a:r>
          </a:p>
          <a:p>
            <a:endParaRPr lang="en-US" dirty="0" smtClean="0"/>
          </a:p>
          <a:p>
            <a:r>
              <a:rPr lang="en-US" dirty="0" smtClean="0"/>
              <a:t>Strain Displacement Relation</a:t>
            </a:r>
            <a:endParaRPr lang="en-US" dirty="0"/>
          </a:p>
        </p:txBody>
      </p:sp>
      <p:pic>
        <p:nvPicPr>
          <p:cNvPr id="5" name="Picture 3" descr="C:\Users\AVINASH\Desktop\phase 2 report images\dumm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133600"/>
            <a:ext cx="1406609" cy="587375"/>
          </a:xfrm>
          <a:prstGeom prst="rect">
            <a:avLst/>
          </a:prstGeom>
          <a:noFill/>
        </p:spPr>
      </p:pic>
      <p:pic>
        <p:nvPicPr>
          <p:cNvPr id="6" name="Picture 5" descr="C:\Users\AVINASH\Desktop\figures mt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5181600"/>
            <a:ext cx="2305050" cy="914400"/>
          </a:xfrm>
          <a:prstGeom prst="rect">
            <a:avLst/>
          </a:prstGeom>
          <a:noFill/>
        </p:spPr>
      </p:pic>
      <p:pic>
        <p:nvPicPr>
          <p:cNvPr id="7" name="Picture 4" descr="C:\Users\AVINASH\Desktop\phase 2 report images\dumm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2971800"/>
            <a:ext cx="4211638" cy="2163762"/>
          </a:xfrm>
          <a:prstGeom prst="rect">
            <a:avLst/>
          </a:prstGeom>
          <a:noFill/>
        </p:spPr>
      </p:pic>
      <p:pic>
        <p:nvPicPr>
          <p:cNvPr id="23554" name="Picture 2" descr="C:\Users\AVINASH\Desktop\phase 2 report images\dum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676400"/>
            <a:ext cx="1619250" cy="52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FEM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6477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Mapping and Shape Functions: </a:t>
            </a:r>
            <a:r>
              <a:rPr lang="en-US" dirty="0" err="1" smtClean="0"/>
              <a:t>Isoparametric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Element type: 4-node </a:t>
            </a:r>
            <a:r>
              <a:rPr lang="en-US" dirty="0" err="1" smtClean="0"/>
              <a:t>Quadilateral</a:t>
            </a:r>
            <a:r>
              <a:rPr lang="en-US" dirty="0" smtClean="0"/>
              <a:t> Element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                                        </a:t>
            </a:r>
          </a:p>
        </p:txBody>
      </p:sp>
      <p:pic>
        <p:nvPicPr>
          <p:cNvPr id="24578" name="Picture 2" descr="C:\Users\AVINASH\Desktop\phase 2 report images\dumm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133600"/>
            <a:ext cx="4162425" cy="1209675"/>
          </a:xfrm>
          <a:prstGeom prst="rect">
            <a:avLst/>
          </a:prstGeom>
          <a:noFill/>
        </p:spPr>
      </p:pic>
      <p:pic>
        <p:nvPicPr>
          <p:cNvPr id="24579" name="Picture 3" descr="C:\Users\AVINASH\Desktop\phase 2 report images\dumm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771900"/>
            <a:ext cx="3257550" cy="30861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822</TotalTime>
  <Words>780</Words>
  <Application>Microsoft Office PowerPoint</Application>
  <PresentationFormat>On-screen Show (4:3)</PresentationFormat>
  <Paragraphs>327</Paragraphs>
  <Slides>65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Median</vt:lpstr>
      <vt:lpstr>Constitutive relation based  coupled Finite Element formulation  for Fluid-Structure Interaction Problem in the eulerian framework</vt:lpstr>
      <vt:lpstr>What is FSI?</vt:lpstr>
      <vt:lpstr>What’s the need?</vt:lpstr>
      <vt:lpstr>Applications in Biomechanics…</vt:lpstr>
      <vt:lpstr>Emphasis</vt:lpstr>
      <vt:lpstr>Literature Review(Important Works)</vt:lpstr>
      <vt:lpstr>PART : 1</vt:lpstr>
      <vt:lpstr>PowerPoint Presentation</vt:lpstr>
      <vt:lpstr>Used FEM</vt:lpstr>
      <vt:lpstr>Problem Statement: 1</vt:lpstr>
      <vt:lpstr>Results</vt:lpstr>
      <vt:lpstr>PART : 2</vt:lpstr>
      <vt:lpstr>PowerPoint Presentation</vt:lpstr>
      <vt:lpstr>Used FEM</vt:lpstr>
      <vt:lpstr>Problem Statement: 2</vt:lpstr>
      <vt:lpstr>Results</vt:lpstr>
      <vt:lpstr>PowerPoint Presentation</vt:lpstr>
      <vt:lpstr>Problem Statement: 3</vt:lpstr>
      <vt:lpstr>Results</vt:lpstr>
      <vt:lpstr>PowerPoint Presentation</vt:lpstr>
      <vt:lpstr>PART : 2</vt:lpstr>
      <vt:lpstr>Popular methods until today</vt:lpstr>
      <vt:lpstr>PowerPoint Presentation</vt:lpstr>
      <vt:lpstr>Governing Equations(both solid and fluid treated as a continuum)</vt:lpstr>
      <vt:lpstr>Constitutive Relations</vt:lpstr>
      <vt:lpstr>Used FEM</vt:lpstr>
      <vt:lpstr>Solid Advection</vt:lpstr>
      <vt:lpstr>Viscoelastic Element</vt:lpstr>
      <vt:lpstr>PowerPoint Presentation</vt:lpstr>
      <vt:lpstr>Finding Volume Fractions using Monte Carlo Method</vt:lpstr>
      <vt:lpstr>PowerPoint Presentation</vt:lpstr>
      <vt:lpstr>Accuracy analysis of the method</vt:lpstr>
      <vt:lpstr>Computation time analysis of method</vt:lpstr>
      <vt:lpstr>Interpolation of Solid displacements</vt:lpstr>
      <vt:lpstr>PowerPoint Presentation</vt:lpstr>
      <vt:lpstr>Problem Statement: 4</vt:lpstr>
      <vt:lpstr>Mesh Used: Structured and Orthogonal</vt:lpstr>
      <vt:lpstr>u-velocity contours</vt:lpstr>
      <vt:lpstr>v-velocity contours</vt:lpstr>
      <vt:lpstr>Vectors</vt:lpstr>
      <vt:lpstr>Streamlines</vt:lpstr>
      <vt:lpstr>Solid Displacement </vt:lpstr>
      <vt:lpstr>Comparison with COMSOL (u-velocity contours)</vt:lpstr>
      <vt:lpstr>v-velocity contours</vt:lpstr>
      <vt:lpstr>Vectors</vt:lpstr>
      <vt:lpstr>u-velocity comparison at (0.32,0.24)</vt:lpstr>
      <vt:lpstr>v-velocity comparison at (0.32,0.24)</vt:lpstr>
      <vt:lpstr>Problem Statement: 4</vt:lpstr>
      <vt:lpstr>Mesh Used: Structured and Orthogonal</vt:lpstr>
      <vt:lpstr>u-velocity contours</vt:lpstr>
      <vt:lpstr>v-velocity contours</vt:lpstr>
      <vt:lpstr>Vectors</vt:lpstr>
      <vt:lpstr>Streamlines</vt:lpstr>
      <vt:lpstr>Cylinder Displacements</vt:lpstr>
      <vt:lpstr>Comparison with COMSOL (u-vel)</vt:lpstr>
      <vt:lpstr>v-velocity contours</vt:lpstr>
      <vt:lpstr>Vectors</vt:lpstr>
      <vt:lpstr>u-displacement vs time at (0.4,0.26)</vt:lpstr>
      <vt:lpstr>v-displacement vs time at (0.4,0.26)</vt:lpstr>
      <vt:lpstr>Numerical Aspects</vt:lpstr>
      <vt:lpstr>Tools Used</vt:lpstr>
      <vt:lpstr>Coupling at Constitutive level and treating both solid and fluid as a continuum</vt:lpstr>
      <vt:lpstr>Conclusions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Constitutive relation based  coupled Finite Element formulation for Fluid-Structure Interaction Problem</dc:title>
  <dc:creator>AVINASH</dc:creator>
  <cp:lastModifiedBy>AVINASH</cp:lastModifiedBy>
  <cp:revision>42</cp:revision>
  <dcterms:created xsi:type="dcterms:W3CDTF">2006-08-16T00:00:00Z</dcterms:created>
  <dcterms:modified xsi:type="dcterms:W3CDTF">2018-08-25T08:35:43Z</dcterms:modified>
</cp:coreProperties>
</file>