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20"/>
  </p:notesMasterIdLst>
  <p:sldIdLst>
    <p:sldId id="278" r:id="rId2"/>
    <p:sldId id="279" r:id="rId3"/>
    <p:sldId id="280" r:id="rId4"/>
    <p:sldId id="281" r:id="rId5"/>
    <p:sldId id="282" r:id="rId6"/>
    <p:sldId id="283" r:id="rId7"/>
    <p:sldId id="284" r:id="rId8"/>
    <p:sldId id="285" r:id="rId9"/>
    <p:sldId id="286" r:id="rId10"/>
    <p:sldId id="288" r:id="rId11"/>
    <p:sldId id="290" r:id="rId12"/>
    <p:sldId id="297" r:id="rId13"/>
    <p:sldId id="289" r:id="rId14"/>
    <p:sldId id="291" r:id="rId15"/>
    <p:sldId id="292" r:id="rId16"/>
    <p:sldId id="294" r:id="rId17"/>
    <p:sldId id="295" r:id="rId18"/>
    <p:sldId id="29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41EDA-14C1-451A-B475-ABEBFEBF5970}" type="datetimeFigureOut">
              <a:rPr lang="en-IN" smtClean="0"/>
              <a:t>24-01-2022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553DC-30BF-4341-A03A-8C79A639C5C2}" type="slidenum">
              <a:rPr lang="en-IN" smtClean="0"/>
              <a:t>‹#›</a:t>
            </a:fld>
            <a:endParaRPr lang="en-IN"/>
          </a:p>
        </p:txBody>
      </p:sp>
    </p:spTree>
    <p:extLst>
      <p:ext uri="{BB962C8B-B14F-4D97-AF65-F5344CB8AC3E}">
        <p14:creationId xmlns:p14="http://schemas.microsoft.com/office/powerpoint/2010/main" val="3118445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FB8310E-5708-416F-B947-F461AE75502B}" type="datetimeFigureOut">
              <a:rPr lang="en-IN" smtClean="0"/>
              <a:t>24-01-2022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210582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B8310E-5708-416F-B947-F461AE75502B}"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21253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FB8310E-5708-416F-B947-F461AE75502B}" type="datetimeFigureOut">
              <a:rPr lang="en-IN" smtClean="0"/>
              <a:t>24-01-2022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4225846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FB8310E-5708-416F-B947-F461AE75502B}" type="datetimeFigureOut">
              <a:rPr lang="en-IN" smtClean="0"/>
              <a:t>24-01-2022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CEDEB18-0162-4E2D-839B-066C7411B638}"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97602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FB8310E-5708-416F-B947-F461AE75502B}" type="datetimeFigureOut">
              <a:rPr lang="en-IN" smtClean="0"/>
              <a:t>24-01-2022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4089849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B8310E-5708-416F-B947-F461AE75502B}"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1592021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B8310E-5708-416F-B947-F461AE75502B}"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117101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8310E-5708-416F-B947-F461AE75502B}"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3270756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FB8310E-5708-416F-B947-F461AE75502B}" type="datetimeFigureOut">
              <a:rPr lang="en-IN" smtClean="0"/>
              <a:t>24-01-2022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3179581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8310E-5708-416F-B947-F461AE75502B}"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174072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FB8310E-5708-416F-B947-F461AE75502B}" type="datetimeFigureOut">
              <a:rPr lang="en-IN" smtClean="0"/>
              <a:t>24-01-2022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1881221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B8310E-5708-416F-B947-F461AE75502B}"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102122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B8310E-5708-416F-B947-F461AE75502B}" type="datetimeFigureOut">
              <a:rPr lang="en-IN" smtClean="0"/>
              <a:t>24-01-2022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2899731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B8310E-5708-416F-B947-F461AE75502B}"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365018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8310E-5708-416F-B947-F461AE75502B}" type="datetimeFigureOut">
              <a:rPr lang="en-IN" smtClean="0"/>
              <a:t>24-01-2022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568287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B8310E-5708-416F-B947-F461AE75502B}"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149764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B8310E-5708-416F-B947-F461AE75502B}"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77843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B8310E-5708-416F-B947-F461AE75502B}" type="datetimeFigureOut">
              <a:rPr lang="en-IN" smtClean="0"/>
              <a:t>24-01-2022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EDEB18-0162-4E2D-839B-066C7411B638}" type="slidenum">
              <a:rPr lang="en-IN" smtClean="0"/>
              <a:t>‹#›</a:t>
            </a:fld>
            <a:endParaRPr lang="en-IN"/>
          </a:p>
        </p:txBody>
      </p:sp>
    </p:spTree>
    <p:extLst>
      <p:ext uri="{BB962C8B-B14F-4D97-AF65-F5344CB8AC3E}">
        <p14:creationId xmlns:p14="http://schemas.microsoft.com/office/powerpoint/2010/main" val="543388105"/>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CAR PRICE PREDICTION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By Avinash Patel</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F71D00-8BC4-44B5-880D-0FE5EEBADB08}"/>
              </a:ext>
            </a:extLst>
          </p:cNvPr>
          <p:cNvSpPr>
            <a:spLocks noGrp="1"/>
          </p:cNvSpPr>
          <p:nvPr>
            <p:ph idx="1"/>
          </p:nvPr>
        </p:nvSpPr>
        <p:spPr>
          <a:xfrm>
            <a:off x="913795" y="630196"/>
            <a:ext cx="10353762" cy="5708820"/>
          </a:xfrm>
        </p:spPr>
        <p:txBody>
          <a:bodyPr/>
          <a:lstStyle/>
          <a:p>
            <a:r>
              <a:rPr lang="en-IN" dirty="0"/>
              <a:t>Heatmap</a:t>
            </a:r>
          </a:p>
          <a:p>
            <a:endParaRPr lang="en-IN" dirty="0"/>
          </a:p>
        </p:txBody>
      </p:sp>
      <p:pic>
        <p:nvPicPr>
          <p:cNvPr id="4" name="Picture 3">
            <a:extLst>
              <a:ext uri="{FF2B5EF4-FFF2-40B4-BE49-F238E27FC236}">
                <a16:creationId xmlns:a16="http://schemas.microsoft.com/office/drawing/2014/main" id="{4CBB8C38-FB77-4820-B0E7-2DD98321B50D}"/>
              </a:ext>
            </a:extLst>
          </p:cNvPr>
          <p:cNvPicPr>
            <a:picLocks noChangeAspect="1"/>
          </p:cNvPicPr>
          <p:nvPr/>
        </p:nvPicPr>
        <p:blipFill rotWithShape="1">
          <a:blip r:embed="rId2"/>
          <a:srcRect l="19776" t="29557" r="35354" b="3350"/>
          <a:stretch/>
        </p:blipFill>
        <p:spPr bwMode="auto">
          <a:xfrm>
            <a:off x="3164838" y="1308013"/>
            <a:ext cx="5851676" cy="49197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68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78552E-30A6-4E25-8FEF-8414C21ED420}"/>
              </a:ext>
            </a:extLst>
          </p:cNvPr>
          <p:cNvSpPr>
            <a:spLocks noGrp="1"/>
          </p:cNvSpPr>
          <p:nvPr>
            <p:ph idx="1"/>
          </p:nvPr>
        </p:nvSpPr>
        <p:spPr>
          <a:xfrm>
            <a:off x="913795" y="1285102"/>
            <a:ext cx="10353762" cy="5053913"/>
          </a:xfrm>
        </p:spPr>
        <p:txBody>
          <a:bodyPr/>
          <a:lstStyle/>
          <a:p>
            <a:r>
              <a:rPr lang="en-IN" dirty="0" err="1"/>
              <a:t>Catplot</a:t>
            </a:r>
            <a:endParaRPr lang="en-IN" dirty="0"/>
          </a:p>
          <a:p>
            <a:pPr marL="36900" indent="0">
              <a:buNone/>
            </a:pPr>
            <a:endParaRPr lang="en-IN" dirty="0"/>
          </a:p>
        </p:txBody>
      </p:sp>
      <p:pic>
        <p:nvPicPr>
          <p:cNvPr id="4" name="Picture 3">
            <a:extLst>
              <a:ext uri="{FF2B5EF4-FFF2-40B4-BE49-F238E27FC236}">
                <a16:creationId xmlns:a16="http://schemas.microsoft.com/office/drawing/2014/main" id="{5ABDED96-4983-4443-B881-662BC9D0E970}"/>
              </a:ext>
            </a:extLst>
          </p:cNvPr>
          <p:cNvPicPr>
            <a:picLocks noChangeAspect="1"/>
          </p:cNvPicPr>
          <p:nvPr/>
        </p:nvPicPr>
        <p:blipFill rotWithShape="1">
          <a:blip r:embed="rId2"/>
          <a:srcRect l="18447" t="29853" r="14082" b="10147"/>
          <a:stretch/>
        </p:blipFill>
        <p:spPr bwMode="auto">
          <a:xfrm>
            <a:off x="166044" y="3183216"/>
            <a:ext cx="5693763" cy="2846882"/>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57231B96-D105-4D21-8006-5EE530C4C1F7}"/>
              </a:ext>
            </a:extLst>
          </p:cNvPr>
          <p:cNvPicPr>
            <a:picLocks noChangeAspect="1"/>
          </p:cNvPicPr>
          <p:nvPr/>
        </p:nvPicPr>
        <p:blipFill rotWithShape="1">
          <a:blip r:embed="rId3"/>
          <a:srcRect l="19610" t="34877" r="13084" b="3941"/>
          <a:stretch/>
        </p:blipFill>
        <p:spPr bwMode="auto">
          <a:xfrm>
            <a:off x="6207850" y="3154312"/>
            <a:ext cx="5693763" cy="291044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2806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7340DC-6FB4-40AB-9280-9F69272E0BDC}"/>
              </a:ext>
            </a:extLst>
          </p:cNvPr>
          <p:cNvPicPr>
            <a:picLocks noChangeAspect="1"/>
          </p:cNvPicPr>
          <p:nvPr/>
        </p:nvPicPr>
        <p:blipFill rotWithShape="1">
          <a:blip r:embed="rId2"/>
          <a:srcRect l="18115" t="33695" r="14580" b="3941"/>
          <a:stretch/>
        </p:blipFill>
        <p:spPr bwMode="auto">
          <a:xfrm>
            <a:off x="3132500" y="1885049"/>
            <a:ext cx="5927000" cy="30879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4493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075CD-E9B0-42D1-9AC5-DE4E05193B60}"/>
              </a:ext>
            </a:extLst>
          </p:cNvPr>
          <p:cNvSpPr>
            <a:spLocks noGrp="1"/>
          </p:cNvSpPr>
          <p:nvPr>
            <p:ph type="title"/>
          </p:nvPr>
        </p:nvSpPr>
        <p:spPr/>
        <p:txBody>
          <a:bodyPr>
            <a:normAutofit fontScale="90000"/>
          </a:bodyPr>
          <a:lstStyle/>
          <a:p>
            <a:r>
              <a:rPr lang="en-US" sz="4800" dirty="0"/>
              <a:t>Skewness and Outlier Removal</a:t>
            </a:r>
            <a:br>
              <a:rPr lang="en-US" sz="4800" dirty="0"/>
            </a:br>
            <a:endParaRPr lang="en-IN" dirty="0"/>
          </a:p>
        </p:txBody>
      </p:sp>
      <p:sp>
        <p:nvSpPr>
          <p:cNvPr id="3" name="Content Placeholder 2">
            <a:extLst>
              <a:ext uri="{FF2B5EF4-FFF2-40B4-BE49-F238E27FC236}">
                <a16:creationId xmlns:a16="http://schemas.microsoft.com/office/drawing/2014/main" id="{32CCF46E-87FE-4140-A21C-80F3AB9DA68D}"/>
              </a:ext>
            </a:extLst>
          </p:cNvPr>
          <p:cNvSpPr>
            <a:spLocks noGrp="1"/>
          </p:cNvSpPr>
          <p:nvPr>
            <p:ph idx="1"/>
          </p:nvPr>
        </p:nvSpPr>
        <p:spPr>
          <a:xfrm>
            <a:off x="913795" y="1569308"/>
            <a:ext cx="10353762" cy="4221891"/>
          </a:xfrm>
        </p:spPr>
        <p:txBody>
          <a:bodyPr/>
          <a:lstStyle/>
          <a:p>
            <a:r>
              <a:rPr lang="en-IN" dirty="0"/>
              <a:t>Now we try to remove some outliers with z-score and then we remove some skewness from some columns.</a:t>
            </a:r>
          </a:p>
        </p:txBody>
      </p:sp>
      <p:pic>
        <p:nvPicPr>
          <p:cNvPr id="6" name="Picture 5">
            <a:extLst>
              <a:ext uri="{FF2B5EF4-FFF2-40B4-BE49-F238E27FC236}">
                <a16:creationId xmlns:a16="http://schemas.microsoft.com/office/drawing/2014/main" id="{BA016A73-B99A-4EA8-8BD8-40A324CA19C3}"/>
              </a:ext>
            </a:extLst>
          </p:cNvPr>
          <p:cNvPicPr>
            <a:picLocks noChangeAspect="1"/>
          </p:cNvPicPr>
          <p:nvPr/>
        </p:nvPicPr>
        <p:blipFill rotWithShape="1">
          <a:blip r:embed="rId2"/>
          <a:srcRect l="13784" t="46485" r="60762" b="26835"/>
          <a:stretch/>
        </p:blipFill>
        <p:spPr>
          <a:xfrm>
            <a:off x="1075038" y="3361038"/>
            <a:ext cx="4214684" cy="2483709"/>
          </a:xfrm>
          <a:prstGeom prst="rect">
            <a:avLst/>
          </a:prstGeom>
        </p:spPr>
      </p:pic>
      <p:pic>
        <p:nvPicPr>
          <p:cNvPr id="11" name="Picture 10">
            <a:extLst>
              <a:ext uri="{FF2B5EF4-FFF2-40B4-BE49-F238E27FC236}">
                <a16:creationId xmlns:a16="http://schemas.microsoft.com/office/drawing/2014/main" id="{D5C6A339-C805-4180-B200-FD92BB273162}"/>
              </a:ext>
            </a:extLst>
          </p:cNvPr>
          <p:cNvPicPr>
            <a:picLocks noChangeAspect="1"/>
          </p:cNvPicPr>
          <p:nvPr/>
        </p:nvPicPr>
        <p:blipFill rotWithShape="1">
          <a:blip r:embed="rId3"/>
          <a:srcRect l="15077" t="49009" r="57635" b="24853"/>
          <a:stretch/>
        </p:blipFill>
        <p:spPr>
          <a:xfrm>
            <a:off x="6505209" y="3311611"/>
            <a:ext cx="4611753" cy="2483709"/>
          </a:xfrm>
          <a:prstGeom prst="rect">
            <a:avLst/>
          </a:prstGeom>
        </p:spPr>
      </p:pic>
    </p:spTree>
    <p:extLst>
      <p:ext uri="{BB962C8B-B14F-4D97-AF65-F5344CB8AC3E}">
        <p14:creationId xmlns:p14="http://schemas.microsoft.com/office/powerpoint/2010/main" val="374209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4415-BF7B-4BA9-B3A7-3F439129E1C7}"/>
              </a:ext>
            </a:extLst>
          </p:cNvPr>
          <p:cNvSpPr>
            <a:spLocks noGrp="1"/>
          </p:cNvSpPr>
          <p:nvPr>
            <p:ph type="title"/>
          </p:nvPr>
        </p:nvSpPr>
        <p:spPr/>
        <p:txBody>
          <a:bodyPr>
            <a:normAutofit fontScale="90000"/>
          </a:bodyPr>
          <a:lstStyle/>
          <a:p>
            <a:r>
              <a:rPr lang="en-US" sz="4800" dirty="0"/>
              <a:t>Model Selection</a:t>
            </a:r>
            <a:br>
              <a:rPr lang="en-US" sz="4800" dirty="0"/>
            </a:br>
            <a:endParaRPr lang="en-IN" dirty="0"/>
          </a:p>
        </p:txBody>
      </p:sp>
      <p:sp>
        <p:nvSpPr>
          <p:cNvPr id="3" name="Content Placeholder 2">
            <a:extLst>
              <a:ext uri="{FF2B5EF4-FFF2-40B4-BE49-F238E27FC236}">
                <a16:creationId xmlns:a16="http://schemas.microsoft.com/office/drawing/2014/main" id="{6985F1A3-CF10-4FFD-9B0D-A89434A30679}"/>
              </a:ext>
            </a:extLst>
          </p:cNvPr>
          <p:cNvSpPr>
            <a:spLocks noGrp="1"/>
          </p:cNvSpPr>
          <p:nvPr>
            <p:ph idx="1"/>
          </p:nvPr>
        </p:nvSpPr>
        <p:spPr>
          <a:xfrm>
            <a:off x="913794" y="1714500"/>
            <a:ext cx="10909905" cy="4991100"/>
          </a:xfrm>
        </p:spPr>
        <p:txBody>
          <a:bodyPr>
            <a:normAutofit/>
          </a:bodyPr>
          <a:lstStyle/>
          <a:p>
            <a:r>
              <a:rPr lang="en-IN" dirty="0"/>
              <a:t>Now we will see some accuracy and cross validation scores of different model so that we can select the best fit model for our project.</a:t>
            </a:r>
          </a:p>
          <a:p>
            <a:endParaRPr lang="en-IN" dirty="0"/>
          </a:p>
          <a:p>
            <a:endParaRPr lang="en-IN" dirty="0"/>
          </a:p>
          <a:p>
            <a:endParaRPr lang="en-IN" dirty="0"/>
          </a:p>
          <a:p>
            <a:endParaRPr lang="en-IN" dirty="0"/>
          </a:p>
          <a:p>
            <a:endParaRPr lang="en-IN" dirty="0"/>
          </a:p>
          <a:p>
            <a:endParaRPr lang="en-IN" dirty="0"/>
          </a:p>
          <a:p>
            <a:pPr marL="36900" indent="0">
              <a:buNone/>
            </a:pPr>
            <a:endParaRPr lang="en-IN" dirty="0"/>
          </a:p>
          <a:p>
            <a:pPr marL="36900" indent="0">
              <a:buNone/>
            </a:pPr>
            <a:endParaRPr lang="en-IN" dirty="0"/>
          </a:p>
          <a:p>
            <a:pPr marL="36900" indent="0">
              <a:buNone/>
            </a:pPr>
            <a:r>
              <a:rPr lang="en-IN" dirty="0"/>
              <a:t>Hence </a:t>
            </a:r>
            <a:r>
              <a:rPr lang="en-IN" dirty="0" err="1"/>
              <a:t>XGBoost</a:t>
            </a:r>
            <a:r>
              <a:rPr lang="en-IN" dirty="0"/>
              <a:t> Regressor has the lowest difference between accuracy and cross validation score. </a:t>
            </a:r>
          </a:p>
          <a:p>
            <a:endParaRPr lang="en-IN" dirty="0"/>
          </a:p>
        </p:txBody>
      </p:sp>
      <p:pic>
        <p:nvPicPr>
          <p:cNvPr id="7" name="Picture 6">
            <a:extLst>
              <a:ext uri="{FF2B5EF4-FFF2-40B4-BE49-F238E27FC236}">
                <a16:creationId xmlns:a16="http://schemas.microsoft.com/office/drawing/2014/main" id="{CA250A7E-F77D-4349-B4C0-EC211A446719}"/>
              </a:ext>
            </a:extLst>
          </p:cNvPr>
          <p:cNvPicPr>
            <a:picLocks noChangeAspect="1"/>
          </p:cNvPicPr>
          <p:nvPr/>
        </p:nvPicPr>
        <p:blipFill rotWithShape="1">
          <a:blip r:embed="rId2"/>
          <a:srcRect l="15954" t="23941" r="57124" b="62167"/>
          <a:stretch/>
        </p:blipFill>
        <p:spPr bwMode="auto">
          <a:xfrm>
            <a:off x="4657963" y="2752900"/>
            <a:ext cx="2646902" cy="733481"/>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B9426868-FC79-43F1-9407-A160E81C5110}"/>
              </a:ext>
            </a:extLst>
          </p:cNvPr>
          <p:cNvPicPr>
            <a:picLocks noChangeAspect="1"/>
          </p:cNvPicPr>
          <p:nvPr/>
        </p:nvPicPr>
        <p:blipFill rotWithShape="1">
          <a:blip r:embed="rId2"/>
          <a:srcRect l="16286" t="39902" r="56792" b="46206"/>
          <a:stretch/>
        </p:blipFill>
        <p:spPr bwMode="auto">
          <a:xfrm>
            <a:off x="1396854" y="2700337"/>
            <a:ext cx="2527935" cy="733425"/>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33480CF3-D74A-46E7-8097-E322A0FDBF2B}"/>
              </a:ext>
            </a:extLst>
          </p:cNvPr>
          <p:cNvPicPr>
            <a:picLocks noChangeAspect="1"/>
          </p:cNvPicPr>
          <p:nvPr/>
        </p:nvPicPr>
        <p:blipFill rotWithShape="1">
          <a:blip r:embed="rId2"/>
          <a:srcRect l="16286" t="56750" r="56792" b="29358"/>
          <a:stretch/>
        </p:blipFill>
        <p:spPr bwMode="auto">
          <a:xfrm>
            <a:off x="8049858" y="2732680"/>
            <a:ext cx="2527935" cy="733481"/>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63CCD328-B690-4891-BD3A-D22CCDCA114A}"/>
              </a:ext>
            </a:extLst>
          </p:cNvPr>
          <p:cNvPicPr>
            <a:picLocks noChangeAspect="1"/>
          </p:cNvPicPr>
          <p:nvPr/>
        </p:nvPicPr>
        <p:blipFill rotWithShape="1">
          <a:blip r:embed="rId2"/>
          <a:srcRect l="15621" t="72415" r="57457" b="13693"/>
          <a:stretch/>
        </p:blipFill>
        <p:spPr bwMode="auto">
          <a:xfrm>
            <a:off x="4657962" y="3848099"/>
            <a:ext cx="2646902" cy="767999"/>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F471B835-1750-427D-9101-6F1CC01F4AC7}"/>
              </a:ext>
            </a:extLst>
          </p:cNvPr>
          <p:cNvPicPr>
            <a:picLocks noChangeAspect="1"/>
          </p:cNvPicPr>
          <p:nvPr/>
        </p:nvPicPr>
        <p:blipFill rotWithShape="1">
          <a:blip r:embed="rId2"/>
          <a:srcRect l="15788" t="86108" r="57290"/>
          <a:stretch/>
        </p:blipFill>
        <p:spPr bwMode="auto">
          <a:xfrm>
            <a:off x="4657962" y="4952492"/>
            <a:ext cx="2646901" cy="768074"/>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50ABE3B1-9CA4-4DD6-862D-E91F3F49B1FA}"/>
              </a:ext>
            </a:extLst>
          </p:cNvPr>
          <p:cNvPicPr>
            <a:picLocks noChangeAspect="1"/>
          </p:cNvPicPr>
          <p:nvPr/>
        </p:nvPicPr>
        <p:blipFill rotWithShape="1">
          <a:blip r:embed="rId3"/>
          <a:srcRect l="16286" t="65615" r="57956" b="20198"/>
          <a:stretch/>
        </p:blipFill>
        <p:spPr bwMode="auto">
          <a:xfrm>
            <a:off x="1418054" y="3843337"/>
            <a:ext cx="2494915" cy="772761"/>
          </a:xfrm>
          <a:prstGeom prst="rect">
            <a:avLst/>
          </a:prstGeom>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37218670-32C0-4093-8A1C-3974ABA21B32}"/>
              </a:ext>
            </a:extLst>
          </p:cNvPr>
          <p:cNvPicPr>
            <a:picLocks noChangeAspect="1"/>
          </p:cNvPicPr>
          <p:nvPr/>
        </p:nvPicPr>
        <p:blipFill rotWithShape="1">
          <a:blip r:embed="rId3"/>
          <a:srcRect l="16120" t="49655" r="58122" b="36158"/>
          <a:stretch/>
        </p:blipFill>
        <p:spPr bwMode="auto">
          <a:xfrm>
            <a:off x="8049858" y="3845396"/>
            <a:ext cx="2495292" cy="7727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2297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F02D-FCDB-4CD1-9046-320E88872F64}"/>
              </a:ext>
            </a:extLst>
          </p:cNvPr>
          <p:cNvSpPr>
            <a:spLocks noGrp="1"/>
          </p:cNvSpPr>
          <p:nvPr>
            <p:ph type="title"/>
          </p:nvPr>
        </p:nvSpPr>
        <p:spPr/>
        <p:txBody>
          <a:bodyPr>
            <a:normAutofit fontScale="90000"/>
          </a:bodyPr>
          <a:lstStyle/>
          <a:p>
            <a:r>
              <a:rPr lang="en-US" sz="4800" dirty="0"/>
              <a:t>Hyperparameter Tuning</a:t>
            </a:r>
            <a:br>
              <a:rPr lang="en-US" sz="4800" dirty="0"/>
            </a:br>
            <a:endParaRPr lang="en-IN" dirty="0"/>
          </a:p>
        </p:txBody>
      </p:sp>
      <p:sp>
        <p:nvSpPr>
          <p:cNvPr id="3" name="Content Placeholder 2">
            <a:extLst>
              <a:ext uri="{FF2B5EF4-FFF2-40B4-BE49-F238E27FC236}">
                <a16:creationId xmlns:a16="http://schemas.microsoft.com/office/drawing/2014/main" id="{0381EF81-5F18-4848-A631-3ABAC9E89D1A}"/>
              </a:ext>
            </a:extLst>
          </p:cNvPr>
          <p:cNvSpPr>
            <a:spLocks noGrp="1"/>
          </p:cNvSpPr>
          <p:nvPr>
            <p:ph idx="1"/>
          </p:nvPr>
        </p:nvSpPr>
        <p:spPr/>
        <p:txBody>
          <a:bodyPr/>
          <a:lstStyle/>
          <a:p>
            <a:r>
              <a:rPr lang="en-IN" dirty="0"/>
              <a:t>Now as we selected </a:t>
            </a:r>
            <a:r>
              <a:rPr lang="en-IN" dirty="0" err="1"/>
              <a:t>XGBoost</a:t>
            </a:r>
            <a:r>
              <a:rPr lang="en-IN" dirty="0"/>
              <a:t> Regressor as our model. Now we are going to tune its parameters to make the model a little better.</a:t>
            </a:r>
          </a:p>
          <a:p>
            <a:r>
              <a:rPr lang="en-IN" dirty="0"/>
              <a:t>Parameters are:</a:t>
            </a:r>
          </a:p>
        </p:txBody>
      </p:sp>
      <p:pic>
        <p:nvPicPr>
          <p:cNvPr id="8" name="Picture 7">
            <a:extLst>
              <a:ext uri="{FF2B5EF4-FFF2-40B4-BE49-F238E27FC236}">
                <a16:creationId xmlns:a16="http://schemas.microsoft.com/office/drawing/2014/main" id="{4CAEEAD3-703B-4457-84B9-963FC3B2EDA7}"/>
              </a:ext>
            </a:extLst>
          </p:cNvPr>
          <p:cNvPicPr>
            <a:picLocks noChangeAspect="1"/>
          </p:cNvPicPr>
          <p:nvPr/>
        </p:nvPicPr>
        <p:blipFill rotWithShape="1">
          <a:blip r:embed="rId2"/>
          <a:srcRect l="15000" t="53520" r="41041" b="32584"/>
          <a:stretch/>
        </p:blipFill>
        <p:spPr>
          <a:xfrm>
            <a:off x="2094314" y="4140200"/>
            <a:ext cx="8003371" cy="1422400"/>
          </a:xfrm>
          <a:prstGeom prst="rect">
            <a:avLst/>
          </a:prstGeom>
        </p:spPr>
      </p:pic>
    </p:spTree>
    <p:extLst>
      <p:ext uri="{BB962C8B-B14F-4D97-AF65-F5344CB8AC3E}">
        <p14:creationId xmlns:p14="http://schemas.microsoft.com/office/powerpoint/2010/main" val="1765153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C0BF7A-6E0D-4D5A-9AE6-8287DE97128B}"/>
              </a:ext>
            </a:extLst>
          </p:cNvPr>
          <p:cNvSpPr>
            <a:spLocks noGrp="1"/>
          </p:cNvSpPr>
          <p:nvPr>
            <p:ph idx="1"/>
          </p:nvPr>
        </p:nvSpPr>
        <p:spPr>
          <a:xfrm>
            <a:off x="913795" y="630196"/>
            <a:ext cx="10353762" cy="5733534"/>
          </a:xfrm>
        </p:spPr>
        <p:txBody>
          <a:bodyPr/>
          <a:lstStyle/>
          <a:p>
            <a:r>
              <a:rPr lang="en-IN" dirty="0"/>
              <a:t>After doing the tuning we find out the following.</a:t>
            </a:r>
          </a:p>
          <a:p>
            <a:endParaRPr lang="en-IN" dirty="0"/>
          </a:p>
          <a:p>
            <a:endParaRPr lang="en-IN" dirty="0"/>
          </a:p>
          <a:p>
            <a:endParaRPr lang="en-IN" dirty="0"/>
          </a:p>
          <a:p>
            <a:endParaRPr lang="en-IN" dirty="0"/>
          </a:p>
          <a:p>
            <a:endParaRPr lang="en-IN" dirty="0"/>
          </a:p>
          <a:p>
            <a:endParaRPr lang="en-IN" dirty="0"/>
          </a:p>
          <a:p>
            <a:pPr marL="36900" indent="0">
              <a:buNone/>
            </a:pPr>
            <a:endParaRPr lang="en-IN" dirty="0"/>
          </a:p>
          <a:p>
            <a:pPr marL="36900" indent="0">
              <a:buNone/>
            </a:pPr>
            <a:r>
              <a:rPr lang="en-IN" dirty="0"/>
              <a:t>The Above parameters are the best parameter for this type of dataset for our model. So finally we fitted the data with these parameters. </a:t>
            </a:r>
          </a:p>
        </p:txBody>
      </p:sp>
      <p:pic>
        <p:nvPicPr>
          <p:cNvPr id="4" name="Picture 3">
            <a:extLst>
              <a:ext uri="{FF2B5EF4-FFF2-40B4-BE49-F238E27FC236}">
                <a16:creationId xmlns:a16="http://schemas.microsoft.com/office/drawing/2014/main" id="{50639552-4992-4C3E-9B94-9E3BD1675678}"/>
              </a:ext>
            </a:extLst>
          </p:cNvPr>
          <p:cNvPicPr>
            <a:picLocks noChangeAspect="1"/>
          </p:cNvPicPr>
          <p:nvPr/>
        </p:nvPicPr>
        <p:blipFill rotWithShape="1">
          <a:blip r:embed="rId2"/>
          <a:srcRect l="14189" t="49549" r="50000" b="29991"/>
          <a:stretch/>
        </p:blipFill>
        <p:spPr>
          <a:xfrm>
            <a:off x="2958785" y="1620108"/>
            <a:ext cx="6263781" cy="2012092"/>
          </a:xfrm>
          <a:prstGeom prst="rect">
            <a:avLst/>
          </a:prstGeom>
        </p:spPr>
      </p:pic>
    </p:spTree>
    <p:extLst>
      <p:ext uri="{BB962C8B-B14F-4D97-AF65-F5344CB8AC3E}">
        <p14:creationId xmlns:p14="http://schemas.microsoft.com/office/powerpoint/2010/main" val="2834417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CF59-228E-42C8-9A44-B6703C564A1E}"/>
              </a:ext>
            </a:extLst>
          </p:cNvPr>
          <p:cNvSpPr>
            <a:spLocks noGrp="1"/>
          </p:cNvSpPr>
          <p:nvPr>
            <p:ph type="title"/>
          </p:nvPr>
        </p:nvSpPr>
        <p:spPr/>
        <p:txBody>
          <a:bodyPr/>
          <a:lstStyle/>
          <a:p>
            <a:r>
              <a:rPr lang="en-IN" dirty="0"/>
              <a:t>Saving The Model</a:t>
            </a:r>
          </a:p>
        </p:txBody>
      </p:sp>
      <p:sp>
        <p:nvSpPr>
          <p:cNvPr id="3" name="Content Placeholder 2">
            <a:extLst>
              <a:ext uri="{FF2B5EF4-FFF2-40B4-BE49-F238E27FC236}">
                <a16:creationId xmlns:a16="http://schemas.microsoft.com/office/drawing/2014/main" id="{E71914F5-D9B8-47BF-8B03-59A3ADEB71CA}"/>
              </a:ext>
            </a:extLst>
          </p:cNvPr>
          <p:cNvSpPr>
            <a:spLocks noGrp="1"/>
          </p:cNvSpPr>
          <p:nvPr>
            <p:ph idx="1"/>
          </p:nvPr>
        </p:nvSpPr>
        <p:spPr/>
        <p:txBody>
          <a:bodyPr/>
          <a:lstStyle/>
          <a:p>
            <a:r>
              <a:rPr lang="en-IN" dirty="0"/>
              <a:t>The final job is to save the model which is done by Joblib library.</a:t>
            </a:r>
          </a:p>
        </p:txBody>
      </p:sp>
      <p:pic>
        <p:nvPicPr>
          <p:cNvPr id="6" name="Picture 5">
            <a:extLst>
              <a:ext uri="{FF2B5EF4-FFF2-40B4-BE49-F238E27FC236}">
                <a16:creationId xmlns:a16="http://schemas.microsoft.com/office/drawing/2014/main" id="{7614F713-A349-4857-B84F-2B3738756653}"/>
              </a:ext>
            </a:extLst>
          </p:cNvPr>
          <p:cNvPicPr>
            <a:picLocks noChangeAspect="1"/>
          </p:cNvPicPr>
          <p:nvPr/>
        </p:nvPicPr>
        <p:blipFill rotWithShape="1">
          <a:blip r:embed="rId2"/>
          <a:srcRect l="14166" t="60781" r="20000" b="20356"/>
          <a:stretch/>
        </p:blipFill>
        <p:spPr>
          <a:xfrm>
            <a:off x="1688627" y="3723472"/>
            <a:ext cx="8814745" cy="1420028"/>
          </a:xfrm>
          <a:prstGeom prst="rect">
            <a:avLst/>
          </a:prstGeom>
        </p:spPr>
      </p:pic>
    </p:spTree>
    <p:extLst>
      <p:ext uri="{BB962C8B-B14F-4D97-AF65-F5344CB8AC3E}">
        <p14:creationId xmlns:p14="http://schemas.microsoft.com/office/powerpoint/2010/main" val="2523797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0515-E24D-4573-A85E-36A50728A918}"/>
              </a:ext>
            </a:extLst>
          </p:cNvPr>
          <p:cNvSpPr>
            <a:spLocks noGrp="1"/>
          </p:cNvSpPr>
          <p:nvPr>
            <p:ph type="title"/>
          </p:nvPr>
        </p:nvSpPr>
        <p:spPr>
          <a:xfrm>
            <a:off x="919119" y="2800350"/>
            <a:ext cx="10353762" cy="1257300"/>
          </a:xfrm>
        </p:spPr>
        <p:txBody>
          <a:bodyPr/>
          <a:lstStyle/>
          <a:p>
            <a:r>
              <a:rPr lang="en-IN" dirty="0"/>
              <a:t>THANK YOU!!!</a:t>
            </a:r>
          </a:p>
        </p:txBody>
      </p:sp>
    </p:spTree>
    <p:extLst>
      <p:ext uri="{BB962C8B-B14F-4D97-AF65-F5344CB8AC3E}">
        <p14:creationId xmlns:p14="http://schemas.microsoft.com/office/powerpoint/2010/main" val="3467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INDEX</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Importing Dataset</a:t>
            </a:r>
          </a:p>
          <a:p>
            <a:pPr marL="36900" lvl="0" indent="0">
              <a:buNone/>
            </a:pPr>
            <a:r>
              <a:rPr lang="en-US" sz="2400" dirty="0"/>
              <a:t>Cleaning The Dataset</a:t>
            </a:r>
          </a:p>
          <a:p>
            <a:pPr marL="36900" lvl="0" indent="0">
              <a:buNone/>
            </a:pPr>
            <a:r>
              <a:rPr lang="en-US" sz="2400" dirty="0"/>
              <a:t>Visualization</a:t>
            </a:r>
          </a:p>
          <a:p>
            <a:pPr marL="36900" lvl="0" indent="0">
              <a:buNone/>
            </a:pPr>
            <a:r>
              <a:rPr lang="en-US" sz="2400" dirty="0"/>
              <a:t>Skewness and Outlier Removal</a:t>
            </a:r>
          </a:p>
          <a:p>
            <a:pPr marL="36900" lvl="0" indent="0">
              <a:buNone/>
            </a:pPr>
            <a:r>
              <a:rPr lang="en-US" sz="2400" dirty="0"/>
              <a:t>Model Selection</a:t>
            </a:r>
          </a:p>
          <a:p>
            <a:pPr marL="36900" lvl="0" indent="0">
              <a:buNone/>
            </a:pPr>
            <a:r>
              <a:rPr lang="en-US" sz="2400" dirty="0"/>
              <a:t>Hyperparameter Tuning</a:t>
            </a:r>
          </a:p>
          <a:p>
            <a:pPr marL="36900" lvl="0" indent="0">
              <a:buNone/>
            </a:pPr>
            <a:r>
              <a:rPr lang="en-US" sz="2400" dirty="0"/>
              <a:t>Saving The Model</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F665-F84E-4202-8BFD-3421E9E0A06C}"/>
              </a:ext>
            </a:extLst>
          </p:cNvPr>
          <p:cNvSpPr>
            <a:spLocks noGrp="1"/>
          </p:cNvSpPr>
          <p:nvPr>
            <p:ph type="title"/>
          </p:nvPr>
        </p:nvSpPr>
        <p:spPr/>
        <p:txBody>
          <a:bodyPr>
            <a:normAutofit fontScale="90000"/>
          </a:bodyPr>
          <a:lstStyle/>
          <a:p>
            <a:r>
              <a:rPr lang="en-US" sz="4800" dirty="0"/>
              <a:t>Importing Dataset</a:t>
            </a:r>
            <a:br>
              <a:rPr lang="en-US" sz="4800" dirty="0"/>
            </a:br>
            <a:endParaRPr lang="en-IN" dirty="0"/>
          </a:p>
        </p:txBody>
      </p:sp>
      <p:sp>
        <p:nvSpPr>
          <p:cNvPr id="3" name="Content Placeholder 2">
            <a:extLst>
              <a:ext uri="{FF2B5EF4-FFF2-40B4-BE49-F238E27FC236}">
                <a16:creationId xmlns:a16="http://schemas.microsoft.com/office/drawing/2014/main" id="{F70CFE48-D801-43F4-BAF7-FA7427677BA3}"/>
              </a:ext>
            </a:extLst>
          </p:cNvPr>
          <p:cNvSpPr>
            <a:spLocks noGrp="1"/>
          </p:cNvSpPr>
          <p:nvPr>
            <p:ph idx="1"/>
          </p:nvPr>
        </p:nvSpPr>
        <p:spPr/>
        <p:txBody>
          <a:bodyPr/>
          <a:lstStyle/>
          <a:p>
            <a:r>
              <a:rPr lang="en-IN" dirty="0"/>
              <a:t>First step is to import the csv file into the Jupiter notebook.</a:t>
            </a:r>
          </a:p>
          <a:p>
            <a:endParaRPr lang="en-IN" dirty="0"/>
          </a:p>
        </p:txBody>
      </p:sp>
      <p:pic>
        <p:nvPicPr>
          <p:cNvPr id="6" name="Picture 5">
            <a:extLst>
              <a:ext uri="{FF2B5EF4-FFF2-40B4-BE49-F238E27FC236}">
                <a16:creationId xmlns:a16="http://schemas.microsoft.com/office/drawing/2014/main" id="{B4C5FA27-3E4F-4954-BED8-46C145A48F77}"/>
              </a:ext>
            </a:extLst>
          </p:cNvPr>
          <p:cNvPicPr>
            <a:picLocks noChangeAspect="1"/>
          </p:cNvPicPr>
          <p:nvPr/>
        </p:nvPicPr>
        <p:blipFill rotWithShape="1">
          <a:blip r:embed="rId2"/>
          <a:srcRect l="19561" t="68658" r="34932" b="11127"/>
          <a:stretch/>
        </p:blipFill>
        <p:spPr>
          <a:xfrm>
            <a:off x="1219225" y="3422822"/>
            <a:ext cx="9753549" cy="2436028"/>
          </a:xfrm>
          <a:prstGeom prst="rect">
            <a:avLst/>
          </a:prstGeom>
        </p:spPr>
      </p:pic>
    </p:spTree>
    <p:extLst>
      <p:ext uri="{BB962C8B-B14F-4D97-AF65-F5344CB8AC3E}">
        <p14:creationId xmlns:p14="http://schemas.microsoft.com/office/powerpoint/2010/main" val="1434466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01556C-D988-41B9-8F91-580F32B33417}"/>
              </a:ext>
            </a:extLst>
          </p:cNvPr>
          <p:cNvSpPr>
            <a:spLocks noGrp="1"/>
          </p:cNvSpPr>
          <p:nvPr>
            <p:ph idx="1"/>
          </p:nvPr>
        </p:nvSpPr>
        <p:spPr>
          <a:xfrm>
            <a:off x="919119" y="1571625"/>
            <a:ext cx="10353762" cy="3714749"/>
          </a:xfrm>
        </p:spPr>
        <p:txBody>
          <a:bodyPr/>
          <a:lstStyle/>
          <a:p>
            <a:r>
              <a:rPr lang="en-IN" dirty="0"/>
              <a:t>After importing we check any of the columns have null values or not and also see  some basic information's about all the columns.</a:t>
            </a:r>
          </a:p>
          <a:p>
            <a:r>
              <a:rPr lang="en-IN" dirty="0"/>
              <a:t>Like number of unique variables in each columns.</a:t>
            </a:r>
          </a:p>
        </p:txBody>
      </p:sp>
    </p:spTree>
    <p:extLst>
      <p:ext uri="{BB962C8B-B14F-4D97-AF65-F5344CB8AC3E}">
        <p14:creationId xmlns:p14="http://schemas.microsoft.com/office/powerpoint/2010/main" val="303570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5B6A-A342-40A7-9344-4236545F208E}"/>
              </a:ext>
            </a:extLst>
          </p:cNvPr>
          <p:cNvSpPr>
            <a:spLocks noGrp="1"/>
          </p:cNvSpPr>
          <p:nvPr>
            <p:ph type="title"/>
          </p:nvPr>
        </p:nvSpPr>
        <p:spPr/>
        <p:txBody>
          <a:bodyPr>
            <a:normAutofit fontScale="90000"/>
          </a:bodyPr>
          <a:lstStyle/>
          <a:p>
            <a:r>
              <a:rPr lang="en-US" sz="4800" dirty="0"/>
              <a:t>Cleaning The Dataset</a:t>
            </a:r>
            <a:br>
              <a:rPr lang="en-US" sz="4800" dirty="0"/>
            </a:br>
            <a:endParaRPr lang="en-IN" dirty="0"/>
          </a:p>
        </p:txBody>
      </p:sp>
      <p:sp>
        <p:nvSpPr>
          <p:cNvPr id="3" name="Content Placeholder 2">
            <a:extLst>
              <a:ext uri="{FF2B5EF4-FFF2-40B4-BE49-F238E27FC236}">
                <a16:creationId xmlns:a16="http://schemas.microsoft.com/office/drawing/2014/main" id="{D9D79558-FD01-4A28-999A-2724B80A2131}"/>
              </a:ext>
            </a:extLst>
          </p:cNvPr>
          <p:cNvSpPr>
            <a:spLocks noGrp="1"/>
          </p:cNvSpPr>
          <p:nvPr>
            <p:ph idx="1"/>
          </p:nvPr>
        </p:nvSpPr>
        <p:spPr>
          <a:xfrm>
            <a:off x="913795" y="2076450"/>
            <a:ext cx="10353762" cy="4387850"/>
          </a:xfrm>
        </p:spPr>
        <p:txBody>
          <a:bodyPr>
            <a:normAutofit/>
          </a:bodyPr>
          <a:lstStyle/>
          <a:p>
            <a:r>
              <a:rPr lang="en-IN" dirty="0"/>
              <a:t>After some information about the dataset we are going to clean the columns individually.</a:t>
            </a:r>
          </a:p>
          <a:p>
            <a:r>
              <a:rPr lang="en-IN" dirty="0"/>
              <a:t>Categorical Column: There are Four categorical column one of them is car name and we are going to delete this column as it is of no use for us. The other column is Kilometres run, Fuel Type, Body Type, Transmission.</a:t>
            </a:r>
          </a:p>
          <a:p>
            <a:r>
              <a:rPr lang="en-IN" dirty="0"/>
              <a:t>Numerical Column:</a:t>
            </a:r>
          </a:p>
          <a:p>
            <a:pPr marL="36900" indent="0">
              <a:buNone/>
            </a:pPr>
            <a:r>
              <a:rPr lang="en-IN" dirty="0"/>
              <a:t>    </a:t>
            </a:r>
            <a:r>
              <a:rPr lang="en-IN" u="sng" dirty="0"/>
              <a:t>Treating Kilometres Run column</a:t>
            </a:r>
            <a:r>
              <a:rPr lang="en-IN" dirty="0"/>
              <a:t>:</a:t>
            </a:r>
            <a:r>
              <a:rPr lang="en-US" dirty="0"/>
              <a:t>As it is the number of </a:t>
            </a:r>
            <a:r>
              <a:rPr lang="en-US" dirty="0" err="1"/>
              <a:t>kilometres</a:t>
            </a:r>
            <a:r>
              <a:rPr lang="en-US" dirty="0"/>
              <a:t> rum while with the previous owner it has km written with it which makes it a categorical column so I treated this column by deleting all the subscripts with km and keep only the integer values.</a:t>
            </a:r>
          </a:p>
        </p:txBody>
      </p:sp>
    </p:spTree>
    <p:extLst>
      <p:ext uri="{BB962C8B-B14F-4D97-AF65-F5344CB8AC3E}">
        <p14:creationId xmlns:p14="http://schemas.microsoft.com/office/powerpoint/2010/main" val="2463116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6D7FB1-7211-49E2-9554-45FCF604B045}"/>
              </a:ext>
            </a:extLst>
          </p:cNvPr>
          <p:cNvSpPr>
            <a:spLocks noGrp="1"/>
          </p:cNvSpPr>
          <p:nvPr>
            <p:ph idx="1"/>
          </p:nvPr>
        </p:nvSpPr>
        <p:spPr>
          <a:xfrm>
            <a:off x="919119" y="1507524"/>
            <a:ext cx="10353762" cy="5173361"/>
          </a:xfrm>
        </p:spPr>
        <p:txBody>
          <a:bodyPr>
            <a:normAutofit/>
          </a:bodyPr>
          <a:lstStyle/>
          <a:p>
            <a:r>
              <a:rPr lang="en-US" u="sng" dirty="0"/>
              <a:t>Treating Fuel Type column</a:t>
            </a:r>
            <a:r>
              <a:rPr lang="en-US" dirty="0"/>
              <a:t>: As for this column I deleted the +1 from some fuel types and then after doing that I left with sone fuel types which are the same but the </a:t>
            </a:r>
            <a:r>
              <a:rPr lang="en-US" dirty="0" err="1"/>
              <a:t>capitalisation</a:t>
            </a:r>
            <a:r>
              <a:rPr lang="en-US" dirty="0"/>
              <a:t> is different so I merged the rows with the same name as one </a:t>
            </a:r>
            <a:r>
              <a:rPr lang="en-US" dirty="0" err="1"/>
              <a:t>name.</a:t>
            </a:r>
            <a:r>
              <a:rPr lang="en-US" u="sng" dirty="0" err="1"/>
              <a:t>Treating</a:t>
            </a:r>
            <a:r>
              <a:rPr lang="en-US" u="sng" dirty="0"/>
              <a:t> </a:t>
            </a:r>
            <a:r>
              <a:rPr lang="en-US" u="sng" dirty="0" err="1"/>
              <a:t>last_rech_date_da</a:t>
            </a:r>
            <a:r>
              <a:rPr lang="en-US" u="sng" dirty="0"/>
              <a:t> column</a:t>
            </a:r>
            <a:r>
              <a:rPr lang="en-US" dirty="0"/>
              <a:t>: By looking at the xml file this column has mostly 0 as values. Hence I am checking how many 0 there are.</a:t>
            </a:r>
          </a:p>
          <a:p>
            <a:endParaRPr lang="en-US" dirty="0"/>
          </a:p>
          <a:p>
            <a:r>
              <a:rPr lang="en-US" u="sng" dirty="0"/>
              <a:t>Treating Price columns </a:t>
            </a:r>
            <a:r>
              <a:rPr lang="en-US" dirty="0">
                <a:effectLst/>
              </a:rPr>
              <a:t>: Treating this column is a little tricky because not only it contains commas but also it has three different values one is the full amount the other is subscript Lakh and the other subscript crore. So I have to first delete all the comas and the segregate all the values with lakh and multiplied it with 100000 and for the rows which have subscript crore I multiplied them with 10000000.</a:t>
            </a:r>
            <a:endParaRPr lang="en-IN" u="sng" dirty="0"/>
          </a:p>
        </p:txBody>
      </p:sp>
    </p:spTree>
    <p:extLst>
      <p:ext uri="{BB962C8B-B14F-4D97-AF65-F5344CB8AC3E}">
        <p14:creationId xmlns:p14="http://schemas.microsoft.com/office/powerpoint/2010/main" val="1090065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3A0B9E-AE34-4DBF-9139-3792E27E77F6}"/>
              </a:ext>
            </a:extLst>
          </p:cNvPr>
          <p:cNvSpPr>
            <a:spLocks noGrp="1"/>
          </p:cNvSpPr>
          <p:nvPr>
            <p:ph idx="1"/>
          </p:nvPr>
        </p:nvSpPr>
        <p:spPr>
          <a:xfrm>
            <a:off x="919119" y="1495168"/>
            <a:ext cx="10353762" cy="5235145"/>
          </a:xfrm>
        </p:spPr>
        <p:txBody>
          <a:bodyPr/>
          <a:lstStyle/>
          <a:p>
            <a:r>
              <a:rPr lang="en-IN" u="sng" dirty="0"/>
              <a:t>Treating Transmission column</a:t>
            </a:r>
            <a:r>
              <a:rPr lang="en-IN" dirty="0"/>
              <a:t>:</a:t>
            </a:r>
            <a:r>
              <a:rPr lang="en-US" dirty="0"/>
              <a:t>This column has three different types of automatic written which the program is treating three different and the same case is with manual also. So I merged all the automatic rows to single name AUTOMATIC and I have done the same for the MANUAL rows ,after replacing all the automatics and the manuals we have left with only two row type automatic and manual.</a:t>
            </a:r>
            <a:endParaRPr lang="en-IN" dirty="0"/>
          </a:p>
        </p:txBody>
      </p:sp>
    </p:spTree>
    <p:extLst>
      <p:ext uri="{BB962C8B-B14F-4D97-AF65-F5344CB8AC3E}">
        <p14:creationId xmlns:p14="http://schemas.microsoft.com/office/powerpoint/2010/main" val="1481405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8419C-DE50-45BD-A768-FE2310506382}"/>
              </a:ext>
            </a:extLst>
          </p:cNvPr>
          <p:cNvSpPr>
            <a:spLocks noGrp="1"/>
          </p:cNvSpPr>
          <p:nvPr>
            <p:ph type="title"/>
          </p:nvPr>
        </p:nvSpPr>
        <p:spPr/>
        <p:txBody>
          <a:bodyPr>
            <a:normAutofit fontScale="90000"/>
          </a:bodyPr>
          <a:lstStyle/>
          <a:p>
            <a:r>
              <a:rPr lang="en-US" sz="4800" dirty="0"/>
              <a:t>Visualization</a:t>
            </a:r>
            <a:br>
              <a:rPr lang="en-US" sz="4800" dirty="0"/>
            </a:br>
            <a:endParaRPr lang="en-IN" dirty="0"/>
          </a:p>
        </p:txBody>
      </p:sp>
      <p:sp>
        <p:nvSpPr>
          <p:cNvPr id="3" name="Content Placeholder 2">
            <a:extLst>
              <a:ext uri="{FF2B5EF4-FFF2-40B4-BE49-F238E27FC236}">
                <a16:creationId xmlns:a16="http://schemas.microsoft.com/office/drawing/2014/main" id="{6AB4077E-69DB-417B-A482-17EE2AE00770}"/>
              </a:ext>
            </a:extLst>
          </p:cNvPr>
          <p:cNvSpPr>
            <a:spLocks noGrp="1"/>
          </p:cNvSpPr>
          <p:nvPr>
            <p:ph idx="1"/>
          </p:nvPr>
        </p:nvSpPr>
        <p:spPr>
          <a:xfrm>
            <a:off x="913795" y="1571625"/>
            <a:ext cx="10353762" cy="3714749"/>
          </a:xfrm>
        </p:spPr>
        <p:txBody>
          <a:bodyPr/>
          <a:lstStyle/>
          <a:p>
            <a:r>
              <a:rPr lang="en-IN" dirty="0" err="1"/>
              <a:t>Distplot</a:t>
            </a:r>
            <a:r>
              <a:rPr lang="en-IN" dirty="0"/>
              <a:t>:</a:t>
            </a:r>
          </a:p>
          <a:p>
            <a:endParaRPr lang="en-IN" dirty="0"/>
          </a:p>
        </p:txBody>
      </p:sp>
      <p:pic>
        <p:nvPicPr>
          <p:cNvPr id="8" name="Picture 7">
            <a:extLst>
              <a:ext uri="{FF2B5EF4-FFF2-40B4-BE49-F238E27FC236}">
                <a16:creationId xmlns:a16="http://schemas.microsoft.com/office/drawing/2014/main" id="{B0D54CB4-B68E-4E16-84AD-D9790D76D9EE}"/>
              </a:ext>
            </a:extLst>
          </p:cNvPr>
          <p:cNvPicPr>
            <a:picLocks noChangeAspect="1"/>
          </p:cNvPicPr>
          <p:nvPr/>
        </p:nvPicPr>
        <p:blipFill rotWithShape="1">
          <a:blip r:embed="rId2"/>
          <a:srcRect l="16121" t="37536" r="57455" b="19015"/>
          <a:stretch/>
        </p:blipFill>
        <p:spPr bwMode="auto">
          <a:xfrm>
            <a:off x="1315305" y="2991064"/>
            <a:ext cx="3160589" cy="2922633"/>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995F5A47-70E1-4430-8EF3-3D79FE8B2F93}"/>
              </a:ext>
            </a:extLst>
          </p:cNvPr>
          <p:cNvPicPr>
            <a:picLocks noChangeAspect="1"/>
          </p:cNvPicPr>
          <p:nvPr/>
        </p:nvPicPr>
        <p:blipFill rotWithShape="1">
          <a:blip r:embed="rId3"/>
          <a:srcRect l="15455" t="40197" r="57124" b="15172"/>
          <a:stretch/>
        </p:blipFill>
        <p:spPr bwMode="auto">
          <a:xfrm>
            <a:off x="4877404" y="2983897"/>
            <a:ext cx="3185855" cy="2915466"/>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D1FC0591-FE50-488B-9650-412869184C00}"/>
              </a:ext>
            </a:extLst>
          </p:cNvPr>
          <p:cNvPicPr>
            <a:picLocks noChangeAspect="1"/>
          </p:cNvPicPr>
          <p:nvPr/>
        </p:nvPicPr>
        <p:blipFill rotWithShape="1">
          <a:blip r:embed="rId4"/>
          <a:srcRect l="16619" t="44335" r="57124" b="10444"/>
          <a:stretch/>
        </p:blipFill>
        <p:spPr bwMode="auto">
          <a:xfrm>
            <a:off x="8487314" y="2991065"/>
            <a:ext cx="3018886" cy="29226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49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C99F09-5F7F-467F-9930-6901C7AE6FCA}"/>
              </a:ext>
            </a:extLst>
          </p:cNvPr>
          <p:cNvSpPr>
            <a:spLocks noGrp="1"/>
          </p:cNvSpPr>
          <p:nvPr>
            <p:ph idx="1"/>
          </p:nvPr>
        </p:nvSpPr>
        <p:spPr>
          <a:xfrm>
            <a:off x="913795" y="827068"/>
            <a:ext cx="10353762" cy="5561376"/>
          </a:xfrm>
        </p:spPr>
        <p:txBody>
          <a:bodyPr/>
          <a:lstStyle/>
          <a:p>
            <a:r>
              <a:rPr lang="en-IN" dirty="0"/>
              <a:t>Boxplot</a:t>
            </a:r>
          </a:p>
        </p:txBody>
      </p:sp>
      <p:pic>
        <p:nvPicPr>
          <p:cNvPr id="6" name="Picture 5">
            <a:extLst>
              <a:ext uri="{FF2B5EF4-FFF2-40B4-BE49-F238E27FC236}">
                <a16:creationId xmlns:a16="http://schemas.microsoft.com/office/drawing/2014/main" id="{A30C0313-C877-40B5-A8B6-72E6595518B5}"/>
              </a:ext>
            </a:extLst>
          </p:cNvPr>
          <p:cNvPicPr>
            <a:picLocks noChangeAspect="1"/>
          </p:cNvPicPr>
          <p:nvPr/>
        </p:nvPicPr>
        <p:blipFill rotWithShape="1">
          <a:blip r:embed="rId2"/>
          <a:srcRect l="14958" t="26010" r="46488" b="38817"/>
          <a:stretch/>
        </p:blipFill>
        <p:spPr bwMode="auto">
          <a:xfrm>
            <a:off x="6833005" y="2033496"/>
            <a:ext cx="3976076" cy="2039089"/>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9CFA37E6-A21C-41D2-A4D8-D4509A7C69A6}"/>
              </a:ext>
            </a:extLst>
          </p:cNvPr>
          <p:cNvPicPr>
            <a:picLocks noChangeAspect="1"/>
          </p:cNvPicPr>
          <p:nvPr/>
        </p:nvPicPr>
        <p:blipFill rotWithShape="1">
          <a:blip r:embed="rId2"/>
          <a:srcRect l="14958" t="60001" r="46488" b="4826"/>
          <a:stretch/>
        </p:blipFill>
        <p:spPr bwMode="auto">
          <a:xfrm>
            <a:off x="1382919" y="2033497"/>
            <a:ext cx="3975052" cy="2039089"/>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9FA86AAB-35B2-44C8-8FCE-77640F20E34E}"/>
              </a:ext>
            </a:extLst>
          </p:cNvPr>
          <p:cNvPicPr>
            <a:picLocks noChangeAspect="1"/>
          </p:cNvPicPr>
          <p:nvPr/>
        </p:nvPicPr>
        <p:blipFill rotWithShape="1">
          <a:blip r:embed="rId3"/>
          <a:srcRect l="14791" t="38128" r="46820" b="25813"/>
          <a:stretch/>
        </p:blipFill>
        <p:spPr bwMode="auto">
          <a:xfrm>
            <a:off x="4160603" y="4487739"/>
            <a:ext cx="3860146" cy="20390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4808879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20</TotalTime>
  <Words>587</Words>
  <Application>Microsoft Office PowerPoint</Application>
  <PresentationFormat>Widescreen</PresentationFormat>
  <Paragraphs>57</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Century Gothic</vt:lpstr>
      <vt:lpstr>Vapor Trail</vt:lpstr>
      <vt:lpstr>CAR PRICE PREDICTION</vt:lpstr>
      <vt:lpstr>INDEX</vt:lpstr>
      <vt:lpstr>Importing Dataset </vt:lpstr>
      <vt:lpstr>PowerPoint Presentation</vt:lpstr>
      <vt:lpstr>Cleaning The Dataset </vt:lpstr>
      <vt:lpstr>PowerPoint Presentation</vt:lpstr>
      <vt:lpstr>PowerPoint Presentation</vt:lpstr>
      <vt:lpstr>Visualization </vt:lpstr>
      <vt:lpstr>PowerPoint Presentation</vt:lpstr>
      <vt:lpstr>PowerPoint Presentation</vt:lpstr>
      <vt:lpstr>PowerPoint Presentation</vt:lpstr>
      <vt:lpstr>PowerPoint Presentation</vt:lpstr>
      <vt:lpstr>Skewness and Outlier Removal </vt:lpstr>
      <vt:lpstr>Model Selection </vt:lpstr>
      <vt:lpstr>Hyperparameter Tuning </vt:lpstr>
      <vt:lpstr>PowerPoint Presentation</vt:lpstr>
      <vt:lpstr>Saving The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Avinash Patel</dc:creator>
  <cp:lastModifiedBy>Avinash Patel</cp:lastModifiedBy>
  <cp:revision>14</cp:revision>
  <dcterms:created xsi:type="dcterms:W3CDTF">2022-01-23T19:03:32Z</dcterms:created>
  <dcterms:modified xsi:type="dcterms:W3CDTF">2022-01-23T19:23:46Z</dcterms:modified>
</cp:coreProperties>
</file>