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4"/>
  </p:notesMasterIdLst>
  <p:sldIdLst>
    <p:sldId id="278" r:id="rId2"/>
    <p:sldId id="279" r:id="rId3"/>
    <p:sldId id="280" r:id="rId4"/>
    <p:sldId id="281" r:id="rId5"/>
    <p:sldId id="282" r:id="rId6"/>
    <p:sldId id="285" r:id="rId7"/>
    <p:sldId id="298" r:id="rId8"/>
    <p:sldId id="286" r:id="rId9"/>
    <p:sldId id="299" r:id="rId10"/>
    <p:sldId id="291" r:id="rId11"/>
    <p:sldId id="295" r:id="rId12"/>
    <p:sldId id="29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41EDA-14C1-451A-B475-ABEBFEBF5970}" type="datetimeFigureOut">
              <a:rPr lang="en-IN" smtClean="0"/>
              <a:t>20-03-2022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553DC-30BF-4341-A03A-8C79A639C5C2}" type="slidenum">
              <a:rPr lang="en-IN" smtClean="0"/>
              <a:t>‹#›</a:t>
            </a:fld>
            <a:endParaRPr lang="en-IN"/>
          </a:p>
        </p:txBody>
      </p:sp>
    </p:spTree>
    <p:extLst>
      <p:ext uri="{BB962C8B-B14F-4D97-AF65-F5344CB8AC3E}">
        <p14:creationId xmlns:p14="http://schemas.microsoft.com/office/powerpoint/2010/main" val="311844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FB8310E-5708-416F-B947-F461AE75502B}" type="datetimeFigureOut">
              <a:rPr lang="en-IN" smtClean="0"/>
              <a:t>20-03-2022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210582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8310E-5708-416F-B947-F461AE75502B}"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2125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FB8310E-5708-416F-B947-F461AE75502B}" type="datetimeFigureOut">
              <a:rPr lang="en-IN" smtClean="0"/>
              <a:t>20-03-2022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4225846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FB8310E-5708-416F-B947-F461AE75502B}" type="datetimeFigureOut">
              <a:rPr lang="en-IN" smtClean="0"/>
              <a:t>20-03-2022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CEDEB18-0162-4E2D-839B-066C7411B63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7602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FB8310E-5708-416F-B947-F461AE75502B}" type="datetimeFigureOut">
              <a:rPr lang="en-IN" smtClean="0"/>
              <a:t>20-03-2022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4089849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B8310E-5708-416F-B947-F461AE75502B}" type="datetimeFigureOut">
              <a:rPr lang="en-IN" smtClean="0"/>
              <a:t>20-03-2022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592021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B8310E-5708-416F-B947-F461AE75502B}" type="datetimeFigureOut">
              <a:rPr lang="en-IN" smtClean="0"/>
              <a:t>20-03-2022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17101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8310E-5708-416F-B947-F461AE75502B}"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3270756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FB8310E-5708-416F-B947-F461AE75502B}" type="datetimeFigureOut">
              <a:rPr lang="en-IN" smtClean="0"/>
              <a:t>20-03-2022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317958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8310E-5708-416F-B947-F461AE75502B}"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74072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FB8310E-5708-416F-B947-F461AE75502B}" type="datetimeFigureOut">
              <a:rPr lang="en-IN" smtClean="0"/>
              <a:t>20-03-2022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881221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B8310E-5708-416F-B947-F461AE75502B}"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02122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B8310E-5708-416F-B947-F461AE75502B}" type="datetimeFigureOut">
              <a:rPr lang="en-IN" smtClean="0"/>
              <a:t>20-03-2022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289973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B8310E-5708-416F-B947-F461AE75502B}" type="datetimeFigureOut">
              <a:rPr lang="en-IN" smtClean="0"/>
              <a:t>20-03-2022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36501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8310E-5708-416F-B947-F461AE75502B}" type="datetimeFigureOut">
              <a:rPr lang="en-IN" smtClean="0"/>
              <a:t>20-03-2022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56828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8310E-5708-416F-B947-F461AE75502B}"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49764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8310E-5708-416F-B947-F461AE75502B}"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77843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B8310E-5708-416F-B947-F461AE75502B}" type="datetimeFigureOut">
              <a:rPr lang="en-IN" smtClean="0"/>
              <a:t>20-03-2022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EDEB18-0162-4E2D-839B-066C7411B638}" type="slidenum">
              <a:rPr lang="en-IN" smtClean="0"/>
              <a:t>‹#›</a:t>
            </a:fld>
            <a:endParaRPr lang="en-IN"/>
          </a:p>
        </p:txBody>
      </p:sp>
    </p:spTree>
    <p:extLst>
      <p:ext uri="{BB962C8B-B14F-4D97-AF65-F5344CB8AC3E}">
        <p14:creationId xmlns:p14="http://schemas.microsoft.com/office/powerpoint/2010/main" val="543388105"/>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MALIGNANT COMMENT </a:t>
            </a:r>
            <a:br>
              <a:rPr lang="en-US" sz="4000" dirty="0"/>
            </a:br>
            <a:r>
              <a:rPr lang="en-US" sz="4000" dirty="0"/>
              <a:t>PREDICTION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By Avinash Patel</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4415-BF7B-4BA9-B3A7-3F439129E1C7}"/>
              </a:ext>
            </a:extLst>
          </p:cNvPr>
          <p:cNvSpPr>
            <a:spLocks noGrp="1"/>
          </p:cNvSpPr>
          <p:nvPr>
            <p:ph type="title"/>
          </p:nvPr>
        </p:nvSpPr>
        <p:spPr/>
        <p:txBody>
          <a:bodyPr>
            <a:normAutofit fontScale="90000"/>
          </a:bodyPr>
          <a:lstStyle/>
          <a:p>
            <a:r>
              <a:rPr lang="en-US" sz="4800" dirty="0"/>
              <a:t>Model Selection</a:t>
            </a:r>
            <a:br>
              <a:rPr lang="en-US" sz="4800" dirty="0"/>
            </a:br>
            <a:endParaRPr lang="en-IN" dirty="0"/>
          </a:p>
        </p:txBody>
      </p:sp>
      <p:sp>
        <p:nvSpPr>
          <p:cNvPr id="3" name="Content Placeholder 2">
            <a:extLst>
              <a:ext uri="{FF2B5EF4-FFF2-40B4-BE49-F238E27FC236}">
                <a16:creationId xmlns:a16="http://schemas.microsoft.com/office/drawing/2014/main" id="{6985F1A3-CF10-4FFD-9B0D-A89434A30679}"/>
              </a:ext>
            </a:extLst>
          </p:cNvPr>
          <p:cNvSpPr>
            <a:spLocks noGrp="1"/>
          </p:cNvSpPr>
          <p:nvPr>
            <p:ph idx="1"/>
          </p:nvPr>
        </p:nvSpPr>
        <p:spPr>
          <a:xfrm>
            <a:off x="913794" y="1714500"/>
            <a:ext cx="10909905" cy="4991100"/>
          </a:xfrm>
        </p:spPr>
        <p:txBody>
          <a:bodyPr>
            <a:normAutofit/>
          </a:bodyPr>
          <a:lstStyle/>
          <a:p>
            <a:r>
              <a:rPr lang="en-IN" dirty="0"/>
              <a:t>Now we will see some accuracy so that we can select the best fit model for our project.</a:t>
            </a:r>
          </a:p>
          <a:p>
            <a:endParaRPr lang="en-IN" dirty="0"/>
          </a:p>
          <a:p>
            <a:endParaRPr lang="en-IN" dirty="0"/>
          </a:p>
          <a:p>
            <a:endParaRPr lang="en-IN" dirty="0"/>
          </a:p>
          <a:p>
            <a:endParaRPr lang="en-IN" dirty="0"/>
          </a:p>
          <a:p>
            <a:endParaRPr lang="en-IN" dirty="0"/>
          </a:p>
          <a:p>
            <a:endParaRPr lang="en-IN" dirty="0"/>
          </a:p>
          <a:p>
            <a:pPr marL="36900" indent="0">
              <a:buNone/>
            </a:pPr>
            <a:endParaRPr lang="en-IN" dirty="0"/>
          </a:p>
          <a:p>
            <a:pPr marL="36900" indent="0">
              <a:buNone/>
            </a:pPr>
            <a:endParaRPr lang="en-IN" dirty="0"/>
          </a:p>
          <a:p>
            <a:endParaRPr lang="en-IN" dirty="0"/>
          </a:p>
        </p:txBody>
      </p:sp>
      <p:pic>
        <p:nvPicPr>
          <p:cNvPr id="5" name="Picture 4">
            <a:extLst>
              <a:ext uri="{FF2B5EF4-FFF2-40B4-BE49-F238E27FC236}">
                <a16:creationId xmlns:a16="http://schemas.microsoft.com/office/drawing/2014/main" id="{E92D9AC9-847A-4824-BC73-145A499BC0B8}"/>
              </a:ext>
            </a:extLst>
          </p:cNvPr>
          <p:cNvPicPr>
            <a:picLocks noChangeAspect="1"/>
          </p:cNvPicPr>
          <p:nvPr/>
        </p:nvPicPr>
        <p:blipFill rotWithShape="1">
          <a:blip r:embed="rId2"/>
          <a:srcRect l="13968" t="31437" r="43303" b="9113"/>
          <a:stretch/>
        </p:blipFill>
        <p:spPr>
          <a:xfrm>
            <a:off x="3491218" y="2298583"/>
            <a:ext cx="5209563" cy="4077049"/>
          </a:xfrm>
          <a:prstGeom prst="rect">
            <a:avLst/>
          </a:prstGeom>
        </p:spPr>
      </p:pic>
    </p:spTree>
    <p:extLst>
      <p:ext uri="{BB962C8B-B14F-4D97-AF65-F5344CB8AC3E}">
        <p14:creationId xmlns:p14="http://schemas.microsoft.com/office/powerpoint/2010/main" val="62297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CF59-228E-42C8-9A44-B6703C564A1E}"/>
              </a:ext>
            </a:extLst>
          </p:cNvPr>
          <p:cNvSpPr>
            <a:spLocks noGrp="1"/>
          </p:cNvSpPr>
          <p:nvPr>
            <p:ph type="title"/>
          </p:nvPr>
        </p:nvSpPr>
        <p:spPr/>
        <p:txBody>
          <a:bodyPr/>
          <a:lstStyle/>
          <a:p>
            <a:r>
              <a:rPr lang="en-IN" dirty="0"/>
              <a:t>Saving The Model</a:t>
            </a:r>
          </a:p>
        </p:txBody>
      </p:sp>
      <p:sp>
        <p:nvSpPr>
          <p:cNvPr id="3" name="Content Placeholder 2">
            <a:extLst>
              <a:ext uri="{FF2B5EF4-FFF2-40B4-BE49-F238E27FC236}">
                <a16:creationId xmlns:a16="http://schemas.microsoft.com/office/drawing/2014/main" id="{E71914F5-D9B8-47BF-8B03-59A3ADEB71CA}"/>
              </a:ext>
            </a:extLst>
          </p:cNvPr>
          <p:cNvSpPr>
            <a:spLocks noGrp="1"/>
          </p:cNvSpPr>
          <p:nvPr>
            <p:ph idx="1"/>
          </p:nvPr>
        </p:nvSpPr>
        <p:spPr/>
        <p:txBody>
          <a:bodyPr/>
          <a:lstStyle/>
          <a:p>
            <a:r>
              <a:rPr lang="en-IN" dirty="0"/>
              <a:t>The final job is to save the model which is done by Joblib library.</a:t>
            </a:r>
          </a:p>
        </p:txBody>
      </p:sp>
      <p:pic>
        <p:nvPicPr>
          <p:cNvPr id="5" name="Picture 4">
            <a:extLst>
              <a:ext uri="{FF2B5EF4-FFF2-40B4-BE49-F238E27FC236}">
                <a16:creationId xmlns:a16="http://schemas.microsoft.com/office/drawing/2014/main" id="{A643F1DC-555F-42C0-87D6-7D2AD2011707}"/>
              </a:ext>
            </a:extLst>
          </p:cNvPr>
          <p:cNvPicPr>
            <a:picLocks noChangeAspect="1"/>
          </p:cNvPicPr>
          <p:nvPr/>
        </p:nvPicPr>
        <p:blipFill rotWithShape="1">
          <a:blip r:embed="rId2"/>
          <a:srcRect l="14106" t="55046" r="33395" b="30000"/>
          <a:stretch/>
        </p:blipFill>
        <p:spPr>
          <a:xfrm>
            <a:off x="1357576" y="4236439"/>
            <a:ext cx="9476848" cy="1518407"/>
          </a:xfrm>
          <a:prstGeom prst="rect">
            <a:avLst/>
          </a:prstGeom>
        </p:spPr>
      </p:pic>
    </p:spTree>
    <p:extLst>
      <p:ext uri="{BB962C8B-B14F-4D97-AF65-F5344CB8AC3E}">
        <p14:creationId xmlns:p14="http://schemas.microsoft.com/office/powerpoint/2010/main" val="252379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0515-E24D-4573-A85E-36A50728A918}"/>
              </a:ext>
            </a:extLst>
          </p:cNvPr>
          <p:cNvSpPr>
            <a:spLocks noGrp="1"/>
          </p:cNvSpPr>
          <p:nvPr>
            <p:ph type="title"/>
          </p:nvPr>
        </p:nvSpPr>
        <p:spPr>
          <a:xfrm>
            <a:off x="919119" y="2800350"/>
            <a:ext cx="10353762" cy="1257300"/>
          </a:xfrm>
        </p:spPr>
        <p:txBody>
          <a:bodyPr/>
          <a:lstStyle/>
          <a:p>
            <a:r>
              <a:rPr lang="en-IN" dirty="0"/>
              <a:t>THANK YOU!!!</a:t>
            </a:r>
          </a:p>
        </p:txBody>
      </p:sp>
    </p:spTree>
    <p:extLst>
      <p:ext uri="{BB962C8B-B14F-4D97-AF65-F5344CB8AC3E}">
        <p14:creationId xmlns:p14="http://schemas.microsoft.com/office/powerpoint/2010/main" val="3467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INDEX</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726544"/>
            <a:ext cx="4403596" cy="4058751"/>
          </a:xfrm>
        </p:spPr>
        <p:txBody>
          <a:bodyPr anchor="t">
            <a:normAutofit/>
          </a:bodyPr>
          <a:lstStyle/>
          <a:p>
            <a:pPr marL="36900" lvl="0" indent="0">
              <a:buNone/>
            </a:pPr>
            <a:r>
              <a:rPr lang="en-US" sz="2400" dirty="0"/>
              <a:t>Importing Dataset</a:t>
            </a:r>
          </a:p>
          <a:p>
            <a:pPr marL="36900" lvl="0" indent="0">
              <a:buNone/>
            </a:pPr>
            <a:r>
              <a:rPr lang="en-US" sz="2400" dirty="0"/>
              <a:t>Cleaning The Dataset</a:t>
            </a:r>
          </a:p>
          <a:p>
            <a:pPr marL="36900" lvl="0" indent="0">
              <a:buNone/>
            </a:pPr>
            <a:r>
              <a:rPr lang="en-US" sz="2400" dirty="0"/>
              <a:t>Visualization</a:t>
            </a:r>
          </a:p>
          <a:p>
            <a:pPr marL="36900" lvl="0" indent="0">
              <a:buNone/>
            </a:pPr>
            <a:r>
              <a:rPr lang="en-US" sz="2400" dirty="0"/>
              <a:t>Model Selection</a:t>
            </a:r>
          </a:p>
          <a:p>
            <a:pPr marL="36900" lvl="0" indent="0">
              <a:buNone/>
            </a:pPr>
            <a:r>
              <a:rPr lang="en-US" sz="2400" dirty="0"/>
              <a:t>Saving The Model</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F665-F84E-4202-8BFD-3421E9E0A06C}"/>
              </a:ext>
            </a:extLst>
          </p:cNvPr>
          <p:cNvSpPr>
            <a:spLocks noGrp="1"/>
          </p:cNvSpPr>
          <p:nvPr>
            <p:ph type="title"/>
          </p:nvPr>
        </p:nvSpPr>
        <p:spPr/>
        <p:txBody>
          <a:bodyPr>
            <a:normAutofit fontScale="90000"/>
          </a:bodyPr>
          <a:lstStyle/>
          <a:p>
            <a:r>
              <a:rPr lang="en-US" sz="4800" dirty="0"/>
              <a:t>Importing Dataset</a:t>
            </a:r>
            <a:br>
              <a:rPr lang="en-US" sz="4800" dirty="0"/>
            </a:br>
            <a:endParaRPr lang="en-IN" dirty="0"/>
          </a:p>
        </p:txBody>
      </p:sp>
      <p:sp>
        <p:nvSpPr>
          <p:cNvPr id="3" name="Content Placeholder 2">
            <a:extLst>
              <a:ext uri="{FF2B5EF4-FFF2-40B4-BE49-F238E27FC236}">
                <a16:creationId xmlns:a16="http://schemas.microsoft.com/office/drawing/2014/main" id="{F70CFE48-D801-43F4-BAF7-FA7427677BA3}"/>
              </a:ext>
            </a:extLst>
          </p:cNvPr>
          <p:cNvSpPr>
            <a:spLocks noGrp="1"/>
          </p:cNvSpPr>
          <p:nvPr>
            <p:ph idx="1"/>
          </p:nvPr>
        </p:nvSpPr>
        <p:spPr/>
        <p:txBody>
          <a:bodyPr/>
          <a:lstStyle/>
          <a:p>
            <a:r>
              <a:rPr lang="en-IN" dirty="0"/>
              <a:t>First step is to import the csv file into the Jupiter notebook.</a:t>
            </a:r>
          </a:p>
          <a:p>
            <a:endParaRPr lang="en-IN" dirty="0"/>
          </a:p>
        </p:txBody>
      </p:sp>
      <p:pic>
        <p:nvPicPr>
          <p:cNvPr id="5" name="Picture 4">
            <a:extLst>
              <a:ext uri="{FF2B5EF4-FFF2-40B4-BE49-F238E27FC236}">
                <a16:creationId xmlns:a16="http://schemas.microsoft.com/office/drawing/2014/main" id="{7E3683F9-8D57-4D02-9A5A-F6311691DAB9}"/>
              </a:ext>
            </a:extLst>
          </p:cNvPr>
          <p:cNvPicPr>
            <a:picLocks noChangeAspect="1"/>
          </p:cNvPicPr>
          <p:nvPr/>
        </p:nvPicPr>
        <p:blipFill rotWithShape="1">
          <a:blip r:embed="rId2"/>
          <a:srcRect l="25528" t="70459" r="23750" b="12538"/>
          <a:stretch/>
        </p:blipFill>
        <p:spPr>
          <a:xfrm>
            <a:off x="1713748" y="3649210"/>
            <a:ext cx="8764503" cy="1652632"/>
          </a:xfrm>
          <a:prstGeom prst="rect">
            <a:avLst/>
          </a:prstGeom>
        </p:spPr>
      </p:pic>
    </p:spTree>
    <p:extLst>
      <p:ext uri="{BB962C8B-B14F-4D97-AF65-F5344CB8AC3E}">
        <p14:creationId xmlns:p14="http://schemas.microsoft.com/office/powerpoint/2010/main" val="143446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1556C-D988-41B9-8F91-580F32B33417}"/>
              </a:ext>
            </a:extLst>
          </p:cNvPr>
          <p:cNvSpPr>
            <a:spLocks noGrp="1"/>
          </p:cNvSpPr>
          <p:nvPr>
            <p:ph idx="1"/>
          </p:nvPr>
        </p:nvSpPr>
        <p:spPr>
          <a:xfrm>
            <a:off x="919119" y="1571625"/>
            <a:ext cx="10353762" cy="3714749"/>
          </a:xfrm>
        </p:spPr>
        <p:txBody>
          <a:bodyPr/>
          <a:lstStyle/>
          <a:p>
            <a:r>
              <a:rPr lang="en-IN" dirty="0"/>
              <a:t>After importing we check any of the columns have null values or not and also see  some basic information's about all the columns.</a:t>
            </a:r>
          </a:p>
          <a:p>
            <a:r>
              <a:rPr lang="en-IN" dirty="0"/>
              <a:t>Like number of unique variables in each columns.</a:t>
            </a:r>
          </a:p>
        </p:txBody>
      </p:sp>
    </p:spTree>
    <p:extLst>
      <p:ext uri="{BB962C8B-B14F-4D97-AF65-F5344CB8AC3E}">
        <p14:creationId xmlns:p14="http://schemas.microsoft.com/office/powerpoint/2010/main" val="303570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5B6A-A342-40A7-9344-4236545F208E}"/>
              </a:ext>
            </a:extLst>
          </p:cNvPr>
          <p:cNvSpPr>
            <a:spLocks noGrp="1"/>
          </p:cNvSpPr>
          <p:nvPr>
            <p:ph type="title"/>
          </p:nvPr>
        </p:nvSpPr>
        <p:spPr/>
        <p:txBody>
          <a:bodyPr>
            <a:normAutofit fontScale="90000"/>
          </a:bodyPr>
          <a:lstStyle/>
          <a:p>
            <a:r>
              <a:rPr lang="en-US" sz="4800" dirty="0"/>
              <a:t>Cleaning The Dataset</a:t>
            </a:r>
            <a:br>
              <a:rPr lang="en-US" sz="4800" dirty="0"/>
            </a:br>
            <a:endParaRPr lang="en-IN" dirty="0"/>
          </a:p>
        </p:txBody>
      </p:sp>
      <p:sp>
        <p:nvSpPr>
          <p:cNvPr id="3" name="Content Placeholder 2">
            <a:extLst>
              <a:ext uri="{FF2B5EF4-FFF2-40B4-BE49-F238E27FC236}">
                <a16:creationId xmlns:a16="http://schemas.microsoft.com/office/drawing/2014/main" id="{D9D79558-FD01-4A28-999A-2724B80A2131}"/>
              </a:ext>
            </a:extLst>
          </p:cNvPr>
          <p:cNvSpPr>
            <a:spLocks noGrp="1"/>
          </p:cNvSpPr>
          <p:nvPr>
            <p:ph idx="1"/>
          </p:nvPr>
        </p:nvSpPr>
        <p:spPr>
          <a:xfrm>
            <a:off x="913795" y="2076450"/>
            <a:ext cx="10353762" cy="4387850"/>
          </a:xfrm>
        </p:spPr>
        <p:txBody>
          <a:bodyPr>
            <a:normAutofit fontScale="92500" lnSpcReduction="10000"/>
          </a:bodyPr>
          <a:lstStyle/>
          <a:p>
            <a:r>
              <a:rPr lang="en-IN" dirty="0"/>
              <a:t>After some information about the dataset we are going to clean the columns individually.</a:t>
            </a:r>
          </a:p>
          <a:p>
            <a:r>
              <a:rPr lang="en-IN" dirty="0"/>
              <a:t>Categorical Column: </a:t>
            </a:r>
            <a:r>
              <a:rPr lang="en-US" dirty="0"/>
              <a:t>Two of the columns are categorical columns but we will convert all these columns into numerical columns as the models could not understand the string input so we have to feed the model integer input to work properly.</a:t>
            </a:r>
            <a:endParaRPr lang="en-IN" dirty="0"/>
          </a:p>
          <a:p>
            <a:r>
              <a:rPr lang="en-IN" dirty="0"/>
              <a:t>Columns:</a:t>
            </a:r>
          </a:p>
          <a:p>
            <a:pPr marL="36900" indent="0">
              <a:buNone/>
            </a:pPr>
            <a:r>
              <a:rPr lang="en-IN" dirty="0"/>
              <a:t>    </a:t>
            </a:r>
            <a:r>
              <a:rPr lang="en-IN" u="sng" dirty="0"/>
              <a:t>For comment column: </a:t>
            </a:r>
            <a:r>
              <a:rPr lang="en-US" dirty="0"/>
              <a:t> First I do the stemming for this columns to do so I used snowball stemmer because it is new and d other stemming quite well for huge data. Then I calculated the length of the comment for each row so that we could have a n idea that up to how much data we have cleaned so far. Then I moved on with the removal of punctuations , white spaces, special characters ,capital letters etc. After doing all these steps I calculated the length of comment for each row and find out that only 83% data is left , which means I have successfully cleaned 17% of data which is junk.</a:t>
            </a:r>
            <a:r>
              <a:rPr lang="en-IN" dirty="0"/>
              <a:t>.</a:t>
            </a:r>
            <a:endParaRPr lang="en-US" dirty="0"/>
          </a:p>
        </p:txBody>
      </p:sp>
    </p:spTree>
    <p:extLst>
      <p:ext uri="{BB962C8B-B14F-4D97-AF65-F5344CB8AC3E}">
        <p14:creationId xmlns:p14="http://schemas.microsoft.com/office/powerpoint/2010/main" val="2463116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419C-DE50-45BD-A768-FE2310506382}"/>
              </a:ext>
            </a:extLst>
          </p:cNvPr>
          <p:cNvSpPr>
            <a:spLocks noGrp="1"/>
          </p:cNvSpPr>
          <p:nvPr>
            <p:ph type="title"/>
          </p:nvPr>
        </p:nvSpPr>
        <p:spPr/>
        <p:txBody>
          <a:bodyPr>
            <a:normAutofit fontScale="90000"/>
          </a:bodyPr>
          <a:lstStyle/>
          <a:p>
            <a:r>
              <a:rPr lang="en-US" sz="4800" dirty="0"/>
              <a:t>Visualization</a:t>
            </a:r>
            <a:br>
              <a:rPr lang="en-US" sz="4800" dirty="0"/>
            </a:br>
            <a:endParaRPr lang="en-IN" dirty="0"/>
          </a:p>
        </p:txBody>
      </p:sp>
      <p:sp>
        <p:nvSpPr>
          <p:cNvPr id="3" name="Content Placeholder 2">
            <a:extLst>
              <a:ext uri="{FF2B5EF4-FFF2-40B4-BE49-F238E27FC236}">
                <a16:creationId xmlns:a16="http://schemas.microsoft.com/office/drawing/2014/main" id="{6AB4077E-69DB-417B-A482-17EE2AE00770}"/>
              </a:ext>
            </a:extLst>
          </p:cNvPr>
          <p:cNvSpPr>
            <a:spLocks noGrp="1"/>
          </p:cNvSpPr>
          <p:nvPr>
            <p:ph idx="1"/>
          </p:nvPr>
        </p:nvSpPr>
        <p:spPr>
          <a:xfrm>
            <a:off x="913795" y="1571625"/>
            <a:ext cx="10353762" cy="3714749"/>
          </a:xfrm>
        </p:spPr>
        <p:txBody>
          <a:bodyPr/>
          <a:lstStyle/>
          <a:p>
            <a:r>
              <a:rPr lang="en-IN" dirty="0" err="1"/>
              <a:t>WordColud</a:t>
            </a:r>
            <a:r>
              <a:rPr lang="en-IN" dirty="0"/>
              <a:t>:</a:t>
            </a:r>
          </a:p>
          <a:p>
            <a:endParaRPr lang="en-IN" dirty="0"/>
          </a:p>
        </p:txBody>
      </p:sp>
      <p:pic>
        <p:nvPicPr>
          <p:cNvPr id="7" name="Picture 6">
            <a:extLst>
              <a:ext uri="{FF2B5EF4-FFF2-40B4-BE49-F238E27FC236}">
                <a16:creationId xmlns:a16="http://schemas.microsoft.com/office/drawing/2014/main" id="{4C96B0D6-16C1-4D3B-A22B-B87123FB4DDF}"/>
              </a:ext>
            </a:extLst>
          </p:cNvPr>
          <p:cNvPicPr>
            <a:picLocks noChangeAspect="1"/>
          </p:cNvPicPr>
          <p:nvPr/>
        </p:nvPicPr>
        <p:blipFill rotWithShape="1">
          <a:blip r:embed="rId2"/>
          <a:srcRect l="25925" t="27890" r="34988" b="21056"/>
          <a:stretch/>
        </p:blipFill>
        <p:spPr bwMode="auto">
          <a:xfrm>
            <a:off x="1170651" y="3145381"/>
            <a:ext cx="2375112" cy="1744980"/>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E14C7B77-5ACB-4460-83BB-435AE90B380A}"/>
              </a:ext>
            </a:extLst>
          </p:cNvPr>
          <p:cNvPicPr>
            <a:picLocks noChangeAspect="1"/>
          </p:cNvPicPr>
          <p:nvPr/>
        </p:nvPicPr>
        <p:blipFill rotWithShape="1">
          <a:blip r:embed="rId3"/>
          <a:srcRect l="26988" t="32854" r="37248" b="15619"/>
          <a:stretch/>
        </p:blipFill>
        <p:spPr bwMode="auto">
          <a:xfrm>
            <a:off x="5015548" y="3145381"/>
            <a:ext cx="2160904" cy="1751216"/>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F79B68CE-929F-4E92-92EC-332E39DEDC7F}"/>
              </a:ext>
            </a:extLst>
          </p:cNvPr>
          <p:cNvPicPr>
            <a:picLocks noChangeAspect="1"/>
          </p:cNvPicPr>
          <p:nvPr/>
        </p:nvPicPr>
        <p:blipFill rotWithShape="1">
          <a:blip r:embed="rId4"/>
          <a:srcRect l="26723" t="41363" r="36982" b="7347"/>
          <a:stretch/>
        </p:blipFill>
        <p:spPr bwMode="auto">
          <a:xfrm>
            <a:off x="8646237" y="3139143"/>
            <a:ext cx="2195296" cy="17449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49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C20A46-64FF-4338-A6F2-F24731776B63}"/>
              </a:ext>
            </a:extLst>
          </p:cNvPr>
          <p:cNvPicPr>
            <a:picLocks noChangeAspect="1"/>
          </p:cNvPicPr>
          <p:nvPr/>
        </p:nvPicPr>
        <p:blipFill rotWithShape="1">
          <a:blip r:embed="rId2"/>
          <a:srcRect l="26723" t="22690" r="38046" b="27437"/>
          <a:stretch/>
        </p:blipFill>
        <p:spPr bwMode="auto">
          <a:xfrm>
            <a:off x="862518" y="2597824"/>
            <a:ext cx="2695356" cy="2146114"/>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9345F6ED-5077-4769-A661-05184D46A726}"/>
              </a:ext>
            </a:extLst>
          </p:cNvPr>
          <p:cNvPicPr>
            <a:picLocks noChangeAspect="1"/>
          </p:cNvPicPr>
          <p:nvPr/>
        </p:nvPicPr>
        <p:blipFill rotWithShape="1">
          <a:blip r:embed="rId3"/>
          <a:srcRect l="26723" t="33090" r="38046" b="17038"/>
          <a:stretch/>
        </p:blipFill>
        <p:spPr bwMode="auto">
          <a:xfrm>
            <a:off x="4748322" y="2625089"/>
            <a:ext cx="2695355" cy="2146113"/>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D0F913AB-9D99-4C3C-AE9E-2118FC4F29FC}"/>
              </a:ext>
            </a:extLst>
          </p:cNvPr>
          <p:cNvPicPr>
            <a:picLocks noChangeAspect="1"/>
          </p:cNvPicPr>
          <p:nvPr/>
        </p:nvPicPr>
        <p:blipFill rotWithShape="1">
          <a:blip r:embed="rId4"/>
          <a:srcRect l="27255" t="33564" r="37780" b="15619"/>
          <a:stretch/>
        </p:blipFill>
        <p:spPr bwMode="auto">
          <a:xfrm>
            <a:off x="8634125" y="2625090"/>
            <a:ext cx="2625244" cy="21461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911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99F09-5F7F-467F-9930-6901C7AE6FCA}"/>
              </a:ext>
            </a:extLst>
          </p:cNvPr>
          <p:cNvSpPr>
            <a:spLocks noGrp="1"/>
          </p:cNvSpPr>
          <p:nvPr>
            <p:ph idx="1"/>
          </p:nvPr>
        </p:nvSpPr>
        <p:spPr>
          <a:xfrm>
            <a:off x="913795" y="827068"/>
            <a:ext cx="10353762" cy="5561376"/>
          </a:xfrm>
        </p:spPr>
        <p:txBody>
          <a:bodyPr/>
          <a:lstStyle/>
          <a:p>
            <a:r>
              <a:rPr lang="en-IN" dirty="0" err="1"/>
              <a:t>Bargraph</a:t>
            </a:r>
            <a:r>
              <a:rPr lang="en-IN" dirty="0"/>
              <a:t>:</a:t>
            </a:r>
          </a:p>
        </p:txBody>
      </p:sp>
      <p:pic>
        <p:nvPicPr>
          <p:cNvPr id="4" name="Picture 3">
            <a:extLst>
              <a:ext uri="{FF2B5EF4-FFF2-40B4-BE49-F238E27FC236}">
                <a16:creationId xmlns:a16="http://schemas.microsoft.com/office/drawing/2014/main" id="{AFF1D523-F30C-42E1-B521-1D7A50E6605D}"/>
              </a:ext>
            </a:extLst>
          </p:cNvPr>
          <p:cNvPicPr>
            <a:picLocks noChangeAspect="1"/>
          </p:cNvPicPr>
          <p:nvPr/>
        </p:nvPicPr>
        <p:blipFill rotWithShape="1">
          <a:blip r:embed="rId2"/>
          <a:srcRect l="23665" t="45617" r="44826" b="21056"/>
          <a:stretch/>
        </p:blipFill>
        <p:spPr bwMode="auto">
          <a:xfrm>
            <a:off x="2698777" y="1988506"/>
            <a:ext cx="6794446" cy="40424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48088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72017B-10CF-4D12-96B6-D9572D80EDE0}"/>
              </a:ext>
            </a:extLst>
          </p:cNvPr>
          <p:cNvSpPr>
            <a:spLocks noGrp="1"/>
          </p:cNvSpPr>
          <p:nvPr>
            <p:ph idx="1"/>
          </p:nvPr>
        </p:nvSpPr>
        <p:spPr>
          <a:xfrm>
            <a:off x="685800" y="747496"/>
            <a:ext cx="10820400" cy="5363008"/>
          </a:xfrm>
        </p:spPr>
        <p:txBody>
          <a:bodyPr/>
          <a:lstStyle/>
          <a:p>
            <a:r>
              <a:rPr lang="en-IN" dirty="0"/>
              <a:t>Pie Chart:</a:t>
            </a:r>
          </a:p>
        </p:txBody>
      </p:sp>
      <p:pic>
        <p:nvPicPr>
          <p:cNvPr id="4" name="Picture 3">
            <a:extLst>
              <a:ext uri="{FF2B5EF4-FFF2-40B4-BE49-F238E27FC236}">
                <a16:creationId xmlns:a16="http://schemas.microsoft.com/office/drawing/2014/main" id="{C43D37AE-A456-426A-B97A-582AB0794D88}"/>
              </a:ext>
            </a:extLst>
          </p:cNvPr>
          <p:cNvPicPr>
            <a:picLocks noChangeAspect="1"/>
          </p:cNvPicPr>
          <p:nvPr/>
        </p:nvPicPr>
        <p:blipFill rotWithShape="1">
          <a:blip r:embed="rId2"/>
          <a:srcRect l="23532" t="56253" r="46554" b="2384"/>
          <a:stretch/>
        </p:blipFill>
        <p:spPr bwMode="auto">
          <a:xfrm>
            <a:off x="3497781" y="2068830"/>
            <a:ext cx="5196438" cy="40416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969556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64</TotalTime>
  <Words>309</Words>
  <Application>Microsoft Office PowerPoint</Application>
  <PresentationFormat>Widescreen</PresentationFormat>
  <Paragraphs>34</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Vapor Trail</vt:lpstr>
      <vt:lpstr>MALIGNANT COMMENT  PREDICTION</vt:lpstr>
      <vt:lpstr>INDEX</vt:lpstr>
      <vt:lpstr>Importing Dataset </vt:lpstr>
      <vt:lpstr>PowerPoint Presentation</vt:lpstr>
      <vt:lpstr>Cleaning The Dataset </vt:lpstr>
      <vt:lpstr>Visualization </vt:lpstr>
      <vt:lpstr>PowerPoint Presentation</vt:lpstr>
      <vt:lpstr>PowerPoint Presentation</vt:lpstr>
      <vt:lpstr>PowerPoint Presentation</vt:lpstr>
      <vt:lpstr>Model Selection </vt:lpstr>
      <vt:lpstr>Saving The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Avinash Patel</dc:creator>
  <cp:lastModifiedBy>Avinash Patel</cp:lastModifiedBy>
  <cp:revision>48</cp:revision>
  <dcterms:created xsi:type="dcterms:W3CDTF">2022-01-23T19:03:32Z</dcterms:created>
  <dcterms:modified xsi:type="dcterms:W3CDTF">2022-03-20T16:15:28Z</dcterms:modified>
</cp:coreProperties>
</file>