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58" r:id="rId3"/>
    <p:sldId id="272" r:id="rId4"/>
    <p:sldId id="273" r:id="rId5"/>
    <p:sldId id="274" r:id="rId6"/>
    <p:sldId id="277" r:id="rId7"/>
    <p:sldId id="276" r:id="rId8"/>
    <p:sldId id="275" r:id="rId9"/>
    <p:sldId id="280" r:id="rId10"/>
    <p:sldId id="285" r:id="rId11"/>
    <p:sldId id="284" r:id="rId12"/>
    <p:sldId id="283" r:id="rId13"/>
    <p:sldId id="282" r:id="rId14"/>
    <p:sldId id="281" r:id="rId15"/>
    <p:sldId id="278"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8" d="100"/>
          <a:sy n="78" d="100"/>
        </p:scale>
        <p:origin x="456" y="8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28/11/2021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7" name="TextBox 6"/>
          <p:cNvSpPr txBox="1"/>
          <p:nvPr/>
        </p:nvSpPr>
        <p:spPr>
          <a:xfrm>
            <a:off x="1501800" y="3444079"/>
            <a:ext cx="9188413"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Customer Retention Data Analysis</a:t>
            </a:r>
          </a:p>
        </p:txBody>
      </p:sp>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sp>
        <p:nvSpPr>
          <p:cNvPr id="2" name="Oval 1">
            <a:extLst>
              <a:ext uri="{C183D7F6-B498-43B3-948B-1728B52AA6E4}">
                <adec:decorative xmlns:adec="http://schemas.microsoft.com/office/drawing/2017/decorative" val="1"/>
              </a:ext>
            </a:extLst>
          </p:cNvPr>
          <p:cNvSpPr/>
          <p:nvPr/>
        </p:nvSpPr>
        <p:spPr>
          <a:xfrm>
            <a:off x="5657638"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5" name="TextBox 4">
            <a:extLst>
              <a:ext uri="{FF2B5EF4-FFF2-40B4-BE49-F238E27FC236}">
                <a16:creationId xmlns:a16="http://schemas.microsoft.com/office/drawing/2014/main" id="{A1A70B12-258F-40E8-8976-D2019F873C73}"/>
              </a:ext>
            </a:extLst>
          </p:cNvPr>
          <p:cNvSpPr txBox="1"/>
          <p:nvPr/>
        </p:nvSpPr>
        <p:spPr>
          <a:xfrm>
            <a:off x="9656410" y="6179943"/>
            <a:ext cx="2428498" cy="461665"/>
          </a:xfrm>
          <a:prstGeom prst="rect">
            <a:avLst/>
          </a:prstGeom>
          <a:noFill/>
        </p:spPr>
        <p:txBody>
          <a:bodyPr wrap="square" rtlCol="0">
            <a:spAutoFit/>
          </a:bodyPr>
          <a:lstStyle/>
          <a:p>
            <a:r>
              <a:rPr lang="en-IN" sz="2400" b="1" dirty="0">
                <a:solidFill>
                  <a:schemeClr val="bg1"/>
                </a:solidFill>
              </a:rPr>
              <a:t>By Avinash Patel</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B36A6B-2B26-48CA-B2F9-2DC820CA6307}"/>
              </a:ext>
            </a:extLst>
          </p:cNvPr>
          <p:cNvSpPr txBox="1"/>
          <p:nvPr/>
        </p:nvSpPr>
        <p:spPr>
          <a:xfrm>
            <a:off x="886599" y="3429000"/>
            <a:ext cx="6098058" cy="923330"/>
          </a:xfrm>
          <a:prstGeom prst="rect">
            <a:avLst/>
          </a:prstGeom>
          <a:noFill/>
        </p:spPr>
        <p:txBody>
          <a:bodyPr wrap="square">
            <a:spAutoFit/>
          </a:bodyPr>
          <a:lstStyle/>
          <a:p>
            <a:r>
              <a:rPr lang="en-IN" b="1" dirty="0"/>
              <a:t>Step 5: Removing Skewness</a:t>
            </a:r>
          </a:p>
          <a:p>
            <a:r>
              <a:rPr lang="en-IN" dirty="0"/>
              <a:t>Removed Skewness from all columns which have a skew value of more than .5.</a:t>
            </a:r>
          </a:p>
        </p:txBody>
      </p:sp>
      <p:sp>
        <p:nvSpPr>
          <p:cNvPr id="9" name="TextBox 8">
            <a:extLst>
              <a:ext uri="{FF2B5EF4-FFF2-40B4-BE49-F238E27FC236}">
                <a16:creationId xmlns:a16="http://schemas.microsoft.com/office/drawing/2014/main" id="{8441E057-5F17-48E6-B490-16D6CB7DC6C6}"/>
              </a:ext>
            </a:extLst>
          </p:cNvPr>
          <p:cNvSpPr txBox="1"/>
          <p:nvPr/>
        </p:nvSpPr>
        <p:spPr>
          <a:xfrm>
            <a:off x="886599" y="4886505"/>
            <a:ext cx="6098058" cy="646331"/>
          </a:xfrm>
          <a:prstGeom prst="rect">
            <a:avLst/>
          </a:prstGeom>
          <a:noFill/>
        </p:spPr>
        <p:txBody>
          <a:bodyPr wrap="square">
            <a:spAutoFit/>
          </a:bodyPr>
          <a:lstStyle/>
          <a:p>
            <a:r>
              <a:rPr lang="en-IN" b="1" dirty="0"/>
              <a:t>Step 6: Saving The data frame</a:t>
            </a:r>
          </a:p>
          <a:p>
            <a:r>
              <a:rPr lang="en-IN" dirty="0"/>
              <a:t>Finally, we will save our dataset.</a:t>
            </a:r>
          </a:p>
        </p:txBody>
      </p:sp>
      <p:sp>
        <p:nvSpPr>
          <p:cNvPr id="11" name="TextBox 10">
            <a:extLst>
              <a:ext uri="{FF2B5EF4-FFF2-40B4-BE49-F238E27FC236}">
                <a16:creationId xmlns:a16="http://schemas.microsoft.com/office/drawing/2014/main" id="{C2554738-A2FF-413C-9951-A5AC5895ED7C}"/>
              </a:ext>
            </a:extLst>
          </p:cNvPr>
          <p:cNvSpPr txBox="1"/>
          <p:nvPr/>
        </p:nvSpPr>
        <p:spPr>
          <a:xfrm>
            <a:off x="886599" y="1975310"/>
            <a:ext cx="6098058" cy="923330"/>
          </a:xfrm>
          <a:prstGeom prst="rect">
            <a:avLst/>
          </a:prstGeom>
          <a:noFill/>
        </p:spPr>
        <p:txBody>
          <a:bodyPr wrap="square">
            <a:spAutoFit/>
          </a:bodyPr>
          <a:lstStyle/>
          <a:p>
            <a:r>
              <a:rPr lang="en-IN" b="1" dirty="0"/>
              <a:t>Step 4: Removing Columns</a:t>
            </a:r>
          </a:p>
          <a:p>
            <a:r>
              <a:rPr lang="en-IN" dirty="0"/>
              <a:t>We will remove those columns which have a correlation with our target variable near zero.</a:t>
            </a:r>
          </a:p>
        </p:txBody>
      </p:sp>
      <p:sp>
        <p:nvSpPr>
          <p:cNvPr id="13" name="TextBox 12">
            <a:extLst>
              <a:ext uri="{FF2B5EF4-FFF2-40B4-BE49-F238E27FC236}">
                <a16:creationId xmlns:a16="http://schemas.microsoft.com/office/drawing/2014/main" id="{B1CB9573-7A2D-4C40-809C-9D8450CDC716}"/>
              </a:ext>
            </a:extLst>
          </p:cNvPr>
          <p:cNvSpPr txBox="1"/>
          <p:nvPr/>
        </p:nvSpPr>
        <p:spPr>
          <a:xfrm>
            <a:off x="763030" y="1048165"/>
            <a:ext cx="6098058" cy="523220"/>
          </a:xfrm>
          <a:prstGeom prst="rect">
            <a:avLst/>
          </a:prstGeom>
          <a:noFill/>
        </p:spPr>
        <p:txBody>
          <a:bodyPr wrap="square">
            <a:spAutoFit/>
          </a:bodyPr>
          <a:lstStyle/>
          <a:p>
            <a:r>
              <a:rPr lang="en-IN" sz="2800" b="1" dirty="0"/>
              <a:t>Personal Dataset:</a:t>
            </a:r>
          </a:p>
        </p:txBody>
      </p:sp>
    </p:spTree>
    <p:extLst>
      <p:ext uri="{BB962C8B-B14F-4D97-AF65-F5344CB8AC3E}">
        <p14:creationId xmlns:p14="http://schemas.microsoft.com/office/powerpoint/2010/main" val="3568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ED5E-13C3-48BA-881A-C248A11F02D1}"/>
              </a:ext>
            </a:extLst>
          </p:cNvPr>
          <p:cNvSpPr>
            <a:spLocks noGrp="1"/>
          </p:cNvSpPr>
          <p:nvPr>
            <p:ph type="title"/>
          </p:nvPr>
        </p:nvSpPr>
        <p:spPr/>
        <p:txBody>
          <a:bodyPr>
            <a:normAutofit/>
          </a:bodyPr>
          <a:lstStyle/>
          <a:p>
            <a:r>
              <a:rPr lang="en-IN" sz="2800" b="1" dirty="0">
                <a:latin typeface="+mn-lt"/>
              </a:rPr>
              <a:t>Agree or Disagree Dataset:</a:t>
            </a:r>
          </a:p>
        </p:txBody>
      </p:sp>
      <p:sp>
        <p:nvSpPr>
          <p:cNvPr id="4" name="TextBox 3">
            <a:extLst>
              <a:ext uri="{FF2B5EF4-FFF2-40B4-BE49-F238E27FC236}">
                <a16:creationId xmlns:a16="http://schemas.microsoft.com/office/drawing/2014/main" id="{AD98C180-DD4E-497E-9278-2F3448C16EB2}"/>
              </a:ext>
            </a:extLst>
          </p:cNvPr>
          <p:cNvSpPr txBox="1"/>
          <p:nvPr/>
        </p:nvSpPr>
        <p:spPr>
          <a:xfrm>
            <a:off x="838199" y="1842870"/>
            <a:ext cx="7786817" cy="1200329"/>
          </a:xfrm>
          <a:prstGeom prst="rect">
            <a:avLst/>
          </a:prstGeom>
          <a:noFill/>
        </p:spPr>
        <p:txBody>
          <a:bodyPr wrap="square">
            <a:spAutoFit/>
          </a:bodyPr>
          <a:lstStyle/>
          <a:p>
            <a:r>
              <a:rPr lang="en-IN" b="1" dirty="0"/>
              <a:t>Step 1: Calculating Percentages of agree, disagree and Indifferent</a:t>
            </a:r>
          </a:p>
          <a:p>
            <a:r>
              <a:rPr lang="en-IN" dirty="0"/>
              <a:t>We will write a program that takes all the data from each column and calculate how many agree, disagree or indifferent are there. On this basis, we will calculate the percentages of each and save them into a list.</a:t>
            </a:r>
          </a:p>
        </p:txBody>
      </p:sp>
      <p:sp>
        <p:nvSpPr>
          <p:cNvPr id="6" name="TextBox 5">
            <a:extLst>
              <a:ext uri="{FF2B5EF4-FFF2-40B4-BE49-F238E27FC236}">
                <a16:creationId xmlns:a16="http://schemas.microsoft.com/office/drawing/2014/main" id="{7456FAF2-6D63-49E7-9BC0-9A942E41E89C}"/>
              </a:ext>
            </a:extLst>
          </p:cNvPr>
          <p:cNvSpPr txBox="1"/>
          <p:nvPr/>
        </p:nvSpPr>
        <p:spPr>
          <a:xfrm>
            <a:off x="838199" y="3195381"/>
            <a:ext cx="6098058" cy="1754326"/>
          </a:xfrm>
          <a:prstGeom prst="rect">
            <a:avLst/>
          </a:prstGeom>
          <a:noFill/>
        </p:spPr>
        <p:txBody>
          <a:bodyPr wrap="square">
            <a:spAutoFit/>
          </a:bodyPr>
          <a:lstStyle/>
          <a:p>
            <a:r>
              <a:rPr lang="en-IN" b="1" dirty="0"/>
              <a:t>Step 2: Making A Dataset for This</a:t>
            </a:r>
          </a:p>
          <a:p>
            <a:r>
              <a:rPr lang="en-IN" dirty="0"/>
              <a:t>Now we will make a new dataset that contains four columns </a:t>
            </a:r>
          </a:p>
          <a:p>
            <a:r>
              <a:rPr lang="en-IN" dirty="0"/>
              <a:t> 1:All the column names</a:t>
            </a:r>
          </a:p>
          <a:p>
            <a:r>
              <a:rPr lang="en-IN" dirty="0"/>
              <a:t> 2:How much percentage of agree</a:t>
            </a:r>
          </a:p>
          <a:p>
            <a:r>
              <a:rPr lang="en-IN" dirty="0"/>
              <a:t> 3: How much percentage of disagree</a:t>
            </a:r>
          </a:p>
          <a:p>
            <a:r>
              <a:rPr lang="en-IN" dirty="0"/>
              <a:t> 4: How much percentage of Indifferent</a:t>
            </a:r>
          </a:p>
        </p:txBody>
      </p:sp>
      <p:pic>
        <p:nvPicPr>
          <p:cNvPr id="8" name="Picture 7">
            <a:extLst>
              <a:ext uri="{FF2B5EF4-FFF2-40B4-BE49-F238E27FC236}">
                <a16:creationId xmlns:a16="http://schemas.microsoft.com/office/drawing/2014/main" id="{EF13CE7D-B47C-4AD5-B5B2-AF654F32362A}"/>
              </a:ext>
            </a:extLst>
          </p:cNvPr>
          <p:cNvPicPr>
            <a:picLocks noChangeAspect="1"/>
          </p:cNvPicPr>
          <p:nvPr/>
        </p:nvPicPr>
        <p:blipFill rotWithShape="1">
          <a:blip r:embed="rId2"/>
          <a:srcRect l="16557" t="39068" r="56202" b="37991"/>
          <a:stretch/>
        </p:blipFill>
        <p:spPr>
          <a:xfrm>
            <a:off x="7415178" y="3195381"/>
            <a:ext cx="3938622" cy="1969743"/>
          </a:xfrm>
          <a:prstGeom prst="rect">
            <a:avLst/>
          </a:prstGeom>
        </p:spPr>
      </p:pic>
      <p:sp>
        <p:nvSpPr>
          <p:cNvPr id="10" name="TextBox 9">
            <a:extLst>
              <a:ext uri="{FF2B5EF4-FFF2-40B4-BE49-F238E27FC236}">
                <a16:creationId xmlns:a16="http://schemas.microsoft.com/office/drawing/2014/main" id="{900B8728-4FF6-414C-B7FE-4865230DD93C}"/>
              </a:ext>
            </a:extLst>
          </p:cNvPr>
          <p:cNvSpPr txBox="1"/>
          <p:nvPr/>
        </p:nvSpPr>
        <p:spPr>
          <a:xfrm>
            <a:off x="838199" y="5165124"/>
            <a:ext cx="6098058" cy="923330"/>
          </a:xfrm>
          <a:prstGeom prst="rect">
            <a:avLst/>
          </a:prstGeom>
          <a:noFill/>
        </p:spPr>
        <p:txBody>
          <a:bodyPr wrap="square">
            <a:spAutoFit/>
          </a:bodyPr>
          <a:lstStyle/>
          <a:p>
            <a:r>
              <a:rPr lang="en-IN" b="1" dirty="0"/>
              <a:t>Step 3: Taking the most agreed column</a:t>
            </a:r>
          </a:p>
          <a:p>
            <a:r>
              <a:rPr lang="en-IN" dirty="0"/>
              <a:t>Now we will save only those columns on which people most agreed upon.</a:t>
            </a:r>
          </a:p>
        </p:txBody>
      </p:sp>
    </p:spTree>
    <p:extLst>
      <p:ext uri="{BB962C8B-B14F-4D97-AF65-F5344CB8AC3E}">
        <p14:creationId xmlns:p14="http://schemas.microsoft.com/office/powerpoint/2010/main" val="66902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0380A-B6C0-43AB-87E6-27CE15010525}"/>
              </a:ext>
            </a:extLst>
          </p:cNvPr>
          <p:cNvSpPr txBox="1"/>
          <p:nvPr/>
        </p:nvSpPr>
        <p:spPr>
          <a:xfrm>
            <a:off x="960738" y="723555"/>
            <a:ext cx="6098058" cy="523220"/>
          </a:xfrm>
          <a:prstGeom prst="rect">
            <a:avLst/>
          </a:prstGeom>
          <a:noFill/>
        </p:spPr>
        <p:txBody>
          <a:bodyPr wrap="square">
            <a:spAutoFit/>
          </a:bodyPr>
          <a:lstStyle/>
          <a:p>
            <a:r>
              <a:rPr lang="en-IN" sz="2800" b="1" dirty="0">
                <a:latin typeface="+mn-lt"/>
              </a:rPr>
              <a:t>Agree or Disagree Dataset:</a:t>
            </a:r>
            <a:endParaRPr lang="en-IN" sz="2800" dirty="0"/>
          </a:p>
        </p:txBody>
      </p:sp>
      <p:sp>
        <p:nvSpPr>
          <p:cNvPr id="6" name="TextBox 5">
            <a:extLst>
              <a:ext uri="{FF2B5EF4-FFF2-40B4-BE49-F238E27FC236}">
                <a16:creationId xmlns:a16="http://schemas.microsoft.com/office/drawing/2014/main" id="{D4D7F9E7-362C-4276-9EAC-0D24CA85DA34}"/>
              </a:ext>
            </a:extLst>
          </p:cNvPr>
          <p:cNvSpPr txBox="1"/>
          <p:nvPr/>
        </p:nvSpPr>
        <p:spPr>
          <a:xfrm>
            <a:off x="960738" y="1706946"/>
            <a:ext cx="6098058" cy="923330"/>
          </a:xfrm>
          <a:prstGeom prst="rect">
            <a:avLst/>
          </a:prstGeom>
          <a:noFill/>
        </p:spPr>
        <p:txBody>
          <a:bodyPr wrap="square">
            <a:spAutoFit/>
          </a:bodyPr>
          <a:lstStyle/>
          <a:p>
            <a:r>
              <a:rPr lang="en-IN" b="1" dirty="0"/>
              <a:t>Step 4: Univariant Analysis</a:t>
            </a:r>
          </a:p>
          <a:p>
            <a:r>
              <a:rPr lang="en-IN" dirty="0"/>
              <a:t>Plotting Boxplot And </a:t>
            </a:r>
            <a:r>
              <a:rPr lang="en-IN" dirty="0" err="1"/>
              <a:t>Distplot</a:t>
            </a:r>
            <a:r>
              <a:rPr lang="en-IN" dirty="0"/>
              <a:t> to </a:t>
            </a:r>
            <a:r>
              <a:rPr lang="en-IN" dirty="0" err="1"/>
              <a:t>analyze</a:t>
            </a:r>
            <a:r>
              <a:rPr lang="en-IN" dirty="0"/>
              <a:t> the outliers and the skewness.</a:t>
            </a:r>
          </a:p>
        </p:txBody>
      </p:sp>
      <p:pic>
        <p:nvPicPr>
          <p:cNvPr id="8" name="Picture 7">
            <a:extLst>
              <a:ext uri="{FF2B5EF4-FFF2-40B4-BE49-F238E27FC236}">
                <a16:creationId xmlns:a16="http://schemas.microsoft.com/office/drawing/2014/main" id="{346DFE9B-0D40-47DA-B681-508C31351E4F}"/>
              </a:ext>
            </a:extLst>
          </p:cNvPr>
          <p:cNvPicPr>
            <a:picLocks noChangeAspect="1"/>
          </p:cNvPicPr>
          <p:nvPr/>
        </p:nvPicPr>
        <p:blipFill rotWithShape="1">
          <a:blip r:embed="rId2"/>
          <a:srcRect l="52600" t="34407" r="11622" b="24878"/>
          <a:stretch/>
        </p:blipFill>
        <p:spPr>
          <a:xfrm>
            <a:off x="8421924" y="1458098"/>
            <a:ext cx="2896866" cy="1853513"/>
          </a:xfrm>
          <a:prstGeom prst="rect">
            <a:avLst/>
          </a:prstGeom>
        </p:spPr>
      </p:pic>
      <p:sp>
        <p:nvSpPr>
          <p:cNvPr id="12" name="TextBox 11">
            <a:extLst>
              <a:ext uri="{FF2B5EF4-FFF2-40B4-BE49-F238E27FC236}">
                <a16:creationId xmlns:a16="http://schemas.microsoft.com/office/drawing/2014/main" id="{930E9A69-DECA-42B7-9BD0-C84072DC6628}"/>
              </a:ext>
            </a:extLst>
          </p:cNvPr>
          <p:cNvSpPr txBox="1"/>
          <p:nvPr/>
        </p:nvSpPr>
        <p:spPr>
          <a:xfrm>
            <a:off x="960738" y="3171500"/>
            <a:ext cx="6098058" cy="923330"/>
          </a:xfrm>
          <a:prstGeom prst="rect">
            <a:avLst/>
          </a:prstGeom>
          <a:noFill/>
        </p:spPr>
        <p:txBody>
          <a:bodyPr wrap="square">
            <a:spAutoFit/>
          </a:bodyPr>
          <a:lstStyle/>
          <a:p>
            <a:r>
              <a:rPr lang="en-IN" b="1" dirty="0"/>
              <a:t>Step 5: Removing Skewness</a:t>
            </a:r>
          </a:p>
          <a:p>
            <a:r>
              <a:rPr lang="en-IN" dirty="0"/>
              <a:t>Removed Skewness from all columns which have a skew value of more than .5.</a:t>
            </a:r>
          </a:p>
        </p:txBody>
      </p:sp>
      <p:sp>
        <p:nvSpPr>
          <p:cNvPr id="14" name="TextBox 13">
            <a:extLst>
              <a:ext uri="{FF2B5EF4-FFF2-40B4-BE49-F238E27FC236}">
                <a16:creationId xmlns:a16="http://schemas.microsoft.com/office/drawing/2014/main" id="{416F41B9-C4C6-4BD5-B60C-95CC1B0D2ABC}"/>
              </a:ext>
            </a:extLst>
          </p:cNvPr>
          <p:cNvSpPr txBox="1"/>
          <p:nvPr/>
        </p:nvSpPr>
        <p:spPr>
          <a:xfrm>
            <a:off x="960738" y="4827888"/>
            <a:ext cx="6098058" cy="646331"/>
          </a:xfrm>
          <a:prstGeom prst="rect">
            <a:avLst/>
          </a:prstGeom>
          <a:noFill/>
        </p:spPr>
        <p:txBody>
          <a:bodyPr wrap="square">
            <a:spAutoFit/>
          </a:bodyPr>
          <a:lstStyle/>
          <a:p>
            <a:r>
              <a:rPr lang="en-IN" b="1" dirty="0"/>
              <a:t>Step 6: Saving The data frame</a:t>
            </a:r>
          </a:p>
          <a:p>
            <a:r>
              <a:rPr lang="en-IN" dirty="0"/>
              <a:t>Finally, we will save our dataset.</a:t>
            </a:r>
          </a:p>
        </p:txBody>
      </p:sp>
    </p:spTree>
    <p:extLst>
      <p:ext uri="{BB962C8B-B14F-4D97-AF65-F5344CB8AC3E}">
        <p14:creationId xmlns:p14="http://schemas.microsoft.com/office/powerpoint/2010/main" val="2560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4546-C587-43FA-91E4-343DA037274B}"/>
              </a:ext>
            </a:extLst>
          </p:cNvPr>
          <p:cNvSpPr>
            <a:spLocks noGrp="1"/>
          </p:cNvSpPr>
          <p:nvPr>
            <p:ph type="title"/>
          </p:nvPr>
        </p:nvSpPr>
        <p:spPr>
          <a:xfrm>
            <a:off x="343930" y="204487"/>
            <a:ext cx="10515600" cy="1325563"/>
          </a:xfrm>
        </p:spPr>
        <p:txBody>
          <a:bodyPr>
            <a:normAutofit/>
          </a:bodyPr>
          <a:lstStyle/>
          <a:p>
            <a:r>
              <a:rPr lang="en-IN" sz="2800" b="1" dirty="0">
                <a:latin typeface="+mn-lt"/>
              </a:rPr>
              <a:t>Which Website Dataset:</a:t>
            </a:r>
            <a:endParaRPr lang="en-IN" sz="2800" dirty="0"/>
          </a:p>
        </p:txBody>
      </p:sp>
      <p:sp>
        <p:nvSpPr>
          <p:cNvPr id="3" name="TextBox 2">
            <a:extLst>
              <a:ext uri="{FF2B5EF4-FFF2-40B4-BE49-F238E27FC236}">
                <a16:creationId xmlns:a16="http://schemas.microsoft.com/office/drawing/2014/main" id="{EB86BEF0-C413-4F77-8D94-1CAB5356DA60}"/>
              </a:ext>
            </a:extLst>
          </p:cNvPr>
          <p:cNvSpPr txBox="1"/>
          <p:nvPr/>
        </p:nvSpPr>
        <p:spPr>
          <a:xfrm>
            <a:off x="553995" y="1530050"/>
            <a:ext cx="6916702" cy="646331"/>
          </a:xfrm>
          <a:prstGeom prst="rect">
            <a:avLst/>
          </a:prstGeom>
          <a:noFill/>
        </p:spPr>
        <p:txBody>
          <a:bodyPr wrap="none" rtlCol="0">
            <a:spAutoFit/>
          </a:bodyPr>
          <a:lstStyle/>
          <a:p>
            <a:r>
              <a:rPr lang="en-IN" b="1" dirty="0"/>
              <a:t>Step 1: Univariant Analysis</a:t>
            </a:r>
          </a:p>
          <a:p>
            <a:r>
              <a:rPr lang="en-IN" dirty="0"/>
              <a:t>Plotting Boxplot And </a:t>
            </a:r>
            <a:r>
              <a:rPr lang="en-IN" dirty="0" err="1"/>
              <a:t>Distplot</a:t>
            </a:r>
            <a:r>
              <a:rPr lang="en-IN" dirty="0"/>
              <a:t> to </a:t>
            </a:r>
            <a:r>
              <a:rPr lang="en-IN" dirty="0" err="1"/>
              <a:t>analyze</a:t>
            </a:r>
            <a:r>
              <a:rPr lang="en-IN" dirty="0"/>
              <a:t> the outliers and the skewness.</a:t>
            </a:r>
          </a:p>
        </p:txBody>
      </p:sp>
      <p:sp>
        <p:nvSpPr>
          <p:cNvPr id="4" name="TextBox 3">
            <a:extLst>
              <a:ext uri="{FF2B5EF4-FFF2-40B4-BE49-F238E27FC236}">
                <a16:creationId xmlns:a16="http://schemas.microsoft.com/office/drawing/2014/main" id="{BE7E1088-C4FF-4CD2-92B4-581AA76D09DC}"/>
              </a:ext>
            </a:extLst>
          </p:cNvPr>
          <p:cNvSpPr txBox="1"/>
          <p:nvPr/>
        </p:nvSpPr>
        <p:spPr>
          <a:xfrm>
            <a:off x="553995" y="3203664"/>
            <a:ext cx="7490254" cy="923330"/>
          </a:xfrm>
          <a:prstGeom prst="rect">
            <a:avLst/>
          </a:prstGeom>
          <a:noFill/>
        </p:spPr>
        <p:txBody>
          <a:bodyPr wrap="square">
            <a:spAutoFit/>
          </a:bodyPr>
          <a:lstStyle/>
          <a:p>
            <a:r>
              <a:rPr lang="en-IN" b="1" dirty="0"/>
              <a:t>Step 2: Bivariant Analysis</a:t>
            </a:r>
          </a:p>
          <a:p>
            <a:r>
              <a:rPr lang="en-IN" dirty="0"/>
              <a:t>Finding The correlation and plotting a Heatmap the see the correlation between our target variable “Recommend to a friend” and other columns.</a:t>
            </a:r>
          </a:p>
        </p:txBody>
      </p:sp>
      <p:sp>
        <p:nvSpPr>
          <p:cNvPr id="5" name="TextBox 4">
            <a:extLst>
              <a:ext uri="{FF2B5EF4-FFF2-40B4-BE49-F238E27FC236}">
                <a16:creationId xmlns:a16="http://schemas.microsoft.com/office/drawing/2014/main" id="{9360CDDA-82D4-4DB8-ABA7-A317B88D390B}"/>
              </a:ext>
            </a:extLst>
          </p:cNvPr>
          <p:cNvSpPr txBox="1"/>
          <p:nvPr/>
        </p:nvSpPr>
        <p:spPr>
          <a:xfrm>
            <a:off x="553995" y="5154277"/>
            <a:ext cx="6098058" cy="646331"/>
          </a:xfrm>
          <a:prstGeom prst="rect">
            <a:avLst/>
          </a:prstGeom>
          <a:noFill/>
        </p:spPr>
        <p:txBody>
          <a:bodyPr wrap="square">
            <a:spAutoFit/>
          </a:bodyPr>
          <a:lstStyle/>
          <a:p>
            <a:r>
              <a:rPr lang="en-IN" b="1" dirty="0"/>
              <a:t>Step 3: Plotting Heatmap</a:t>
            </a:r>
          </a:p>
          <a:p>
            <a:r>
              <a:rPr lang="en-IN" dirty="0"/>
              <a:t>Plotting Heatmap with the correlation.</a:t>
            </a:r>
          </a:p>
        </p:txBody>
      </p:sp>
      <p:pic>
        <p:nvPicPr>
          <p:cNvPr id="7" name="Picture 6">
            <a:extLst>
              <a:ext uri="{FF2B5EF4-FFF2-40B4-BE49-F238E27FC236}">
                <a16:creationId xmlns:a16="http://schemas.microsoft.com/office/drawing/2014/main" id="{9AAB2C82-0BD2-41DF-B13C-004712EE0257}"/>
              </a:ext>
            </a:extLst>
          </p:cNvPr>
          <p:cNvPicPr>
            <a:picLocks noChangeAspect="1"/>
          </p:cNvPicPr>
          <p:nvPr/>
        </p:nvPicPr>
        <p:blipFill rotWithShape="1">
          <a:blip r:embed="rId2"/>
          <a:srcRect l="65574" t="27525" r="10709" b="30802"/>
          <a:stretch/>
        </p:blipFill>
        <p:spPr>
          <a:xfrm>
            <a:off x="9717049" y="407177"/>
            <a:ext cx="2199852" cy="1769204"/>
          </a:xfrm>
          <a:prstGeom prst="rect">
            <a:avLst/>
          </a:prstGeom>
        </p:spPr>
      </p:pic>
      <p:pic>
        <p:nvPicPr>
          <p:cNvPr id="9" name="Picture 8">
            <a:extLst>
              <a:ext uri="{FF2B5EF4-FFF2-40B4-BE49-F238E27FC236}">
                <a16:creationId xmlns:a16="http://schemas.microsoft.com/office/drawing/2014/main" id="{8F5116A0-E580-41CC-A31F-0F69B057546C}"/>
              </a:ext>
            </a:extLst>
          </p:cNvPr>
          <p:cNvPicPr>
            <a:picLocks noChangeAspect="1"/>
          </p:cNvPicPr>
          <p:nvPr/>
        </p:nvPicPr>
        <p:blipFill rotWithShape="1">
          <a:blip r:embed="rId3"/>
          <a:srcRect l="25237" t="21428" r="20213" b="2318"/>
          <a:stretch/>
        </p:blipFill>
        <p:spPr>
          <a:xfrm>
            <a:off x="9742630" y="4932986"/>
            <a:ext cx="2449370" cy="1925014"/>
          </a:xfrm>
          <a:prstGeom prst="rect">
            <a:avLst/>
          </a:prstGeom>
        </p:spPr>
      </p:pic>
      <p:pic>
        <p:nvPicPr>
          <p:cNvPr id="11" name="Picture 10">
            <a:extLst>
              <a:ext uri="{FF2B5EF4-FFF2-40B4-BE49-F238E27FC236}">
                <a16:creationId xmlns:a16="http://schemas.microsoft.com/office/drawing/2014/main" id="{14F39AA1-5880-47DD-815A-E974901B39BF}"/>
              </a:ext>
            </a:extLst>
          </p:cNvPr>
          <p:cNvPicPr>
            <a:picLocks noChangeAspect="1"/>
          </p:cNvPicPr>
          <p:nvPr/>
        </p:nvPicPr>
        <p:blipFill rotWithShape="1">
          <a:blip r:embed="rId4"/>
          <a:srcRect l="60829" t="28724" r="21128" b="54434"/>
          <a:stretch/>
        </p:blipFill>
        <p:spPr>
          <a:xfrm>
            <a:off x="9522953" y="2176381"/>
            <a:ext cx="2436503" cy="1278650"/>
          </a:xfrm>
          <a:prstGeom prst="rect">
            <a:avLst/>
          </a:prstGeom>
        </p:spPr>
      </p:pic>
    </p:spTree>
    <p:extLst>
      <p:ext uri="{BB962C8B-B14F-4D97-AF65-F5344CB8AC3E}">
        <p14:creationId xmlns:p14="http://schemas.microsoft.com/office/powerpoint/2010/main" val="22863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2FBF8-2559-4EB8-B12A-5C04CF28F21B}"/>
              </a:ext>
            </a:extLst>
          </p:cNvPr>
          <p:cNvSpPr txBox="1"/>
          <p:nvPr/>
        </p:nvSpPr>
        <p:spPr>
          <a:xfrm>
            <a:off x="886599" y="3429000"/>
            <a:ext cx="6098058" cy="923330"/>
          </a:xfrm>
          <a:prstGeom prst="rect">
            <a:avLst/>
          </a:prstGeom>
          <a:noFill/>
        </p:spPr>
        <p:txBody>
          <a:bodyPr wrap="square">
            <a:spAutoFit/>
          </a:bodyPr>
          <a:lstStyle/>
          <a:p>
            <a:r>
              <a:rPr lang="en-IN" b="1" dirty="0"/>
              <a:t>Step 5: Removing Skewness</a:t>
            </a:r>
          </a:p>
          <a:p>
            <a:r>
              <a:rPr lang="en-IN" dirty="0"/>
              <a:t>Removed Skewness from all columns which have a skew value of more than .5.</a:t>
            </a:r>
          </a:p>
        </p:txBody>
      </p:sp>
      <p:sp>
        <p:nvSpPr>
          <p:cNvPr id="4" name="TextBox 3">
            <a:extLst>
              <a:ext uri="{FF2B5EF4-FFF2-40B4-BE49-F238E27FC236}">
                <a16:creationId xmlns:a16="http://schemas.microsoft.com/office/drawing/2014/main" id="{8C14DE19-C972-47F4-AB06-BD83E8E629A4}"/>
              </a:ext>
            </a:extLst>
          </p:cNvPr>
          <p:cNvSpPr txBox="1"/>
          <p:nvPr/>
        </p:nvSpPr>
        <p:spPr>
          <a:xfrm>
            <a:off x="886599" y="4886505"/>
            <a:ext cx="6098058" cy="646331"/>
          </a:xfrm>
          <a:prstGeom prst="rect">
            <a:avLst/>
          </a:prstGeom>
          <a:noFill/>
        </p:spPr>
        <p:txBody>
          <a:bodyPr wrap="square">
            <a:spAutoFit/>
          </a:bodyPr>
          <a:lstStyle/>
          <a:p>
            <a:r>
              <a:rPr lang="en-IN" b="1" dirty="0"/>
              <a:t>Step 6: Saving The data frame</a:t>
            </a:r>
          </a:p>
          <a:p>
            <a:r>
              <a:rPr lang="en-IN" dirty="0"/>
              <a:t>Finally, we will save our dataset.</a:t>
            </a:r>
          </a:p>
        </p:txBody>
      </p:sp>
      <p:sp>
        <p:nvSpPr>
          <p:cNvPr id="5" name="TextBox 4">
            <a:extLst>
              <a:ext uri="{FF2B5EF4-FFF2-40B4-BE49-F238E27FC236}">
                <a16:creationId xmlns:a16="http://schemas.microsoft.com/office/drawing/2014/main" id="{05925FBB-1096-4B38-8E20-1B8B38706194}"/>
              </a:ext>
            </a:extLst>
          </p:cNvPr>
          <p:cNvSpPr txBox="1"/>
          <p:nvPr/>
        </p:nvSpPr>
        <p:spPr>
          <a:xfrm>
            <a:off x="886599" y="1975310"/>
            <a:ext cx="6098058" cy="923330"/>
          </a:xfrm>
          <a:prstGeom prst="rect">
            <a:avLst/>
          </a:prstGeom>
          <a:noFill/>
        </p:spPr>
        <p:txBody>
          <a:bodyPr wrap="square">
            <a:spAutoFit/>
          </a:bodyPr>
          <a:lstStyle/>
          <a:p>
            <a:r>
              <a:rPr lang="en-IN" b="1" dirty="0"/>
              <a:t>Step 4: Removing Columns</a:t>
            </a:r>
          </a:p>
          <a:p>
            <a:r>
              <a:rPr lang="en-IN" dirty="0"/>
              <a:t>We will remove those columns which have a correlation with our target variable near zero.</a:t>
            </a:r>
          </a:p>
        </p:txBody>
      </p:sp>
      <p:sp>
        <p:nvSpPr>
          <p:cNvPr id="6" name="TextBox 5">
            <a:extLst>
              <a:ext uri="{FF2B5EF4-FFF2-40B4-BE49-F238E27FC236}">
                <a16:creationId xmlns:a16="http://schemas.microsoft.com/office/drawing/2014/main" id="{DE3225C1-9D94-4B65-9430-1355A8A746B6}"/>
              </a:ext>
            </a:extLst>
          </p:cNvPr>
          <p:cNvSpPr txBox="1"/>
          <p:nvPr/>
        </p:nvSpPr>
        <p:spPr>
          <a:xfrm>
            <a:off x="763030" y="1048165"/>
            <a:ext cx="6098058" cy="523220"/>
          </a:xfrm>
          <a:prstGeom prst="rect">
            <a:avLst/>
          </a:prstGeom>
          <a:noFill/>
        </p:spPr>
        <p:txBody>
          <a:bodyPr wrap="square">
            <a:spAutoFit/>
          </a:bodyPr>
          <a:lstStyle/>
          <a:p>
            <a:r>
              <a:rPr lang="en-IN" sz="2800" b="1" dirty="0"/>
              <a:t> </a:t>
            </a:r>
            <a:r>
              <a:rPr lang="en-IN" sz="2800" b="1" dirty="0">
                <a:latin typeface="+mn-lt"/>
              </a:rPr>
              <a:t>Which Website Dataset:</a:t>
            </a:r>
            <a:endParaRPr lang="en-IN" sz="2800" b="1" dirty="0"/>
          </a:p>
        </p:txBody>
      </p:sp>
    </p:spTree>
    <p:extLst>
      <p:ext uri="{BB962C8B-B14F-4D97-AF65-F5344CB8AC3E}">
        <p14:creationId xmlns:p14="http://schemas.microsoft.com/office/powerpoint/2010/main" val="112363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C26F-C0F4-4B12-B642-1F2F517E144A}"/>
              </a:ext>
            </a:extLst>
          </p:cNvPr>
          <p:cNvSpPr>
            <a:spLocks noGrp="1"/>
          </p:cNvSpPr>
          <p:nvPr>
            <p:ph type="title"/>
          </p:nvPr>
        </p:nvSpPr>
        <p:spPr>
          <a:xfrm>
            <a:off x="838200" y="555625"/>
            <a:ext cx="10515600" cy="1325563"/>
          </a:xfrm>
        </p:spPr>
        <p:txBody>
          <a:bodyPr/>
          <a:lstStyle/>
          <a:p>
            <a:r>
              <a:rPr lang="en-IN" dirty="0"/>
              <a:t>Merging all the separate dataset:</a:t>
            </a:r>
          </a:p>
        </p:txBody>
      </p:sp>
      <p:sp>
        <p:nvSpPr>
          <p:cNvPr id="3" name="TextBox 2">
            <a:extLst>
              <a:ext uri="{FF2B5EF4-FFF2-40B4-BE49-F238E27FC236}">
                <a16:creationId xmlns:a16="http://schemas.microsoft.com/office/drawing/2014/main" id="{45F67A4A-12DC-4C75-A927-95B6F93372F9}"/>
              </a:ext>
            </a:extLst>
          </p:cNvPr>
          <p:cNvSpPr txBox="1"/>
          <p:nvPr/>
        </p:nvSpPr>
        <p:spPr>
          <a:xfrm>
            <a:off x="838200" y="2228671"/>
            <a:ext cx="8513805" cy="1200329"/>
          </a:xfrm>
          <a:prstGeom prst="rect">
            <a:avLst/>
          </a:prstGeom>
          <a:noFill/>
        </p:spPr>
        <p:txBody>
          <a:bodyPr wrap="square" rtlCol="0">
            <a:spAutoFit/>
          </a:bodyPr>
          <a:lstStyle/>
          <a:p>
            <a:r>
              <a:rPr lang="en-IN" sz="2400" dirty="0"/>
              <a:t>Now we will join all the three separate datasets to a single dataset to become one dataset that is free from most outliers and skewness</a:t>
            </a:r>
          </a:p>
        </p:txBody>
      </p:sp>
      <p:pic>
        <p:nvPicPr>
          <p:cNvPr id="5" name="Picture 4">
            <a:extLst>
              <a:ext uri="{FF2B5EF4-FFF2-40B4-BE49-F238E27FC236}">
                <a16:creationId xmlns:a16="http://schemas.microsoft.com/office/drawing/2014/main" id="{89137B5E-3D47-4B35-A667-959408620ED9}"/>
              </a:ext>
            </a:extLst>
          </p:cNvPr>
          <p:cNvPicPr>
            <a:picLocks noChangeAspect="1"/>
          </p:cNvPicPr>
          <p:nvPr/>
        </p:nvPicPr>
        <p:blipFill rotWithShape="1">
          <a:blip r:embed="rId2"/>
          <a:srcRect l="16041" t="55070" r="8750" b="17021"/>
          <a:stretch/>
        </p:blipFill>
        <p:spPr>
          <a:xfrm>
            <a:off x="1511300" y="4020254"/>
            <a:ext cx="9169400" cy="1913117"/>
          </a:xfrm>
          <a:prstGeom prst="rect">
            <a:avLst/>
          </a:prstGeom>
        </p:spPr>
      </p:pic>
    </p:spTree>
    <p:extLst>
      <p:ext uri="{BB962C8B-B14F-4D97-AF65-F5344CB8AC3E}">
        <p14:creationId xmlns:p14="http://schemas.microsoft.com/office/powerpoint/2010/main" val="59093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5B5C-9BE2-49D4-96CC-B1BD9273A3D7}"/>
              </a:ext>
            </a:extLst>
          </p:cNvPr>
          <p:cNvSpPr>
            <a:spLocks noGrp="1"/>
          </p:cNvSpPr>
          <p:nvPr>
            <p:ph type="title"/>
          </p:nvPr>
        </p:nvSpPr>
        <p:spPr>
          <a:xfrm>
            <a:off x="4229100" y="2766218"/>
            <a:ext cx="3733800" cy="1325563"/>
          </a:xfrm>
        </p:spPr>
        <p:txBody>
          <a:bodyPr/>
          <a:lstStyle/>
          <a:p>
            <a:r>
              <a:rPr lang="en-IN" dirty="0"/>
              <a:t>Thank You!!!</a:t>
            </a:r>
          </a:p>
        </p:txBody>
      </p:sp>
    </p:spTree>
    <p:extLst>
      <p:ext uri="{BB962C8B-B14F-4D97-AF65-F5344CB8AC3E}">
        <p14:creationId xmlns:p14="http://schemas.microsoft.com/office/powerpoint/2010/main" val="185196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711397" y="1526207"/>
            <a:ext cx="3885680" cy="492443"/>
          </a:xfrm>
          <a:prstGeom prst="rect">
            <a:avLst/>
          </a:prstGeom>
          <a:noFill/>
        </p:spPr>
        <p:txBody>
          <a:bodyPr wrap="none" lIns="0" tIns="0" rIns="0" bIns="0" rtlCol="0">
            <a:spAutoFit/>
          </a:bodyPr>
          <a:lstStyle/>
          <a:p>
            <a:pPr>
              <a:tabLst>
                <a:tab pos="347663" algn="l"/>
              </a:tabLst>
            </a:pPr>
            <a:r>
              <a:rPr lang="en-US" sz="3200" b="1" dirty="0">
                <a:solidFill>
                  <a:srgbClr val="30353F"/>
                </a:solidFill>
                <a:latin typeface="+mj-lt"/>
              </a:rPr>
              <a:t>Problem Statement:</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a:extLst>
              <a:ext uri="{FF2B5EF4-FFF2-40B4-BE49-F238E27FC236}">
                <a16:creationId xmlns:a16="http://schemas.microsoft.com/office/drawing/2014/main" id="{E318BA27-B03A-4672-8F8C-9F0DD12E6358}"/>
              </a:ext>
            </a:extLst>
          </p:cNvPr>
          <p:cNvSpPr txBox="1"/>
          <p:nvPr/>
        </p:nvSpPr>
        <p:spPr>
          <a:xfrm>
            <a:off x="711397" y="3101545"/>
            <a:ext cx="9408787" cy="2031325"/>
          </a:xfrm>
          <a:prstGeom prst="rect">
            <a:avLst/>
          </a:prstGeom>
          <a:noFill/>
        </p:spPr>
        <p:txBody>
          <a:bodyPr wrap="square" rtlCol="0">
            <a:spAutoFit/>
          </a:bodyPr>
          <a:lstStyle/>
          <a:p>
            <a:r>
              <a:rPr lang="en-IN" sz="1800" dirty="0">
                <a:solidFill>
                  <a:srgbClr val="111111"/>
                </a:solidFill>
                <a:effectLst/>
                <a:latin typeface="Arial" panose="020B0604020202020204" pitchFamily="34" charset="0"/>
                <a:ea typeface="Calibri" panose="020F0502020204030204" pitchFamily="34" charset="0"/>
              </a:rPr>
              <a:t>Customer satisfaction has emerged as one of the most important factors that guarantee the success of the online store.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So, I have given a dataset of several rows and columns upon which I need to perform data analysis.</a:t>
            </a:r>
            <a:endParaRPr lang="en-IN" dirty="0"/>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8EA5-F922-4773-9133-9126812E5BD6}"/>
              </a:ext>
            </a:extLst>
          </p:cNvPr>
          <p:cNvSpPr>
            <a:spLocks noGrp="1"/>
          </p:cNvSpPr>
          <p:nvPr>
            <p:ph type="title"/>
          </p:nvPr>
        </p:nvSpPr>
        <p:spPr/>
        <p:txBody>
          <a:bodyPr/>
          <a:lstStyle/>
          <a:p>
            <a:r>
              <a:rPr lang="en-IN" dirty="0"/>
              <a:t>Dataset:</a:t>
            </a:r>
          </a:p>
        </p:txBody>
      </p:sp>
      <p:grpSp>
        <p:nvGrpSpPr>
          <p:cNvPr id="21" name="Group 20" descr="This is an icon of a chart. ">
            <a:extLst>
              <a:ext uri="{FF2B5EF4-FFF2-40B4-BE49-F238E27FC236}">
                <a16:creationId xmlns:a16="http://schemas.microsoft.com/office/drawing/2014/main" id="{FA4B73AE-6243-4B6F-9761-F17E7C28A10D}"/>
              </a:ext>
            </a:extLst>
          </p:cNvPr>
          <p:cNvGrpSpPr/>
          <p:nvPr/>
        </p:nvGrpSpPr>
        <p:grpSpPr>
          <a:xfrm>
            <a:off x="9178091" y="4509010"/>
            <a:ext cx="377200" cy="179334"/>
            <a:chOff x="4254500" y="2100263"/>
            <a:chExt cx="1906588" cy="906463"/>
          </a:xfrm>
        </p:grpSpPr>
        <p:sp>
          <p:nvSpPr>
            <p:cNvPr id="22" name="Freeform 5">
              <a:extLst>
                <a:ext uri="{FF2B5EF4-FFF2-40B4-BE49-F238E27FC236}">
                  <a16:creationId xmlns:a16="http://schemas.microsoft.com/office/drawing/2014/main" id="{EAF9F202-D402-4946-A9DC-E110A724E360}"/>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83AAA548-EA37-47B1-837F-692754BF5A44}"/>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7">
              <a:extLst>
                <a:ext uri="{FF2B5EF4-FFF2-40B4-BE49-F238E27FC236}">
                  <a16:creationId xmlns:a16="http://schemas.microsoft.com/office/drawing/2014/main" id="{33D84456-532E-45B9-8B33-B6DD93D39884}"/>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19">
            <a:extLst>
              <a:ext uri="{FF2B5EF4-FFF2-40B4-BE49-F238E27FC236}">
                <a16:creationId xmlns:a16="http://schemas.microsoft.com/office/drawing/2014/main" id="{51697E84-0016-447C-B629-E6D417EE67CC}"/>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9" name="TextBox 28">
            <a:extLst>
              <a:ext uri="{FF2B5EF4-FFF2-40B4-BE49-F238E27FC236}">
                <a16:creationId xmlns:a16="http://schemas.microsoft.com/office/drawing/2014/main" id="{1D9852B0-48D7-4A0D-8C87-0EE7B9B67EF8}"/>
              </a:ext>
            </a:extLst>
          </p:cNvPr>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pic>
        <p:nvPicPr>
          <p:cNvPr id="31" name="Picture 30">
            <a:extLst>
              <a:ext uri="{FF2B5EF4-FFF2-40B4-BE49-F238E27FC236}">
                <a16:creationId xmlns:a16="http://schemas.microsoft.com/office/drawing/2014/main" id="{358C7FD4-C1C0-4F6F-82A5-CBE0EDA7B4C0}"/>
              </a:ext>
            </a:extLst>
          </p:cNvPr>
          <p:cNvPicPr>
            <a:picLocks noChangeAspect="1"/>
          </p:cNvPicPr>
          <p:nvPr/>
        </p:nvPicPr>
        <p:blipFill rotWithShape="1">
          <a:blip r:embed="rId2"/>
          <a:srcRect l="16925" t="29540" r="9899"/>
          <a:stretch/>
        </p:blipFill>
        <p:spPr>
          <a:xfrm>
            <a:off x="2099767" y="2049034"/>
            <a:ext cx="7992466" cy="4326830"/>
          </a:xfrm>
          <a:prstGeom prst="rect">
            <a:avLst/>
          </a:prstGeom>
        </p:spPr>
      </p:pic>
      <p:sp>
        <p:nvSpPr>
          <p:cNvPr id="32" name="TextBox 31">
            <a:extLst>
              <a:ext uri="{FF2B5EF4-FFF2-40B4-BE49-F238E27FC236}">
                <a16:creationId xmlns:a16="http://schemas.microsoft.com/office/drawing/2014/main" id="{92A84BF1-592B-478D-B455-96103072B638}"/>
              </a:ext>
            </a:extLst>
          </p:cNvPr>
          <p:cNvSpPr txBox="1"/>
          <p:nvPr/>
        </p:nvSpPr>
        <p:spPr>
          <a:xfrm>
            <a:off x="838200" y="1500529"/>
            <a:ext cx="6605270" cy="369332"/>
          </a:xfrm>
          <a:prstGeom prst="rect">
            <a:avLst/>
          </a:prstGeom>
          <a:noFill/>
        </p:spPr>
        <p:txBody>
          <a:bodyPr wrap="none" rtlCol="0">
            <a:spAutoFit/>
          </a:bodyPr>
          <a:lstStyle/>
          <a:p>
            <a:r>
              <a:rPr lang="en-IN" dirty="0"/>
              <a:t>This dataset contains several columns few of them are shown here </a:t>
            </a:r>
          </a:p>
        </p:txBody>
      </p:sp>
    </p:spTree>
    <p:extLst>
      <p:ext uri="{BB962C8B-B14F-4D97-AF65-F5344CB8AC3E}">
        <p14:creationId xmlns:p14="http://schemas.microsoft.com/office/powerpoint/2010/main" val="244363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1B9A-D363-4D20-9E8F-2D3B6D80DD35}"/>
              </a:ext>
            </a:extLst>
          </p:cNvPr>
          <p:cNvSpPr>
            <a:spLocks noGrp="1"/>
          </p:cNvSpPr>
          <p:nvPr>
            <p:ph type="title"/>
          </p:nvPr>
        </p:nvSpPr>
        <p:spPr/>
        <p:txBody>
          <a:bodyPr/>
          <a:lstStyle/>
          <a:p>
            <a:r>
              <a:rPr lang="en-IN" dirty="0"/>
              <a:t>Problem With Column Names:</a:t>
            </a:r>
          </a:p>
        </p:txBody>
      </p:sp>
      <p:sp>
        <p:nvSpPr>
          <p:cNvPr id="6" name="TextBox 5">
            <a:extLst>
              <a:ext uri="{FF2B5EF4-FFF2-40B4-BE49-F238E27FC236}">
                <a16:creationId xmlns:a16="http://schemas.microsoft.com/office/drawing/2014/main" id="{68E73E06-602E-4E79-AA3A-7BDFE6830E66}"/>
              </a:ext>
            </a:extLst>
          </p:cNvPr>
          <p:cNvSpPr txBox="1"/>
          <p:nvPr/>
        </p:nvSpPr>
        <p:spPr>
          <a:xfrm>
            <a:off x="948381" y="1690688"/>
            <a:ext cx="10303819" cy="923330"/>
          </a:xfrm>
          <a:prstGeom prst="rect">
            <a:avLst/>
          </a:prstGeom>
          <a:noFill/>
        </p:spPr>
        <p:txBody>
          <a:bodyPr wrap="square" rtlCol="0">
            <a:spAutoFit/>
          </a:bodyPr>
          <a:lstStyle/>
          <a:p>
            <a:r>
              <a:rPr lang="en-IN" dirty="0"/>
              <a:t>So as you can see all the columns have too large names. So our first order of business would be to reduce these column names to something more readable. So we perform some coding and changed all the column names.</a:t>
            </a:r>
          </a:p>
        </p:txBody>
      </p:sp>
      <p:sp>
        <p:nvSpPr>
          <p:cNvPr id="7" name="TextBox 6">
            <a:extLst>
              <a:ext uri="{FF2B5EF4-FFF2-40B4-BE49-F238E27FC236}">
                <a16:creationId xmlns:a16="http://schemas.microsoft.com/office/drawing/2014/main" id="{A07BF828-C713-48F3-8112-2CDFFFAF124B}"/>
              </a:ext>
            </a:extLst>
          </p:cNvPr>
          <p:cNvSpPr txBox="1"/>
          <p:nvPr/>
        </p:nvSpPr>
        <p:spPr>
          <a:xfrm>
            <a:off x="948381" y="2646919"/>
            <a:ext cx="2598981" cy="369332"/>
          </a:xfrm>
          <a:prstGeom prst="rect">
            <a:avLst/>
          </a:prstGeom>
          <a:noFill/>
        </p:spPr>
        <p:txBody>
          <a:bodyPr wrap="none" rtlCol="0">
            <a:spAutoFit/>
          </a:bodyPr>
          <a:lstStyle/>
          <a:p>
            <a:r>
              <a:rPr lang="en-IN" dirty="0"/>
              <a:t>The Changed names are:</a:t>
            </a:r>
          </a:p>
        </p:txBody>
      </p:sp>
      <p:pic>
        <p:nvPicPr>
          <p:cNvPr id="9" name="Picture 8">
            <a:extLst>
              <a:ext uri="{FF2B5EF4-FFF2-40B4-BE49-F238E27FC236}">
                <a16:creationId xmlns:a16="http://schemas.microsoft.com/office/drawing/2014/main" id="{5F1F0B15-5720-47E4-A748-7139660F2C0B}"/>
              </a:ext>
            </a:extLst>
          </p:cNvPr>
          <p:cNvPicPr>
            <a:picLocks noChangeAspect="1"/>
          </p:cNvPicPr>
          <p:nvPr/>
        </p:nvPicPr>
        <p:blipFill rotWithShape="1">
          <a:blip r:embed="rId2"/>
          <a:srcRect l="16458" t="51853" r="9896" b="24640"/>
          <a:stretch/>
        </p:blipFill>
        <p:spPr>
          <a:xfrm>
            <a:off x="1231900" y="3841750"/>
            <a:ext cx="9728200" cy="2273300"/>
          </a:xfrm>
          <a:prstGeom prst="rect">
            <a:avLst/>
          </a:prstGeom>
        </p:spPr>
      </p:pic>
    </p:spTree>
    <p:extLst>
      <p:ext uri="{BB962C8B-B14F-4D97-AF65-F5344CB8AC3E}">
        <p14:creationId xmlns:p14="http://schemas.microsoft.com/office/powerpoint/2010/main" val="154185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1406-000F-4950-9FC9-DAD5344DD1E4}"/>
              </a:ext>
            </a:extLst>
          </p:cNvPr>
          <p:cNvSpPr>
            <a:spLocks noGrp="1"/>
          </p:cNvSpPr>
          <p:nvPr>
            <p:ph type="title"/>
          </p:nvPr>
        </p:nvSpPr>
        <p:spPr>
          <a:xfrm>
            <a:off x="838200" y="1032390"/>
            <a:ext cx="10515600" cy="1325563"/>
          </a:xfrm>
        </p:spPr>
        <p:txBody>
          <a:bodyPr/>
          <a:lstStyle/>
          <a:p>
            <a:r>
              <a:rPr lang="en-IN" dirty="0"/>
              <a:t>Data frame Separation:</a:t>
            </a:r>
          </a:p>
        </p:txBody>
      </p:sp>
      <p:sp>
        <p:nvSpPr>
          <p:cNvPr id="3" name="TextBox 2">
            <a:extLst>
              <a:ext uri="{FF2B5EF4-FFF2-40B4-BE49-F238E27FC236}">
                <a16:creationId xmlns:a16="http://schemas.microsoft.com/office/drawing/2014/main" id="{065548C5-EE21-4DD1-92C6-041081F62714}"/>
              </a:ext>
            </a:extLst>
          </p:cNvPr>
          <p:cNvSpPr txBox="1"/>
          <p:nvPr/>
        </p:nvSpPr>
        <p:spPr>
          <a:xfrm>
            <a:off x="838200" y="3352672"/>
            <a:ext cx="9189308" cy="2031325"/>
          </a:xfrm>
          <a:prstGeom prst="rect">
            <a:avLst/>
          </a:prstGeom>
          <a:noFill/>
        </p:spPr>
        <p:txBody>
          <a:bodyPr wrap="square" rtlCol="0">
            <a:spAutoFit/>
          </a:bodyPr>
          <a:lstStyle/>
          <a:p>
            <a:r>
              <a:rPr lang="en-IN" dirty="0"/>
              <a:t>As the data frame is too large so I divided it into three categories to understand them a little better:</a:t>
            </a:r>
          </a:p>
          <a:p>
            <a:endParaRPr lang="en-IN" dirty="0"/>
          </a:p>
          <a:p>
            <a:r>
              <a:rPr lang="en-IN" dirty="0"/>
              <a:t>1 : Personal Dataset</a:t>
            </a:r>
          </a:p>
          <a:p>
            <a:r>
              <a:rPr lang="en-IN" dirty="0"/>
              <a:t>2 : Agree or disagree Dataset</a:t>
            </a:r>
          </a:p>
          <a:p>
            <a:r>
              <a:rPr lang="en-IN" dirty="0"/>
              <a:t>3 : Which Shopping Website Dataset</a:t>
            </a:r>
          </a:p>
          <a:p>
            <a:endParaRPr lang="en-IN" dirty="0"/>
          </a:p>
        </p:txBody>
      </p:sp>
    </p:spTree>
    <p:extLst>
      <p:ext uri="{BB962C8B-B14F-4D97-AF65-F5344CB8AC3E}">
        <p14:creationId xmlns:p14="http://schemas.microsoft.com/office/powerpoint/2010/main" val="335425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2688-C24F-4998-B1B4-CFF32DEBAD78}"/>
              </a:ext>
            </a:extLst>
          </p:cNvPr>
          <p:cNvSpPr>
            <a:spLocks noGrp="1"/>
          </p:cNvSpPr>
          <p:nvPr>
            <p:ph type="title"/>
          </p:nvPr>
        </p:nvSpPr>
        <p:spPr/>
        <p:txBody>
          <a:bodyPr>
            <a:normAutofit/>
          </a:bodyPr>
          <a:lstStyle/>
          <a:p>
            <a:r>
              <a:rPr lang="en-IN" sz="2800" dirty="0"/>
              <a:t>Personal Dataset:</a:t>
            </a:r>
          </a:p>
        </p:txBody>
      </p:sp>
      <p:pic>
        <p:nvPicPr>
          <p:cNvPr id="3" name="Picture 2">
            <a:extLst>
              <a:ext uri="{FF2B5EF4-FFF2-40B4-BE49-F238E27FC236}">
                <a16:creationId xmlns:a16="http://schemas.microsoft.com/office/drawing/2014/main" id="{3C80B596-283A-4B2E-A24F-2BF3FE14E798}"/>
              </a:ext>
            </a:extLst>
          </p:cNvPr>
          <p:cNvPicPr>
            <a:picLocks noChangeAspect="1"/>
          </p:cNvPicPr>
          <p:nvPr/>
        </p:nvPicPr>
        <p:blipFill rotWithShape="1">
          <a:blip r:embed="rId2"/>
          <a:srcRect l="16419" t="39094" r="16183" b="11511"/>
          <a:stretch/>
        </p:blipFill>
        <p:spPr>
          <a:xfrm>
            <a:off x="1987378" y="2557849"/>
            <a:ext cx="8217244" cy="3385752"/>
          </a:xfrm>
          <a:prstGeom prst="rect">
            <a:avLst/>
          </a:prstGeom>
        </p:spPr>
      </p:pic>
      <p:sp>
        <p:nvSpPr>
          <p:cNvPr id="4" name="TextBox 3">
            <a:extLst>
              <a:ext uri="{FF2B5EF4-FFF2-40B4-BE49-F238E27FC236}">
                <a16:creationId xmlns:a16="http://schemas.microsoft.com/office/drawing/2014/main" id="{F27B245C-0E88-4356-AED0-1FCCC72B4BFF}"/>
              </a:ext>
            </a:extLst>
          </p:cNvPr>
          <p:cNvSpPr txBox="1"/>
          <p:nvPr/>
        </p:nvSpPr>
        <p:spPr>
          <a:xfrm>
            <a:off x="838200" y="1690688"/>
            <a:ext cx="5531514" cy="369332"/>
          </a:xfrm>
          <a:prstGeom prst="rect">
            <a:avLst/>
          </a:prstGeom>
          <a:noFill/>
        </p:spPr>
        <p:txBody>
          <a:bodyPr wrap="none" rtlCol="0">
            <a:spAutoFit/>
          </a:bodyPr>
          <a:lstStyle/>
          <a:p>
            <a:r>
              <a:rPr lang="en-IN" dirty="0"/>
              <a:t>This Dataset Contains Column’s from first to 17</a:t>
            </a:r>
            <a:r>
              <a:rPr lang="en-IN" baseline="30000" dirty="0"/>
              <a:t>th</a:t>
            </a:r>
            <a:r>
              <a:rPr lang="en-IN" dirty="0"/>
              <a:t> column</a:t>
            </a:r>
          </a:p>
        </p:txBody>
      </p:sp>
    </p:spTree>
    <p:extLst>
      <p:ext uri="{BB962C8B-B14F-4D97-AF65-F5344CB8AC3E}">
        <p14:creationId xmlns:p14="http://schemas.microsoft.com/office/powerpoint/2010/main" val="377596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352A39-4643-4A5A-B5BF-01932F34B420}"/>
              </a:ext>
            </a:extLst>
          </p:cNvPr>
          <p:cNvSpPr txBox="1">
            <a:spLocks/>
          </p:cNvSpPr>
          <p:nvPr/>
        </p:nvSpPr>
        <p:spPr>
          <a:xfrm>
            <a:off x="838200" y="5300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Agree or Disagree Dataset:</a:t>
            </a:r>
          </a:p>
        </p:txBody>
      </p:sp>
      <p:sp>
        <p:nvSpPr>
          <p:cNvPr id="5" name="TextBox 4">
            <a:extLst>
              <a:ext uri="{FF2B5EF4-FFF2-40B4-BE49-F238E27FC236}">
                <a16:creationId xmlns:a16="http://schemas.microsoft.com/office/drawing/2014/main" id="{39F40F03-FF3C-434E-8B55-386D0824BD3B}"/>
              </a:ext>
            </a:extLst>
          </p:cNvPr>
          <p:cNvSpPr txBox="1"/>
          <p:nvPr/>
        </p:nvSpPr>
        <p:spPr>
          <a:xfrm>
            <a:off x="838200" y="1855640"/>
            <a:ext cx="5576527" cy="369332"/>
          </a:xfrm>
          <a:prstGeom prst="rect">
            <a:avLst/>
          </a:prstGeom>
          <a:noFill/>
        </p:spPr>
        <p:txBody>
          <a:bodyPr wrap="none" rtlCol="0">
            <a:spAutoFit/>
          </a:bodyPr>
          <a:lstStyle/>
          <a:p>
            <a:r>
              <a:rPr lang="en-IN" dirty="0"/>
              <a:t>This Dataset Contains Column’s from 17</a:t>
            </a:r>
            <a:r>
              <a:rPr lang="en-IN" baseline="30000" dirty="0"/>
              <a:t>th</a:t>
            </a:r>
            <a:r>
              <a:rPr lang="en-IN" dirty="0"/>
              <a:t> to 47</a:t>
            </a:r>
            <a:r>
              <a:rPr lang="en-IN" baseline="30000" dirty="0"/>
              <a:t>th</a:t>
            </a:r>
            <a:r>
              <a:rPr lang="en-IN" dirty="0"/>
              <a:t> column</a:t>
            </a:r>
          </a:p>
        </p:txBody>
      </p:sp>
      <p:pic>
        <p:nvPicPr>
          <p:cNvPr id="7" name="Picture 6">
            <a:extLst>
              <a:ext uri="{FF2B5EF4-FFF2-40B4-BE49-F238E27FC236}">
                <a16:creationId xmlns:a16="http://schemas.microsoft.com/office/drawing/2014/main" id="{B921F4DF-D04F-43FC-95F8-3CEDB3CF4512}"/>
              </a:ext>
            </a:extLst>
          </p:cNvPr>
          <p:cNvPicPr>
            <a:picLocks noChangeAspect="1"/>
          </p:cNvPicPr>
          <p:nvPr/>
        </p:nvPicPr>
        <p:blipFill rotWithShape="1">
          <a:blip r:embed="rId2"/>
          <a:srcRect l="16216" t="31523" r="9899" b="19264"/>
          <a:stretch/>
        </p:blipFill>
        <p:spPr>
          <a:xfrm>
            <a:off x="1934734" y="2954528"/>
            <a:ext cx="9008075" cy="3373395"/>
          </a:xfrm>
          <a:prstGeom prst="rect">
            <a:avLst/>
          </a:prstGeom>
        </p:spPr>
      </p:pic>
    </p:spTree>
    <p:extLst>
      <p:ext uri="{BB962C8B-B14F-4D97-AF65-F5344CB8AC3E}">
        <p14:creationId xmlns:p14="http://schemas.microsoft.com/office/powerpoint/2010/main" val="8869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DBAB0C-27E0-4B05-807C-D0AC82B9564C}"/>
              </a:ext>
            </a:extLst>
          </p:cNvPr>
          <p:cNvSpPr>
            <a:spLocks noGrp="1"/>
          </p:cNvSpPr>
          <p:nvPr>
            <p:ph type="title"/>
          </p:nvPr>
        </p:nvSpPr>
        <p:spPr>
          <a:xfrm>
            <a:off x="838200" y="365125"/>
            <a:ext cx="10515600" cy="1325563"/>
          </a:xfrm>
        </p:spPr>
        <p:txBody>
          <a:bodyPr>
            <a:normAutofit/>
          </a:bodyPr>
          <a:lstStyle/>
          <a:p>
            <a:r>
              <a:rPr lang="en-IN" sz="2800" dirty="0"/>
              <a:t>Which Website Dataset:</a:t>
            </a:r>
          </a:p>
        </p:txBody>
      </p:sp>
      <p:sp>
        <p:nvSpPr>
          <p:cNvPr id="8" name="TextBox 7">
            <a:extLst>
              <a:ext uri="{FF2B5EF4-FFF2-40B4-BE49-F238E27FC236}">
                <a16:creationId xmlns:a16="http://schemas.microsoft.com/office/drawing/2014/main" id="{E4ABAD48-6A26-43C1-B4C2-137A8169D87F}"/>
              </a:ext>
            </a:extLst>
          </p:cNvPr>
          <p:cNvSpPr txBox="1"/>
          <p:nvPr/>
        </p:nvSpPr>
        <p:spPr>
          <a:xfrm>
            <a:off x="838200" y="1809640"/>
            <a:ext cx="5586145" cy="369332"/>
          </a:xfrm>
          <a:prstGeom prst="rect">
            <a:avLst/>
          </a:prstGeom>
          <a:noFill/>
        </p:spPr>
        <p:txBody>
          <a:bodyPr wrap="none" rtlCol="0">
            <a:spAutoFit/>
          </a:bodyPr>
          <a:lstStyle/>
          <a:p>
            <a:r>
              <a:rPr lang="en-IN" dirty="0"/>
              <a:t>This Dataset Contains Column’s from 47</a:t>
            </a:r>
            <a:r>
              <a:rPr lang="en-IN" baseline="30000" dirty="0"/>
              <a:t>th  </a:t>
            </a:r>
            <a:r>
              <a:rPr lang="en-IN" dirty="0"/>
              <a:t>to last column</a:t>
            </a:r>
          </a:p>
        </p:txBody>
      </p:sp>
      <p:pic>
        <p:nvPicPr>
          <p:cNvPr id="10" name="Picture 9">
            <a:extLst>
              <a:ext uri="{FF2B5EF4-FFF2-40B4-BE49-F238E27FC236}">
                <a16:creationId xmlns:a16="http://schemas.microsoft.com/office/drawing/2014/main" id="{9967EAE7-8EA5-4824-BCA0-66F290A1DB4D}"/>
              </a:ext>
            </a:extLst>
          </p:cNvPr>
          <p:cNvPicPr>
            <a:picLocks noChangeAspect="1"/>
          </p:cNvPicPr>
          <p:nvPr/>
        </p:nvPicPr>
        <p:blipFill rotWithShape="1">
          <a:blip r:embed="rId2"/>
          <a:srcRect l="16301" t="34587" r="9696" b="18904"/>
          <a:stretch/>
        </p:blipFill>
        <p:spPr>
          <a:xfrm>
            <a:off x="1913099" y="3016251"/>
            <a:ext cx="9022492" cy="3188044"/>
          </a:xfrm>
          <a:prstGeom prst="rect">
            <a:avLst/>
          </a:prstGeom>
        </p:spPr>
      </p:pic>
    </p:spTree>
    <p:extLst>
      <p:ext uri="{BB962C8B-B14F-4D97-AF65-F5344CB8AC3E}">
        <p14:creationId xmlns:p14="http://schemas.microsoft.com/office/powerpoint/2010/main" val="145342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ECAF-6679-4D88-9B99-026D6100F928}"/>
              </a:ext>
            </a:extLst>
          </p:cNvPr>
          <p:cNvSpPr>
            <a:spLocks noGrp="1"/>
          </p:cNvSpPr>
          <p:nvPr>
            <p:ph type="title"/>
          </p:nvPr>
        </p:nvSpPr>
        <p:spPr>
          <a:xfrm>
            <a:off x="88556" y="115794"/>
            <a:ext cx="10515600" cy="1325563"/>
          </a:xfrm>
        </p:spPr>
        <p:txBody>
          <a:bodyPr/>
          <a:lstStyle/>
          <a:p>
            <a:r>
              <a:rPr lang="en-IN" dirty="0"/>
              <a:t>Analysing </a:t>
            </a:r>
            <a:r>
              <a:rPr lang="en-IN" dirty="0" err="1"/>
              <a:t>Dataframe</a:t>
            </a:r>
            <a:r>
              <a:rPr lang="en-IN" dirty="0"/>
              <a:t>:</a:t>
            </a:r>
          </a:p>
        </p:txBody>
      </p:sp>
      <p:sp>
        <p:nvSpPr>
          <p:cNvPr id="3" name="TextBox 2">
            <a:extLst>
              <a:ext uri="{FF2B5EF4-FFF2-40B4-BE49-F238E27FC236}">
                <a16:creationId xmlns:a16="http://schemas.microsoft.com/office/drawing/2014/main" id="{15AFB1DA-7718-45A5-9B09-DE1E216FFC19}"/>
              </a:ext>
            </a:extLst>
          </p:cNvPr>
          <p:cNvSpPr txBox="1"/>
          <p:nvPr/>
        </p:nvSpPr>
        <p:spPr>
          <a:xfrm>
            <a:off x="418070" y="1107016"/>
            <a:ext cx="2760115" cy="523220"/>
          </a:xfrm>
          <a:prstGeom prst="rect">
            <a:avLst/>
          </a:prstGeom>
          <a:noFill/>
        </p:spPr>
        <p:txBody>
          <a:bodyPr wrap="none" rtlCol="0">
            <a:spAutoFit/>
          </a:bodyPr>
          <a:lstStyle/>
          <a:p>
            <a:r>
              <a:rPr lang="en-IN" sz="2800" b="1" dirty="0"/>
              <a:t>Personal Dataset:</a:t>
            </a:r>
          </a:p>
        </p:txBody>
      </p:sp>
      <p:sp>
        <p:nvSpPr>
          <p:cNvPr id="4" name="TextBox 3">
            <a:extLst>
              <a:ext uri="{FF2B5EF4-FFF2-40B4-BE49-F238E27FC236}">
                <a16:creationId xmlns:a16="http://schemas.microsoft.com/office/drawing/2014/main" id="{41A73146-C60A-46AF-9239-498CB00E32BA}"/>
              </a:ext>
            </a:extLst>
          </p:cNvPr>
          <p:cNvSpPr txBox="1"/>
          <p:nvPr/>
        </p:nvSpPr>
        <p:spPr>
          <a:xfrm>
            <a:off x="615778" y="1630236"/>
            <a:ext cx="6916702" cy="646331"/>
          </a:xfrm>
          <a:prstGeom prst="rect">
            <a:avLst/>
          </a:prstGeom>
          <a:noFill/>
        </p:spPr>
        <p:txBody>
          <a:bodyPr wrap="none" rtlCol="0">
            <a:spAutoFit/>
          </a:bodyPr>
          <a:lstStyle/>
          <a:p>
            <a:r>
              <a:rPr lang="en-IN" b="1" dirty="0"/>
              <a:t>Step 1: Univariant Analysis</a:t>
            </a:r>
          </a:p>
          <a:p>
            <a:r>
              <a:rPr lang="en-IN" dirty="0"/>
              <a:t>Plotting Boxplot And </a:t>
            </a:r>
            <a:r>
              <a:rPr lang="en-IN" dirty="0" err="1"/>
              <a:t>Distplot</a:t>
            </a:r>
            <a:r>
              <a:rPr lang="en-IN" dirty="0"/>
              <a:t> to </a:t>
            </a:r>
            <a:r>
              <a:rPr lang="en-IN" dirty="0" err="1"/>
              <a:t>analyze</a:t>
            </a:r>
            <a:r>
              <a:rPr lang="en-IN" dirty="0"/>
              <a:t> the outliers and the skewness.</a:t>
            </a:r>
          </a:p>
        </p:txBody>
      </p:sp>
      <p:sp>
        <p:nvSpPr>
          <p:cNvPr id="6" name="TextBox 5">
            <a:extLst>
              <a:ext uri="{FF2B5EF4-FFF2-40B4-BE49-F238E27FC236}">
                <a16:creationId xmlns:a16="http://schemas.microsoft.com/office/drawing/2014/main" id="{FCEE26E1-21E4-44FB-990F-D4B7A7B67D91}"/>
              </a:ext>
            </a:extLst>
          </p:cNvPr>
          <p:cNvSpPr txBox="1"/>
          <p:nvPr/>
        </p:nvSpPr>
        <p:spPr>
          <a:xfrm>
            <a:off x="529800" y="3272090"/>
            <a:ext cx="7490254" cy="923330"/>
          </a:xfrm>
          <a:prstGeom prst="rect">
            <a:avLst/>
          </a:prstGeom>
          <a:noFill/>
        </p:spPr>
        <p:txBody>
          <a:bodyPr wrap="square">
            <a:spAutoFit/>
          </a:bodyPr>
          <a:lstStyle/>
          <a:p>
            <a:r>
              <a:rPr lang="en-IN" b="1" dirty="0"/>
              <a:t>Step 2: Bivariant Analysis</a:t>
            </a:r>
          </a:p>
          <a:p>
            <a:r>
              <a:rPr lang="en-IN" dirty="0"/>
              <a:t>Finding The correlation and plotting a Heatmap the see the correlation between our target variable “Recommend to a friend” and other columns.</a:t>
            </a:r>
          </a:p>
        </p:txBody>
      </p:sp>
      <p:sp>
        <p:nvSpPr>
          <p:cNvPr id="8" name="TextBox 7">
            <a:extLst>
              <a:ext uri="{FF2B5EF4-FFF2-40B4-BE49-F238E27FC236}">
                <a16:creationId xmlns:a16="http://schemas.microsoft.com/office/drawing/2014/main" id="{FD4C7601-BF5F-4E1A-8CB6-675711C66759}"/>
              </a:ext>
            </a:extLst>
          </p:cNvPr>
          <p:cNvSpPr txBox="1"/>
          <p:nvPr/>
        </p:nvSpPr>
        <p:spPr>
          <a:xfrm>
            <a:off x="615778" y="5190943"/>
            <a:ext cx="6098058" cy="646331"/>
          </a:xfrm>
          <a:prstGeom prst="rect">
            <a:avLst/>
          </a:prstGeom>
          <a:noFill/>
        </p:spPr>
        <p:txBody>
          <a:bodyPr wrap="square">
            <a:spAutoFit/>
          </a:bodyPr>
          <a:lstStyle/>
          <a:p>
            <a:r>
              <a:rPr lang="en-IN" b="1" dirty="0"/>
              <a:t>Step 3: Plotting Heatmap</a:t>
            </a:r>
          </a:p>
          <a:p>
            <a:r>
              <a:rPr lang="en-IN" dirty="0"/>
              <a:t>Plotting Heatmap with the correlation.</a:t>
            </a:r>
          </a:p>
        </p:txBody>
      </p:sp>
      <p:pic>
        <p:nvPicPr>
          <p:cNvPr id="10" name="Picture 9">
            <a:extLst>
              <a:ext uri="{FF2B5EF4-FFF2-40B4-BE49-F238E27FC236}">
                <a16:creationId xmlns:a16="http://schemas.microsoft.com/office/drawing/2014/main" id="{37B1FDF3-BA62-41FD-8028-6C1CF1979146}"/>
              </a:ext>
            </a:extLst>
          </p:cNvPr>
          <p:cNvPicPr>
            <a:picLocks noChangeAspect="1"/>
          </p:cNvPicPr>
          <p:nvPr/>
        </p:nvPicPr>
        <p:blipFill rotWithShape="1">
          <a:blip r:embed="rId2"/>
          <a:srcRect l="59381" t="27604" r="9666" b="49663"/>
          <a:stretch/>
        </p:blipFill>
        <p:spPr>
          <a:xfrm>
            <a:off x="8507627" y="2244608"/>
            <a:ext cx="3595817" cy="1325563"/>
          </a:xfrm>
          <a:prstGeom prst="rect">
            <a:avLst/>
          </a:prstGeom>
        </p:spPr>
      </p:pic>
      <p:pic>
        <p:nvPicPr>
          <p:cNvPr id="12" name="Picture 11">
            <a:extLst>
              <a:ext uri="{FF2B5EF4-FFF2-40B4-BE49-F238E27FC236}">
                <a16:creationId xmlns:a16="http://schemas.microsoft.com/office/drawing/2014/main" id="{FCEE6259-5892-40C6-9A7E-2DC82B0B1BEA}"/>
              </a:ext>
            </a:extLst>
          </p:cNvPr>
          <p:cNvPicPr>
            <a:picLocks noChangeAspect="1"/>
          </p:cNvPicPr>
          <p:nvPr/>
        </p:nvPicPr>
        <p:blipFill rotWithShape="1">
          <a:blip r:embed="rId3"/>
          <a:srcRect l="60178" t="24132" r="10328" b="54331"/>
          <a:stretch/>
        </p:blipFill>
        <p:spPr>
          <a:xfrm>
            <a:off x="8507626" y="737121"/>
            <a:ext cx="3595817" cy="1476302"/>
          </a:xfrm>
          <a:prstGeom prst="rect">
            <a:avLst/>
          </a:prstGeom>
        </p:spPr>
      </p:pic>
      <p:pic>
        <p:nvPicPr>
          <p:cNvPr id="14" name="Picture 13">
            <a:extLst>
              <a:ext uri="{FF2B5EF4-FFF2-40B4-BE49-F238E27FC236}">
                <a16:creationId xmlns:a16="http://schemas.microsoft.com/office/drawing/2014/main" id="{D2D52D72-4BDD-48A0-8213-9802E2EF629B}"/>
              </a:ext>
            </a:extLst>
          </p:cNvPr>
          <p:cNvPicPr>
            <a:picLocks noChangeAspect="1"/>
          </p:cNvPicPr>
          <p:nvPr/>
        </p:nvPicPr>
        <p:blipFill rotWithShape="1">
          <a:blip r:embed="rId4"/>
          <a:srcRect l="24628" t="28638" r="23885" b="3942"/>
          <a:stretch/>
        </p:blipFill>
        <p:spPr>
          <a:xfrm>
            <a:off x="8917460" y="4447216"/>
            <a:ext cx="3274540" cy="2410784"/>
          </a:xfrm>
          <a:prstGeom prst="rect">
            <a:avLst/>
          </a:prstGeom>
        </p:spPr>
      </p:pic>
    </p:spTree>
    <p:extLst>
      <p:ext uri="{BB962C8B-B14F-4D97-AF65-F5344CB8AC3E}">
        <p14:creationId xmlns:p14="http://schemas.microsoft.com/office/powerpoint/2010/main" val="394583986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165</TotalTime>
  <Words>734</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Segoe UI Light</vt:lpstr>
      <vt:lpstr>Office Theme</vt:lpstr>
      <vt:lpstr>Slide 1</vt:lpstr>
      <vt:lpstr>Slide 2</vt:lpstr>
      <vt:lpstr>Dataset:</vt:lpstr>
      <vt:lpstr>Problem With Column Names:</vt:lpstr>
      <vt:lpstr>Data frame Separation:</vt:lpstr>
      <vt:lpstr>Personal Dataset:</vt:lpstr>
      <vt:lpstr>PowerPoint Presentation</vt:lpstr>
      <vt:lpstr>Which Website Dataset:</vt:lpstr>
      <vt:lpstr>Analysing Dataframe:</vt:lpstr>
      <vt:lpstr>PowerPoint Presentation</vt:lpstr>
      <vt:lpstr>Agree or Disagree Dataset:</vt:lpstr>
      <vt:lpstr>PowerPoint Presentation</vt:lpstr>
      <vt:lpstr>Which Website Dataset:</vt:lpstr>
      <vt:lpstr>PowerPoint Presentation</vt:lpstr>
      <vt:lpstr>Merging all the separate 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 Patel</dc:creator>
  <cp:lastModifiedBy>Avinash Patel</cp:lastModifiedBy>
  <cp:revision>19</cp:revision>
  <dcterms:created xsi:type="dcterms:W3CDTF">2021-11-27T14:56:17Z</dcterms:created>
  <dcterms:modified xsi:type="dcterms:W3CDTF">2021-11-28T11:56:14Z</dcterms:modified>
</cp:coreProperties>
</file>