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sldIdLst>
    <p:sldId id="278" r:id="rId2"/>
    <p:sldId id="279" r:id="rId3"/>
    <p:sldId id="280" r:id="rId4"/>
    <p:sldId id="282" r:id="rId5"/>
    <p:sldId id="289" r:id="rId6"/>
    <p:sldId id="291" r:id="rId7"/>
    <p:sldId id="292" r:id="rId8"/>
    <p:sldId id="295" r:id="rId9"/>
    <p:sldId id="297" r:id="rId10"/>
    <p:sldId id="29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41EDA-14C1-451A-B475-ABEBFEBF5970}" type="datetimeFigureOut">
              <a:rPr lang="en-IN" smtClean="0"/>
              <a:t>03-04-2022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553DC-30BF-4341-A03A-8C79A639C5C2}" type="slidenum">
              <a:rPr lang="en-IN" smtClean="0"/>
              <a:t>‹#›</a:t>
            </a:fld>
            <a:endParaRPr lang="en-IN"/>
          </a:p>
        </p:txBody>
      </p:sp>
    </p:spTree>
    <p:extLst>
      <p:ext uri="{BB962C8B-B14F-4D97-AF65-F5344CB8AC3E}">
        <p14:creationId xmlns:p14="http://schemas.microsoft.com/office/powerpoint/2010/main" val="311844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B8310E-5708-416F-B947-F461AE75502B}" type="datetimeFigureOut">
              <a:rPr lang="en-IN" smtClean="0"/>
              <a:t>03-04-2022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058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125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22584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760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408984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592021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B8310E-5708-416F-B947-F461AE75502B}"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17101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270756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FB8310E-5708-416F-B947-F461AE75502B}" type="datetimeFigureOut">
              <a:rPr lang="en-IN" smtClean="0"/>
              <a:t>03-04-2022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17958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8310E-5708-416F-B947-F461AE75502B}"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74072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FB8310E-5708-416F-B947-F461AE75502B}" type="datetimeFigureOut">
              <a:rPr lang="en-IN" smtClean="0"/>
              <a:t>03-04-2022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88122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02122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8310E-5708-416F-B947-F461AE75502B}"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289973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8310E-5708-416F-B947-F461AE75502B}"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36501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8310E-5708-416F-B947-F461AE75502B}"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56828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149764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8310E-5708-416F-B947-F461AE75502B}"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EDEB18-0162-4E2D-839B-066C7411B638}" type="slidenum">
              <a:rPr lang="en-IN" smtClean="0"/>
              <a:t>‹#›</a:t>
            </a:fld>
            <a:endParaRPr lang="en-IN"/>
          </a:p>
        </p:txBody>
      </p:sp>
    </p:spTree>
    <p:extLst>
      <p:ext uri="{BB962C8B-B14F-4D97-AF65-F5344CB8AC3E}">
        <p14:creationId xmlns:p14="http://schemas.microsoft.com/office/powerpoint/2010/main" val="77843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B8310E-5708-416F-B947-F461AE75502B}" type="datetimeFigureOut">
              <a:rPr lang="en-IN" smtClean="0"/>
              <a:t>03-04-2022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EDEB18-0162-4E2D-839B-066C7411B638}" type="slidenum">
              <a:rPr lang="en-IN" smtClean="0"/>
              <a:t>‹#›</a:t>
            </a:fld>
            <a:endParaRPr lang="en-IN"/>
          </a:p>
        </p:txBody>
      </p:sp>
    </p:spTree>
    <p:extLst>
      <p:ext uri="{BB962C8B-B14F-4D97-AF65-F5344CB8AC3E}">
        <p14:creationId xmlns:p14="http://schemas.microsoft.com/office/powerpoint/2010/main" val="54338810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694416" y="1673524"/>
            <a:ext cx="4180620" cy="2420504"/>
          </a:xfrm>
        </p:spPr>
        <p:txBody>
          <a:bodyPr>
            <a:normAutofit/>
          </a:bodyPr>
          <a:lstStyle/>
          <a:p>
            <a:pPr algn="l"/>
            <a:r>
              <a:rPr lang="en-US" sz="4000" dirty="0"/>
              <a:t>IMAGE CLASSIFICATOIN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785958" y="4157932"/>
            <a:ext cx="3485072" cy="1026544"/>
          </a:xfrm>
        </p:spPr>
        <p:txBody>
          <a:bodyPr>
            <a:normAutofit/>
          </a:bodyPr>
          <a:lstStyle/>
          <a:p>
            <a:pPr algn="l"/>
            <a:r>
              <a:rPr lang="en-US" sz="2300" dirty="0"/>
              <a:t>By Avinash Patel</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0515-E24D-4573-A85E-36A50728A918}"/>
              </a:ext>
            </a:extLst>
          </p:cNvPr>
          <p:cNvSpPr>
            <a:spLocks noGrp="1"/>
          </p:cNvSpPr>
          <p:nvPr>
            <p:ph type="title"/>
          </p:nvPr>
        </p:nvSpPr>
        <p:spPr>
          <a:xfrm>
            <a:off x="919119" y="2800350"/>
            <a:ext cx="10353762" cy="1257300"/>
          </a:xfrm>
        </p:spPr>
        <p:txBody>
          <a:bodyPr/>
          <a:lstStyle/>
          <a:p>
            <a:r>
              <a:rPr lang="en-IN" dirty="0"/>
              <a:t>THANK YOU!!!</a:t>
            </a:r>
          </a:p>
        </p:txBody>
      </p:sp>
    </p:spTree>
    <p:extLst>
      <p:ext uri="{BB962C8B-B14F-4D97-AF65-F5344CB8AC3E}">
        <p14:creationId xmlns:p14="http://schemas.microsoft.com/office/powerpoint/2010/main" val="3467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967341"/>
            <a:ext cx="4403596" cy="4058751"/>
          </a:xfrm>
        </p:spPr>
        <p:txBody>
          <a:bodyPr anchor="t">
            <a:normAutofit/>
          </a:bodyPr>
          <a:lstStyle/>
          <a:p>
            <a:pPr marL="379800" indent="-342900"/>
            <a:r>
              <a:rPr lang="en-US" sz="2400" dirty="0"/>
              <a:t>Importing Library</a:t>
            </a:r>
          </a:p>
          <a:p>
            <a:pPr marL="379800" indent="-342900"/>
            <a:r>
              <a:rPr lang="en-US" sz="2400" dirty="0"/>
              <a:t>Organizing and Preprocessing</a:t>
            </a:r>
          </a:p>
          <a:p>
            <a:pPr marL="379800" indent="-342900"/>
            <a:r>
              <a:rPr lang="en-US" sz="2400" dirty="0"/>
              <a:t>Importing the Model</a:t>
            </a:r>
          </a:p>
          <a:p>
            <a:pPr marL="379800" indent="-342900"/>
            <a:r>
              <a:rPr lang="en-US" sz="2400" dirty="0"/>
              <a:t>Customizing the Model</a:t>
            </a:r>
          </a:p>
          <a:p>
            <a:pPr marL="379800" indent="-342900"/>
            <a:r>
              <a:rPr lang="en-US" sz="2400" dirty="0"/>
              <a:t>Training the Model</a:t>
            </a:r>
          </a:p>
          <a:p>
            <a:pPr marL="379800" indent="-342900"/>
            <a:r>
              <a:rPr lang="en-US" sz="2400" dirty="0"/>
              <a:t>Predicting the Test set</a:t>
            </a:r>
          </a:p>
          <a:p>
            <a:pPr marL="379800" indent="-342900"/>
            <a:r>
              <a:rPr lang="en-US" sz="2400" dirty="0"/>
              <a:t>Saving the Model</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F665-F84E-4202-8BFD-3421E9E0A06C}"/>
              </a:ext>
            </a:extLst>
          </p:cNvPr>
          <p:cNvSpPr>
            <a:spLocks noGrp="1"/>
          </p:cNvSpPr>
          <p:nvPr>
            <p:ph type="title"/>
          </p:nvPr>
        </p:nvSpPr>
        <p:spPr/>
        <p:txBody>
          <a:bodyPr>
            <a:normAutofit/>
          </a:bodyPr>
          <a:lstStyle/>
          <a:p>
            <a:pPr marL="379800" indent="-342900"/>
            <a:r>
              <a:rPr lang="en-US" sz="4800" dirty="0"/>
              <a:t>Importing Library</a:t>
            </a:r>
          </a:p>
        </p:txBody>
      </p:sp>
      <p:sp>
        <p:nvSpPr>
          <p:cNvPr id="3" name="Content Placeholder 2">
            <a:extLst>
              <a:ext uri="{FF2B5EF4-FFF2-40B4-BE49-F238E27FC236}">
                <a16:creationId xmlns:a16="http://schemas.microsoft.com/office/drawing/2014/main" id="{F70CFE48-D801-43F4-BAF7-FA7427677BA3}"/>
              </a:ext>
            </a:extLst>
          </p:cNvPr>
          <p:cNvSpPr>
            <a:spLocks noGrp="1"/>
          </p:cNvSpPr>
          <p:nvPr>
            <p:ph idx="1"/>
          </p:nvPr>
        </p:nvSpPr>
        <p:spPr/>
        <p:txBody>
          <a:bodyPr/>
          <a:lstStyle/>
          <a:p>
            <a:r>
              <a:rPr lang="en-IN" dirty="0"/>
              <a:t>First step is to import all the necessary library into the Jupiter notebook.</a:t>
            </a:r>
          </a:p>
          <a:p>
            <a:endParaRPr lang="en-IN" dirty="0"/>
          </a:p>
        </p:txBody>
      </p:sp>
      <p:pic>
        <p:nvPicPr>
          <p:cNvPr id="5" name="Picture 4">
            <a:extLst>
              <a:ext uri="{FF2B5EF4-FFF2-40B4-BE49-F238E27FC236}">
                <a16:creationId xmlns:a16="http://schemas.microsoft.com/office/drawing/2014/main" id="{777992C1-1105-4023-B1E3-687CB594C5CD}"/>
              </a:ext>
            </a:extLst>
          </p:cNvPr>
          <p:cNvPicPr>
            <a:picLocks noChangeAspect="1"/>
          </p:cNvPicPr>
          <p:nvPr/>
        </p:nvPicPr>
        <p:blipFill rotWithShape="1">
          <a:blip r:embed="rId2"/>
          <a:srcRect l="22981" t="25474" r="36216" b="24649"/>
          <a:stretch/>
        </p:blipFill>
        <p:spPr>
          <a:xfrm>
            <a:off x="3533163" y="3061069"/>
            <a:ext cx="5125674" cy="3524440"/>
          </a:xfrm>
          <a:prstGeom prst="rect">
            <a:avLst/>
          </a:prstGeom>
        </p:spPr>
      </p:pic>
    </p:spTree>
    <p:extLst>
      <p:ext uri="{BB962C8B-B14F-4D97-AF65-F5344CB8AC3E}">
        <p14:creationId xmlns:p14="http://schemas.microsoft.com/office/powerpoint/2010/main" val="14344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5B6A-A342-40A7-9344-4236545F208E}"/>
              </a:ext>
            </a:extLst>
          </p:cNvPr>
          <p:cNvSpPr>
            <a:spLocks noGrp="1"/>
          </p:cNvSpPr>
          <p:nvPr>
            <p:ph type="title"/>
          </p:nvPr>
        </p:nvSpPr>
        <p:spPr>
          <a:xfrm>
            <a:off x="1224793" y="764373"/>
            <a:ext cx="10281407" cy="1293028"/>
          </a:xfrm>
        </p:spPr>
        <p:txBody>
          <a:bodyPr>
            <a:normAutofit fontScale="90000"/>
          </a:bodyPr>
          <a:lstStyle/>
          <a:p>
            <a:pPr marL="379800" indent="-342900"/>
            <a:r>
              <a:rPr lang="en-US" sz="4800" dirty="0"/>
              <a:t>Organizing and Preprocessing</a:t>
            </a:r>
          </a:p>
        </p:txBody>
      </p:sp>
      <p:sp>
        <p:nvSpPr>
          <p:cNvPr id="3" name="Content Placeholder 2">
            <a:extLst>
              <a:ext uri="{FF2B5EF4-FFF2-40B4-BE49-F238E27FC236}">
                <a16:creationId xmlns:a16="http://schemas.microsoft.com/office/drawing/2014/main" id="{D9D79558-FD01-4A28-999A-2724B80A2131}"/>
              </a:ext>
            </a:extLst>
          </p:cNvPr>
          <p:cNvSpPr>
            <a:spLocks noGrp="1"/>
          </p:cNvSpPr>
          <p:nvPr>
            <p:ph idx="1"/>
          </p:nvPr>
        </p:nvSpPr>
        <p:spPr>
          <a:xfrm>
            <a:off x="913795" y="2076450"/>
            <a:ext cx="10353762" cy="4387850"/>
          </a:xfrm>
        </p:spPr>
        <p:txBody>
          <a:bodyPr>
            <a:normAutofit fontScale="85000" lnSpcReduction="20000"/>
          </a:bodyPr>
          <a:lstStyle/>
          <a:p>
            <a:r>
              <a:rPr lang="en-US" dirty="0"/>
              <a:t>First, I organized all the images into train, test and validation folders and the test and validation folder contains 20 and 16 images respectively and the rest of the images goes to the train folder.</a:t>
            </a:r>
          </a:p>
          <a:p>
            <a:r>
              <a:rPr lang="en-US" dirty="0"/>
              <a:t>After segregating all the data into these three folders I started with the initial pre-processing of the images because the mobile net model only takes inputs in a certain format.</a:t>
            </a:r>
          </a:p>
          <a:p>
            <a:r>
              <a:rPr lang="en-US" dirty="0"/>
              <a:t>Now I see the model for its layers and after some experimentation I concluded that only the last layer is required to remove and the I replaced the last layer with the 3-output layer which is required to predict out three classes saree, trouser and jeans.</a:t>
            </a:r>
          </a:p>
          <a:p>
            <a:r>
              <a:rPr lang="en-US" dirty="0"/>
              <a:t>After that I freeze all the layers up to 23 layers as we cannot spend so much resources to train lacks of datapoints so we are using a technique called transfer learning to reduce our work load as the previous layers have already been trained.</a:t>
            </a:r>
          </a:p>
          <a:p>
            <a:r>
              <a:rPr lang="en-US" dirty="0"/>
              <a:t>The finally I trained our data on our training set and passed validation data for validation score and then as we reached our 30 epoch the validation score is very close to our accuracy score that means the model is performing well and finally, I tested the model on our testing data and saved model as .h5 format which hierarchal format data.</a:t>
            </a:r>
          </a:p>
          <a:p>
            <a:endParaRPr lang="en-US" dirty="0"/>
          </a:p>
        </p:txBody>
      </p:sp>
    </p:spTree>
    <p:extLst>
      <p:ext uri="{BB962C8B-B14F-4D97-AF65-F5344CB8AC3E}">
        <p14:creationId xmlns:p14="http://schemas.microsoft.com/office/powerpoint/2010/main" val="246311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75CD-E9B0-42D1-9AC5-DE4E05193B60}"/>
              </a:ext>
            </a:extLst>
          </p:cNvPr>
          <p:cNvSpPr>
            <a:spLocks noGrp="1"/>
          </p:cNvSpPr>
          <p:nvPr>
            <p:ph type="title"/>
          </p:nvPr>
        </p:nvSpPr>
        <p:spPr>
          <a:xfrm>
            <a:off x="2895600" y="1350628"/>
            <a:ext cx="8610600" cy="706773"/>
          </a:xfrm>
        </p:spPr>
        <p:txBody>
          <a:bodyPr>
            <a:normAutofit fontScale="90000"/>
          </a:bodyPr>
          <a:lstStyle/>
          <a:p>
            <a:r>
              <a:rPr lang="en-US" sz="4800" dirty="0"/>
              <a:t>Importing the Model</a:t>
            </a:r>
            <a:br>
              <a:rPr lang="en-US" sz="4800" dirty="0"/>
            </a:br>
            <a:br>
              <a:rPr lang="en-US" sz="4800" dirty="0"/>
            </a:br>
            <a:endParaRPr lang="en-IN" dirty="0"/>
          </a:p>
        </p:txBody>
      </p:sp>
      <p:sp>
        <p:nvSpPr>
          <p:cNvPr id="3" name="Content Placeholder 2">
            <a:extLst>
              <a:ext uri="{FF2B5EF4-FFF2-40B4-BE49-F238E27FC236}">
                <a16:creationId xmlns:a16="http://schemas.microsoft.com/office/drawing/2014/main" id="{32CCF46E-87FE-4140-A21C-80F3AB9DA68D}"/>
              </a:ext>
            </a:extLst>
          </p:cNvPr>
          <p:cNvSpPr>
            <a:spLocks noGrp="1"/>
          </p:cNvSpPr>
          <p:nvPr>
            <p:ph idx="1"/>
          </p:nvPr>
        </p:nvSpPr>
        <p:spPr>
          <a:xfrm>
            <a:off x="913795" y="1569308"/>
            <a:ext cx="10353762" cy="4221891"/>
          </a:xfrm>
        </p:spPr>
        <p:txBody>
          <a:bodyPr/>
          <a:lstStyle/>
          <a:p>
            <a:r>
              <a:rPr lang="en-US" dirty="0"/>
              <a:t>Importing the Mobile net model</a:t>
            </a:r>
            <a:endParaRPr lang="en-IN" dirty="0"/>
          </a:p>
        </p:txBody>
      </p:sp>
      <p:pic>
        <p:nvPicPr>
          <p:cNvPr id="5" name="Picture 4">
            <a:extLst>
              <a:ext uri="{FF2B5EF4-FFF2-40B4-BE49-F238E27FC236}">
                <a16:creationId xmlns:a16="http://schemas.microsoft.com/office/drawing/2014/main" id="{CB3691BB-EAB4-42FD-816D-6D0265145E07}"/>
              </a:ext>
            </a:extLst>
          </p:cNvPr>
          <p:cNvPicPr>
            <a:picLocks noChangeAspect="1"/>
          </p:cNvPicPr>
          <p:nvPr/>
        </p:nvPicPr>
        <p:blipFill rotWithShape="1">
          <a:blip r:embed="rId2"/>
          <a:srcRect l="14243" t="34496" r="41720" b="11804"/>
          <a:stretch/>
        </p:blipFill>
        <p:spPr>
          <a:xfrm>
            <a:off x="3246417" y="2499918"/>
            <a:ext cx="5699165" cy="3909271"/>
          </a:xfrm>
          <a:prstGeom prst="rect">
            <a:avLst/>
          </a:prstGeom>
        </p:spPr>
      </p:pic>
    </p:spTree>
    <p:extLst>
      <p:ext uri="{BB962C8B-B14F-4D97-AF65-F5344CB8AC3E}">
        <p14:creationId xmlns:p14="http://schemas.microsoft.com/office/powerpoint/2010/main" val="374209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4415-BF7B-4BA9-B3A7-3F439129E1C7}"/>
              </a:ext>
            </a:extLst>
          </p:cNvPr>
          <p:cNvSpPr>
            <a:spLocks noGrp="1"/>
          </p:cNvSpPr>
          <p:nvPr>
            <p:ph type="title"/>
          </p:nvPr>
        </p:nvSpPr>
        <p:spPr/>
        <p:txBody>
          <a:bodyPr>
            <a:normAutofit fontScale="90000"/>
          </a:bodyPr>
          <a:lstStyle/>
          <a:p>
            <a:r>
              <a:rPr lang="en-US" sz="4800" dirty="0"/>
              <a:t>Customizing the Model</a:t>
            </a:r>
            <a:br>
              <a:rPr lang="en-US" sz="4800" dirty="0"/>
            </a:br>
            <a:endParaRPr lang="en-IN" dirty="0"/>
          </a:p>
        </p:txBody>
      </p:sp>
      <p:sp>
        <p:nvSpPr>
          <p:cNvPr id="3" name="Content Placeholder 2">
            <a:extLst>
              <a:ext uri="{FF2B5EF4-FFF2-40B4-BE49-F238E27FC236}">
                <a16:creationId xmlns:a16="http://schemas.microsoft.com/office/drawing/2014/main" id="{6985F1A3-CF10-4FFD-9B0D-A89434A30679}"/>
              </a:ext>
            </a:extLst>
          </p:cNvPr>
          <p:cNvSpPr>
            <a:spLocks noGrp="1"/>
          </p:cNvSpPr>
          <p:nvPr>
            <p:ph idx="1"/>
          </p:nvPr>
        </p:nvSpPr>
        <p:spPr>
          <a:xfrm>
            <a:off x="913794" y="1714500"/>
            <a:ext cx="10909905" cy="4991100"/>
          </a:xfrm>
        </p:spPr>
        <p:txBody>
          <a:bodyPr>
            <a:normAutofit/>
          </a:bodyPr>
          <a:lstStyle/>
          <a:p>
            <a:r>
              <a:rPr lang="en-US" dirty="0"/>
              <a:t>By a series of trial and error I freeze all the layers up to 23 layers as we cannot spend so much resources to train lacks of datapoints so we are using a technique called transfer learning to reduce our work load as the previous layers have already been trained.</a:t>
            </a:r>
            <a:endParaRPr lang="en-IN" dirty="0"/>
          </a:p>
        </p:txBody>
      </p:sp>
      <p:pic>
        <p:nvPicPr>
          <p:cNvPr id="5" name="Picture 4">
            <a:extLst>
              <a:ext uri="{FF2B5EF4-FFF2-40B4-BE49-F238E27FC236}">
                <a16:creationId xmlns:a16="http://schemas.microsoft.com/office/drawing/2014/main" id="{06022D2E-2521-4DBC-A12D-4C2170EF3EA9}"/>
              </a:ext>
            </a:extLst>
          </p:cNvPr>
          <p:cNvPicPr>
            <a:picLocks noChangeAspect="1"/>
          </p:cNvPicPr>
          <p:nvPr/>
        </p:nvPicPr>
        <p:blipFill rotWithShape="1">
          <a:blip r:embed="rId2"/>
          <a:srcRect l="17890" t="27034" r="48807" b="54112"/>
          <a:stretch/>
        </p:blipFill>
        <p:spPr>
          <a:xfrm>
            <a:off x="1635854" y="4060272"/>
            <a:ext cx="4060271" cy="1293028"/>
          </a:xfrm>
          <a:prstGeom prst="rect">
            <a:avLst/>
          </a:prstGeom>
        </p:spPr>
      </p:pic>
      <p:pic>
        <p:nvPicPr>
          <p:cNvPr id="14" name="Picture 13">
            <a:extLst>
              <a:ext uri="{FF2B5EF4-FFF2-40B4-BE49-F238E27FC236}">
                <a16:creationId xmlns:a16="http://schemas.microsoft.com/office/drawing/2014/main" id="{59EEA10D-7B61-42BF-9FE6-0A078311DE68}"/>
              </a:ext>
            </a:extLst>
          </p:cNvPr>
          <p:cNvPicPr>
            <a:picLocks noChangeAspect="1"/>
          </p:cNvPicPr>
          <p:nvPr/>
        </p:nvPicPr>
        <p:blipFill rotWithShape="1">
          <a:blip r:embed="rId2"/>
          <a:srcRect l="17890" t="47033" r="48807" b="4343"/>
          <a:stretch/>
        </p:blipFill>
        <p:spPr>
          <a:xfrm>
            <a:off x="6927559" y="3133287"/>
            <a:ext cx="4060271" cy="3334625"/>
          </a:xfrm>
          <a:prstGeom prst="rect">
            <a:avLst/>
          </a:prstGeom>
        </p:spPr>
      </p:pic>
    </p:spTree>
    <p:extLst>
      <p:ext uri="{BB962C8B-B14F-4D97-AF65-F5344CB8AC3E}">
        <p14:creationId xmlns:p14="http://schemas.microsoft.com/office/powerpoint/2010/main" val="62297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02D-FCDB-4CD1-9046-320E88872F64}"/>
              </a:ext>
            </a:extLst>
          </p:cNvPr>
          <p:cNvSpPr>
            <a:spLocks noGrp="1"/>
          </p:cNvSpPr>
          <p:nvPr>
            <p:ph type="title"/>
          </p:nvPr>
        </p:nvSpPr>
        <p:spPr/>
        <p:txBody>
          <a:bodyPr>
            <a:normAutofit/>
          </a:bodyPr>
          <a:lstStyle/>
          <a:p>
            <a:pPr marL="379800" indent="-342900"/>
            <a:r>
              <a:rPr lang="en-US" sz="4800" dirty="0"/>
              <a:t>Training the Model</a:t>
            </a:r>
          </a:p>
        </p:txBody>
      </p:sp>
      <p:sp>
        <p:nvSpPr>
          <p:cNvPr id="3" name="Content Placeholder 2">
            <a:extLst>
              <a:ext uri="{FF2B5EF4-FFF2-40B4-BE49-F238E27FC236}">
                <a16:creationId xmlns:a16="http://schemas.microsoft.com/office/drawing/2014/main" id="{0381EF81-5F18-4848-A631-3ABAC9E89D1A}"/>
              </a:ext>
            </a:extLst>
          </p:cNvPr>
          <p:cNvSpPr>
            <a:spLocks noGrp="1"/>
          </p:cNvSpPr>
          <p:nvPr>
            <p:ph idx="1"/>
          </p:nvPr>
        </p:nvSpPr>
        <p:spPr/>
        <p:txBody>
          <a:bodyPr/>
          <a:lstStyle/>
          <a:p>
            <a:r>
              <a:rPr lang="en-US" dirty="0"/>
              <a:t>I have done 30 epochs to get an accuracy of 99 percent.</a:t>
            </a:r>
          </a:p>
          <a:p>
            <a:endParaRPr lang="en-IN" dirty="0"/>
          </a:p>
        </p:txBody>
      </p:sp>
      <p:pic>
        <p:nvPicPr>
          <p:cNvPr id="5" name="Picture 4">
            <a:extLst>
              <a:ext uri="{FF2B5EF4-FFF2-40B4-BE49-F238E27FC236}">
                <a16:creationId xmlns:a16="http://schemas.microsoft.com/office/drawing/2014/main" id="{2065B605-EF0C-4714-A90C-D4573B797BBB}"/>
              </a:ext>
            </a:extLst>
          </p:cNvPr>
          <p:cNvPicPr>
            <a:picLocks noChangeAspect="1"/>
          </p:cNvPicPr>
          <p:nvPr/>
        </p:nvPicPr>
        <p:blipFill rotWithShape="1">
          <a:blip r:embed="rId2"/>
          <a:srcRect l="18097" t="22874" r="36078" b="40061"/>
          <a:stretch/>
        </p:blipFill>
        <p:spPr>
          <a:xfrm>
            <a:off x="3302466" y="3429000"/>
            <a:ext cx="5587067" cy="2541866"/>
          </a:xfrm>
          <a:prstGeom prst="rect">
            <a:avLst/>
          </a:prstGeom>
        </p:spPr>
      </p:pic>
    </p:spTree>
    <p:extLst>
      <p:ext uri="{BB962C8B-B14F-4D97-AF65-F5344CB8AC3E}">
        <p14:creationId xmlns:p14="http://schemas.microsoft.com/office/powerpoint/2010/main" val="176515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CF59-228E-42C8-9A44-B6703C564A1E}"/>
              </a:ext>
            </a:extLst>
          </p:cNvPr>
          <p:cNvSpPr>
            <a:spLocks noGrp="1"/>
          </p:cNvSpPr>
          <p:nvPr>
            <p:ph type="title"/>
          </p:nvPr>
        </p:nvSpPr>
        <p:spPr/>
        <p:txBody>
          <a:bodyPr/>
          <a:lstStyle/>
          <a:p>
            <a:pPr marL="379800" indent="-342900"/>
            <a:r>
              <a:rPr lang="en-US" sz="4000" dirty="0"/>
              <a:t>Predicting the Test set</a:t>
            </a:r>
          </a:p>
        </p:txBody>
      </p:sp>
      <p:sp>
        <p:nvSpPr>
          <p:cNvPr id="3" name="Content Placeholder 2">
            <a:extLst>
              <a:ext uri="{FF2B5EF4-FFF2-40B4-BE49-F238E27FC236}">
                <a16:creationId xmlns:a16="http://schemas.microsoft.com/office/drawing/2014/main" id="{E71914F5-D9B8-47BF-8B03-59A3ADEB71CA}"/>
              </a:ext>
            </a:extLst>
          </p:cNvPr>
          <p:cNvSpPr>
            <a:spLocks noGrp="1"/>
          </p:cNvSpPr>
          <p:nvPr>
            <p:ph idx="1"/>
          </p:nvPr>
        </p:nvSpPr>
        <p:spPr/>
        <p:txBody>
          <a:bodyPr/>
          <a:lstStyle/>
          <a:p>
            <a:r>
              <a:rPr lang="en-US" dirty="0"/>
              <a:t>Confusion Matrix</a:t>
            </a:r>
          </a:p>
          <a:p>
            <a:pPr marL="0" indent="0">
              <a:buNone/>
            </a:pPr>
            <a:r>
              <a:rPr lang="en-US" dirty="0"/>
              <a:t>  As you can see only one error is made by the model and the rest of the    predictions are correct.</a:t>
            </a:r>
            <a:endParaRPr lang="en-IN" dirty="0"/>
          </a:p>
        </p:txBody>
      </p:sp>
      <p:pic>
        <p:nvPicPr>
          <p:cNvPr id="5" name="Picture 4">
            <a:extLst>
              <a:ext uri="{FF2B5EF4-FFF2-40B4-BE49-F238E27FC236}">
                <a16:creationId xmlns:a16="http://schemas.microsoft.com/office/drawing/2014/main" id="{26AC8C25-3FBB-4135-B57B-AE722C3DFE02}"/>
              </a:ext>
            </a:extLst>
          </p:cNvPr>
          <p:cNvPicPr>
            <a:picLocks noChangeAspect="1"/>
          </p:cNvPicPr>
          <p:nvPr/>
        </p:nvPicPr>
        <p:blipFill rotWithShape="1">
          <a:blip r:embed="rId2"/>
          <a:srcRect l="17890" t="51131" r="59404" b="17798"/>
          <a:stretch/>
        </p:blipFill>
        <p:spPr>
          <a:xfrm>
            <a:off x="4259504" y="3766655"/>
            <a:ext cx="3672992" cy="2827091"/>
          </a:xfrm>
          <a:prstGeom prst="rect">
            <a:avLst/>
          </a:prstGeom>
        </p:spPr>
      </p:pic>
    </p:spTree>
    <p:extLst>
      <p:ext uri="{BB962C8B-B14F-4D97-AF65-F5344CB8AC3E}">
        <p14:creationId xmlns:p14="http://schemas.microsoft.com/office/powerpoint/2010/main" val="252379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02D-FCDB-4CD1-9046-320E88872F64}"/>
              </a:ext>
            </a:extLst>
          </p:cNvPr>
          <p:cNvSpPr>
            <a:spLocks noGrp="1"/>
          </p:cNvSpPr>
          <p:nvPr>
            <p:ph type="title"/>
          </p:nvPr>
        </p:nvSpPr>
        <p:spPr/>
        <p:txBody>
          <a:bodyPr>
            <a:normAutofit/>
          </a:bodyPr>
          <a:lstStyle/>
          <a:p>
            <a:pPr marL="379800" indent="-342900"/>
            <a:r>
              <a:rPr lang="en-US" sz="4800" dirty="0"/>
              <a:t>Saving the Model</a:t>
            </a:r>
          </a:p>
        </p:txBody>
      </p:sp>
      <p:sp>
        <p:nvSpPr>
          <p:cNvPr id="3" name="Content Placeholder 2">
            <a:extLst>
              <a:ext uri="{FF2B5EF4-FFF2-40B4-BE49-F238E27FC236}">
                <a16:creationId xmlns:a16="http://schemas.microsoft.com/office/drawing/2014/main" id="{0381EF81-5F18-4848-A631-3ABAC9E89D1A}"/>
              </a:ext>
            </a:extLst>
          </p:cNvPr>
          <p:cNvSpPr>
            <a:spLocks noGrp="1"/>
          </p:cNvSpPr>
          <p:nvPr>
            <p:ph idx="1"/>
          </p:nvPr>
        </p:nvSpPr>
        <p:spPr/>
        <p:txBody>
          <a:bodyPr/>
          <a:lstStyle/>
          <a:p>
            <a:r>
              <a:rPr lang="en-US" dirty="0"/>
              <a:t>Finally I saved my model into a h5 format that is a well known hierarchal format to store CNN models.</a:t>
            </a:r>
            <a:endParaRPr lang="en-IN" dirty="0"/>
          </a:p>
        </p:txBody>
      </p:sp>
      <p:pic>
        <p:nvPicPr>
          <p:cNvPr id="6" name="Picture 5">
            <a:extLst>
              <a:ext uri="{FF2B5EF4-FFF2-40B4-BE49-F238E27FC236}">
                <a16:creationId xmlns:a16="http://schemas.microsoft.com/office/drawing/2014/main" id="{ECDE0318-4A6C-446B-BBD0-6770F936E02A}"/>
              </a:ext>
            </a:extLst>
          </p:cNvPr>
          <p:cNvPicPr>
            <a:picLocks noChangeAspect="1"/>
          </p:cNvPicPr>
          <p:nvPr/>
        </p:nvPicPr>
        <p:blipFill rotWithShape="1">
          <a:blip r:embed="rId2"/>
          <a:srcRect l="18372" t="62018" r="30023" b="20367"/>
          <a:stretch/>
        </p:blipFill>
        <p:spPr>
          <a:xfrm>
            <a:off x="1901504" y="4118994"/>
            <a:ext cx="8388992" cy="1610687"/>
          </a:xfrm>
          <a:prstGeom prst="rect">
            <a:avLst/>
          </a:prstGeom>
        </p:spPr>
      </p:pic>
    </p:spTree>
    <p:extLst>
      <p:ext uri="{BB962C8B-B14F-4D97-AF65-F5344CB8AC3E}">
        <p14:creationId xmlns:p14="http://schemas.microsoft.com/office/powerpoint/2010/main" val="5781565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411</Words>
  <Application>Microsoft Office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IMAGE CLASSIFICATOIN</vt:lpstr>
      <vt:lpstr>INDEX</vt:lpstr>
      <vt:lpstr>Importing Library</vt:lpstr>
      <vt:lpstr>Organizing and Preprocessing</vt:lpstr>
      <vt:lpstr>Importing the Model  </vt:lpstr>
      <vt:lpstr>Customizing the Model </vt:lpstr>
      <vt:lpstr>Training the Model</vt:lpstr>
      <vt:lpstr>Predicting the Test set</vt:lpstr>
      <vt:lpstr>Saving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Avinash Patel</dc:creator>
  <cp:lastModifiedBy>Avinash Patel</cp:lastModifiedBy>
  <cp:revision>23</cp:revision>
  <dcterms:created xsi:type="dcterms:W3CDTF">2022-01-23T19:03:32Z</dcterms:created>
  <dcterms:modified xsi:type="dcterms:W3CDTF">2022-04-03T16:56:31Z</dcterms:modified>
</cp:coreProperties>
</file>