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78" r:id="rId5"/>
    <p:sldId id="279" r:id="rId6"/>
    <p:sldId id="280" r:id="rId7"/>
    <p:sldId id="281" r:id="rId8"/>
    <p:sldId id="282" r:id="rId9"/>
    <p:sldId id="283" r:id="rId10"/>
    <p:sldId id="284" r:id="rId11"/>
    <p:sldId id="285" r:id="rId12"/>
    <p:sldId id="286" r:id="rId13"/>
    <p:sldId id="287" r:id="rId14"/>
    <p:sldId id="288" r:id="rId15"/>
    <p:sldId id="290" r:id="rId16"/>
    <p:sldId id="289" r:id="rId17"/>
    <p:sldId id="291" r:id="rId18"/>
    <p:sldId id="293" r:id="rId19"/>
    <p:sldId id="292" r:id="rId20"/>
    <p:sldId id="294" r:id="rId21"/>
    <p:sldId id="295" r:id="rId22"/>
    <p:sldId id="2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19" autoAdjust="0"/>
  </p:normalViewPr>
  <p:slideViewPr>
    <p:cSldViewPr snapToGrid="0">
      <p:cViewPr varScale="1">
        <p:scale>
          <a:sx n="78" d="100"/>
          <a:sy n="78" d="100"/>
        </p:scale>
        <p:origin x="4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1/9/2022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MICRO CREDIT LOAN USE CASE</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By Avinash Patel</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33345C-DFFF-4605-AA9D-B2649CD38ED0}"/>
              </a:ext>
            </a:extLst>
          </p:cNvPr>
          <p:cNvPicPr>
            <a:picLocks noGrp="1" noChangeAspect="1"/>
          </p:cNvPicPr>
          <p:nvPr>
            <p:ph idx="1"/>
          </p:nvPr>
        </p:nvPicPr>
        <p:blipFill rotWithShape="1">
          <a:blip r:embed="rId2"/>
          <a:srcRect l="19723" t="32883" r="47759" b="1774"/>
          <a:stretch/>
        </p:blipFill>
        <p:spPr>
          <a:xfrm>
            <a:off x="1062681" y="1226407"/>
            <a:ext cx="3899184" cy="4405185"/>
          </a:xfrm>
        </p:spPr>
      </p:pic>
      <p:pic>
        <p:nvPicPr>
          <p:cNvPr id="7" name="Picture 6">
            <a:extLst>
              <a:ext uri="{FF2B5EF4-FFF2-40B4-BE49-F238E27FC236}">
                <a16:creationId xmlns:a16="http://schemas.microsoft.com/office/drawing/2014/main" id="{A20DE9C7-0CEA-445E-BD67-807949F859D8}"/>
              </a:ext>
            </a:extLst>
          </p:cNvPr>
          <p:cNvPicPr>
            <a:picLocks noChangeAspect="1"/>
          </p:cNvPicPr>
          <p:nvPr/>
        </p:nvPicPr>
        <p:blipFill rotWithShape="1">
          <a:blip r:embed="rId3"/>
          <a:srcRect l="20316" t="26204" r="47703" b="9530"/>
          <a:stretch/>
        </p:blipFill>
        <p:spPr>
          <a:xfrm>
            <a:off x="7230137" y="1226407"/>
            <a:ext cx="3899184" cy="4405185"/>
          </a:xfrm>
          <a:prstGeom prst="rect">
            <a:avLst/>
          </a:prstGeom>
        </p:spPr>
      </p:pic>
    </p:spTree>
    <p:extLst>
      <p:ext uri="{BB962C8B-B14F-4D97-AF65-F5344CB8AC3E}">
        <p14:creationId xmlns:p14="http://schemas.microsoft.com/office/powerpoint/2010/main" val="367855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71D00-8BC4-44B5-880D-0FE5EEBADB08}"/>
              </a:ext>
            </a:extLst>
          </p:cNvPr>
          <p:cNvSpPr>
            <a:spLocks noGrp="1"/>
          </p:cNvSpPr>
          <p:nvPr>
            <p:ph idx="1"/>
          </p:nvPr>
        </p:nvSpPr>
        <p:spPr>
          <a:xfrm>
            <a:off x="913795" y="630196"/>
            <a:ext cx="10353762" cy="5708820"/>
          </a:xfrm>
        </p:spPr>
        <p:txBody>
          <a:bodyPr/>
          <a:lstStyle/>
          <a:p>
            <a:r>
              <a:rPr lang="en-IN" dirty="0"/>
              <a:t>Heatmap</a:t>
            </a:r>
          </a:p>
          <a:p>
            <a:endParaRPr lang="en-IN" dirty="0"/>
          </a:p>
        </p:txBody>
      </p:sp>
      <p:pic>
        <p:nvPicPr>
          <p:cNvPr id="5" name="Picture 4">
            <a:extLst>
              <a:ext uri="{FF2B5EF4-FFF2-40B4-BE49-F238E27FC236}">
                <a16:creationId xmlns:a16="http://schemas.microsoft.com/office/drawing/2014/main" id="{B4819DA0-5DBD-4A71-8AC0-812694EF2FE6}"/>
              </a:ext>
            </a:extLst>
          </p:cNvPr>
          <p:cNvPicPr>
            <a:picLocks noChangeAspect="1"/>
          </p:cNvPicPr>
          <p:nvPr/>
        </p:nvPicPr>
        <p:blipFill rotWithShape="1">
          <a:blip r:embed="rId2"/>
          <a:srcRect l="23412" t="23591" r="25000" b="3761"/>
          <a:stretch/>
        </p:blipFill>
        <p:spPr>
          <a:xfrm>
            <a:off x="2778210" y="1396314"/>
            <a:ext cx="6635579" cy="5253710"/>
          </a:xfrm>
          <a:prstGeom prst="rect">
            <a:avLst/>
          </a:prstGeom>
        </p:spPr>
      </p:pic>
    </p:spTree>
    <p:extLst>
      <p:ext uri="{BB962C8B-B14F-4D97-AF65-F5344CB8AC3E}">
        <p14:creationId xmlns:p14="http://schemas.microsoft.com/office/powerpoint/2010/main" val="4168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78552E-30A6-4E25-8FEF-8414C21ED420}"/>
              </a:ext>
            </a:extLst>
          </p:cNvPr>
          <p:cNvSpPr>
            <a:spLocks noGrp="1"/>
          </p:cNvSpPr>
          <p:nvPr>
            <p:ph idx="1"/>
          </p:nvPr>
        </p:nvSpPr>
        <p:spPr>
          <a:xfrm>
            <a:off x="913795" y="518984"/>
            <a:ext cx="10353762" cy="5820032"/>
          </a:xfrm>
        </p:spPr>
        <p:txBody>
          <a:bodyPr/>
          <a:lstStyle/>
          <a:p>
            <a:r>
              <a:rPr lang="en-IN" dirty="0"/>
              <a:t>Count plot</a:t>
            </a:r>
          </a:p>
          <a:p>
            <a:pPr marL="36900" indent="0">
              <a:buNone/>
            </a:pPr>
            <a:r>
              <a:rPr lang="en-IN" dirty="0"/>
              <a:t>As we can see the data is clearly highly imbalanced.</a:t>
            </a:r>
          </a:p>
        </p:txBody>
      </p:sp>
      <p:pic>
        <p:nvPicPr>
          <p:cNvPr id="5" name="Picture 4">
            <a:extLst>
              <a:ext uri="{FF2B5EF4-FFF2-40B4-BE49-F238E27FC236}">
                <a16:creationId xmlns:a16="http://schemas.microsoft.com/office/drawing/2014/main" id="{C6A2D4DD-63BF-4064-8A7A-185A639414BE}"/>
              </a:ext>
            </a:extLst>
          </p:cNvPr>
          <p:cNvPicPr>
            <a:picLocks noChangeAspect="1"/>
          </p:cNvPicPr>
          <p:nvPr/>
        </p:nvPicPr>
        <p:blipFill rotWithShape="1">
          <a:blip r:embed="rId2"/>
          <a:srcRect l="22500" t="38193" r="45879" b="24311"/>
          <a:stretch/>
        </p:blipFill>
        <p:spPr>
          <a:xfrm>
            <a:off x="2911900" y="2285999"/>
            <a:ext cx="6357551" cy="4238368"/>
          </a:xfrm>
          <a:prstGeom prst="rect">
            <a:avLst/>
          </a:prstGeom>
        </p:spPr>
      </p:pic>
    </p:spTree>
    <p:extLst>
      <p:ext uri="{BB962C8B-B14F-4D97-AF65-F5344CB8AC3E}">
        <p14:creationId xmlns:p14="http://schemas.microsoft.com/office/powerpoint/2010/main" val="282806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075CD-E9B0-42D1-9AC5-DE4E05193B60}"/>
              </a:ext>
            </a:extLst>
          </p:cNvPr>
          <p:cNvSpPr>
            <a:spLocks noGrp="1"/>
          </p:cNvSpPr>
          <p:nvPr>
            <p:ph type="title"/>
          </p:nvPr>
        </p:nvSpPr>
        <p:spPr/>
        <p:txBody>
          <a:bodyPr>
            <a:normAutofit fontScale="90000"/>
          </a:bodyPr>
          <a:lstStyle/>
          <a:p>
            <a:r>
              <a:rPr lang="en-US" sz="4800" dirty="0"/>
              <a:t>Skewness and Outlier Removal</a:t>
            </a:r>
            <a:br>
              <a:rPr lang="en-US" sz="4800" dirty="0"/>
            </a:br>
            <a:endParaRPr lang="en-IN" dirty="0"/>
          </a:p>
        </p:txBody>
      </p:sp>
      <p:sp>
        <p:nvSpPr>
          <p:cNvPr id="3" name="Content Placeholder 2">
            <a:extLst>
              <a:ext uri="{FF2B5EF4-FFF2-40B4-BE49-F238E27FC236}">
                <a16:creationId xmlns:a16="http://schemas.microsoft.com/office/drawing/2014/main" id="{32CCF46E-87FE-4140-A21C-80F3AB9DA68D}"/>
              </a:ext>
            </a:extLst>
          </p:cNvPr>
          <p:cNvSpPr>
            <a:spLocks noGrp="1"/>
          </p:cNvSpPr>
          <p:nvPr>
            <p:ph idx="1"/>
          </p:nvPr>
        </p:nvSpPr>
        <p:spPr>
          <a:xfrm>
            <a:off x="913795" y="1569308"/>
            <a:ext cx="10353762" cy="4221891"/>
          </a:xfrm>
        </p:spPr>
        <p:txBody>
          <a:bodyPr/>
          <a:lstStyle/>
          <a:p>
            <a:r>
              <a:rPr lang="en-IN" dirty="0"/>
              <a:t>Now we try to remove some outliers with z-score and then we remove some skewness from some columns.</a:t>
            </a:r>
          </a:p>
        </p:txBody>
      </p:sp>
      <p:pic>
        <p:nvPicPr>
          <p:cNvPr id="5" name="Picture 4">
            <a:extLst>
              <a:ext uri="{FF2B5EF4-FFF2-40B4-BE49-F238E27FC236}">
                <a16:creationId xmlns:a16="http://schemas.microsoft.com/office/drawing/2014/main" id="{6CD071C8-4773-48D4-B2D0-E8E7A90A5A35}"/>
              </a:ext>
            </a:extLst>
          </p:cNvPr>
          <p:cNvPicPr>
            <a:picLocks noChangeAspect="1"/>
          </p:cNvPicPr>
          <p:nvPr/>
        </p:nvPicPr>
        <p:blipFill rotWithShape="1">
          <a:blip r:embed="rId2"/>
          <a:srcRect l="18345" t="25213" r="50000" b="58788"/>
          <a:stretch/>
        </p:blipFill>
        <p:spPr>
          <a:xfrm>
            <a:off x="2231250" y="3680253"/>
            <a:ext cx="3859427" cy="1096662"/>
          </a:xfrm>
          <a:prstGeom prst="rect">
            <a:avLst/>
          </a:prstGeom>
        </p:spPr>
      </p:pic>
      <p:pic>
        <p:nvPicPr>
          <p:cNvPr id="8" name="Picture 7">
            <a:extLst>
              <a:ext uri="{FF2B5EF4-FFF2-40B4-BE49-F238E27FC236}">
                <a16:creationId xmlns:a16="http://schemas.microsoft.com/office/drawing/2014/main" id="{8EED93CA-17BF-4695-B932-8A99224884EB}"/>
              </a:ext>
            </a:extLst>
          </p:cNvPr>
          <p:cNvPicPr>
            <a:picLocks noChangeAspect="1"/>
          </p:cNvPicPr>
          <p:nvPr/>
        </p:nvPicPr>
        <p:blipFill rotWithShape="1">
          <a:blip r:embed="rId2"/>
          <a:srcRect l="23031" t="42099" r="56902" b="16259"/>
          <a:stretch/>
        </p:blipFill>
        <p:spPr>
          <a:xfrm>
            <a:off x="7408132" y="2936788"/>
            <a:ext cx="2446638" cy="2854411"/>
          </a:xfrm>
          <a:prstGeom prst="rect">
            <a:avLst/>
          </a:prstGeom>
        </p:spPr>
      </p:pic>
    </p:spTree>
    <p:extLst>
      <p:ext uri="{BB962C8B-B14F-4D97-AF65-F5344CB8AC3E}">
        <p14:creationId xmlns:p14="http://schemas.microsoft.com/office/powerpoint/2010/main" val="374209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4415-BF7B-4BA9-B3A7-3F439129E1C7}"/>
              </a:ext>
            </a:extLst>
          </p:cNvPr>
          <p:cNvSpPr>
            <a:spLocks noGrp="1"/>
          </p:cNvSpPr>
          <p:nvPr>
            <p:ph type="title"/>
          </p:nvPr>
        </p:nvSpPr>
        <p:spPr/>
        <p:txBody>
          <a:bodyPr>
            <a:normAutofit fontScale="90000"/>
          </a:bodyPr>
          <a:lstStyle/>
          <a:p>
            <a:r>
              <a:rPr lang="en-US" sz="4800" dirty="0"/>
              <a:t>Model Selection</a:t>
            </a:r>
            <a:br>
              <a:rPr lang="en-US" sz="4800" dirty="0"/>
            </a:br>
            <a:endParaRPr lang="en-IN" dirty="0"/>
          </a:p>
        </p:txBody>
      </p:sp>
      <p:sp>
        <p:nvSpPr>
          <p:cNvPr id="3" name="Content Placeholder 2">
            <a:extLst>
              <a:ext uri="{FF2B5EF4-FFF2-40B4-BE49-F238E27FC236}">
                <a16:creationId xmlns:a16="http://schemas.microsoft.com/office/drawing/2014/main" id="{6985F1A3-CF10-4FFD-9B0D-A89434A30679}"/>
              </a:ext>
            </a:extLst>
          </p:cNvPr>
          <p:cNvSpPr>
            <a:spLocks noGrp="1"/>
          </p:cNvSpPr>
          <p:nvPr>
            <p:ph idx="1"/>
          </p:nvPr>
        </p:nvSpPr>
        <p:spPr>
          <a:xfrm>
            <a:off x="913794" y="1714500"/>
            <a:ext cx="10909905" cy="4991100"/>
          </a:xfrm>
        </p:spPr>
        <p:txBody>
          <a:bodyPr>
            <a:normAutofit/>
          </a:bodyPr>
          <a:lstStyle/>
          <a:p>
            <a:r>
              <a:rPr lang="en-IN" dirty="0"/>
              <a:t>Now we will see some accuracy and cross validation scores of different model so that we can select the best fit model for our project.</a:t>
            </a:r>
          </a:p>
          <a:p>
            <a:endParaRPr lang="en-IN" dirty="0"/>
          </a:p>
          <a:p>
            <a:endParaRPr lang="en-IN" dirty="0"/>
          </a:p>
          <a:p>
            <a:endParaRPr lang="en-IN" dirty="0"/>
          </a:p>
          <a:p>
            <a:endParaRPr lang="en-IN" dirty="0"/>
          </a:p>
          <a:p>
            <a:endParaRPr lang="en-IN" dirty="0"/>
          </a:p>
          <a:p>
            <a:endParaRPr lang="en-IN" dirty="0"/>
          </a:p>
          <a:p>
            <a:pPr marL="36900" indent="0">
              <a:buNone/>
            </a:pPr>
            <a:r>
              <a:rPr lang="en-IN" dirty="0"/>
              <a:t>Hence Ridge classifier has the lowest difference between accuracy and cross validation score. </a:t>
            </a:r>
          </a:p>
          <a:p>
            <a:endParaRPr lang="en-IN" dirty="0"/>
          </a:p>
        </p:txBody>
      </p:sp>
      <p:pic>
        <p:nvPicPr>
          <p:cNvPr id="5" name="Picture 4">
            <a:extLst>
              <a:ext uri="{FF2B5EF4-FFF2-40B4-BE49-F238E27FC236}">
                <a16:creationId xmlns:a16="http://schemas.microsoft.com/office/drawing/2014/main" id="{88FA5BD6-C4DC-4F41-8767-1BC379D5E7DA}"/>
              </a:ext>
            </a:extLst>
          </p:cNvPr>
          <p:cNvPicPr>
            <a:picLocks noChangeAspect="1"/>
          </p:cNvPicPr>
          <p:nvPr/>
        </p:nvPicPr>
        <p:blipFill rotWithShape="1">
          <a:blip r:embed="rId2"/>
          <a:srcRect l="18345" t="22869" r="50946" b="39454"/>
          <a:stretch/>
        </p:blipFill>
        <p:spPr>
          <a:xfrm>
            <a:off x="1694249" y="2882900"/>
            <a:ext cx="3744097" cy="2582562"/>
          </a:xfrm>
          <a:prstGeom prst="rect">
            <a:avLst/>
          </a:prstGeom>
        </p:spPr>
      </p:pic>
      <p:pic>
        <p:nvPicPr>
          <p:cNvPr id="6" name="Picture 5">
            <a:extLst>
              <a:ext uri="{FF2B5EF4-FFF2-40B4-BE49-F238E27FC236}">
                <a16:creationId xmlns:a16="http://schemas.microsoft.com/office/drawing/2014/main" id="{C202A188-6F5C-434D-9C1C-53F8428839F6}"/>
              </a:ext>
            </a:extLst>
          </p:cNvPr>
          <p:cNvPicPr>
            <a:picLocks noChangeAspect="1"/>
          </p:cNvPicPr>
          <p:nvPr/>
        </p:nvPicPr>
        <p:blipFill rotWithShape="1">
          <a:blip r:embed="rId2"/>
          <a:srcRect l="18812" t="61461" r="44834" b="6670"/>
          <a:stretch/>
        </p:blipFill>
        <p:spPr>
          <a:xfrm>
            <a:off x="6845905" y="2971800"/>
            <a:ext cx="4432300" cy="2184399"/>
          </a:xfrm>
          <a:prstGeom prst="rect">
            <a:avLst/>
          </a:prstGeom>
        </p:spPr>
      </p:pic>
    </p:spTree>
    <p:extLst>
      <p:ext uri="{BB962C8B-B14F-4D97-AF65-F5344CB8AC3E}">
        <p14:creationId xmlns:p14="http://schemas.microsoft.com/office/powerpoint/2010/main" val="62297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A954-BE78-4910-B278-4D5811160287}"/>
              </a:ext>
            </a:extLst>
          </p:cNvPr>
          <p:cNvSpPr>
            <a:spLocks noGrp="1"/>
          </p:cNvSpPr>
          <p:nvPr>
            <p:ph type="title"/>
          </p:nvPr>
        </p:nvSpPr>
        <p:spPr/>
        <p:txBody>
          <a:bodyPr/>
          <a:lstStyle/>
          <a:p>
            <a:r>
              <a:rPr lang="en-IN" dirty="0"/>
              <a:t>ROC-AUC Curve</a:t>
            </a:r>
          </a:p>
        </p:txBody>
      </p:sp>
      <p:pic>
        <p:nvPicPr>
          <p:cNvPr id="5" name="Content Placeholder 4">
            <a:extLst>
              <a:ext uri="{FF2B5EF4-FFF2-40B4-BE49-F238E27FC236}">
                <a16:creationId xmlns:a16="http://schemas.microsoft.com/office/drawing/2014/main" id="{F02C2C9E-9866-474C-84C4-6ED7EB8EC619}"/>
              </a:ext>
            </a:extLst>
          </p:cNvPr>
          <p:cNvPicPr>
            <a:picLocks noGrp="1" noChangeAspect="1"/>
          </p:cNvPicPr>
          <p:nvPr>
            <p:ph idx="1"/>
          </p:nvPr>
        </p:nvPicPr>
        <p:blipFill rotWithShape="1">
          <a:blip r:embed="rId2"/>
          <a:srcRect l="22144" t="42231" r="44754" b="10201"/>
          <a:stretch/>
        </p:blipFill>
        <p:spPr>
          <a:xfrm>
            <a:off x="3864880" y="2474440"/>
            <a:ext cx="4462239" cy="3605084"/>
          </a:xfrm>
        </p:spPr>
      </p:pic>
    </p:spTree>
    <p:extLst>
      <p:ext uri="{BB962C8B-B14F-4D97-AF65-F5344CB8AC3E}">
        <p14:creationId xmlns:p14="http://schemas.microsoft.com/office/powerpoint/2010/main" val="195369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F02D-FCDB-4CD1-9046-320E88872F64}"/>
              </a:ext>
            </a:extLst>
          </p:cNvPr>
          <p:cNvSpPr>
            <a:spLocks noGrp="1"/>
          </p:cNvSpPr>
          <p:nvPr>
            <p:ph type="title"/>
          </p:nvPr>
        </p:nvSpPr>
        <p:spPr/>
        <p:txBody>
          <a:bodyPr>
            <a:normAutofit fontScale="90000"/>
          </a:bodyPr>
          <a:lstStyle/>
          <a:p>
            <a:r>
              <a:rPr lang="en-US" sz="4800" dirty="0"/>
              <a:t>Hyperparameter Tuning</a:t>
            </a:r>
            <a:br>
              <a:rPr lang="en-US" sz="4800" dirty="0"/>
            </a:br>
            <a:endParaRPr lang="en-IN" dirty="0"/>
          </a:p>
        </p:txBody>
      </p:sp>
      <p:sp>
        <p:nvSpPr>
          <p:cNvPr id="3" name="Content Placeholder 2">
            <a:extLst>
              <a:ext uri="{FF2B5EF4-FFF2-40B4-BE49-F238E27FC236}">
                <a16:creationId xmlns:a16="http://schemas.microsoft.com/office/drawing/2014/main" id="{0381EF81-5F18-4848-A631-3ABAC9E89D1A}"/>
              </a:ext>
            </a:extLst>
          </p:cNvPr>
          <p:cNvSpPr>
            <a:spLocks noGrp="1"/>
          </p:cNvSpPr>
          <p:nvPr>
            <p:ph idx="1"/>
          </p:nvPr>
        </p:nvSpPr>
        <p:spPr/>
        <p:txBody>
          <a:bodyPr/>
          <a:lstStyle/>
          <a:p>
            <a:r>
              <a:rPr lang="en-IN" dirty="0"/>
              <a:t>Now as we selected Ridge Classifier as our model. Now we are going to tune its parameters to make the model a little better.</a:t>
            </a:r>
          </a:p>
          <a:p>
            <a:r>
              <a:rPr lang="en-IN" dirty="0"/>
              <a:t>Parameters are:</a:t>
            </a:r>
          </a:p>
        </p:txBody>
      </p:sp>
      <p:pic>
        <p:nvPicPr>
          <p:cNvPr id="5" name="Picture 4">
            <a:extLst>
              <a:ext uri="{FF2B5EF4-FFF2-40B4-BE49-F238E27FC236}">
                <a16:creationId xmlns:a16="http://schemas.microsoft.com/office/drawing/2014/main" id="{93E8540F-829C-47CC-8BCA-4B88B424A473}"/>
              </a:ext>
            </a:extLst>
          </p:cNvPr>
          <p:cNvPicPr>
            <a:picLocks noChangeAspect="1"/>
          </p:cNvPicPr>
          <p:nvPr/>
        </p:nvPicPr>
        <p:blipFill rotWithShape="1">
          <a:blip r:embed="rId2"/>
          <a:srcRect l="23007" t="44142" r="31385" b="44141"/>
          <a:stretch/>
        </p:blipFill>
        <p:spPr>
          <a:xfrm>
            <a:off x="1012608" y="4249695"/>
            <a:ext cx="10265597" cy="1482812"/>
          </a:xfrm>
          <a:prstGeom prst="rect">
            <a:avLst/>
          </a:prstGeom>
        </p:spPr>
      </p:pic>
    </p:spTree>
    <p:extLst>
      <p:ext uri="{BB962C8B-B14F-4D97-AF65-F5344CB8AC3E}">
        <p14:creationId xmlns:p14="http://schemas.microsoft.com/office/powerpoint/2010/main" val="1765153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C0BF7A-6E0D-4D5A-9AE6-8287DE97128B}"/>
              </a:ext>
            </a:extLst>
          </p:cNvPr>
          <p:cNvSpPr>
            <a:spLocks noGrp="1"/>
          </p:cNvSpPr>
          <p:nvPr>
            <p:ph idx="1"/>
          </p:nvPr>
        </p:nvSpPr>
        <p:spPr>
          <a:xfrm>
            <a:off x="913795" y="630196"/>
            <a:ext cx="10353762" cy="5733534"/>
          </a:xfrm>
        </p:spPr>
        <p:txBody>
          <a:bodyPr/>
          <a:lstStyle/>
          <a:p>
            <a:r>
              <a:rPr lang="en-IN" dirty="0"/>
              <a:t>After doing the tuning we find out the following.</a:t>
            </a:r>
          </a:p>
          <a:p>
            <a:endParaRPr lang="en-IN" dirty="0"/>
          </a:p>
          <a:p>
            <a:endParaRPr lang="en-IN" dirty="0"/>
          </a:p>
          <a:p>
            <a:endParaRPr lang="en-IN" dirty="0"/>
          </a:p>
          <a:p>
            <a:endParaRPr lang="en-IN" dirty="0"/>
          </a:p>
          <a:p>
            <a:endParaRPr lang="en-IN" dirty="0"/>
          </a:p>
          <a:p>
            <a:endParaRPr lang="en-IN" dirty="0"/>
          </a:p>
          <a:p>
            <a:pPr marL="36900" indent="0">
              <a:buNone/>
            </a:pPr>
            <a:endParaRPr lang="en-IN" dirty="0"/>
          </a:p>
          <a:p>
            <a:pPr marL="36900" indent="0">
              <a:buNone/>
            </a:pPr>
            <a:r>
              <a:rPr lang="en-IN" dirty="0"/>
              <a:t>The Above parameters are the best parameter for this type of dataset for our model. So finally we fitted the data with these parameters. </a:t>
            </a:r>
          </a:p>
        </p:txBody>
      </p:sp>
      <p:pic>
        <p:nvPicPr>
          <p:cNvPr id="5" name="Picture 4">
            <a:extLst>
              <a:ext uri="{FF2B5EF4-FFF2-40B4-BE49-F238E27FC236}">
                <a16:creationId xmlns:a16="http://schemas.microsoft.com/office/drawing/2014/main" id="{2C55AE06-C182-4EEF-9C15-9D3522F2DF58}"/>
              </a:ext>
            </a:extLst>
          </p:cNvPr>
          <p:cNvPicPr>
            <a:picLocks noChangeAspect="1"/>
          </p:cNvPicPr>
          <p:nvPr/>
        </p:nvPicPr>
        <p:blipFill rotWithShape="1">
          <a:blip r:embed="rId2"/>
          <a:srcRect l="23108" t="63430" r="60068" b="24708"/>
          <a:stretch/>
        </p:blipFill>
        <p:spPr>
          <a:xfrm>
            <a:off x="4111215" y="2063578"/>
            <a:ext cx="3958922" cy="1569308"/>
          </a:xfrm>
          <a:prstGeom prst="rect">
            <a:avLst/>
          </a:prstGeom>
        </p:spPr>
      </p:pic>
    </p:spTree>
    <p:extLst>
      <p:ext uri="{BB962C8B-B14F-4D97-AF65-F5344CB8AC3E}">
        <p14:creationId xmlns:p14="http://schemas.microsoft.com/office/powerpoint/2010/main" val="2834417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CF59-228E-42C8-9A44-B6703C564A1E}"/>
              </a:ext>
            </a:extLst>
          </p:cNvPr>
          <p:cNvSpPr>
            <a:spLocks noGrp="1"/>
          </p:cNvSpPr>
          <p:nvPr>
            <p:ph type="title"/>
          </p:nvPr>
        </p:nvSpPr>
        <p:spPr/>
        <p:txBody>
          <a:bodyPr/>
          <a:lstStyle/>
          <a:p>
            <a:r>
              <a:rPr lang="en-IN" dirty="0"/>
              <a:t>Saving The Model</a:t>
            </a:r>
          </a:p>
        </p:txBody>
      </p:sp>
      <p:sp>
        <p:nvSpPr>
          <p:cNvPr id="3" name="Content Placeholder 2">
            <a:extLst>
              <a:ext uri="{FF2B5EF4-FFF2-40B4-BE49-F238E27FC236}">
                <a16:creationId xmlns:a16="http://schemas.microsoft.com/office/drawing/2014/main" id="{E71914F5-D9B8-47BF-8B03-59A3ADEB71CA}"/>
              </a:ext>
            </a:extLst>
          </p:cNvPr>
          <p:cNvSpPr>
            <a:spLocks noGrp="1"/>
          </p:cNvSpPr>
          <p:nvPr>
            <p:ph idx="1"/>
          </p:nvPr>
        </p:nvSpPr>
        <p:spPr/>
        <p:txBody>
          <a:bodyPr/>
          <a:lstStyle/>
          <a:p>
            <a:r>
              <a:rPr lang="en-IN" dirty="0"/>
              <a:t>The final job is to save the model which is done by Joblib library.</a:t>
            </a:r>
          </a:p>
        </p:txBody>
      </p:sp>
      <p:pic>
        <p:nvPicPr>
          <p:cNvPr id="5" name="Picture 4">
            <a:extLst>
              <a:ext uri="{FF2B5EF4-FFF2-40B4-BE49-F238E27FC236}">
                <a16:creationId xmlns:a16="http://schemas.microsoft.com/office/drawing/2014/main" id="{7EDC4BE6-4B5C-45D4-97D8-1AE804686217}"/>
              </a:ext>
            </a:extLst>
          </p:cNvPr>
          <p:cNvPicPr>
            <a:picLocks noChangeAspect="1"/>
          </p:cNvPicPr>
          <p:nvPr/>
        </p:nvPicPr>
        <p:blipFill rotWithShape="1">
          <a:blip r:embed="rId2"/>
          <a:srcRect l="17635" t="70100" r="17804" b="18183"/>
          <a:stretch/>
        </p:blipFill>
        <p:spPr>
          <a:xfrm>
            <a:off x="505422" y="4177955"/>
            <a:ext cx="11170508" cy="1257300"/>
          </a:xfrm>
          <a:prstGeom prst="rect">
            <a:avLst/>
          </a:prstGeom>
        </p:spPr>
      </p:pic>
    </p:spTree>
    <p:extLst>
      <p:ext uri="{BB962C8B-B14F-4D97-AF65-F5344CB8AC3E}">
        <p14:creationId xmlns:p14="http://schemas.microsoft.com/office/powerpoint/2010/main" val="2523797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0515-E24D-4573-A85E-36A50728A918}"/>
              </a:ext>
            </a:extLst>
          </p:cNvPr>
          <p:cNvSpPr>
            <a:spLocks noGrp="1"/>
          </p:cNvSpPr>
          <p:nvPr>
            <p:ph type="title"/>
          </p:nvPr>
        </p:nvSpPr>
        <p:spPr>
          <a:xfrm>
            <a:off x="919119" y="2800350"/>
            <a:ext cx="10353762" cy="1257300"/>
          </a:xfrm>
        </p:spPr>
        <p:txBody>
          <a:bodyPr/>
          <a:lstStyle/>
          <a:p>
            <a:r>
              <a:rPr lang="en-IN" dirty="0"/>
              <a:t>THANK YOU!!!</a:t>
            </a:r>
          </a:p>
        </p:txBody>
      </p:sp>
    </p:spTree>
    <p:extLst>
      <p:ext uri="{BB962C8B-B14F-4D97-AF65-F5344CB8AC3E}">
        <p14:creationId xmlns:p14="http://schemas.microsoft.com/office/powerpoint/2010/main" val="3467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INDEX</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Importing Dataset</a:t>
            </a:r>
          </a:p>
          <a:p>
            <a:pPr marL="36900" lvl="0" indent="0">
              <a:buNone/>
            </a:pPr>
            <a:r>
              <a:rPr lang="en-US" sz="2400" dirty="0"/>
              <a:t>Cleaning The Dataset</a:t>
            </a:r>
          </a:p>
          <a:p>
            <a:pPr marL="36900" lvl="0" indent="0">
              <a:buNone/>
            </a:pPr>
            <a:r>
              <a:rPr lang="en-US" sz="2400" dirty="0"/>
              <a:t>Visualization</a:t>
            </a:r>
          </a:p>
          <a:p>
            <a:pPr marL="36900" lvl="0" indent="0">
              <a:buNone/>
            </a:pPr>
            <a:r>
              <a:rPr lang="en-US" sz="2400" dirty="0"/>
              <a:t>Skewness and Outlier Removal</a:t>
            </a:r>
          </a:p>
          <a:p>
            <a:pPr marL="36900" lvl="0" indent="0">
              <a:buNone/>
            </a:pPr>
            <a:r>
              <a:rPr lang="en-US" sz="2400" dirty="0"/>
              <a:t>Model Selection</a:t>
            </a:r>
          </a:p>
          <a:p>
            <a:pPr marL="36900" lvl="0" indent="0">
              <a:buNone/>
            </a:pPr>
            <a:r>
              <a:rPr lang="en-US" sz="2400" dirty="0"/>
              <a:t>Hyperparameter Tuning</a:t>
            </a:r>
          </a:p>
          <a:p>
            <a:pPr marL="36900" lvl="0" indent="0">
              <a:buNone/>
            </a:pPr>
            <a:r>
              <a:rPr lang="en-US" sz="2400" dirty="0"/>
              <a:t>Saving The Model</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F665-F84E-4202-8BFD-3421E9E0A06C}"/>
              </a:ext>
            </a:extLst>
          </p:cNvPr>
          <p:cNvSpPr>
            <a:spLocks noGrp="1"/>
          </p:cNvSpPr>
          <p:nvPr>
            <p:ph type="title"/>
          </p:nvPr>
        </p:nvSpPr>
        <p:spPr/>
        <p:txBody>
          <a:bodyPr>
            <a:normAutofit fontScale="90000"/>
          </a:bodyPr>
          <a:lstStyle/>
          <a:p>
            <a:r>
              <a:rPr lang="en-US" sz="4800" dirty="0"/>
              <a:t>Importing Dataset</a:t>
            </a:r>
            <a:br>
              <a:rPr lang="en-US" sz="4800" dirty="0"/>
            </a:br>
            <a:endParaRPr lang="en-IN" dirty="0"/>
          </a:p>
        </p:txBody>
      </p:sp>
      <p:sp>
        <p:nvSpPr>
          <p:cNvPr id="3" name="Content Placeholder 2">
            <a:extLst>
              <a:ext uri="{FF2B5EF4-FFF2-40B4-BE49-F238E27FC236}">
                <a16:creationId xmlns:a16="http://schemas.microsoft.com/office/drawing/2014/main" id="{F70CFE48-D801-43F4-BAF7-FA7427677BA3}"/>
              </a:ext>
            </a:extLst>
          </p:cNvPr>
          <p:cNvSpPr>
            <a:spLocks noGrp="1"/>
          </p:cNvSpPr>
          <p:nvPr>
            <p:ph idx="1"/>
          </p:nvPr>
        </p:nvSpPr>
        <p:spPr/>
        <p:txBody>
          <a:bodyPr/>
          <a:lstStyle/>
          <a:p>
            <a:r>
              <a:rPr lang="en-IN" dirty="0"/>
              <a:t>First step is to import the csv file into the Jupiter notebook.</a:t>
            </a:r>
          </a:p>
          <a:p>
            <a:endParaRPr lang="en-IN" dirty="0"/>
          </a:p>
        </p:txBody>
      </p:sp>
      <p:pic>
        <p:nvPicPr>
          <p:cNvPr id="5" name="Picture 4">
            <a:extLst>
              <a:ext uri="{FF2B5EF4-FFF2-40B4-BE49-F238E27FC236}">
                <a16:creationId xmlns:a16="http://schemas.microsoft.com/office/drawing/2014/main" id="{681333C5-A694-4DFA-881C-156F8507E0BF}"/>
              </a:ext>
            </a:extLst>
          </p:cNvPr>
          <p:cNvPicPr>
            <a:picLocks noChangeAspect="1"/>
          </p:cNvPicPr>
          <p:nvPr/>
        </p:nvPicPr>
        <p:blipFill rotWithShape="1">
          <a:blip r:embed="rId2"/>
          <a:srcRect l="16418" t="61266" r="9291" b="4302"/>
          <a:stretch/>
        </p:blipFill>
        <p:spPr>
          <a:xfrm>
            <a:off x="1561924" y="3223653"/>
            <a:ext cx="9057503" cy="2360141"/>
          </a:xfrm>
          <a:prstGeom prst="rect">
            <a:avLst/>
          </a:prstGeom>
        </p:spPr>
      </p:pic>
    </p:spTree>
    <p:extLst>
      <p:ext uri="{BB962C8B-B14F-4D97-AF65-F5344CB8AC3E}">
        <p14:creationId xmlns:p14="http://schemas.microsoft.com/office/powerpoint/2010/main" val="1434466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01556C-D988-41B9-8F91-580F32B33417}"/>
              </a:ext>
            </a:extLst>
          </p:cNvPr>
          <p:cNvSpPr>
            <a:spLocks noGrp="1"/>
          </p:cNvSpPr>
          <p:nvPr>
            <p:ph idx="1"/>
          </p:nvPr>
        </p:nvSpPr>
        <p:spPr>
          <a:xfrm>
            <a:off x="919119" y="1571625"/>
            <a:ext cx="10353762" cy="3714749"/>
          </a:xfrm>
        </p:spPr>
        <p:txBody>
          <a:bodyPr/>
          <a:lstStyle/>
          <a:p>
            <a:r>
              <a:rPr lang="en-IN" dirty="0"/>
              <a:t>After importing we check any of the columns have null values or not and also see </a:t>
            </a:r>
          </a:p>
          <a:p>
            <a:pPr marL="36900" indent="0">
              <a:buNone/>
            </a:pPr>
            <a:r>
              <a:rPr lang="en-IN" dirty="0"/>
              <a:t>     some basic information's about all the columns.</a:t>
            </a:r>
          </a:p>
          <a:p>
            <a:r>
              <a:rPr lang="en-IN" dirty="0"/>
              <a:t>Like number of unique variables in each columns.</a:t>
            </a:r>
          </a:p>
        </p:txBody>
      </p:sp>
    </p:spTree>
    <p:extLst>
      <p:ext uri="{BB962C8B-B14F-4D97-AF65-F5344CB8AC3E}">
        <p14:creationId xmlns:p14="http://schemas.microsoft.com/office/powerpoint/2010/main" val="303570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5B6A-A342-40A7-9344-4236545F208E}"/>
              </a:ext>
            </a:extLst>
          </p:cNvPr>
          <p:cNvSpPr>
            <a:spLocks noGrp="1"/>
          </p:cNvSpPr>
          <p:nvPr>
            <p:ph type="title"/>
          </p:nvPr>
        </p:nvSpPr>
        <p:spPr/>
        <p:txBody>
          <a:bodyPr>
            <a:normAutofit fontScale="90000"/>
          </a:bodyPr>
          <a:lstStyle/>
          <a:p>
            <a:r>
              <a:rPr lang="en-US" sz="4800" dirty="0"/>
              <a:t>Cleaning The Dataset</a:t>
            </a:r>
            <a:br>
              <a:rPr lang="en-US" sz="4800" dirty="0"/>
            </a:br>
            <a:endParaRPr lang="en-IN" dirty="0"/>
          </a:p>
        </p:txBody>
      </p:sp>
      <p:sp>
        <p:nvSpPr>
          <p:cNvPr id="3" name="Content Placeholder 2">
            <a:extLst>
              <a:ext uri="{FF2B5EF4-FFF2-40B4-BE49-F238E27FC236}">
                <a16:creationId xmlns:a16="http://schemas.microsoft.com/office/drawing/2014/main" id="{D9D79558-FD01-4A28-999A-2724B80A2131}"/>
              </a:ext>
            </a:extLst>
          </p:cNvPr>
          <p:cNvSpPr>
            <a:spLocks noGrp="1"/>
          </p:cNvSpPr>
          <p:nvPr>
            <p:ph idx="1"/>
          </p:nvPr>
        </p:nvSpPr>
        <p:spPr>
          <a:xfrm>
            <a:off x="913795" y="2076450"/>
            <a:ext cx="10353762" cy="4387850"/>
          </a:xfrm>
        </p:spPr>
        <p:txBody>
          <a:bodyPr>
            <a:normAutofit fontScale="85000" lnSpcReduction="20000"/>
          </a:bodyPr>
          <a:lstStyle/>
          <a:p>
            <a:r>
              <a:rPr lang="en-IN" dirty="0"/>
              <a:t>After some information about the dataset we are going to clean the columns individually.</a:t>
            </a:r>
          </a:p>
          <a:p>
            <a:r>
              <a:rPr lang="en-IN" dirty="0"/>
              <a:t>Categorical Column: There are two categorical column one of them is phone number and we are going to delete this column as it is of no use for </a:t>
            </a:r>
            <a:r>
              <a:rPr lang="en-IN" dirty="0" err="1"/>
              <a:t>us.The</a:t>
            </a:r>
            <a:r>
              <a:rPr lang="en-IN" dirty="0"/>
              <a:t> other column is date so we are going to separate the day and month and make two separate columns for those.</a:t>
            </a:r>
          </a:p>
          <a:p>
            <a:r>
              <a:rPr lang="en-IN" dirty="0"/>
              <a:t>Numerical Column:</a:t>
            </a:r>
          </a:p>
          <a:p>
            <a:pPr marL="36900" indent="0">
              <a:buNone/>
            </a:pPr>
            <a:r>
              <a:rPr lang="en-IN" dirty="0"/>
              <a:t>    </a:t>
            </a:r>
            <a:r>
              <a:rPr lang="en-IN" u="sng" dirty="0"/>
              <a:t>Treating </a:t>
            </a:r>
            <a:r>
              <a:rPr lang="en-IN" u="sng" dirty="0" err="1"/>
              <a:t>aon</a:t>
            </a:r>
            <a:r>
              <a:rPr lang="en-IN" u="sng" dirty="0"/>
              <a:t> column</a:t>
            </a:r>
            <a:r>
              <a:rPr lang="en-IN" dirty="0"/>
              <a:t>:</a:t>
            </a:r>
            <a:r>
              <a:rPr lang="en-US" dirty="0"/>
              <a:t>"</a:t>
            </a:r>
            <a:r>
              <a:rPr lang="en-US" dirty="0" err="1"/>
              <a:t>aon</a:t>
            </a:r>
            <a:r>
              <a:rPr lang="en-US" dirty="0"/>
              <a:t>" is defined as "age on cellular network in days" that means if we consider the average life expectancy for Indonesia is "71.72" years so we will multiply 365 days to it to get the maximum days a person could have a number. This assumption is based upon the data provided on the internet and I am not considering the age limit to get a number to be on the safe side.</a:t>
            </a:r>
          </a:p>
          <a:p>
            <a:pPr marL="36900" indent="0">
              <a:buNone/>
            </a:pPr>
            <a:endParaRPr lang="en-US" dirty="0"/>
          </a:p>
          <a:p>
            <a:pPr marL="36900" indent="0">
              <a:buNone/>
            </a:pPr>
            <a:r>
              <a:rPr lang="en-US" dirty="0"/>
              <a:t>So, 72*365=26,280 days . Any number more than this is an outlier and we will work on that row accordingly.</a:t>
            </a:r>
            <a:endParaRPr lang="en-IN" dirty="0"/>
          </a:p>
        </p:txBody>
      </p:sp>
    </p:spTree>
    <p:extLst>
      <p:ext uri="{BB962C8B-B14F-4D97-AF65-F5344CB8AC3E}">
        <p14:creationId xmlns:p14="http://schemas.microsoft.com/office/powerpoint/2010/main" val="2463116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6D7FB1-7211-49E2-9554-45FCF604B045}"/>
              </a:ext>
            </a:extLst>
          </p:cNvPr>
          <p:cNvSpPr>
            <a:spLocks noGrp="1"/>
          </p:cNvSpPr>
          <p:nvPr>
            <p:ph idx="1"/>
          </p:nvPr>
        </p:nvSpPr>
        <p:spPr>
          <a:xfrm>
            <a:off x="913795" y="617838"/>
            <a:ext cx="10353762" cy="5173361"/>
          </a:xfrm>
        </p:spPr>
        <p:txBody>
          <a:bodyPr/>
          <a:lstStyle/>
          <a:p>
            <a:r>
              <a:rPr lang="en-US" u="sng" dirty="0"/>
              <a:t>Treating </a:t>
            </a:r>
            <a:r>
              <a:rPr lang="en-US" u="sng" dirty="0" err="1"/>
              <a:t>last_rech_date_ma</a:t>
            </a:r>
            <a:r>
              <a:rPr lang="en-US" u="sng" dirty="0"/>
              <a:t> column</a:t>
            </a:r>
            <a:r>
              <a:rPr lang="en-US" dirty="0"/>
              <a:t>: All the values in this columns are less then 100 and all the above values are too high to be the number of days. Also some of the values are in negative and days could not be in negative</a:t>
            </a:r>
          </a:p>
          <a:p>
            <a:r>
              <a:rPr lang="en-US" u="sng" dirty="0"/>
              <a:t>Treating </a:t>
            </a:r>
            <a:r>
              <a:rPr lang="en-US" u="sng" dirty="0" err="1"/>
              <a:t>last_rech_date_da</a:t>
            </a:r>
            <a:r>
              <a:rPr lang="en-US" u="sng" dirty="0"/>
              <a:t> column</a:t>
            </a:r>
            <a:r>
              <a:rPr lang="en-US" dirty="0"/>
              <a:t>: By looking at the xml file this column has mostly 0 as values. Hence I am checking how many 0 there are.</a:t>
            </a:r>
          </a:p>
          <a:p>
            <a:r>
              <a:rPr lang="en-US" u="sng" dirty="0"/>
              <a:t>Treating cnt_da_rech90 and fr_da_rech90 columns </a:t>
            </a:r>
            <a:r>
              <a:rPr lang="en-US" dirty="0">
                <a:effectLst/>
              </a:rPr>
              <a:t>: According to the </a:t>
            </a:r>
            <a:r>
              <a:rPr lang="en-US" dirty="0" err="1">
                <a:effectLst/>
              </a:rPr>
              <a:t>df.describe</a:t>
            </a:r>
            <a:r>
              <a:rPr lang="en-US" dirty="0">
                <a:effectLst/>
              </a:rPr>
              <a:t>() method we can </a:t>
            </a:r>
            <a:r>
              <a:rPr lang="en-US" dirty="0" err="1">
                <a:effectLst/>
              </a:rPr>
              <a:t>safly</a:t>
            </a:r>
            <a:r>
              <a:rPr lang="en-US" dirty="0">
                <a:effectLst/>
              </a:rPr>
              <a:t> say that more than 75% data is 0 which is of no </a:t>
            </a:r>
            <a:r>
              <a:rPr lang="en-US" dirty="0" err="1">
                <a:effectLst/>
              </a:rPr>
              <a:t>use.So</a:t>
            </a:r>
            <a:r>
              <a:rPr lang="en-US" dirty="0">
                <a:effectLst/>
              </a:rPr>
              <a:t> we are going to drop these columns as well.</a:t>
            </a:r>
          </a:p>
          <a:p>
            <a:r>
              <a:rPr lang="en-US" u="sng" dirty="0"/>
              <a:t>Treating cnt_ma_rech90 and fr_ma_rech90 </a:t>
            </a:r>
            <a:r>
              <a:rPr lang="en-US" u="sng" dirty="0" err="1"/>
              <a:t>column</a:t>
            </a:r>
            <a:r>
              <a:rPr lang="en-US" dirty="0" err="1"/>
              <a:t>:As</a:t>
            </a:r>
            <a:r>
              <a:rPr lang="en-US" dirty="0"/>
              <a:t> both of these columns have the same definition according to the </a:t>
            </a:r>
            <a:r>
              <a:rPr lang="en-US" dirty="0" err="1"/>
              <a:t>Data_Descriprion</a:t>
            </a:r>
            <a:r>
              <a:rPr lang="en-US" dirty="0"/>
              <a:t> xml file so we are going to drop one of the column.</a:t>
            </a:r>
            <a:endParaRPr lang="en-IN" u="sng" dirty="0"/>
          </a:p>
        </p:txBody>
      </p:sp>
    </p:spTree>
    <p:extLst>
      <p:ext uri="{BB962C8B-B14F-4D97-AF65-F5344CB8AC3E}">
        <p14:creationId xmlns:p14="http://schemas.microsoft.com/office/powerpoint/2010/main" val="1090065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3A0B9E-AE34-4DBF-9139-3792E27E77F6}"/>
              </a:ext>
            </a:extLst>
          </p:cNvPr>
          <p:cNvSpPr>
            <a:spLocks noGrp="1"/>
          </p:cNvSpPr>
          <p:nvPr>
            <p:ph idx="1"/>
          </p:nvPr>
        </p:nvSpPr>
        <p:spPr>
          <a:xfrm>
            <a:off x="913795" y="556054"/>
            <a:ext cx="10353762" cy="5235145"/>
          </a:xfrm>
        </p:spPr>
        <p:txBody>
          <a:bodyPr/>
          <a:lstStyle/>
          <a:p>
            <a:r>
              <a:rPr lang="en-IN" u="sng" dirty="0"/>
              <a:t>Treating cnt_loans90 column</a:t>
            </a:r>
            <a:r>
              <a:rPr lang="en-IN" dirty="0"/>
              <a:t>:</a:t>
            </a:r>
            <a:r>
              <a:rPr lang="en-US" dirty="0"/>
              <a:t>We can see there is a abnormal maximum value 4997.517944 in this column and 30 is the 75% of the values so we are going to delete any value higher than 100 just to be on the safe side.</a:t>
            </a:r>
          </a:p>
          <a:p>
            <a:r>
              <a:rPr lang="en-IN" u="sng" dirty="0"/>
              <a:t>Treating medianamnt_loans90 column:</a:t>
            </a:r>
            <a:r>
              <a:rPr lang="en-US" dirty="0"/>
              <a:t>As we can see from this table that more than 75% of this column's data is 0 so we are going to delete this column.</a:t>
            </a:r>
            <a:endParaRPr lang="en-IN" dirty="0"/>
          </a:p>
        </p:txBody>
      </p:sp>
    </p:spTree>
    <p:extLst>
      <p:ext uri="{BB962C8B-B14F-4D97-AF65-F5344CB8AC3E}">
        <p14:creationId xmlns:p14="http://schemas.microsoft.com/office/powerpoint/2010/main" val="1481405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8419C-DE50-45BD-A768-FE2310506382}"/>
              </a:ext>
            </a:extLst>
          </p:cNvPr>
          <p:cNvSpPr>
            <a:spLocks noGrp="1"/>
          </p:cNvSpPr>
          <p:nvPr>
            <p:ph type="title"/>
          </p:nvPr>
        </p:nvSpPr>
        <p:spPr/>
        <p:txBody>
          <a:bodyPr>
            <a:normAutofit fontScale="90000"/>
          </a:bodyPr>
          <a:lstStyle/>
          <a:p>
            <a:r>
              <a:rPr lang="en-US" sz="4800" dirty="0"/>
              <a:t>Visualization</a:t>
            </a:r>
            <a:br>
              <a:rPr lang="en-US" sz="4800" dirty="0"/>
            </a:br>
            <a:endParaRPr lang="en-IN" dirty="0"/>
          </a:p>
        </p:txBody>
      </p:sp>
      <p:sp>
        <p:nvSpPr>
          <p:cNvPr id="3" name="Content Placeholder 2">
            <a:extLst>
              <a:ext uri="{FF2B5EF4-FFF2-40B4-BE49-F238E27FC236}">
                <a16:creationId xmlns:a16="http://schemas.microsoft.com/office/drawing/2014/main" id="{6AB4077E-69DB-417B-A482-17EE2AE00770}"/>
              </a:ext>
            </a:extLst>
          </p:cNvPr>
          <p:cNvSpPr>
            <a:spLocks noGrp="1"/>
          </p:cNvSpPr>
          <p:nvPr>
            <p:ph idx="1"/>
          </p:nvPr>
        </p:nvSpPr>
        <p:spPr>
          <a:xfrm>
            <a:off x="913795" y="1571625"/>
            <a:ext cx="10353762" cy="3714749"/>
          </a:xfrm>
        </p:spPr>
        <p:txBody>
          <a:bodyPr/>
          <a:lstStyle/>
          <a:p>
            <a:r>
              <a:rPr lang="en-IN" dirty="0" err="1"/>
              <a:t>Distplot</a:t>
            </a:r>
            <a:r>
              <a:rPr lang="en-IN" dirty="0"/>
              <a:t>:</a:t>
            </a:r>
          </a:p>
          <a:p>
            <a:endParaRPr lang="en-IN" dirty="0"/>
          </a:p>
        </p:txBody>
      </p:sp>
      <p:pic>
        <p:nvPicPr>
          <p:cNvPr id="5" name="Picture 4">
            <a:extLst>
              <a:ext uri="{FF2B5EF4-FFF2-40B4-BE49-F238E27FC236}">
                <a16:creationId xmlns:a16="http://schemas.microsoft.com/office/drawing/2014/main" id="{07DD8431-B926-4C82-B686-9A8981A1EE6C}"/>
              </a:ext>
            </a:extLst>
          </p:cNvPr>
          <p:cNvPicPr>
            <a:picLocks noChangeAspect="1"/>
          </p:cNvPicPr>
          <p:nvPr/>
        </p:nvPicPr>
        <p:blipFill rotWithShape="1">
          <a:blip r:embed="rId2"/>
          <a:srcRect l="19561" t="24853" r="56419" b="-24"/>
          <a:stretch/>
        </p:blipFill>
        <p:spPr>
          <a:xfrm>
            <a:off x="1618735" y="2298356"/>
            <a:ext cx="2372497" cy="4174394"/>
          </a:xfrm>
          <a:prstGeom prst="rect">
            <a:avLst/>
          </a:prstGeom>
        </p:spPr>
      </p:pic>
      <p:pic>
        <p:nvPicPr>
          <p:cNvPr id="7" name="Picture 6">
            <a:extLst>
              <a:ext uri="{FF2B5EF4-FFF2-40B4-BE49-F238E27FC236}">
                <a16:creationId xmlns:a16="http://schemas.microsoft.com/office/drawing/2014/main" id="{566FAD1A-112E-4E0D-A7D7-23EE0D2233F7}"/>
              </a:ext>
            </a:extLst>
          </p:cNvPr>
          <p:cNvPicPr>
            <a:picLocks noChangeAspect="1"/>
          </p:cNvPicPr>
          <p:nvPr/>
        </p:nvPicPr>
        <p:blipFill rotWithShape="1">
          <a:blip r:embed="rId3"/>
          <a:srcRect l="19054" t="22904" r="54594"/>
          <a:stretch/>
        </p:blipFill>
        <p:spPr>
          <a:xfrm>
            <a:off x="5173870" y="2298356"/>
            <a:ext cx="2537762" cy="4174394"/>
          </a:xfrm>
          <a:prstGeom prst="rect">
            <a:avLst/>
          </a:prstGeom>
        </p:spPr>
      </p:pic>
      <p:pic>
        <p:nvPicPr>
          <p:cNvPr id="9" name="Picture 8">
            <a:extLst>
              <a:ext uri="{FF2B5EF4-FFF2-40B4-BE49-F238E27FC236}">
                <a16:creationId xmlns:a16="http://schemas.microsoft.com/office/drawing/2014/main" id="{E8AEB758-3C10-4DBF-B077-0027C1D90C0F}"/>
              </a:ext>
            </a:extLst>
          </p:cNvPr>
          <p:cNvPicPr>
            <a:picLocks noChangeAspect="1"/>
          </p:cNvPicPr>
          <p:nvPr/>
        </p:nvPicPr>
        <p:blipFill rotWithShape="1">
          <a:blip r:embed="rId4"/>
          <a:srcRect l="19359" t="22904" r="56013"/>
          <a:stretch/>
        </p:blipFill>
        <p:spPr>
          <a:xfrm>
            <a:off x="8776443" y="2298356"/>
            <a:ext cx="2371830" cy="4174394"/>
          </a:xfrm>
          <a:prstGeom prst="rect">
            <a:avLst/>
          </a:prstGeom>
        </p:spPr>
      </p:pic>
    </p:spTree>
    <p:extLst>
      <p:ext uri="{BB962C8B-B14F-4D97-AF65-F5344CB8AC3E}">
        <p14:creationId xmlns:p14="http://schemas.microsoft.com/office/powerpoint/2010/main" val="13649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C99F09-5F7F-467F-9930-6901C7AE6FCA}"/>
              </a:ext>
            </a:extLst>
          </p:cNvPr>
          <p:cNvSpPr>
            <a:spLocks noGrp="1"/>
          </p:cNvSpPr>
          <p:nvPr>
            <p:ph idx="1"/>
          </p:nvPr>
        </p:nvSpPr>
        <p:spPr>
          <a:xfrm>
            <a:off x="913795" y="827068"/>
            <a:ext cx="10353762" cy="5561376"/>
          </a:xfrm>
        </p:spPr>
        <p:txBody>
          <a:bodyPr/>
          <a:lstStyle/>
          <a:p>
            <a:r>
              <a:rPr lang="en-IN" dirty="0"/>
              <a:t>Boxplot</a:t>
            </a:r>
          </a:p>
        </p:txBody>
      </p:sp>
      <p:pic>
        <p:nvPicPr>
          <p:cNvPr id="5" name="Picture 4">
            <a:extLst>
              <a:ext uri="{FF2B5EF4-FFF2-40B4-BE49-F238E27FC236}">
                <a16:creationId xmlns:a16="http://schemas.microsoft.com/office/drawing/2014/main" id="{ACDC4569-15F2-442A-A9EF-3B0614BEA63B}"/>
              </a:ext>
            </a:extLst>
          </p:cNvPr>
          <p:cNvPicPr>
            <a:picLocks noChangeAspect="1"/>
          </p:cNvPicPr>
          <p:nvPr/>
        </p:nvPicPr>
        <p:blipFill rotWithShape="1">
          <a:blip r:embed="rId2"/>
          <a:srcRect l="18953" t="23411" r="47804" b="13652"/>
          <a:stretch/>
        </p:blipFill>
        <p:spPr>
          <a:xfrm>
            <a:off x="1210963" y="1716751"/>
            <a:ext cx="4053016" cy="4314182"/>
          </a:xfrm>
          <a:prstGeom prst="rect">
            <a:avLst/>
          </a:prstGeom>
        </p:spPr>
      </p:pic>
      <p:pic>
        <p:nvPicPr>
          <p:cNvPr id="7" name="Picture 6">
            <a:extLst>
              <a:ext uri="{FF2B5EF4-FFF2-40B4-BE49-F238E27FC236}">
                <a16:creationId xmlns:a16="http://schemas.microsoft.com/office/drawing/2014/main" id="{44D2E34C-B70A-43D5-878E-263C1112BF53}"/>
              </a:ext>
            </a:extLst>
          </p:cNvPr>
          <p:cNvPicPr>
            <a:picLocks noChangeAspect="1"/>
          </p:cNvPicPr>
          <p:nvPr/>
        </p:nvPicPr>
        <p:blipFill rotWithShape="1">
          <a:blip r:embed="rId3"/>
          <a:srcRect l="18851" t="25021" r="47906" b="9890"/>
          <a:stretch/>
        </p:blipFill>
        <p:spPr>
          <a:xfrm>
            <a:off x="6306230" y="1716751"/>
            <a:ext cx="3986045" cy="4387904"/>
          </a:xfrm>
          <a:prstGeom prst="rect">
            <a:avLst/>
          </a:prstGeom>
        </p:spPr>
      </p:pic>
    </p:spTree>
    <p:extLst>
      <p:ext uri="{BB962C8B-B14F-4D97-AF65-F5344CB8AC3E}">
        <p14:creationId xmlns:p14="http://schemas.microsoft.com/office/powerpoint/2010/main" val="3348088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{8DC5761F-7B55-407D-BD82-826D1740BD4C}tf55705232_win32</Template>
  <TotalTime>332</TotalTime>
  <Words>694</Words>
  <Application>Microsoft Office PowerPoint</Application>
  <PresentationFormat>Widescreen</PresentationFormat>
  <Paragraphs>62</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Goudy Old Style</vt:lpstr>
      <vt:lpstr>Wingdings 2</vt:lpstr>
      <vt:lpstr>SlateVTI</vt:lpstr>
      <vt:lpstr>MICRO CREDIT LOAN USE CASE</vt:lpstr>
      <vt:lpstr>INDEX</vt:lpstr>
      <vt:lpstr>Importing Dataset </vt:lpstr>
      <vt:lpstr>PowerPoint Presentation</vt:lpstr>
      <vt:lpstr>Cleaning The Dataset </vt:lpstr>
      <vt:lpstr>PowerPoint Presentation</vt:lpstr>
      <vt:lpstr>PowerPoint Presentation</vt:lpstr>
      <vt:lpstr>Visualization </vt:lpstr>
      <vt:lpstr>PowerPoint Presentation</vt:lpstr>
      <vt:lpstr>PowerPoint Presentation</vt:lpstr>
      <vt:lpstr>PowerPoint Presentation</vt:lpstr>
      <vt:lpstr>PowerPoint Presentation</vt:lpstr>
      <vt:lpstr>Skewness and Outlier Removal </vt:lpstr>
      <vt:lpstr>Model Selection </vt:lpstr>
      <vt:lpstr>ROC-AUC Curve</vt:lpstr>
      <vt:lpstr>Hyperparameter Tuning </vt:lpstr>
      <vt:lpstr>PowerPoint Presentation</vt:lpstr>
      <vt:lpstr>Saving The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USE CASE</dc:title>
  <dc:creator>Avinash Patel</dc:creator>
  <cp:lastModifiedBy>Avinash Patel</cp:lastModifiedBy>
  <cp:revision>19</cp:revision>
  <dcterms:created xsi:type="dcterms:W3CDTF">2022-01-08T08:20:03Z</dcterms:created>
  <dcterms:modified xsi:type="dcterms:W3CDTF">2022-01-09T11:51:09Z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