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6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8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E88B9-FBC2-432B-BD55-B859E2517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-153502" y="0"/>
            <a:ext cx="12191980" cy="6857990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EDE78-6FE4-4CE2-9AB9-E23740A39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802640"/>
            <a:ext cx="10787697" cy="3366494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400" dirty="0">
                <a:solidFill>
                  <a:schemeClr val="bg1"/>
                </a:solidFill>
              </a:rPr>
              <a:t>Customer Segmentation</a:t>
            </a:r>
            <a:br>
              <a:rPr lang="en-IN" sz="5400" dirty="0">
                <a:solidFill>
                  <a:schemeClr val="bg1"/>
                </a:solidFill>
              </a:rPr>
            </a:br>
            <a:r>
              <a:rPr lang="en-IN" sz="5400" dirty="0">
                <a:solidFill>
                  <a:schemeClr val="bg1"/>
                </a:solidFill>
              </a:rPr>
              <a:t>           </a:t>
            </a:r>
            <a:r>
              <a:rPr lang="en-IN" sz="2600" dirty="0">
                <a:solidFill>
                  <a:schemeClr val="bg1"/>
                </a:solidFill>
              </a:rPr>
              <a:t>DATA SCIENCE INTERNSHIP</a:t>
            </a:r>
            <a:br>
              <a:rPr lang="en-IN" sz="5400" dirty="0">
                <a:solidFill>
                  <a:schemeClr val="bg1"/>
                </a:solidFill>
              </a:rPr>
            </a:br>
            <a:r>
              <a:rPr lang="en-IN" sz="5400" dirty="0">
                <a:solidFill>
                  <a:schemeClr val="bg1"/>
                </a:solidFill>
              </a:rPr>
              <a:t>             </a:t>
            </a:r>
            <a:r>
              <a:rPr lang="en-IN" sz="2600" dirty="0">
                <a:solidFill>
                  <a:schemeClr val="bg1"/>
                </a:solidFill>
              </a:rPr>
              <a:t>EXPOSYS DATA LABS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3A164-5E4F-421A-86AB-77499C9AC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6236" y="5080766"/>
            <a:ext cx="6081953" cy="1345689"/>
          </a:xfrm>
        </p:spPr>
        <p:txBody>
          <a:bodyPr anchor="t"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AVINASH PATHY</a:t>
            </a:r>
          </a:p>
          <a:p>
            <a:r>
              <a:rPr lang="en-IN" dirty="0">
                <a:solidFill>
                  <a:schemeClr val="bg1"/>
                </a:solidFill>
              </a:rPr>
              <a:t>R.V.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82016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D95B-9485-4393-90EF-DC17D0B915D7}"/>
              </a:ext>
            </a:extLst>
          </p:cNvPr>
          <p:cNvSpPr txBox="1"/>
          <p:nvPr/>
        </p:nvSpPr>
        <p:spPr>
          <a:xfrm>
            <a:off x="962025" y="352425"/>
            <a:ext cx="10029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Determining optimal number of clusters: </a:t>
            </a:r>
            <a:endParaRPr lang="en-US" sz="40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N" sz="40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The “Elbow” Method: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AC717-33AA-4B85-A897-F3914C3E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72" y="2117605"/>
            <a:ext cx="7106856" cy="43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0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D95B-9485-4393-90EF-DC17D0B915D7}"/>
              </a:ext>
            </a:extLst>
          </p:cNvPr>
          <p:cNvSpPr txBox="1"/>
          <p:nvPr/>
        </p:nvSpPr>
        <p:spPr>
          <a:xfrm>
            <a:off x="962025" y="352425"/>
            <a:ext cx="100298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Determining optimal number of clusters: </a:t>
            </a:r>
            <a:endParaRPr lang="en-US" sz="40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N" sz="40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The Silhouette method: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Average silhouette method computes the average silhouette of observations for different values of k. The optimal number of clusters k is the one that maximize the average silhouette over a range of possible values for k. 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A7191-32E0-44F1-B900-8CD794A96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93" y="3429000"/>
            <a:ext cx="6852213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D95B-9485-4393-90EF-DC17D0B915D7}"/>
              </a:ext>
            </a:extLst>
          </p:cNvPr>
          <p:cNvSpPr txBox="1"/>
          <p:nvPr/>
        </p:nvSpPr>
        <p:spPr>
          <a:xfrm>
            <a:off x="1666875" y="447675"/>
            <a:ext cx="1002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Visualizing the Identified Clusters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E98A9-08B7-4095-86A1-FED36D49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07" y="1654713"/>
            <a:ext cx="7951013" cy="46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D95B-9485-4393-90EF-DC17D0B915D7}"/>
              </a:ext>
            </a:extLst>
          </p:cNvPr>
          <p:cNvSpPr txBox="1"/>
          <p:nvPr/>
        </p:nvSpPr>
        <p:spPr>
          <a:xfrm>
            <a:off x="1666875" y="447675"/>
            <a:ext cx="1002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Visualizing the Identified Clusters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E6B01-C394-46C4-B0E7-6CB23D86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21026"/>
            <a:ext cx="8182799" cy="52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ED95B-9485-4393-90EF-DC17D0B915D7}"/>
              </a:ext>
            </a:extLst>
          </p:cNvPr>
          <p:cNvSpPr txBox="1"/>
          <p:nvPr/>
        </p:nvSpPr>
        <p:spPr>
          <a:xfrm>
            <a:off x="1666875" y="447675"/>
            <a:ext cx="1002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77340-67F7-47E5-86E1-C756AC97CF06}"/>
              </a:ext>
            </a:extLst>
          </p:cNvPr>
          <p:cNvSpPr txBox="1"/>
          <p:nvPr/>
        </p:nvSpPr>
        <p:spPr>
          <a:xfrm>
            <a:off x="723901" y="1362075"/>
            <a:ext cx="10572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The customers were divided into 5 groups as listed below.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 1(Blue) –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This cluster consists of customers with a medium annual income and a medium spending score.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 2(Purple) –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This cluster consists of customers with a low annual income and a low spending score.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 3 (Green)–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This cluster consists of customers with a low annual income and a high spending score.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 4 (Magenta)–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This cluster consists of customers with a high annual income and a high spending score.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 5(Red) –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This cluster consists of customers with a high income and a low spending score.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The second and third groups consisting of low-income customers form the most minor part of the stores customers set and so they need not be given the most importance.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The store must concentrate their business strategies keeping it around the first and fourth group to gain maximum profits.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9C207-2D87-4315-91A2-903EEA0F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4F80D-E963-45F6-81F3-81368731D019}"/>
              </a:ext>
            </a:extLst>
          </p:cNvPr>
          <p:cNvSpPr txBox="1"/>
          <p:nvPr/>
        </p:nvSpPr>
        <p:spPr>
          <a:xfrm>
            <a:off x="3895725" y="485775"/>
            <a:ext cx="711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A8593-116F-4491-88A1-F70DC52A3F8D}"/>
              </a:ext>
            </a:extLst>
          </p:cNvPr>
          <p:cNvSpPr txBox="1"/>
          <p:nvPr/>
        </p:nvSpPr>
        <p:spPr>
          <a:xfrm>
            <a:off x="952500" y="1438275"/>
            <a:ext cx="10448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What is customer segmentation?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Customer Segmentation is the subdivision of a market into discrete customer groups that share similar characteristics.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The most common ways in which businesses segment their customer base are: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Demographic information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, such as gender, age, familial and marital status, income, education, and occupation.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Geographical information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, which differs depending on the scope of the company. For localized businesses, this info might pertain to specific towns or counties. For larger companies, it might mean a customer’s city, state, or even country of residence.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Psychographics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, such as social class, lifestyle, and personality traits. </a:t>
            </a: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Behavioral data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, such as spending and consumption habits, product/service usage, and desired benefits.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BDEAC-5FAD-46FC-9EBF-3968696B7D85}"/>
              </a:ext>
            </a:extLst>
          </p:cNvPr>
          <p:cNvSpPr txBox="1"/>
          <p:nvPr/>
        </p:nvSpPr>
        <p:spPr>
          <a:xfrm>
            <a:off x="542925" y="438150"/>
            <a:ext cx="110061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N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Need of Customer Segmentation </a:t>
            </a:r>
          </a:p>
          <a:p>
            <a:r>
              <a:rPr lang="en-I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1. Determine appropriate product pricing.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2. Develop customized marketing campaigns.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3. Design an optimal distribution strategy.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4. Choose specific product features for deployment.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5. Prioritize new product development efforts.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How to segment customers?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Customer segmentation requires a company to gather specific information – data – about customers and analyze it to identify patterns that can be used to create segments.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Some of that can be gathered from purchasing information – job title, geography, products purchased, for example. Some of it might be gleaned from how the customer entered your system. An online marketer working from an opt-in email list might segment marketing messages according to the opt-in offer that attracted the customer, for example. Other information, however, including consumer demographics such as age and marital status, will need to be acquired in other ways.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BDEAC-5FAD-46FC-9EBF-3968696B7D85}"/>
              </a:ext>
            </a:extLst>
          </p:cNvPr>
          <p:cNvSpPr txBox="1"/>
          <p:nvPr/>
        </p:nvSpPr>
        <p:spPr>
          <a:xfrm>
            <a:off x="542925" y="438150"/>
            <a:ext cx="110061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			METHODOLOGY</a:t>
            </a:r>
          </a:p>
          <a:p>
            <a:endParaRPr lang="en-IN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IN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82CFB-64D8-4C28-B5CC-8512826D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05" y="1384899"/>
            <a:ext cx="8490820" cy="49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BDEAC-5FAD-46FC-9EBF-3968696B7D85}"/>
              </a:ext>
            </a:extLst>
          </p:cNvPr>
          <p:cNvSpPr txBox="1"/>
          <p:nvPr/>
        </p:nvSpPr>
        <p:spPr>
          <a:xfrm>
            <a:off x="542925" y="438150"/>
            <a:ext cx="110061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Clustering</a:t>
            </a:r>
          </a:p>
          <a:p>
            <a:endParaRPr lang="en-IN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Clustering is an unsupervised learning technique in which there is predefined classes and prior information which defines how the data should be grouped or labeled into separate classes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It could also be considered as Exploratory Data Analysis (EDA) process which help us to discover hidden patterns of interest or structure in data 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6A089-661D-4A90-B7D4-EEE517B72789}"/>
              </a:ext>
            </a:extLst>
          </p:cNvPr>
          <p:cNvSpPr txBox="1"/>
          <p:nvPr/>
        </p:nvSpPr>
        <p:spPr>
          <a:xfrm>
            <a:off x="642917" y="3412311"/>
            <a:ext cx="11091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K-Means Algorithm </a:t>
            </a:r>
            <a:endParaRPr lang="en-IN" sz="30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1. Specify number of clusters </a:t>
            </a:r>
            <a:r>
              <a:rPr lang="en-US" sz="1800" b="0" i="1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K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2. Initialize centroids by first shuffling the dataset and then randomly selecting </a:t>
            </a:r>
            <a:r>
              <a:rPr lang="en-US" sz="1800" b="0" i="1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K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data points for the centroids without replacement.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3. Keep iterating until there is no change to the centroids.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i.e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assignment of data points to clusters isn’t changing.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0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37B3B-B0A6-4F14-AD9A-BF9F7F07E402}"/>
              </a:ext>
            </a:extLst>
          </p:cNvPr>
          <p:cNvSpPr txBox="1"/>
          <p:nvPr/>
        </p:nvSpPr>
        <p:spPr>
          <a:xfrm>
            <a:off x="771525" y="609600"/>
            <a:ext cx="10220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APPLICATIONS </a:t>
            </a:r>
          </a:p>
          <a:p>
            <a:endParaRPr lang="en-IN" sz="40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K-means algorithm is very popular and used in a variety of applications such as market segmentation, document clustering, image segmentation and image compression, etc.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2. Get a meaningful intuition of the structure of the data we’re dealing with. </a:t>
            </a:r>
          </a:p>
          <a:p>
            <a:endParaRPr lang="en-US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3. Cluster-then-predict where different models will be built for different subgroups if we believe there is a wide variation in the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behaviours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of different subgroups. An example of that is clustering patients into different subgroups and build a model for each subgroup to predict the probability of the risk of having heart attack.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1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37B3B-B0A6-4F14-AD9A-BF9F7F07E402}"/>
              </a:ext>
            </a:extLst>
          </p:cNvPr>
          <p:cNvSpPr txBox="1"/>
          <p:nvPr/>
        </p:nvSpPr>
        <p:spPr>
          <a:xfrm>
            <a:off x="771525" y="609600"/>
            <a:ext cx="10220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DATA VISUALIZATION</a:t>
            </a:r>
          </a:p>
          <a:p>
            <a:r>
              <a:rPr lang="en-IN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10639-A4D3-4C85-AF58-299D1FE2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22" y="1670049"/>
            <a:ext cx="4628155" cy="350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3113C-A846-43E5-8176-1BDE7E479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0048"/>
            <a:ext cx="5461214" cy="3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3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FFA25-83F3-4E8F-A309-74AA511B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7" y="1105163"/>
            <a:ext cx="4855097" cy="4228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ABC84-A3EE-4C8A-953C-40BEF053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74" y="1099356"/>
            <a:ext cx="5139159" cy="42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8A0-B5F5-4D00-B48E-1B51125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4A5B-017D-49AD-8BD5-310D87A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0995-8AB9-4EA0-AB10-128E76854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4220" b="191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D264D-B9B3-47C5-8777-962A4192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7" y="366622"/>
            <a:ext cx="4352081" cy="2628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D2E75-737C-44A0-A624-D7452EFBE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593" y="391790"/>
            <a:ext cx="5640873" cy="2532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42E19-BE0A-4947-B65D-6B9BB6DFC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9" y="3612311"/>
            <a:ext cx="5350036" cy="2628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C2F450-C0B3-4906-85BD-6D7E7A1CB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593" y="3612311"/>
            <a:ext cx="5595284" cy="26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2813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Corbel</vt:lpstr>
      <vt:lpstr>ShojiVTI</vt:lpstr>
      <vt:lpstr>Customer Segmentation            DATA SCIENCE INTERNSHIP              EXPOSYS DATA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          DATA SCIENCE INTERNSHIP              EXPOSYS DATA LABS</dc:title>
  <dc:creator>Avinash Pathy</dc:creator>
  <cp:lastModifiedBy>Avinash Pathy</cp:lastModifiedBy>
  <cp:revision>14</cp:revision>
  <dcterms:created xsi:type="dcterms:W3CDTF">2020-08-26T09:20:01Z</dcterms:created>
  <dcterms:modified xsi:type="dcterms:W3CDTF">2020-08-26T09:48:33Z</dcterms:modified>
</cp:coreProperties>
</file>