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1377" y="887933"/>
            <a:ext cx="5363209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2233" y="1231107"/>
            <a:ext cx="5398770" cy="143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</a:t>
            </a:r>
            <a:r>
              <a:rPr spc="-120" dirty="0"/>
              <a:t>a</a:t>
            </a:r>
            <a:r>
              <a:rPr spc="-135" dirty="0"/>
              <a:t>p</a:t>
            </a:r>
            <a:r>
              <a:rPr spc="-120" dirty="0"/>
              <a:t>st</a:t>
            </a:r>
            <a:r>
              <a:rPr spc="-125" dirty="0"/>
              <a:t>o</a:t>
            </a:r>
            <a:r>
              <a:rPr spc="-120" dirty="0"/>
              <a:t>n</a:t>
            </a:r>
            <a:r>
              <a:rPr dirty="0"/>
              <a:t>e</a:t>
            </a:r>
            <a:r>
              <a:rPr spc="-310" dirty="0"/>
              <a:t> </a:t>
            </a:r>
            <a:r>
              <a:rPr spc="-155" dirty="0"/>
              <a:t>P</a:t>
            </a:r>
            <a:r>
              <a:rPr spc="-145" dirty="0"/>
              <a:t>r</a:t>
            </a:r>
            <a:r>
              <a:rPr spc="-150" dirty="0"/>
              <a:t>o</a:t>
            </a:r>
            <a:r>
              <a:rPr spc="-135" dirty="0"/>
              <a:t>j</a:t>
            </a:r>
            <a:r>
              <a:rPr spc="-150" dirty="0"/>
              <a:t>e</a:t>
            </a:r>
            <a:r>
              <a:rPr spc="-145" dirty="0"/>
              <a:t>c</a:t>
            </a:r>
            <a:r>
              <a:rPr dirty="0"/>
              <a:t>t</a:t>
            </a:r>
            <a:r>
              <a:rPr spc="-62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0"/>
              </a:spcBef>
            </a:pPr>
            <a:r>
              <a:rPr spc="-155" dirty="0"/>
              <a:t>R</a:t>
            </a:r>
            <a:r>
              <a:rPr spc="-140" dirty="0"/>
              <a:t>e</a:t>
            </a:r>
            <a:r>
              <a:rPr spc="-155" dirty="0"/>
              <a:t>tai</a:t>
            </a:r>
            <a:r>
              <a:rPr dirty="0"/>
              <a:t>l</a:t>
            </a:r>
            <a:r>
              <a:rPr spc="-300" dirty="0"/>
              <a:t> </a:t>
            </a:r>
            <a:r>
              <a:rPr spc="-185" dirty="0"/>
              <a:t>S</a:t>
            </a:r>
            <a:r>
              <a:rPr spc="-200" dirty="0"/>
              <a:t>a</a:t>
            </a:r>
            <a:r>
              <a:rPr spc="-204" dirty="0"/>
              <a:t>l</a:t>
            </a:r>
            <a:r>
              <a:rPr spc="-185" dirty="0"/>
              <a:t>e</a:t>
            </a:r>
            <a:r>
              <a:rPr dirty="0"/>
              <a:t>s</a:t>
            </a:r>
            <a:r>
              <a:rPr spc="-535" dirty="0"/>
              <a:t> </a:t>
            </a:r>
            <a:r>
              <a:rPr spc="-95" dirty="0"/>
              <a:t>P</a:t>
            </a:r>
            <a:r>
              <a:rPr spc="-85" dirty="0"/>
              <a:t>r</a:t>
            </a:r>
            <a:r>
              <a:rPr spc="-90" dirty="0"/>
              <a:t>e</a:t>
            </a:r>
            <a:r>
              <a:rPr spc="-95" dirty="0"/>
              <a:t>d</a:t>
            </a:r>
            <a:r>
              <a:rPr spc="-105" dirty="0"/>
              <a:t>icti</a:t>
            </a:r>
            <a:r>
              <a:rPr spc="-100" dirty="0"/>
              <a:t>o</a:t>
            </a:r>
            <a:r>
              <a:rPr dirty="0"/>
              <a:t>n</a:t>
            </a:r>
          </a:p>
          <a:p>
            <a:pPr marL="3810" algn="ctr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By: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E36C09"/>
                </a:solidFill>
                <a:latin typeface="Calibri"/>
                <a:cs typeface="Calibri"/>
              </a:rPr>
              <a:t> Avinash Kumar Patni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5009" y="3854297"/>
            <a:ext cx="2639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375F92"/>
                </a:solidFill>
                <a:latin typeface="Calibri"/>
                <a:cs typeface="Calibri"/>
              </a:rPr>
              <a:t>Data </a:t>
            </a:r>
            <a:r>
              <a:rPr sz="2400" b="1" spc="-5" dirty="0">
                <a:solidFill>
                  <a:srgbClr val="375F92"/>
                </a:solidFill>
                <a:latin typeface="Calibri"/>
                <a:cs typeface="Calibri"/>
              </a:rPr>
              <a:t>Science</a:t>
            </a:r>
            <a:r>
              <a:rPr sz="2400" b="1" spc="-1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75F92"/>
                </a:solidFill>
                <a:latin typeface="Calibri"/>
                <a:cs typeface="Calibri"/>
              </a:rPr>
              <a:t>Trainee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622422"/>
                </a:solidFill>
                <a:latin typeface="Calibri"/>
                <a:cs typeface="Calibri"/>
              </a:rPr>
              <a:t>AlmaBetter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74" y="433432"/>
            <a:ext cx="2550019" cy="22552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9817" y="435160"/>
            <a:ext cx="2550019" cy="2329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0033" y="433432"/>
            <a:ext cx="2402520" cy="22973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4903" y="2799079"/>
            <a:ext cx="7550784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 marR="22860" indent="-329565">
              <a:lnSpc>
                <a:spcPct val="100000"/>
              </a:lnSpc>
              <a:spcBef>
                <a:spcPts val="90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400" spc="-5" dirty="0">
                <a:latin typeface="Segoe UI Symbol"/>
                <a:cs typeface="Segoe UI Symbol"/>
              </a:rPr>
              <a:t>Upon</a:t>
            </a:r>
            <a:r>
              <a:rPr sz="1400" dirty="0">
                <a:latin typeface="Segoe UI Symbol"/>
                <a:cs typeface="Segoe UI Symbol"/>
              </a:rPr>
              <a:t> further</a:t>
            </a:r>
            <a:r>
              <a:rPr sz="1400" spc="-3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exploration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it can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be</a:t>
            </a:r>
            <a:r>
              <a:rPr sz="1400" spc="-10" dirty="0">
                <a:latin typeface="Segoe UI Symbol"/>
                <a:cs typeface="Segoe UI Symbol"/>
              </a:rPr>
              <a:t> clearly</a:t>
            </a:r>
            <a:r>
              <a:rPr sz="1400" spc="5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observed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that</a:t>
            </a:r>
            <a:r>
              <a:rPr sz="1400" spc="-4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 highest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belonged</a:t>
            </a:r>
            <a:r>
              <a:rPr sz="1400" spc="4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to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 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store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type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‘a’ </a:t>
            </a:r>
            <a:r>
              <a:rPr sz="1400" spc="-10" dirty="0">
                <a:latin typeface="Segoe UI Symbol"/>
                <a:cs typeface="Segoe UI Symbol"/>
              </a:rPr>
              <a:t>due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to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</a:t>
            </a:r>
            <a:r>
              <a:rPr sz="1400" spc="-3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high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number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of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type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stores</a:t>
            </a:r>
            <a:r>
              <a:rPr sz="1400" spc="4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in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our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dataset.</a:t>
            </a:r>
            <a:r>
              <a:rPr sz="1400" spc="-60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Store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type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and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c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had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similar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kind</a:t>
            </a:r>
            <a:r>
              <a:rPr sz="1400" spc="30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of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and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customer</a:t>
            </a:r>
            <a:r>
              <a:rPr sz="1400" spc="-10" dirty="0">
                <a:latin typeface="Segoe UI Symbol"/>
                <a:cs typeface="Segoe UI Symbol"/>
              </a:rPr>
              <a:t> share.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●"/>
            </a:pPr>
            <a:endParaRPr sz="1250">
              <a:latin typeface="Segoe UI Symbol"/>
              <a:cs typeface="Segoe UI Symbol"/>
            </a:endParaRPr>
          </a:p>
          <a:p>
            <a:pPr marL="341630" marR="5080" indent="-32956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400" spc="-10" dirty="0">
                <a:latin typeface="Segoe UI Symbol"/>
                <a:cs typeface="Segoe UI Symbol"/>
              </a:rPr>
              <a:t>Based</a:t>
            </a:r>
            <a:r>
              <a:rPr sz="1400" spc="-5" dirty="0">
                <a:latin typeface="Segoe UI Symbol"/>
                <a:cs typeface="Segoe UI Symbol"/>
              </a:rPr>
              <a:t> on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above findings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it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seems</a:t>
            </a:r>
            <a:r>
              <a:rPr sz="1400" spc="4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that</a:t>
            </a:r>
            <a:r>
              <a:rPr sz="1400" spc="-4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there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are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quite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lot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of</a:t>
            </a:r>
            <a:r>
              <a:rPr sz="1400" spc="-5" dirty="0">
                <a:latin typeface="Segoe UI Symbol"/>
                <a:cs typeface="Segoe UI Symbol"/>
              </a:rPr>
              <a:t> opportunities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in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store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type </a:t>
            </a:r>
            <a:r>
              <a:rPr sz="1400" spc="-36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'b'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&amp;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'd'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as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they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had</a:t>
            </a:r>
            <a:r>
              <a:rPr sz="1400" spc="-5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more</a:t>
            </a:r>
            <a:r>
              <a:rPr sz="1400" spc="4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number </a:t>
            </a:r>
            <a:r>
              <a:rPr sz="1400" spc="-15" dirty="0">
                <a:latin typeface="Segoe UI Symbol"/>
                <a:cs typeface="Segoe UI Symbol"/>
              </a:rPr>
              <a:t>of </a:t>
            </a:r>
            <a:r>
              <a:rPr sz="1400" spc="-5" dirty="0">
                <a:latin typeface="Segoe UI Symbol"/>
                <a:cs typeface="Segoe UI Symbol"/>
              </a:rPr>
              <a:t>customers</a:t>
            </a:r>
            <a:r>
              <a:rPr sz="1400" spc="4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per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store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and</a:t>
            </a:r>
            <a:r>
              <a:rPr sz="1400" spc="-15" dirty="0">
                <a:latin typeface="Segoe UI Symbol"/>
                <a:cs typeface="Segoe UI Symbol"/>
              </a:rPr>
              <a:t> more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</a:t>
            </a:r>
            <a:r>
              <a:rPr sz="1400" spc="4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per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customer, 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respectively.</a:t>
            </a:r>
            <a:r>
              <a:rPr sz="1400" spc="-50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Store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type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&amp;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c</a:t>
            </a:r>
            <a:r>
              <a:rPr sz="1400" spc="4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are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quite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similar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in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terms </a:t>
            </a:r>
            <a:r>
              <a:rPr sz="1400" spc="-15" dirty="0">
                <a:latin typeface="Segoe UI Symbol"/>
                <a:cs typeface="Segoe UI Symbol"/>
              </a:rPr>
              <a:t>of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"per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customer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and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per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25" dirty="0">
                <a:latin typeface="Segoe UI Symbol"/>
                <a:cs typeface="Segoe UI Symbol"/>
              </a:rPr>
              <a:t>store"</a:t>
            </a:r>
            <a:r>
              <a:rPr sz="1400" spc="3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numbers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and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just</a:t>
            </a:r>
            <a:r>
              <a:rPr sz="1400" spc="37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because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 </a:t>
            </a:r>
            <a:r>
              <a:rPr sz="1400" spc="-10" dirty="0">
                <a:latin typeface="Segoe UI Symbol"/>
                <a:cs typeface="Segoe UI Symbol"/>
              </a:rPr>
              <a:t>majority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of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stores</a:t>
            </a:r>
            <a:r>
              <a:rPr sz="1400" spc="4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were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of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these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kinds,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they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had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best </a:t>
            </a:r>
            <a:r>
              <a:rPr sz="1400" spc="-5" dirty="0">
                <a:latin typeface="Segoe UI Symbol"/>
                <a:cs typeface="Segoe UI Symbol"/>
              </a:rPr>
              <a:t> overall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revenue</a:t>
            </a:r>
            <a:r>
              <a:rPr sz="1400" spc="6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numbers.</a:t>
            </a:r>
            <a:r>
              <a:rPr sz="1400" spc="38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On the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other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hand,</a:t>
            </a:r>
            <a:r>
              <a:rPr sz="1400" spc="-4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store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type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b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were</a:t>
            </a:r>
            <a:r>
              <a:rPr sz="1400" spc="3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very</a:t>
            </a:r>
            <a:r>
              <a:rPr sz="1400" spc="7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few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in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number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and 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even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then</a:t>
            </a:r>
            <a:r>
              <a:rPr sz="1400" spc="-3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they</a:t>
            </a:r>
            <a:r>
              <a:rPr sz="1400" spc="-1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had</a:t>
            </a:r>
            <a:r>
              <a:rPr sz="1400" spc="-3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better </a:t>
            </a:r>
            <a:r>
              <a:rPr sz="1400" spc="-5" dirty="0">
                <a:latin typeface="Segoe UI Symbol"/>
                <a:cs typeface="Segoe UI Symbol"/>
              </a:rPr>
              <a:t>average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than</a:t>
            </a:r>
            <a:r>
              <a:rPr sz="1400" spc="-4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others.</a:t>
            </a:r>
            <a:endParaRPr sz="1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564" y="133367"/>
            <a:ext cx="3695331" cy="23629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8668" y="133367"/>
            <a:ext cx="3695331" cy="23819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603" y="2647950"/>
            <a:ext cx="3792794" cy="2228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3015" y="2559176"/>
            <a:ext cx="3898900" cy="2372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740" marR="90805" indent="-320675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●"/>
              <a:tabLst>
                <a:tab pos="333375" algn="l"/>
              </a:tabLst>
            </a:pPr>
            <a:r>
              <a:rPr sz="1400" spc="-20" dirty="0">
                <a:latin typeface="Segoe UI Symbol"/>
                <a:cs typeface="Segoe UI Symbol"/>
              </a:rPr>
              <a:t>It's </a:t>
            </a:r>
            <a:r>
              <a:rPr sz="1400" spc="-10" dirty="0">
                <a:latin typeface="Segoe UI Symbol"/>
                <a:cs typeface="Segoe UI Symbol"/>
              </a:rPr>
              <a:t>pretty </a:t>
            </a:r>
            <a:r>
              <a:rPr sz="1400" spc="-5" dirty="0">
                <a:latin typeface="Segoe UI Symbol"/>
                <a:cs typeface="Segoe UI Symbol"/>
              </a:rPr>
              <a:t>obvious </a:t>
            </a:r>
            <a:r>
              <a:rPr sz="1400" dirty="0">
                <a:latin typeface="Segoe UI Symbol"/>
                <a:cs typeface="Segoe UI Symbol"/>
              </a:rPr>
              <a:t>that </a:t>
            </a:r>
            <a:r>
              <a:rPr sz="1400" spc="-10" dirty="0">
                <a:latin typeface="Segoe UI Symbol"/>
                <a:cs typeface="Segoe UI Symbol"/>
              </a:rPr>
              <a:t>there is going </a:t>
            </a:r>
            <a:r>
              <a:rPr sz="1400" spc="-5" dirty="0">
                <a:latin typeface="Segoe UI Symbol"/>
                <a:cs typeface="Segoe UI Symbol"/>
              </a:rPr>
              <a:t>to be a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positive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correlation between </a:t>
            </a:r>
            <a:r>
              <a:rPr sz="1400" spc="-5" dirty="0">
                <a:latin typeface="Segoe UI Symbol"/>
                <a:cs typeface="Segoe UI Symbol"/>
              </a:rPr>
              <a:t>customers and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s</a:t>
            </a:r>
            <a:r>
              <a:rPr sz="1400" spc="5" dirty="0">
                <a:latin typeface="Segoe UI Symbol"/>
                <a:cs typeface="Segoe UI Symbol"/>
              </a:rPr>
              <a:t>a</a:t>
            </a:r>
            <a:r>
              <a:rPr sz="1400" spc="-10" dirty="0">
                <a:latin typeface="Segoe UI Symbol"/>
                <a:cs typeface="Segoe UI Symbol"/>
              </a:rPr>
              <a:t>l</a:t>
            </a:r>
            <a:r>
              <a:rPr sz="1400" spc="-15" dirty="0">
                <a:latin typeface="Segoe UI Symbol"/>
                <a:cs typeface="Segoe UI Symbol"/>
              </a:rPr>
              <a:t>e</a:t>
            </a:r>
            <a:r>
              <a:rPr sz="1400" dirty="0">
                <a:latin typeface="Segoe UI Symbol"/>
                <a:cs typeface="Segoe UI Symbol"/>
              </a:rPr>
              <a:t>s</a:t>
            </a:r>
            <a:r>
              <a:rPr sz="1400" spc="-5" dirty="0">
                <a:latin typeface="Segoe UI Symbol"/>
                <a:cs typeface="Segoe UI Symbol"/>
              </a:rPr>
              <a:t>.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T</a:t>
            </a:r>
            <a:r>
              <a:rPr sz="1400" spc="-5" dirty="0">
                <a:latin typeface="Segoe UI Symbol"/>
                <a:cs typeface="Segoe UI Symbol"/>
              </a:rPr>
              <a:t>he</a:t>
            </a:r>
            <a:r>
              <a:rPr sz="1400" spc="-40" dirty="0">
                <a:latin typeface="Segoe UI Symbol"/>
                <a:cs typeface="Segoe UI Symbol"/>
              </a:rPr>
              <a:t>r</a:t>
            </a:r>
            <a:r>
              <a:rPr sz="1400" spc="-5" dirty="0">
                <a:latin typeface="Segoe UI Symbol"/>
                <a:cs typeface="Segoe UI Symbol"/>
              </a:rPr>
              <a:t>e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5" dirty="0">
                <a:latin typeface="Segoe UI Symbol"/>
                <a:cs typeface="Segoe UI Symbol"/>
              </a:rPr>
              <a:t>a</a:t>
            </a:r>
            <a:r>
              <a:rPr sz="1400" spc="-35" dirty="0">
                <a:latin typeface="Segoe UI Symbol"/>
                <a:cs typeface="Segoe UI Symbol"/>
              </a:rPr>
              <a:t>r</a:t>
            </a:r>
            <a:r>
              <a:rPr sz="1400" spc="-5" dirty="0">
                <a:latin typeface="Segoe UI Symbol"/>
                <a:cs typeface="Segoe UI Symbol"/>
              </a:rPr>
              <a:t>e</a:t>
            </a:r>
            <a:r>
              <a:rPr sz="1400" spc="-1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f</a:t>
            </a:r>
            <a:r>
              <a:rPr sz="1400" spc="-20" dirty="0">
                <a:latin typeface="Segoe UI Symbol"/>
                <a:cs typeface="Segoe UI Symbol"/>
              </a:rPr>
              <a:t>e</a:t>
            </a:r>
            <a:r>
              <a:rPr sz="1400" spc="-10" dirty="0">
                <a:latin typeface="Segoe UI Symbol"/>
                <a:cs typeface="Segoe UI Symbol"/>
              </a:rPr>
              <a:t>w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ou</a:t>
            </a:r>
            <a:r>
              <a:rPr sz="1400" dirty="0">
                <a:latin typeface="Segoe UI Symbol"/>
                <a:cs typeface="Segoe UI Symbol"/>
              </a:rPr>
              <a:t>t</a:t>
            </a:r>
            <a:r>
              <a:rPr sz="1400" spc="-10" dirty="0">
                <a:latin typeface="Segoe UI Symbol"/>
                <a:cs typeface="Segoe UI Symbol"/>
              </a:rPr>
              <a:t>li</a:t>
            </a:r>
            <a:r>
              <a:rPr sz="1400" spc="-15" dirty="0">
                <a:latin typeface="Segoe UI Symbol"/>
                <a:cs typeface="Segoe UI Symbol"/>
              </a:rPr>
              <a:t>e</a:t>
            </a:r>
            <a:r>
              <a:rPr sz="1400" spc="-10" dirty="0">
                <a:latin typeface="Segoe UI Symbol"/>
                <a:cs typeface="Segoe UI Symbol"/>
              </a:rPr>
              <a:t>r</a:t>
            </a:r>
            <a:r>
              <a:rPr sz="1400" dirty="0">
                <a:latin typeface="Segoe UI Symbol"/>
                <a:cs typeface="Segoe UI Symbol"/>
              </a:rPr>
              <a:t>s</a:t>
            </a:r>
            <a:r>
              <a:rPr sz="1400" spc="-5" dirty="0">
                <a:latin typeface="Segoe UI Symbol"/>
                <a:cs typeface="Segoe UI Symbol"/>
              </a:rPr>
              <a:t>.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●"/>
            </a:pPr>
            <a:endParaRPr sz="1250">
              <a:latin typeface="Segoe UI Symbol"/>
              <a:cs typeface="Segoe UI Symbol"/>
            </a:endParaRPr>
          </a:p>
          <a:p>
            <a:pPr marL="332740" marR="5080" indent="-320675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33375" algn="l"/>
              </a:tabLst>
            </a:pPr>
            <a:r>
              <a:rPr sz="1400" spc="-5" dirty="0">
                <a:latin typeface="Segoe UI Symbol"/>
                <a:cs typeface="Segoe UI Symbol"/>
              </a:rPr>
              <a:t>Most </a:t>
            </a:r>
            <a:r>
              <a:rPr sz="1400" spc="-10" dirty="0">
                <a:latin typeface="Segoe UI Symbol"/>
                <a:cs typeface="Segoe UI Symbol"/>
              </a:rPr>
              <a:t>stores </a:t>
            </a:r>
            <a:r>
              <a:rPr sz="1400" spc="-5" dirty="0">
                <a:latin typeface="Segoe UI Symbol"/>
                <a:cs typeface="Segoe UI Symbol"/>
              </a:rPr>
              <a:t>have </a:t>
            </a:r>
            <a:r>
              <a:rPr sz="1400" spc="-10" dirty="0">
                <a:latin typeface="Segoe UI Symbol"/>
                <a:cs typeface="Segoe UI Symbol"/>
              </a:rPr>
              <a:t>competition </a:t>
            </a:r>
            <a:r>
              <a:rPr sz="1400" spc="-5" dirty="0">
                <a:latin typeface="Segoe UI Symbol"/>
                <a:cs typeface="Segoe UI Symbol"/>
              </a:rPr>
              <a:t>distance within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 range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of </a:t>
            </a:r>
            <a:r>
              <a:rPr sz="1400" spc="-5" dirty="0">
                <a:latin typeface="Segoe UI Symbol"/>
                <a:cs typeface="Segoe UI Symbol"/>
              </a:rPr>
              <a:t>0 to </a:t>
            </a:r>
            <a:r>
              <a:rPr sz="1400" spc="-10" dirty="0">
                <a:latin typeface="Segoe UI Symbol"/>
                <a:cs typeface="Segoe UI Symbol"/>
              </a:rPr>
              <a:t>10 </a:t>
            </a:r>
            <a:r>
              <a:rPr sz="1400" spc="-5" dirty="0">
                <a:latin typeface="Segoe UI Symbol"/>
                <a:cs typeface="Segoe UI Symbol"/>
              </a:rPr>
              <a:t>kms and had </a:t>
            </a:r>
            <a:r>
              <a:rPr sz="1400" spc="-15" dirty="0">
                <a:latin typeface="Segoe UI Symbol"/>
                <a:cs typeface="Segoe UI Symbol"/>
              </a:rPr>
              <a:t>more </a:t>
            </a:r>
            <a:r>
              <a:rPr sz="1400" spc="-5" dirty="0">
                <a:latin typeface="Segoe UI Symbol"/>
                <a:cs typeface="Segoe UI Symbol"/>
              </a:rPr>
              <a:t>sales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than</a:t>
            </a:r>
            <a:r>
              <a:rPr sz="1400" spc="-5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stores</a:t>
            </a:r>
            <a:r>
              <a:rPr sz="1400" spc="4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far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40" dirty="0">
                <a:latin typeface="Segoe UI Symbol"/>
                <a:cs typeface="Segoe UI Symbol"/>
              </a:rPr>
              <a:t>away.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</a:pPr>
            <a:endParaRPr sz="1250">
              <a:latin typeface="Segoe UI Symbol"/>
              <a:cs typeface="Segoe UI Symbol"/>
            </a:endParaRPr>
          </a:p>
          <a:p>
            <a:pPr marL="332740" marR="124460" indent="-32067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sz="1400" spc="-10" dirty="0">
                <a:latin typeface="Segoe UI Symbol"/>
                <a:cs typeface="Segoe UI Symbol"/>
              </a:rPr>
              <a:t>The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drop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in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indicates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0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 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accounting to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 </a:t>
            </a:r>
            <a:r>
              <a:rPr sz="1400" spc="-10" dirty="0">
                <a:latin typeface="Segoe UI Symbol"/>
                <a:cs typeface="Segoe UI Symbol"/>
              </a:rPr>
              <a:t>stores temporarily closed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due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to</a:t>
            </a:r>
            <a:r>
              <a:rPr sz="1400" spc="-7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refurbishment.</a:t>
            </a:r>
            <a:endParaRPr sz="1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5" y="756860"/>
            <a:ext cx="5440075" cy="3504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26251" y="1036141"/>
            <a:ext cx="212153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39875" algn="l"/>
              </a:tabLst>
            </a:pPr>
            <a:r>
              <a:rPr sz="1800" spc="-5" dirty="0">
                <a:latin typeface="Segoe UI Symbol"/>
                <a:cs typeface="Segoe UI Symbol"/>
              </a:rPr>
              <a:t>Sales rise </a:t>
            </a:r>
            <a:r>
              <a:rPr sz="1800" spc="-10" dirty="0">
                <a:latin typeface="Segoe UI Symbol"/>
                <a:cs typeface="Segoe UI Symbol"/>
              </a:rPr>
              <a:t>up </a:t>
            </a:r>
            <a:r>
              <a:rPr sz="1800" dirty="0">
                <a:latin typeface="Segoe UI Symbol"/>
                <a:cs typeface="Segoe UI Symbol"/>
              </a:rPr>
              <a:t>by </a:t>
            </a:r>
            <a:r>
              <a:rPr sz="1800" spc="-10" dirty="0">
                <a:latin typeface="Segoe UI Symbol"/>
                <a:cs typeface="Segoe UI Symbol"/>
              </a:rPr>
              <a:t>the </a:t>
            </a:r>
            <a:r>
              <a:rPr sz="1800" spc="-5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end</a:t>
            </a:r>
            <a:r>
              <a:rPr sz="1800" spc="-5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of </a:t>
            </a:r>
            <a:r>
              <a:rPr sz="1800" spc="-10" dirty="0">
                <a:latin typeface="Segoe UI Symbol"/>
                <a:cs typeface="Segoe UI Symbol"/>
              </a:rPr>
              <a:t>the </a:t>
            </a:r>
            <a:r>
              <a:rPr sz="1800" spc="-5" dirty="0">
                <a:latin typeface="Segoe UI Symbol"/>
                <a:cs typeface="Segoe UI Symbol"/>
              </a:rPr>
              <a:t>year </a:t>
            </a:r>
            <a:r>
              <a:rPr sz="1800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before the</a:t>
            </a:r>
            <a:r>
              <a:rPr sz="1800" spc="-5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holidays. </a:t>
            </a:r>
            <a:r>
              <a:rPr sz="1800" spc="-48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Sales</a:t>
            </a:r>
            <a:r>
              <a:rPr sz="1800" spc="-3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for</a:t>
            </a:r>
            <a:r>
              <a:rPr sz="1800" spc="-10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2014	</a:t>
            </a:r>
            <a:r>
              <a:rPr sz="1800" spc="-10" dirty="0">
                <a:latin typeface="Segoe UI Symbol"/>
                <a:cs typeface="Segoe UI Symbol"/>
              </a:rPr>
              <a:t>went </a:t>
            </a:r>
            <a:r>
              <a:rPr sz="1800" spc="-5" dirty="0">
                <a:latin typeface="Segoe UI Symbol"/>
                <a:cs typeface="Segoe UI Symbol"/>
              </a:rPr>
              <a:t> down </a:t>
            </a:r>
            <a:r>
              <a:rPr sz="1800" spc="-15" dirty="0">
                <a:latin typeface="Segoe UI Symbol"/>
                <a:cs typeface="Segoe UI Symbol"/>
              </a:rPr>
              <a:t>there </a:t>
            </a:r>
            <a:r>
              <a:rPr sz="1800" spc="-5" dirty="0">
                <a:latin typeface="Segoe UI Symbol"/>
                <a:cs typeface="Segoe UI Symbol"/>
              </a:rPr>
              <a:t>for </a:t>
            </a:r>
            <a:r>
              <a:rPr sz="1800" dirty="0">
                <a:latin typeface="Segoe UI Symbol"/>
                <a:cs typeface="Segoe UI Symbol"/>
              </a:rPr>
              <a:t>a </a:t>
            </a:r>
            <a:r>
              <a:rPr sz="1800" spc="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couple </a:t>
            </a:r>
            <a:r>
              <a:rPr sz="1800" spc="-10" dirty="0">
                <a:latin typeface="Segoe UI Symbol"/>
                <a:cs typeface="Segoe UI Symbol"/>
              </a:rPr>
              <a:t>months </a:t>
            </a:r>
            <a:r>
              <a:rPr sz="1800" dirty="0">
                <a:latin typeface="Segoe UI Symbol"/>
                <a:cs typeface="Segoe UI Symbol"/>
              </a:rPr>
              <a:t>- </a:t>
            </a:r>
            <a:r>
              <a:rPr sz="1800" spc="-10" dirty="0">
                <a:latin typeface="Segoe UI Symbol"/>
                <a:cs typeface="Segoe UI Symbol"/>
              </a:rPr>
              <a:t>July </a:t>
            </a:r>
            <a:r>
              <a:rPr sz="1800" spc="-480" dirty="0">
                <a:latin typeface="Segoe UI Symbol"/>
                <a:cs typeface="Segoe UI Symbol"/>
              </a:rPr>
              <a:t> </a:t>
            </a:r>
            <a:r>
              <a:rPr sz="1800" spc="-20" dirty="0">
                <a:latin typeface="Segoe UI Symbol"/>
                <a:cs typeface="Segoe UI Symbol"/>
              </a:rPr>
              <a:t>to</a:t>
            </a:r>
            <a:r>
              <a:rPr sz="1800" spc="5" dirty="0">
                <a:latin typeface="Segoe UI Symbol"/>
                <a:cs typeface="Segoe UI Symbol"/>
              </a:rPr>
              <a:t> </a:t>
            </a:r>
            <a:r>
              <a:rPr sz="1800" spc="-45" dirty="0">
                <a:latin typeface="Segoe UI Symbol"/>
                <a:cs typeface="Segoe UI Symbol"/>
              </a:rPr>
              <a:t>September, </a:t>
            </a:r>
            <a:r>
              <a:rPr sz="1800" spc="-40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indicating</a:t>
            </a:r>
            <a:r>
              <a:rPr sz="1800" spc="-5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stores </a:t>
            </a:r>
            <a:r>
              <a:rPr sz="1800" spc="-5" dirty="0">
                <a:latin typeface="Segoe UI Symbol"/>
                <a:cs typeface="Segoe UI Symbol"/>
              </a:rPr>
              <a:t> closed </a:t>
            </a:r>
            <a:r>
              <a:rPr sz="1800" spc="-10" dirty="0">
                <a:latin typeface="Segoe UI Symbol"/>
                <a:cs typeface="Segoe UI Symbol"/>
              </a:rPr>
              <a:t>due </a:t>
            </a:r>
            <a:r>
              <a:rPr sz="1800" spc="-20" dirty="0">
                <a:latin typeface="Segoe UI Symbol"/>
                <a:cs typeface="Segoe UI Symbol"/>
              </a:rPr>
              <a:t>to </a:t>
            </a:r>
            <a:r>
              <a:rPr sz="1800" spc="-15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refurbishment.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996" y="261315"/>
            <a:ext cx="28111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800" spc="-2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l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i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er</a:t>
            </a:r>
            <a:r>
              <a:rPr sz="2800" spc="-1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-1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ec</a:t>
            </a:r>
            <a:r>
              <a:rPr sz="2800" spc="-1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i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spc="-4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196" y="1107185"/>
            <a:ext cx="3557270" cy="3117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1630" marR="263525" indent="-329565">
              <a:lnSpc>
                <a:spcPct val="100099"/>
              </a:lnSpc>
              <a:spcBef>
                <a:spcPts val="85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450" spc="-5" dirty="0">
                <a:latin typeface="Segoe UI Symbol"/>
                <a:cs typeface="Segoe UI Symbol"/>
              </a:rPr>
              <a:t>In</a:t>
            </a:r>
            <a:r>
              <a:rPr sz="1450" spc="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statistics,</a:t>
            </a:r>
            <a:r>
              <a:rPr sz="1450" spc="4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an</a:t>
            </a:r>
            <a:r>
              <a:rPr sz="1450" spc="-2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outlier </a:t>
            </a:r>
            <a:r>
              <a:rPr sz="1450" spc="-5" dirty="0">
                <a:latin typeface="Segoe UI Symbol"/>
                <a:cs typeface="Segoe UI Symbol"/>
              </a:rPr>
              <a:t>is</a:t>
            </a:r>
            <a:r>
              <a:rPr sz="1450" spc="-2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a</a:t>
            </a:r>
            <a:r>
              <a:rPr sz="1450" spc="-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data </a:t>
            </a:r>
            <a:r>
              <a:rPr sz="1450" spc="-5" dirty="0">
                <a:latin typeface="Segoe UI Symbol"/>
                <a:cs typeface="Segoe UI Symbol"/>
              </a:rPr>
              <a:t>point </a:t>
            </a:r>
            <a:r>
              <a:rPr sz="1450" spc="-38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that</a:t>
            </a:r>
            <a:r>
              <a:rPr sz="145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differs significantly </a:t>
            </a:r>
            <a:r>
              <a:rPr sz="1450" spc="-15" dirty="0">
                <a:latin typeface="Segoe UI Symbol"/>
                <a:cs typeface="Segoe UI Symbol"/>
              </a:rPr>
              <a:t>from </a:t>
            </a:r>
            <a:r>
              <a:rPr sz="1450" spc="-10" dirty="0">
                <a:latin typeface="Segoe UI Symbol"/>
                <a:cs typeface="Segoe UI Symbol"/>
              </a:rPr>
              <a:t>other </a:t>
            </a:r>
            <a:r>
              <a:rPr sz="1450" spc="-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observations.</a:t>
            </a:r>
            <a:r>
              <a:rPr sz="1450" spc="3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Outliers </a:t>
            </a:r>
            <a:r>
              <a:rPr sz="1450" spc="-5" dirty="0">
                <a:latin typeface="Segoe UI Symbol"/>
                <a:cs typeface="Segoe UI Symbol"/>
              </a:rPr>
              <a:t>can</a:t>
            </a:r>
            <a:r>
              <a:rPr sz="1450" spc="1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occur </a:t>
            </a:r>
            <a:r>
              <a:rPr sz="1450" spc="-10" dirty="0">
                <a:latin typeface="Segoe UI Symbol"/>
                <a:cs typeface="Segoe UI Symbol"/>
              </a:rPr>
              <a:t>by </a:t>
            </a:r>
            <a:r>
              <a:rPr sz="1450" spc="-5" dirty="0">
                <a:latin typeface="Segoe UI Symbol"/>
                <a:cs typeface="Segoe UI Symbol"/>
              </a:rPr>
              <a:t> chance in any</a:t>
            </a:r>
            <a:r>
              <a:rPr sz="145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distribution, but they </a:t>
            </a:r>
            <a:r>
              <a:rPr sz="1450" spc="-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often </a:t>
            </a:r>
            <a:r>
              <a:rPr sz="1450" spc="-5" dirty="0">
                <a:latin typeface="Segoe UI Symbol"/>
                <a:cs typeface="Segoe UI Symbol"/>
              </a:rPr>
              <a:t>indicate </a:t>
            </a:r>
            <a:r>
              <a:rPr sz="1450" spc="-10" dirty="0">
                <a:latin typeface="Segoe UI Symbol"/>
                <a:cs typeface="Segoe UI Symbol"/>
              </a:rPr>
              <a:t>either</a:t>
            </a:r>
            <a:r>
              <a:rPr sz="1450" spc="-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measurement </a:t>
            </a:r>
            <a:r>
              <a:rPr sz="1450" spc="-5" dirty="0">
                <a:latin typeface="Segoe UI Symbol"/>
                <a:cs typeface="Segoe UI Symbol"/>
              </a:rPr>
              <a:t> </a:t>
            </a:r>
            <a:r>
              <a:rPr sz="1450" spc="-15" dirty="0">
                <a:latin typeface="Segoe UI Symbol"/>
                <a:cs typeface="Segoe UI Symbol"/>
              </a:rPr>
              <a:t>error</a:t>
            </a:r>
            <a:r>
              <a:rPr sz="1450" spc="-2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or</a:t>
            </a:r>
            <a:r>
              <a:rPr sz="1450" spc="5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that</a:t>
            </a:r>
            <a:r>
              <a:rPr sz="1450" spc="-2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the</a:t>
            </a:r>
            <a:r>
              <a:rPr sz="145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population</a:t>
            </a:r>
            <a:r>
              <a:rPr sz="1450" spc="5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has </a:t>
            </a:r>
            <a:r>
              <a:rPr sz="1450" spc="-10" dirty="0">
                <a:latin typeface="Segoe UI Symbol"/>
                <a:cs typeface="Segoe UI Symbol"/>
              </a:rPr>
              <a:t>a </a:t>
            </a:r>
            <a:r>
              <a:rPr sz="1450" spc="-5" dirty="0">
                <a:latin typeface="Segoe UI Symbol"/>
                <a:cs typeface="Segoe UI Symbol"/>
              </a:rPr>
              <a:t> heavy-tailed</a:t>
            </a:r>
            <a:r>
              <a:rPr sz="1450" spc="-5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distribution.</a:t>
            </a:r>
            <a:endParaRPr sz="14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</a:pPr>
            <a:endParaRPr sz="1300">
              <a:latin typeface="Segoe UI Symbol"/>
              <a:cs typeface="Segoe UI Symbol"/>
            </a:endParaRPr>
          </a:p>
          <a:p>
            <a:pPr marL="341630" marR="5080" indent="-329565">
              <a:lnSpc>
                <a:spcPct val="9990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450" spc="-15" dirty="0">
                <a:latin typeface="Segoe UI Symbol"/>
                <a:cs typeface="Segoe UI Symbol"/>
              </a:rPr>
              <a:t>Z-score</a:t>
            </a:r>
            <a:r>
              <a:rPr sz="1450" spc="-10" dirty="0">
                <a:latin typeface="Segoe UI Symbol"/>
                <a:cs typeface="Segoe UI Symbol"/>
              </a:rPr>
              <a:t> </a:t>
            </a:r>
            <a:r>
              <a:rPr sz="1450" dirty="0">
                <a:latin typeface="Segoe UI Symbol"/>
                <a:cs typeface="Segoe UI Symbol"/>
              </a:rPr>
              <a:t>is</a:t>
            </a:r>
            <a:r>
              <a:rPr sz="1450" spc="-2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a</a:t>
            </a:r>
            <a:r>
              <a:rPr sz="1450" spc="1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statistical</a:t>
            </a:r>
            <a:r>
              <a:rPr sz="1450" spc="10" dirty="0">
                <a:latin typeface="Segoe UI Symbol"/>
                <a:cs typeface="Segoe UI Symbol"/>
              </a:rPr>
              <a:t> </a:t>
            </a:r>
            <a:r>
              <a:rPr sz="1450" spc="-15" dirty="0">
                <a:latin typeface="Segoe UI Symbol"/>
                <a:cs typeface="Segoe UI Symbol"/>
              </a:rPr>
              <a:t>measure</a:t>
            </a:r>
            <a:r>
              <a:rPr sz="1450" spc="6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that</a:t>
            </a:r>
            <a:r>
              <a:rPr sz="1450" spc="-25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tells </a:t>
            </a:r>
            <a:r>
              <a:rPr sz="1450" spc="-38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you</a:t>
            </a:r>
            <a:r>
              <a:rPr sz="1450" spc="409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how</a:t>
            </a:r>
            <a:r>
              <a:rPr sz="1450" spc="5" dirty="0">
                <a:latin typeface="Segoe UI Symbol"/>
                <a:cs typeface="Segoe UI Symbol"/>
              </a:rPr>
              <a:t> </a:t>
            </a:r>
            <a:r>
              <a:rPr sz="1450" dirty="0">
                <a:latin typeface="Segoe UI Symbol"/>
                <a:cs typeface="Segoe UI Symbol"/>
              </a:rPr>
              <a:t>far</a:t>
            </a:r>
            <a:r>
              <a:rPr sz="1450" spc="-10" dirty="0">
                <a:latin typeface="Segoe UI Symbol"/>
                <a:cs typeface="Segoe UI Symbol"/>
              </a:rPr>
              <a:t> </a:t>
            </a:r>
            <a:r>
              <a:rPr sz="1450" dirty="0">
                <a:latin typeface="Segoe UI Symbol"/>
                <a:cs typeface="Segoe UI Symbol"/>
              </a:rPr>
              <a:t>is</a:t>
            </a:r>
            <a:r>
              <a:rPr sz="1450" spc="-4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a</a:t>
            </a:r>
            <a:r>
              <a:rPr sz="145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data point</a:t>
            </a:r>
            <a:r>
              <a:rPr sz="1450" spc="-20" dirty="0">
                <a:latin typeface="Segoe UI Symbol"/>
                <a:cs typeface="Segoe UI Symbol"/>
              </a:rPr>
              <a:t> </a:t>
            </a:r>
            <a:r>
              <a:rPr sz="1450" spc="-15" dirty="0">
                <a:latin typeface="Segoe UI Symbol"/>
                <a:cs typeface="Segoe UI Symbol"/>
              </a:rPr>
              <a:t>from</a:t>
            </a:r>
            <a:r>
              <a:rPr sz="1450" spc="-10" dirty="0">
                <a:latin typeface="Segoe UI Symbol"/>
                <a:cs typeface="Segoe UI Symbol"/>
              </a:rPr>
              <a:t> the </a:t>
            </a:r>
            <a:r>
              <a:rPr sz="1450" spc="-5" dirty="0">
                <a:latin typeface="Segoe UI Symbol"/>
                <a:cs typeface="Segoe UI Symbol"/>
              </a:rPr>
              <a:t> </a:t>
            </a:r>
            <a:r>
              <a:rPr sz="1450" spc="-20" dirty="0">
                <a:latin typeface="Segoe UI Symbol"/>
                <a:cs typeface="Segoe UI Symbol"/>
              </a:rPr>
              <a:t>rest</a:t>
            </a:r>
            <a:r>
              <a:rPr sz="1450" spc="20" dirty="0">
                <a:latin typeface="Segoe UI Symbol"/>
                <a:cs typeface="Segoe UI Symbol"/>
              </a:rPr>
              <a:t> </a:t>
            </a:r>
            <a:r>
              <a:rPr sz="1450" spc="-20" dirty="0">
                <a:latin typeface="Segoe UI Symbol"/>
                <a:cs typeface="Segoe UI Symbol"/>
              </a:rPr>
              <a:t>of </a:t>
            </a:r>
            <a:r>
              <a:rPr sz="1450" spc="-10" dirty="0">
                <a:latin typeface="Segoe UI Symbol"/>
                <a:cs typeface="Segoe UI Symbol"/>
              </a:rPr>
              <a:t>the</a:t>
            </a:r>
            <a:r>
              <a:rPr sz="1450" spc="2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dataset.</a:t>
            </a:r>
            <a:r>
              <a:rPr sz="1450" spc="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In</a:t>
            </a:r>
            <a:r>
              <a:rPr sz="1450" spc="-25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a</a:t>
            </a:r>
            <a:r>
              <a:rPr sz="1450" spc="10" dirty="0">
                <a:latin typeface="Segoe UI Symbol"/>
                <a:cs typeface="Segoe UI Symbol"/>
              </a:rPr>
              <a:t> </a:t>
            </a:r>
            <a:r>
              <a:rPr sz="1450" spc="-15" dirty="0">
                <a:latin typeface="Segoe UI Symbol"/>
                <a:cs typeface="Segoe UI Symbol"/>
              </a:rPr>
              <a:t>more</a:t>
            </a:r>
            <a:r>
              <a:rPr sz="1450" spc="3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technical </a:t>
            </a:r>
            <a:r>
              <a:rPr sz="145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term,</a:t>
            </a:r>
            <a:r>
              <a:rPr sz="1450" spc="-20" dirty="0">
                <a:latin typeface="Segoe UI Symbol"/>
                <a:cs typeface="Segoe UI Symbol"/>
              </a:rPr>
              <a:t> </a:t>
            </a:r>
            <a:r>
              <a:rPr sz="1450" spc="-15" dirty="0">
                <a:latin typeface="Segoe UI Symbol"/>
                <a:cs typeface="Segoe UI Symbol"/>
              </a:rPr>
              <a:t>Z-score</a:t>
            </a:r>
            <a:r>
              <a:rPr sz="1450" spc="2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tells</a:t>
            </a:r>
            <a:r>
              <a:rPr sz="1450" spc="-5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how</a:t>
            </a:r>
            <a:r>
              <a:rPr sz="1450" spc="3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many</a:t>
            </a:r>
            <a:r>
              <a:rPr sz="1450" spc="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standard </a:t>
            </a:r>
            <a:r>
              <a:rPr sz="1450" spc="-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deviations</a:t>
            </a:r>
            <a:r>
              <a:rPr sz="1450" spc="-3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away</a:t>
            </a:r>
            <a:r>
              <a:rPr sz="145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a</a:t>
            </a:r>
            <a:r>
              <a:rPr sz="1450" spc="2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given</a:t>
            </a:r>
            <a:r>
              <a:rPr sz="1450" spc="15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observation</a:t>
            </a:r>
            <a:r>
              <a:rPr sz="1450" spc="10" dirty="0">
                <a:latin typeface="Segoe UI Symbol"/>
                <a:cs typeface="Segoe UI Symbol"/>
              </a:rPr>
              <a:t> </a:t>
            </a:r>
            <a:r>
              <a:rPr sz="1450" spc="-5" dirty="0">
                <a:latin typeface="Segoe UI Symbol"/>
                <a:cs typeface="Segoe UI Symbol"/>
              </a:rPr>
              <a:t>is </a:t>
            </a:r>
            <a:r>
              <a:rPr sz="1450" dirty="0">
                <a:latin typeface="Segoe UI Symbol"/>
                <a:cs typeface="Segoe UI Symbol"/>
              </a:rPr>
              <a:t> </a:t>
            </a:r>
            <a:r>
              <a:rPr sz="1450" spc="-15" dirty="0">
                <a:latin typeface="Segoe UI Symbol"/>
                <a:cs typeface="Segoe UI Symbol"/>
              </a:rPr>
              <a:t>from </a:t>
            </a:r>
            <a:r>
              <a:rPr sz="1450" spc="-10" dirty="0">
                <a:latin typeface="Segoe UI Symbol"/>
                <a:cs typeface="Segoe UI Symbol"/>
              </a:rPr>
              <a:t>the</a:t>
            </a:r>
            <a:r>
              <a:rPr sz="1450" spc="-20" dirty="0">
                <a:latin typeface="Segoe UI Symbol"/>
                <a:cs typeface="Segoe UI Symbol"/>
              </a:rPr>
              <a:t> </a:t>
            </a:r>
            <a:r>
              <a:rPr sz="1450" spc="-10" dirty="0">
                <a:latin typeface="Segoe UI Symbol"/>
                <a:cs typeface="Segoe UI Symbol"/>
              </a:rPr>
              <a:t>mean.</a:t>
            </a:r>
            <a:endParaRPr sz="1450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701" y="1375267"/>
            <a:ext cx="4360554" cy="2592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61543"/>
            <a:ext cx="8013192" cy="46573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479" y="588009"/>
            <a:ext cx="3831590" cy="390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481965" indent="-32004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32105" algn="l"/>
                <a:tab pos="332740" algn="l"/>
              </a:tabLst>
            </a:pPr>
            <a:r>
              <a:rPr sz="1200" spc="-5" dirty="0">
                <a:latin typeface="Segoe UI Symbol"/>
                <a:cs typeface="Segoe UI Symbol"/>
              </a:rPr>
              <a:t>It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can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be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well</a:t>
            </a:r>
            <a:r>
              <a:rPr sz="1200" spc="-5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established</a:t>
            </a:r>
            <a:r>
              <a:rPr sz="1200" spc="-5" dirty="0">
                <a:latin typeface="Segoe UI Symbol"/>
                <a:cs typeface="Segoe UI Symbol"/>
              </a:rPr>
              <a:t> that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the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outliers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20" dirty="0">
                <a:latin typeface="Segoe UI Symbol"/>
                <a:cs typeface="Segoe UI Symbol"/>
              </a:rPr>
              <a:t>are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showing </a:t>
            </a:r>
            <a:r>
              <a:rPr sz="1200" spc="-5" dirty="0">
                <a:latin typeface="Segoe UI Symbol"/>
                <a:cs typeface="Segoe UI Symbol"/>
              </a:rPr>
              <a:t>this </a:t>
            </a:r>
            <a:r>
              <a:rPr sz="1200" spc="-10" dirty="0">
                <a:latin typeface="Segoe UI Symbol"/>
                <a:cs typeface="Segoe UI Symbol"/>
              </a:rPr>
              <a:t>behaviour </a:t>
            </a:r>
            <a:r>
              <a:rPr sz="1200" spc="-5" dirty="0">
                <a:latin typeface="Segoe UI Symbol"/>
                <a:cs typeface="Segoe UI Symbol"/>
              </a:rPr>
              <a:t>for the </a:t>
            </a:r>
            <a:r>
              <a:rPr sz="1200" spc="-10" dirty="0">
                <a:latin typeface="Segoe UI Symbol"/>
                <a:cs typeface="Segoe UI Symbol"/>
              </a:rPr>
              <a:t>stores </a:t>
            </a:r>
            <a:r>
              <a:rPr sz="1200" spc="-5" dirty="0">
                <a:latin typeface="Segoe UI Symbol"/>
                <a:cs typeface="Segoe UI Symbol"/>
              </a:rPr>
              <a:t>with 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promotion</a:t>
            </a:r>
            <a:endParaRPr sz="1200">
              <a:latin typeface="Segoe UI Symbol"/>
              <a:cs typeface="Segoe UI Symbol"/>
            </a:endParaRPr>
          </a:p>
          <a:p>
            <a:pPr marL="332740" marR="22225">
              <a:lnSpc>
                <a:spcPct val="100000"/>
              </a:lnSpc>
            </a:pPr>
            <a:r>
              <a:rPr sz="1200" dirty="0">
                <a:latin typeface="Segoe UI Symbol"/>
                <a:cs typeface="Segoe UI Symbol"/>
              </a:rPr>
              <a:t>= 1 </a:t>
            </a:r>
            <a:r>
              <a:rPr sz="1200" spc="-10" dirty="0">
                <a:latin typeface="Segoe UI Symbol"/>
                <a:cs typeface="Segoe UI Symbol"/>
              </a:rPr>
              <a:t>and </a:t>
            </a:r>
            <a:r>
              <a:rPr sz="1200" spc="-15" dirty="0">
                <a:latin typeface="Segoe UI Symbol"/>
                <a:cs typeface="Segoe UI Symbol"/>
              </a:rPr>
              <a:t>store </a:t>
            </a:r>
            <a:r>
              <a:rPr sz="1200" spc="-5" dirty="0">
                <a:latin typeface="Segoe UI Symbol"/>
                <a:cs typeface="Segoe UI Symbol"/>
              </a:rPr>
              <a:t>type </a:t>
            </a:r>
            <a:r>
              <a:rPr sz="1200" dirty="0">
                <a:latin typeface="Segoe UI Symbol"/>
                <a:cs typeface="Segoe UI Symbol"/>
              </a:rPr>
              <a:t>B. </a:t>
            </a:r>
            <a:r>
              <a:rPr sz="1200" spc="-5" dirty="0">
                <a:latin typeface="Segoe UI Symbol"/>
                <a:cs typeface="Segoe UI Symbol"/>
              </a:rPr>
              <a:t>It </a:t>
            </a:r>
            <a:r>
              <a:rPr sz="1200" spc="-10" dirty="0">
                <a:latin typeface="Segoe UI Symbol"/>
                <a:cs typeface="Segoe UI Symbol"/>
              </a:rPr>
              <a:t>would not </a:t>
            </a:r>
            <a:r>
              <a:rPr sz="1200" spc="-5" dirty="0">
                <a:latin typeface="Segoe UI Symbol"/>
                <a:cs typeface="Segoe UI Symbol"/>
              </a:rPr>
              <a:t>be wise </a:t>
            </a:r>
            <a:r>
              <a:rPr sz="1200" dirty="0">
                <a:latin typeface="Segoe UI Symbol"/>
                <a:cs typeface="Segoe UI Symbol"/>
              </a:rPr>
              <a:t>to </a:t>
            </a:r>
            <a:r>
              <a:rPr sz="1200" spc="-15" dirty="0">
                <a:latin typeface="Segoe UI Symbol"/>
                <a:cs typeface="Segoe UI Symbol"/>
              </a:rPr>
              <a:t>treat </a:t>
            </a:r>
            <a:r>
              <a:rPr sz="1200" spc="-1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them </a:t>
            </a:r>
            <a:r>
              <a:rPr sz="1200" spc="-10" dirty="0">
                <a:latin typeface="Segoe UI Symbol"/>
                <a:cs typeface="Segoe UI Symbol"/>
              </a:rPr>
              <a:t>because </a:t>
            </a:r>
            <a:r>
              <a:rPr sz="1200" spc="-5" dirty="0">
                <a:latin typeface="Segoe UI Symbol"/>
                <a:cs typeface="Segoe UI Symbol"/>
              </a:rPr>
              <a:t>the </a:t>
            </a:r>
            <a:r>
              <a:rPr sz="1200" spc="-15" dirty="0">
                <a:latin typeface="Segoe UI Symbol"/>
                <a:cs typeface="Segoe UI Symbol"/>
              </a:rPr>
              <a:t>reasons </a:t>
            </a:r>
            <a:r>
              <a:rPr sz="1200" spc="-10" dirty="0">
                <a:latin typeface="Segoe UI Symbol"/>
                <a:cs typeface="Segoe UI Symbol"/>
              </a:rPr>
              <a:t>behind </a:t>
            </a:r>
            <a:r>
              <a:rPr sz="1200" spc="-5" dirty="0">
                <a:latin typeface="Segoe UI Symbol"/>
                <a:cs typeface="Segoe UI Symbol"/>
              </a:rPr>
              <a:t>this </a:t>
            </a:r>
            <a:r>
              <a:rPr sz="1200" spc="-10" dirty="0">
                <a:latin typeface="Segoe UI Symbol"/>
                <a:cs typeface="Segoe UI Symbol"/>
              </a:rPr>
              <a:t>behaviour </a:t>
            </a:r>
            <a:r>
              <a:rPr sz="1200" spc="-5" dirty="0">
                <a:latin typeface="Segoe UI Symbol"/>
                <a:cs typeface="Segoe UI Symbol"/>
              </a:rPr>
              <a:t> seems fair </a:t>
            </a:r>
            <a:r>
              <a:rPr sz="1200" spc="-10" dirty="0">
                <a:latin typeface="Segoe UI Symbol"/>
                <a:cs typeface="Segoe UI Symbol"/>
              </a:rPr>
              <a:t>and </a:t>
            </a:r>
            <a:r>
              <a:rPr sz="1200" spc="-5" dirty="0">
                <a:latin typeface="Segoe UI Symbol"/>
                <a:cs typeface="Segoe UI Symbol"/>
              </a:rPr>
              <a:t>important </a:t>
            </a:r>
            <a:r>
              <a:rPr sz="1200" spc="-10" dirty="0">
                <a:latin typeface="Segoe UI Symbol"/>
                <a:cs typeface="Segoe UI Symbol"/>
              </a:rPr>
              <a:t>from </a:t>
            </a:r>
            <a:r>
              <a:rPr sz="1200" dirty="0">
                <a:latin typeface="Segoe UI Symbol"/>
                <a:cs typeface="Segoe UI Symbol"/>
              </a:rPr>
              <a:t>the </a:t>
            </a:r>
            <a:r>
              <a:rPr sz="1200" spc="-10" dirty="0">
                <a:latin typeface="Segoe UI Symbol"/>
                <a:cs typeface="Segoe UI Symbol"/>
              </a:rPr>
              <a:t>business point </a:t>
            </a:r>
            <a:r>
              <a:rPr sz="1200" spc="-15" dirty="0">
                <a:latin typeface="Segoe UI Symbol"/>
                <a:cs typeface="Segoe UI Symbol"/>
              </a:rPr>
              <a:t>of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40" dirty="0">
                <a:latin typeface="Segoe UI Symbol"/>
                <a:cs typeface="Segoe UI Symbol"/>
              </a:rPr>
              <a:t>view.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egoe UI Symbol"/>
              <a:cs typeface="Segoe UI Symbol"/>
            </a:endParaRPr>
          </a:p>
          <a:p>
            <a:pPr marL="332740" marR="5080" indent="-320040">
              <a:lnSpc>
                <a:spcPct val="100000"/>
              </a:lnSpc>
              <a:buFont typeface="Microsoft Sans Serif"/>
              <a:buChar char="●"/>
              <a:tabLst>
                <a:tab pos="332105" algn="l"/>
                <a:tab pos="332740" algn="l"/>
              </a:tabLst>
            </a:pPr>
            <a:r>
              <a:rPr sz="1200" spc="-5" dirty="0">
                <a:latin typeface="Segoe UI Symbol"/>
                <a:cs typeface="Segoe UI Symbol"/>
              </a:rPr>
              <a:t>If the </a:t>
            </a:r>
            <a:r>
              <a:rPr sz="1200" spc="-10" dirty="0">
                <a:latin typeface="Segoe UI Symbol"/>
                <a:cs typeface="Segoe UI Symbol"/>
              </a:rPr>
              <a:t>outliers </a:t>
            </a:r>
            <a:r>
              <a:rPr sz="1200" spc="-20" dirty="0">
                <a:latin typeface="Segoe UI Symbol"/>
                <a:cs typeface="Segoe UI Symbol"/>
              </a:rPr>
              <a:t>are </a:t>
            </a:r>
            <a:r>
              <a:rPr sz="1200" dirty="0">
                <a:latin typeface="Segoe UI Symbol"/>
                <a:cs typeface="Segoe UI Symbol"/>
              </a:rPr>
              <a:t>a </a:t>
            </a:r>
            <a:r>
              <a:rPr sz="1200" spc="-10" dirty="0">
                <a:latin typeface="Segoe UI Symbol"/>
                <a:cs typeface="Segoe UI Symbol"/>
              </a:rPr>
              <a:t>valid occurrence </a:t>
            </a:r>
            <a:r>
              <a:rPr sz="1200" spc="-5" dirty="0">
                <a:latin typeface="Segoe UI Symbol"/>
                <a:cs typeface="Segoe UI Symbol"/>
              </a:rPr>
              <a:t>it would </a:t>
            </a:r>
            <a:r>
              <a:rPr sz="1200" spc="-10" dirty="0">
                <a:latin typeface="Segoe UI Symbol"/>
                <a:cs typeface="Segoe UI Symbol"/>
              </a:rPr>
              <a:t>be </a:t>
            </a:r>
            <a:r>
              <a:rPr sz="1200" spc="-5" dirty="0">
                <a:latin typeface="Segoe UI Symbol"/>
                <a:cs typeface="Segoe UI Symbol"/>
              </a:rPr>
              <a:t>wise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not </a:t>
            </a:r>
            <a:r>
              <a:rPr sz="1200" dirty="0">
                <a:latin typeface="Segoe UI Symbol"/>
                <a:cs typeface="Segoe UI Symbol"/>
              </a:rPr>
              <a:t>to </a:t>
            </a:r>
            <a:r>
              <a:rPr sz="1200" spc="-15" dirty="0">
                <a:latin typeface="Segoe UI Symbol"/>
                <a:cs typeface="Segoe UI Symbol"/>
              </a:rPr>
              <a:t>treat </a:t>
            </a:r>
            <a:r>
              <a:rPr sz="1200" spc="-5" dirty="0">
                <a:latin typeface="Segoe UI Symbol"/>
                <a:cs typeface="Segoe UI Symbol"/>
              </a:rPr>
              <a:t>them by </a:t>
            </a:r>
            <a:r>
              <a:rPr sz="1200" spc="-10" dirty="0">
                <a:latin typeface="Segoe UI Symbol"/>
                <a:cs typeface="Segoe UI Symbol"/>
              </a:rPr>
              <a:t>deleting </a:t>
            </a:r>
            <a:r>
              <a:rPr sz="1200" spc="-5" dirty="0">
                <a:latin typeface="Segoe UI Symbol"/>
                <a:cs typeface="Segoe UI Symbol"/>
              </a:rPr>
              <a:t>or </a:t>
            </a:r>
            <a:r>
              <a:rPr sz="1200" spc="-10" dirty="0">
                <a:latin typeface="Segoe UI Symbol"/>
                <a:cs typeface="Segoe UI Symbol"/>
              </a:rPr>
              <a:t>manipulating </a:t>
            </a:r>
            <a:r>
              <a:rPr sz="1200" spc="-5" dirty="0">
                <a:latin typeface="Segoe UI Symbol"/>
                <a:cs typeface="Segoe UI Symbol"/>
              </a:rPr>
              <a:t>them 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especially </a:t>
            </a:r>
            <a:r>
              <a:rPr sz="1200" spc="-5" dirty="0">
                <a:latin typeface="Segoe UI Symbol"/>
                <a:cs typeface="Segoe UI Symbol"/>
              </a:rPr>
              <a:t>when we </a:t>
            </a:r>
            <a:r>
              <a:rPr sz="1200" spc="-10" dirty="0">
                <a:latin typeface="Segoe UI Symbol"/>
                <a:cs typeface="Segoe UI Symbol"/>
              </a:rPr>
              <a:t>have established </a:t>
            </a:r>
            <a:r>
              <a:rPr sz="1200" spc="-5" dirty="0">
                <a:latin typeface="Segoe UI Symbol"/>
                <a:cs typeface="Segoe UI Symbol"/>
              </a:rPr>
              <a:t>the </a:t>
            </a:r>
            <a:r>
              <a:rPr sz="1200" spc="-10" dirty="0">
                <a:latin typeface="Segoe UI Symbol"/>
                <a:cs typeface="Segoe UI Symbol"/>
              </a:rPr>
              <a:t>ups and 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downs </a:t>
            </a:r>
            <a:r>
              <a:rPr sz="1200" spc="-20" dirty="0">
                <a:latin typeface="Segoe UI Symbol"/>
                <a:cs typeface="Segoe UI Symbol"/>
              </a:rPr>
              <a:t>of </a:t>
            </a:r>
            <a:r>
              <a:rPr sz="1200" spc="-5" dirty="0">
                <a:latin typeface="Segoe UI Symbol"/>
                <a:cs typeface="Segoe UI Symbol"/>
              </a:rPr>
              <a:t>the </a:t>
            </a:r>
            <a:r>
              <a:rPr sz="1200" spc="-15" dirty="0">
                <a:latin typeface="Segoe UI Symbol"/>
                <a:cs typeface="Segoe UI Symbol"/>
              </a:rPr>
              <a:t>target </a:t>
            </a:r>
            <a:r>
              <a:rPr sz="1200" spc="-10" dirty="0">
                <a:latin typeface="Segoe UI Symbol"/>
                <a:cs typeface="Segoe UI Symbol"/>
              </a:rPr>
              <a:t>variable </a:t>
            </a:r>
            <a:r>
              <a:rPr sz="1200" spc="-5" dirty="0">
                <a:latin typeface="Segoe UI Symbol"/>
                <a:cs typeface="Segoe UI Symbol"/>
              </a:rPr>
              <a:t>in </a:t>
            </a:r>
            <a:r>
              <a:rPr sz="1200" spc="-10" dirty="0">
                <a:latin typeface="Segoe UI Symbol"/>
                <a:cs typeface="Segoe UI Symbol"/>
              </a:rPr>
              <a:t>relation </a:t>
            </a:r>
            <a:r>
              <a:rPr sz="1200" dirty="0">
                <a:latin typeface="Segoe UI Symbol"/>
                <a:cs typeface="Segoe UI Symbol"/>
              </a:rPr>
              <a:t>to </a:t>
            </a:r>
            <a:r>
              <a:rPr sz="1200" spc="-5" dirty="0">
                <a:latin typeface="Segoe UI Symbol"/>
                <a:cs typeface="Segoe UI Symbol"/>
              </a:rPr>
              <a:t>the other 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features.</a:t>
            </a:r>
            <a:r>
              <a:rPr sz="1200" spc="1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It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is</a:t>
            </a:r>
            <a:r>
              <a:rPr sz="1200" spc="2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well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established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that</a:t>
            </a:r>
            <a:r>
              <a:rPr sz="1200" spc="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there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is 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seasonality</a:t>
            </a:r>
            <a:r>
              <a:rPr sz="1200" spc="5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involved</a:t>
            </a:r>
            <a:r>
              <a:rPr sz="1200" spc="-5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and</a:t>
            </a:r>
            <a:r>
              <a:rPr sz="1200" spc="-5" dirty="0">
                <a:latin typeface="Segoe UI Symbol"/>
                <a:cs typeface="Segoe UI Symbol"/>
              </a:rPr>
              <a:t> no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linear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relationship</a:t>
            </a:r>
            <a:r>
              <a:rPr sz="1200" spc="4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is 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possible </a:t>
            </a:r>
            <a:r>
              <a:rPr sz="1200" dirty="0">
                <a:latin typeface="Segoe UI Symbol"/>
                <a:cs typeface="Segoe UI Symbol"/>
              </a:rPr>
              <a:t>to </a:t>
            </a:r>
            <a:r>
              <a:rPr sz="1200" spc="-5" dirty="0">
                <a:latin typeface="Segoe UI Symbol"/>
                <a:cs typeface="Segoe UI Symbol"/>
              </a:rPr>
              <a:t>fit. </a:t>
            </a:r>
            <a:r>
              <a:rPr sz="1200" spc="-10" dirty="0">
                <a:latin typeface="Segoe UI Symbol"/>
                <a:cs typeface="Segoe UI Symbol"/>
              </a:rPr>
              <a:t>For </a:t>
            </a:r>
            <a:r>
              <a:rPr sz="1200" spc="-5" dirty="0">
                <a:latin typeface="Segoe UI Symbol"/>
                <a:cs typeface="Segoe UI Symbol"/>
              </a:rPr>
              <a:t>these </a:t>
            </a:r>
            <a:r>
              <a:rPr sz="1200" spc="-10" dirty="0">
                <a:latin typeface="Segoe UI Symbol"/>
                <a:cs typeface="Segoe UI Symbol"/>
              </a:rPr>
              <a:t>kinds </a:t>
            </a:r>
            <a:r>
              <a:rPr sz="1200" spc="-20" dirty="0">
                <a:latin typeface="Segoe UI Symbol"/>
                <a:cs typeface="Segoe UI Symbol"/>
              </a:rPr>
              <a:t>of </a:t>
            </a:r>
            <a:r>
              <a:rPr sz="1200" spc="-10" dirty="0">
                <a:latin typeface="Segoe UI Symbol"/>
                <a:cs typeface="Segoe UI Symbol"/>
              </a:rPr>
              <a:t>datasets tree </a:t>
            </a:r>
            <a:r>
              <a:rPr sz="1200" spc="-15" dirty="0">
                <a:latin typeface="Segoe UI Symbol"/>
                <a:cs typeface="Segoe UI Symbol"/>
              </a:rPr>
              <a:t>based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machine learning algorithms </a:t>
            </a:r>
            <a:r>
              <a:rPr sz="1200" spc="-20" dirty="0">
                <a:latin typeface="Segoe UI Symbol"/>
                <a:cs typeface="Segoe UI Symbol"/>
              </a:rPr>
              <a:t>are </a:t>
            </a:r>
            <a:r>
              <a:rPr sz="1200" spc="-10" dirty="0">
                <a:latin typeface="Segoe UI Symbol"/>
                <a:cs typeface="Segoe UI Symbol"/>
              </a:rPr>
              <a:t>used </a:t>
            </a:r>
            <a:r>
              <a:rPr sz="1200" spc="-5" dirty="0">
                <a:latin typeface="Segoe UI Symbol"/>
                <a:cs typeface="Segoe UI Symbol"/>
              </a:rPr>
              <a:t>which </a:t>
            </a:r>
            <a:r>
              <a:rPr sz="1200" spc="-20" dirty="0">
                <a:latin typeface="Segoe UI Symbol"/>
                <a:cs typeface="Segoe UI Symbol"/>
              </a:rPr>
              <a:t>are </a:t>
            </a:r>
            <a:r>
              <a:rPr sz="1200" spc="-15" dirty="0">
                <a:latin typeface="Segoe UI Symbol"/>
                <a:cs typeface="Segoe UI Symbol"/>
              </a:rPr>
              <a:t> robust</a:t>
            </a:r>
            <a:r>
              <a:rPr sz="1200" spc="2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to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outlier</a:t>
            </a:r>
            <a:r>
              <a:rPr sz="1200" spc="-7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effect.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●"/>
            </a:pPr>
            <a:endParaRPr sz="1100">
              <a:latin typeface="Segoe UI Symbol"/>
              <a:cs typeface="Segoe UI Symbol"/>
            </a:endParaRPr>
          </a:p>
          <a:p>
            <a:pPr marL="332740" marR="33020" indent="-320040">
              <a:lnSpc>
                <a:spcPct val="100000"/>
              </a:lnSpc>
              <a:buFont typeface="Microsoft Sans Serif"/>
              <a:buChar char="●"/>
              <a:tabLst>
                <a:tab pos="332105" algn="l"/>
                <a:tab pos="332740" algn="l"/>
              </a:tabLst>
            </a:pPr>
            <a:r>
              <a:rPr sz="1200" spc="-5" dirty="0">
                <a:latin typeface="Segoe UI Symbol"/>
                <a:cs typeface="Segoe UI Symbol"/>
              </a:rPr>
              <a:t>Being </a:t>
            </a:r>
            <a:r>
              <a:rPr sz="1200" spc="-10" dirty="0">
                <a:latin typeface="Segoe UI Symbol"/>
                <a:cs typeface="Segoe UI Symbol"/>
              </a:rPr>
              <a:t>open </a:t>
            </a:r>
            <a:r>
              <a:rPr sz="1200" spc="-5" dirty="0">
                <a:latin typeface="Segoe UI Symbol"/>
                <a:cs typeface="Segoe UI Symbol"/>
              </a:rPr>
              <a:t>24*7 </a:t>
            </a:r>
            <a:r>
              <a:rPr sz="1200" spc="-10" dirty="0">
                <a:latin typeface="Segoe UI Symbol"/>
                <a:cs typeface="Segoe UI Symbol"/>
              </a:rPr>
              <a:t>along </a:t>
            </a:r>
            <a:r>
              <a:rPr sz="1200" spc="-5" dirty="0">
                <a:latin typeface="Segoe UI Symbol"/>
                <a:cs typeface="Segoe UI Symbol"/>
              </a:rPr>
              <a:t>with </a:t>
            </a:r>
            <a:r>
              <a:rPr sz="1200" spc="-10" dirty="0">
                <a:latin typeface="Segoe UI Symbol"/>
                <a:cs typeface="Segoe UI Symbol"/>
              </a:rPr>
              <a:t>all kinds </a:t>
            </a:r>
            <a:r>
              <a:rPr sz="1200" spc="-20" dirty="0">
                <a:latin typeface="Segoe UI Symbol"/>
                <a:cs typeface="Segoe UI Symbol"/>
              </a:rPr>
              <a:t>of </a:t>
            </a:r>
            <a:r>
              <a:rPr sz="1200" spc="-5" dirty="0">
                <a:latin typeface="Segoe UI Symbol"/>
                <a:cs typeface="Segoe UI Symbol"/>
              </a:rPr>
              <a:t>assortments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available </a:t>
            </a:r>
            <a:r>
              <a:rPr sz="1200" spc="-5" dirty="0">
                <a:latin typeface="Segoe UI Symbol"/>
                <a:cs typeface="Segoe UI Symbol"/>
              </a:rPr>
              <a:t>is </a:t>
            </a:r>
            <a:r>
              <a:rPr sz="1200" spc="-20" dirty="0">
                <a:latin typeface="Segoe UI Symbol"/>
                <a:cs typeface="Segoe UI Symbol"/>
              </a:rPr>
              <a:t>probably </a:t>
            </a:r>
            <a:r>
              <a:rPr sz="1200" spc="-5" dirty="0">
                <a:latin typeface="Segoe UI Symbol"/>
                <a:cs typeface="Segoe UI Symbol"/>
              </a:rPr>
              <a:t>the </a:t>
            </a:r>
            <a:r>
              <a:rPr sz="1200" spc="-15" dirty="0">
                <a:latin typeface="Segoe UI Symbol"/>
                <a:cs typeface="Segoe UI Symbol"/>
              </a:rPr>
              <a:t>reason </a:t>
            </a:r>
            <a:r>
              <a:rPr sz="1200" spc="-5" dirty="0">
                <a:latin typeface="Segoe UI Symbol"/>
                <a:cs typeface="Segoe UI Symbol"/>
              </a:rPr>
              <a:t>why it </a:t>
            </a:r>
            <a:r>
              <a:rPr sz="1200" spc="-10" dirty="0">
                <a:latin typeface="Segoe UI Symbol"/>
                <a:cs typeface="Segoe UI Symbol"/>
              </a:rPr>
              <a:t>had higher 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average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sales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than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any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other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store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type.</a:t>
            </a:r>
            <a:endParaRPr sz="1200">
              <a:latin typeface="Segoe UI Symbol"/>
              <a:cs typeface="Segoe UI Symbo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04" y="1144995"/>
            <a:ext cx="4673464" cy="28452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27" y="244805"/>
            <a:ext cx="1569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deli</a:t>
            </a:r>
            <a:r>
              <a:rPr sz="2800" spc="-1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g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727" y="742315"/>
            <a:ext cx="749808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25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1750" b="1" spc="-4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750" b="1" spc="-3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750" b="1" spc="-11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750" b="1" spc="-4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750" b="1" spc="-10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750" b="1" spc="-3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750" b="1" spc="-1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b="1" spc="-4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750" b="1" spc="-10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1750" b="1" spc="-65" dirty="0">
                <a:solidFill>
                  <a:srgbClr val="6F2F9F"/>
                </a:solidFill>
                <a:latin typeface="Segoe UI"/>
                <a:cs typeface="Segoe UI"/>
              </a:rPr>
              <a:t>fec</a:t>
            </a:r>
            <a:r>
              <a:rPr sz="1750" b="1" spc="-9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750" b="1" spc="-9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750" b="1" spc="-8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750" b="1" spc="-5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1750" b="1" spc="-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b="1" spc="-5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750" b="1" spc="-7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750" b="1" spc="-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b="1" spc="-1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750" b="1" spc="-5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750" b="1" spc="-4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750" b="1" spc="-6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750" b="1" spc="-7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750" b="1" spc="-5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750" b="1" spc="-8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750" b="1" spc="-5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1750" b="1" spc="-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b="1" spc="-6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750" b="1" spc="-5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750" b="1" spc="-3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b="1" spc="-1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b="1" spc="-7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1750" b="1" spc="-2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750" b="1" spc="-55" dirty="0">
                <a:solidFill>
                  <a:srgbClr val="6F2F9F"/>
                </a:solidFill>
                <a:latin typeface="Segoe UI"/>
                <a:cs typeface="Segoe UI"/>
              </a:rPr>
              <a:t>del</a:t>
            </a:r>
            <a:r>
              <a:rPr sz="1750" b="1" spc="-95" dirty="0">
                <a:solidFill>
                  <a:srgbClr val="6F2F9F"/>
                </a:solidFill>
                <a:latin typeface="Segoe UI"/>
                <a:cs typeface="Segoe UI"/>
              </a:rPr>
              <a:t> :</a:t>
            </a:r>
            <a:endParaRPr sz="1750">
              <a:latin typeface="Segoe UI"/>
              <a:cs typeface="Segoe UI"/>
            </a:endParaRPr>
          </a:p>
          <a:p>
            <a:pPr marL="17145" marR="85725">
              <a:lnSpc>
                <a:spcPct val="100000"/>
              </a:lnSpc>
              <a:spcBef>
                <a:spcPts val="1689"/>
              </a:spcBef>
            </a:pP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Determining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which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algorithm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use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depends on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many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factors 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like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problem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statement</a:t>
            </a:r>
            <a:r>
              <a:rPr sz="160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6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600" spc="3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kind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6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output</a:t>
            </a:r>
            <a:r>
              <a:rPr sz="160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you</a:t>
            </a:r>
            <a:r>
              <a:rPr sz="16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want,</a:t>
            </a:r>
            <a:r>
              <a:rPr sz="16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type</a:t>
            </a:r>
            <a:r>
              <a:rPr sz="16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6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size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6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data,</a:t>
            </a:r>
            <a:r>
              <a:rPr sz="16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6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available </a:t>
            </a:r>
            <a:r>
              <a:rPr sz="1600" spc="-4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computational time, number 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features,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and observations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in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data,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name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Segoe UI Symbol"/>
                <a:cs typeface="Segoe UI Symbol"/>
              </a:rPr>
              <a:t>few.</a:t>
            </a:r>
            <a:endParaRPr sz="16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Segoe UI Symbol"/>
              <a:cs typeface="Segoe UI Symbol"/>
            </a:endParaRPr>
          </a:p>
          <a:p>
            <a:pPr marL="17145">
              <a:lnSpc>
                <a:spcPct val="100000"/>
              </a:lnSpc>
            </a:pP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6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dataset</a:t>
            </a:r>
            <a:r>
              <a:rPr sz="160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used</a:t>
            </a:r>
            <a:r>
              <a:rPr sz="16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6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this</a:t>
            </a:r>
            <a:r>
              <a:rPr sz="160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analysis</a:t>
            </a:r>
            <a:r>
              <a:rPr sz="160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has:</a:t>
            </a:r>
            <a:endParaRPr sz="16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Segoe UI Symbol"/>
              <a:cs typeface="Segoe UI Symbol"/>
            </a:endParaRPr>
          </a:p>
          <a:p>
            <a:pPr marL="474345" marR="222885" indent="-335280">
              <a:lnSpc>
                <a:spcPct val="100000"/>
              </a:lnSpc>
              <a:buFont typeface="Microsoft Sans Serif"/>
              <a:buChar char="●"/>
              <a:tabLst>
                <a:tab pos="474345" algn="l"/>
                <a:tab pos="474980" algn="l"/>
              </a:tabLst>
            </a:pP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multivariate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time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series relation with sales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and hence a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linear relationship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 cannot</a:t>
            </a:r>
            <a:r>
              <a:rPr sz="16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600" spc="4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assumed</a:t>
            </a:r>
            <a:r>
              <a:rPr sz="1600" spc="-9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in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this</a:t>
            </a:r>
            <a:r>
              <a:rPr sz="160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analysis.</a:t>
            </a:r>
            <a:r>
              <a:rPr sz="16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This</a:t>
            </a:r>
            <a:r>
              <a:rPr sz="16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kind</a:t>
            </a:r>
            <a:r>
              <a:rPr sz="16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6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dataset</a:t>
            </a:r>
            <a:r>
              <a:rPr sz="160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has</a:t>
            </a:r>
            <a:r>
              <a:rPr sz="16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patterns</a:t>
            </a:r>
            <a:r>
              <a:rPr sz="160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such</a:t>
            </a:r>
            <a:r>
              <a:rPr sz="16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as </a:t>
            </a:r>
            <a:r>
              <a:rPr sz="1600" spc="-4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peak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days,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festive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seasons etc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which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 most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likely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be considered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as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outliers</a:t>
            </a:r>
            <a:r>
              <a:rPr sz="16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6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simple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linear</a:t>
            </a:r>
            <a:r>
              <a:rPr sz="1600" spc="-1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regression.</a:t>
            </a:r>
            <a:endParaRPr sz="16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202020"/>
              </a:buClr>
              <a:buFont typeface="Microsoft Sans Serif"/>
              <a:buChar char="●"/>
            </a:pPr>
            <a:endParaRPr sz="1400">
              <a:latin typeface="Segoe UI Symbol"/>
              <a:cs typeface="Segoe UI Symbol"/>
            </a:endParaRPr>
          </a:p>
          <a:p>
            <a:pPr marL="474345" marR="5080" indent="-335280" algn="just">
              <a:lnSpc>
                <a:spcPct val="100000"/>
              </a:lnSpc>
              <a:buFont typeface="Microsoft Sans Serif"/>
              <a:buChar char="●"/>
              <a:tabLst>
                <a:tab pos="474980" algn="l"/>
              </a:tabLst>
            </a:pP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Having</a:t>
            </a:r>
            <a:r>
              <a:rPr sz="16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X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columns</a:t>
            </a:r>
            <a:r>
              <a:rPr sz="16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6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30%</a:t>
            </a:r>
            <a:r>
              <a:rPr sz="16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continuous</a:t>
            </a:r>
            <a:r>
              <a:rPr sz="160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6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70%</a:t>
            </a:r>
            <a:r>
              <a:rPr sz="16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categorical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features.</a:t>
            </a:r>
            <a:r>
              <a:rPr sz="160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Business </a:t>
            </a:r>
            <a:r>
              <a:rPr sz="1600" spc="-4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prefers </a:t>
            </a:r>
            <a:r>
              <a:rPr sz="1600" spc="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model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be interpretable in nature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and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decision </a:t>
            </a:r>
            <a:r>
              <a:rPr sz="1600" spc="-10" dirty="0">
                <a:solidFill>
                  <a:srgbClr val="202020"/>
                </a:solidFill>
                <a:latin typeface="Segoe UI Symbol"/>
                <a:cs typeface="Segoe UI Symbol"/>
              </a:rPr>
              <a:t>based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algorithms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work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better</a:t>
            </a:r>
            <a:r>
              <a:rPr sz="16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600" spc="3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Segoe UI Symbol"/>
                <a:cs typeface="Segoe UI Symbol"/>
              </a:rPr>
              <a:t>categorical</a:t>
            </a:r>
            <a:r>
              <a:rPr sz="16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202020"/>
                </a:solidFill>
                <a:latin typeface="Segoe UI Symbol"/>
                <a:cs typeface="Segoe UI Symbol"/>
              </a:rPr>
              <a:t>data.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326593"/>
            <a:ext cx="300990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00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1750" spc="-3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750" spc="-3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750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750" spc="-7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750" spc="-8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750" spc="-3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1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7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1750" spc="-2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750" spc="-4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750" spc="-5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75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:</a:t>
            </a:r>
            <a:r>
              <a:rPr sz="1750" spc="-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50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750" spc="-1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3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750" spc="-6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750" spc="-6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750" spc="-55" dirty="0">
                <a:solidFill>
                  <a:srgbClr val="6F2F9F"/>
                </a:solidFill>
                <a:latin typeface="Segoe UI"/>
                <a:cs typeface="Segoe UI"/>
              </a:rPr>
              <a:t>on</a:t>
            </a:r>
            <a:r>
              <a:rPr sz="1750" spc="-1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12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750" spc="-10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750" spc="-6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3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13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:</a:t>
            </a:r>
            <a:endParaRPr sz="175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4551" y="935633"/>
            <a:ext cx="5022450" cy="32665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8559" y="927938"/>
            <a:ext cx="3406775" cy="278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sz="1200" dirty="0">
                <a:latin typeface="Segoe UI Symbol"/>
                <a:cs typeface="Segoe UI Symbol"/>
              </a:rPr>
              <a:t>A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baseline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is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a</a:t>
            </a:r>
            <a:r>
              <a:rPr sz="1200" spc="-10" dirty="0">
                <a:latin typeface="Segoe UI Symbol"/>
                <a:cs typeface="Segoe UI Symbol"/>
              </a:rPr>
              <a:t> simple</a:t>
            </a:r>
            <a:r>
              <a:rPr sz="1200" spc="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model</a:t>
            </a:r>
            <a:r>
              <a:rPr sz="1200" spc="1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that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provides 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reasonable</a:t>
            </a:r>
            <a:r>
              <a:rPr sz="1200" spc="4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results</a:t>
            </a:r>
            <a:r>
              <a:rPr sz="1200" spc="2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on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a  </a:t>
            </a:r>
            <a:r>
              <a:rPr sz="1200" spc="-5" dirty="0">
                <a:latin typeface="Segoe UI Symbol"/>
                <a:cs typeface="Segoe UI Symbol"/>
              </a:rPr>
              <a:t>task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and</a:t>
            </a:r>
            <a:r>
              <a:rPr sz="1200" spc="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does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not 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20" dirty="0">
                <a:latin typeface="Segoe UI Symbol"/>
                <a:cs typeface="Segoe UI Symbol"/>
              </a:rPr>
              <a:t>require </a:t>
            </a:r>
            <a:r>
              <a:rPr sz="1200" spc="-5" dirty="0">
                <a:latin typeface="Segoe UI Symbol"/>
                <a:cs typeface="Segoe UI Symbol"/>
              </a:rPr>
              <a:t>much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expertise </a:t>
            </a:r>
            <a:r>
              <a:rPr sz="1200" spc="-10" dirty="0">
                <a:latin typeface="Segoe UI Symbol"/>
                <a:cs typeface="Segoe UI Symbol"/>
              </a:rPr>
              <a:t>and </a:t>
            </a:r>
            <a:r>
              <a:rPr sz="1200" dirty="0">
                <a:latin typeface="Segoe UI Symbol"/>
                <a:cs typeface="Segoe UI Symbol"/>
              </a:rPr>
              <a:t>time to </a:t>
            </a:r>
            <a:r>
              <a:rPr sz="1200" spc="-10" dirty="0">
                <a:latin typeface="Segoe UI Symbol"/>
                <a:cs typeface="Segoe UI Symbol"/>
              </a:rPr>
              <a:t>build. </a:t>
            </a:r>
            <a:r>
              <a:rPr sz="1200" spc="-5" dirty="0">
                <a:latin typeface="Segoe UI Symbol"/>
                <a:cs typeface="Segoe UI Symbol"/>
              </a:rPr>
              <a:t>It is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well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established that there </a:t>
            </a:r>
            <a:r>
              <a:rPr sz="1200" spc="-5" dirty="0">
                <a:latin typeface="Segoe UI Symbol"/>
                <a:cs typeface="Segoe UI Symbol"/>
              </a:rPr>
              <a:t>is </a:t>
            </a:r>
            <a:r>
              <a:rPr sz="1200" spc="-10" dirty="0">
                <a:latin typeface="Segoe UI Symbol"/>
                <a:cs typeface="Segoe UI Symbol"/>
              </a:rPr>
              <a:t>seasonality </a:t>
            </a:r>
            <a:r>
              <a:rPr sz="1200" spc="-5" dirty="0">
                <a:latin typeface="Segoe UI Symbol"/>
                <a:cs typeface="Segoe UI Symbol"/>
              </a:rPr>
              <a:t> involved </a:t>
            </a:r>
            <a:r>
              <a:rPr sz="1200" spc="-10" dirty="0">
                <a:latin typeface="Segoe UI Symbol"/>
                <a:cs typeface="Segoe UI Symbol"/>
              </a:rPr>
              <a:t>and </a:t>
            </a:r>
            <a:r>
              <a:rPr sz="1200" spc="-5" dirty="0">
                <a:latin typeface="Segoe UI Symbol"/>
                <a:cs typeface="Segoe UI Symbol"/>
              </a:rPr>
              <a:t>no </a:t>
            </a:r>
            <a:r>
              <a:rPr sz="1200" spc="-10" dirty="0">
                <a:latin typeface="Segoe UI Symbol"/>
                <a:cs typeface="Segoe UI Symbol"/>
              </a:rPr>
              <a:t>linear relationship</a:t>
            </a:r>
            <a:r>
              <a:rPr sz="1200" spc="-5" dirty="0">
                <a:latin typeface="Segoe UI Symbol"/>
                <a:cs typeface="Segoe UI Symbol"/>
              </a:rPr>
              <a:t> is </a:t>
            </a:r>
            <a:r>
              <a:rPr sz="1200" spc="-10" dirty="0">
                <a:latin typeface="Segoe UI Symbol"/>
                <a:cs typeface="Segoe UI Symbol"/>
              </a:rPr>
              <a:t>possible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to </a:t>
            </a:r>
            <a:r>
              <a:rPr sz="1200" spc="-5" dirty="0">
                <a:latin typeface="Segoe UI Symbol"/>
                <a:cs typeface="Segoe UI Symbol"/>
              </a:rPr>
              <a:t>fit. </a:t>
            </a:r>
            <a:r>
              <a:rPr sz="1200" spc="-10" dirty="0">
                <a:latin typeface="Segoe UI Symbol"/>
                <a:cs typeface="Segoe UI Symbol"/>
              </a:rPr>
              <a:t>For </a:t>
            </a:r>
            <a:r>
              <a:rPr sz="1200" spc="-5" dirty="0">
                <a:latin typeface="Segoe UI Symbol"/>
                <a:cs typeface="Segoe UI Symbol"/>
              </a:rPr>
              <a:t>these </a:t>
            </a:r>
            <a:r>
              <a:rPr sz="1200" spc="-10" dirty="0">
                <a:latin typeface="Segoe UI Symbol"/>
                <a:cs typeface="Segoe UI Symbol"/>
              </a:rPr>
              <a:t>kinds </a:t>
            </a:r>
            <a:r>
              <a:rPr sz="1200" spc="-15" dirty="0">
                <a:latin typeface="Segoe UI Symbol"/>
                <a:cs typeface="Segoe UI Symbol"/>
              </a:rPr>
              <a:t>of</a:t>
            </a:r>
            <a:r>
              <a:rPr sz="1200" spc="-10" dirty="0">
                <a:latin typeface="Segoe UI Symbol"/>
                <a:cs typeface="Segoe UI Symbol"/>
              </a:rPr>
              <a:t> datasets tree </a:t>
            </a:r>
            <a:r>
              <a:rPr sz="1200" spc="-15" dirty="0">
                <a:latin typeface="Segoe UI Symbol"/>
                <a:cs typeface="Segoe UI Symbol"/>
              </a:rPr>
              <a:t>based </a:t>
            </a:r>
            <a:r>
              <a:rPr sz="1200" spc="-10" dirty="0">
                <a:latin typeface="Segoe UI Symbol"/>
                <a:cs typeface="Segoe UI Symbol"/>
              </a:rPr>
              <a:t> machine</a:t>
            </a:r>
            <a:r>
              <a:rPr sz="1200" spc="2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learning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algorithms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are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used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which 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a</a:t>
            </a:r>
            <a:r>
              <a:rPr sz="1200" spc="-35" dirty="0">
                <a:latin typeface="Segoe UI Symbol"/>
                <a:cs typeface="Segoe UI Symbol"/>
              </a:rPr>
              <a:t>r</a:t>
            </a:r>
            <a:r>
              <a:rPr sz="1200" dirty="0">
                <a:latin typeface="Segoe UI Symbol"/>
                <a:cs typeface="Segoe UI Symbol"/>
              </a:rPr>
              <a:t>e </a:t>
            </a:r>
            <a:r>
              <a:rPr sz="1200" spc="-35" dirty="0">
                <a:latin typeface="Segoe UI Symbol"/>
                <a:cs typeface="Segoe UI Symbol"/>
              </a:rPr>
              <a:t>r</a:t>
            </a:r>
            <a:r>
              <a:rPr sz="1200" spc="-10" dirty="0">
                <a:latin typeface="Segoe UI Symbol"/>
                <a:cs typeface="Segoe UI Symbol"/>
              </a:rPr>
              <a:t>obus</a:t>
            </a:r>
            <a:r>
              <a:rPr sz="1200" dirty="0">
                <a:latin typeface="Segoe UI Symbol"/>
                <a:cs typeface="Segoe UI Symbol"/>
              </a:rPr>
              <a:t>t</a:t>
            </a:r>
            <a:r>
              <a:rPr sz="1200" spc="30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to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ou</a:t>
            </a:r>
            <a:r>
              <a:rPr sz="1200" dirty="0">
                <a:latin typeface="Segoe UI Symbol"/>
                <a:cs typeface="Segoe UI Symbol"/>
              </a:rPr>
              <a:t>tli</a:t>
            </a:r>
            <a:r>
              <a:rPr sz="1200" spc="-10" dirty="0">
                <a:latin typeface="Segoe UI Symbol"/>
                <a:cs typeface="Segoe UI Symbol"/>
              </a:rPr>
              <a:t>e</a:t>
            </a:r>
            <a:r>
              <a:rPr sz="1200" dirty="0">
                <a:latin typeface="Segoe UI Symbol"/>
                <a:cs typeface="Segoe UI Symbol"/>
              </a:rPr>
              <a:t>r</a:t>
            </a:r>
            <a:r>
              <a:rPr sz="1200" spc="-5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e</a:t>
            </a:r>
            <a:r>
              <a:rPr sz="1200" spc="5" dirty="0">
                <a:latin typeface="Segoe UI Symbol"/>
                <a:cs typeface="Segoe UI Symbol"/>
              </a:rPr>
              <a:t>ff</a:t>
            </a:r>
            <a:r>
              <a:rPr sz="1200" spc="-5" dirty="0">
                <a:latin typeface="Segoe UI Symbol"/>
                <a:cs typeface="Segoe UI Symbol"/>
              </a:rPr>
              <a:t>e</a:t>
            </a:r>
            <a:r>
              <a:rPr sz="1200" dirty="0">
                <a:latin typeface="Segoe UI Symbol"/>
                <a:cs typeface="Segoe UI Symbol"/>
              </a:rPr>
              <a:t>ct</a:t>
            </a:r>
            <a:r>
              <a:rPr sz="1200" spc="-8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w</a:t>
            </a:r>
            <a:r>
              <a:rPr sz="1200" spc="-10" dirty="0">
                <a:latin typeface="Segoe UI Symbol"/>
                <a:cs typeface="Segoe UI Symbol"/>
              </a:rPr>
              <a:t>h</a:t>
            </a:r>
            <a:r>
              <a:rPr sz="1200" spc="-5" dirty="0">
                <a:latin typeface="Segoe UI Symbol"/>
                <a:cs typeface="Segoe UI Symbol"/>
              </a:rPr>
              <a:t>ic</a:t>
            </a:r>
            <a:r>
              <a:rPr sz="1200" dirty="0">
                <a:latin typeface="Segoe UI Symbol"/>
                <a:cs typeface="Segoe UI Symbol"/>
              </a:rPr>
              <a:t>h 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c</a:t>
            </a:r>
            <a:r>
              <a:rPr sz="1200" spc="-15" dirty="0">
                <a:latin typeface="Segoe UI Symbol"/>
                <a:cs typeface="Segoe UI Symbol"/>
              </a:rPr>
              <a:t>a</a:t>
            </a:r>
            <a:r>
              <a:rPr sz="1200" dirty="0">
                <a:latin typeface="Segoe UI Symbol"/>
                <a:cs typeface="Segoe UI Symbol"/>
              </a:rPr>
              <a:t>n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h</a:t>
            </a:r>
            <a:r>
              <a:rPr sz="1200" spc="-15" dirty="0">
                <a:latin typeface="Segoe UI Symbol"/>
                <a:cs typeface="Segoe UI Symbol"/>
              </a:rPr>
              <a:t>a</a:t>
            </a:r>
            <a:r>
              <a:rPr sz="1200" spc="-10" dirty="0">
                <a:latin typeface="Segoe UI Symbol"/>
                <a:cs typeface="Segoe UI Symbol"/>
              </a:rPr>
              <a:t>n</a:t>
            </a:r>
            <a:r>
              <a:rPr sz="1200" spc="-15" dirty="0">
                <a:latin typeface="Segoe UI Symbol"/>
                <a:cs typeface="Segoe UI Symbol"/>
              </a:rPr>
              <a:t>d</a:t>
            </a:r>
            <a:r>
              <a:rPr sz="1200" spc="-5" dirty="0">
                <a:latin typeface="Segoe UI Symbol"/>
                <a:cs typeface="Segoe UI Symbol"/>
              </a:rPr>
              <a:t>le  </a:t>
            </a:r>
            <a:r>
              <a:rPr sz="1200" spc="-10" dirty="0">
                <a:latin typeface="Segoe UI Symbol"/>
                <a:cs typeface="Segoe UI Symbol"/>
              </a:rPr>
              <a:t>non-linear</a:t>
            </a:r>
            <a:r>
              <a:rPr sz="1200" spc="-5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data</a:t>
            </a:r>
            <a:r>
              <a:rPr sz="1200" spc="2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sets</a:t>
            </a:r>
            <a:r>
              <a:rPr sz="1200" spc="20" dirty="0"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Segoe UI Symbol"/>
                <a:cs typeface="Segoe UI Symbol"/>
              </a:rPr>
              <a:t>effectively.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</a:pPr>
            <a:endParaRPr sz="1150">
              <a:latin typeface="Segoe UI Symbol"/>
              <a:cs typeface="Segoe UI Symbol"/>
            </a:endParaRPr>
          </a:p>
          <a:p>
            <a:pPr marL="326390" marR="107314" indent="-314325">
              <a:lnSpc>
                <a:spcPct val="100000"/>
              </a:lnSpc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sz="1200" spc="-5" dirty="0">
                <a:latin typeface="Segoe UI Symbol"/>
                <a:cs typeface="Segoe UI Symbol"/>
              </a:rPr>
              <a:t>The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results</a:t>
            </a:r>
            <a:r>
              <a:rPr sz="1200" spc="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show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that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a</a:t>
            </a:r>
            <a:r>
              <a:rPr sz="1200" spc="-10" dirty="0">
                <a:latin typeface="Segoe UI Symbol"/>
                <a:cs typeface="Segoe UI Symbol"/>
              </a:rPr>
              <a:t> simple</a:t>
            </a:r>
            <a:r>
              <a:rPr sz="1200" spc="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decision</a:t>
            </a:r>
            <a:r>
              <a:rPr sz="1200" spc="-5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tree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is performing </a:t>
            </a:r>
            <a:r>
              <a:rPr sz="1200" spc="-10" dirty="0">
                <a:latin typeface="Segoe UI Symbol"/>
                <a:cs typeface="Segoe UI Symbol"/>
              </a:rPr>
              <a:t>pretty</a:t>
            </a:r>
            <a:r>
              <a:rPr sz="1200" spc="-5" dirty="0">
                <a:latin typeface="Segoe UI Symbol"/>
                <a:cs typeface="Segoe UI Symbol"/>
              </a:rPr>
              <a:t> well on the </a:t>
            </a:r>
            <a:r>
              <a:rPr sz="1200" spc="-10" dirty="0">
                <a:latin typeface="Segoe UI Symbol"/>
                <a:cs typeface="Segoe UI Symbol"/>
              </a:rPr>
              <a:t>validation </a:t>
            </a:r>
            <a:r>
              <a:rPr sz="1200" spc="-5" dirty="0">
                <a:latin typeface="Segoe UI Symbol"/>
                <a:cs typeface="Segoe UI Symbol"/>
              </a:rPr>
              <a:t> set </a:t>
            </a:r>
            <a:r>
              <a:rPr sz="1200" spc="-10" dirty="0">
                <a:latin typeface="Segoe UI Symbol"/>
                <a:cs typeface="Segoe UI Symbol"/>
              </a:rPr>
              <a:t>but </a:t>
            </a:r>
            <a:r>
              <a:rPr sz="1200" spc="-5" dirty="0">
                <a:latin typeface="Segoe UI Symbol"/>
                <a:cs typeface="Segoe UI Symbol"/>
              </a:rPr>
              <a:t>it </a:t>
            </a:r>
            <a:r>
              <a:rPr sz="1200" spc="-10" dirty="0">
                <a:latin typeface="Segoe UI Symbol"/>
                <a:cs typeface="Segoe UI Symbol"/>
              </a:rPr>
              <a:t>has</a:t>
            </a:r>
            <a:r>
              <a:rPr sz="1200" spc="-5" dirty="0">
                <a:latin typeface="Segoe UI Symbol"/>
                <a:cs typeface="Segoe UI Symbol"/>
              </a:rPr>
              <a:t> completely overfitted the </a:t>
            </a:r>
            <a:r>
              <a:rPr sz="1200" spc="-10" dirty="0">
                <a:latin typeface="Segoe UI Symbol"/>
                <a:cs typeface="Segoe UI Symbol"/>
              </a:rPr>
              <a:t>train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set.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It's </a:t>
            </a:r>
            <a:r>
              <a:rPr sz="1200" spc="-5" dirty="0">
                <a:latin typeface="Segoe UI Symbol"/>
                <a:cs typeface="Segoe UI Symbol"/>
              </a:rPr>
              <a:t>better </a:t>
            </a:r>
            <a:r>
              <a:rPr sz="1200" dirty="0">
                <a:latin typeface="Segoe UI Symbol"/>
                <a:cs typeface="Segoe UI Symbol"/>
              </a:rPr>
              <a:t>to </a:t>
            </a:r>
            <a:r>
              <a:rPr sz="1200" spc="-10" dirty="0">
                <a:latin typeface="Segoe UI Symbol"/>
                <a:cs typeface="Segoe UI Symbol"/>
              </a:rPr>
              <a:t>have </a:t>
            </a:r>
            <a:r>
              <a:rPr sz="1200" dirty="0">
                <a:latin typeface="Segoe UI Symbol"/>
                <a:cs typeface="Segoe UI Symbol"/>
              </a:rPr>
              <a:t>a </a:t>
            </a:r>
            <a:r>
              <a:rPr sz="1200" spc="-5" dirty="0">
                <a:latin typeface="Segoe UI Symbol"/>
                <a:cs typeface="Segoe UI Symbol"/>
              </a:rPr>
              <a:t>much </a:t>
            </a:r>
            <a:r>
              <a:rPr sz="1200" spc="-15" dirty="0">
                <a:latin typeface="Segoe UI Symbol"/>
                <a:cs typeface="Segoe UI Symbol"/>
              </a:rPr>
              <a:t>more </a:t>
            </a:r>
            <a:r>
              <a:rPr sz="1200" spc="-10" dirty="0">
                <a:latin typeface="Segoe UI Symbol"/>
                <a:cs typeface="Segoe UI Symbol"/>
              </a:rPr>
              <a:t> generalized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model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for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future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data</a:t>
            </a:r>
            <a:r>
              <a:rPr sz="1200" spc="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points.</a:t>
            </a:r>
            <a:endParaRPr sz="1200">
              <a:latin typeface="Segoe UI Symbol"/>
              <a:cs typeface="Segoe UI Symbo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288535"/>
            <a:ext cx="8673804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91" y="170814"/>
            <a:ext cx="18338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8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spc="-5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spc="-6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spc="-6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2000" spc="-7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spc="-12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2000" spc="-13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4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2000" spc="-3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spc="-6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spc="-9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spc="-2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spc="-10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114" dirty="0">
                <a:solidFill>
                  <a:srgbClr val="6F2F9F"/>
                </a:solidFill>
                <a:latin typeface="Segoe UI"/>
                <a:cs typeface="Segoe UI"/>
              </a:rPr>
              <a:t>: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091" y="927938"/>
            <a:ext cx="3404870" cy="279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sz="1200" spc="-10" dirty="0">
                <a:latin typeface="Segoe UI Symbol"/>
                <a:cs typeface="Segoe UI Symbol"/>
              </a:rPr>
              <a:t>Random forests </a:t>
            </a:r>
            <a:r>
              <a:rPr sz="1200" spc="-20" dirty="0">
                <a:latin typeface="Segoe UI Symbol"/>
                <a:cs typeface="Segoe UI Symbol"/>
              </a:rPr>
              <a:t>are </a:t>
            </a:r>
            <a:r>
              <a:rPr sz="1200" spc="-10" dirty="0">
                <a:latin typeface="Segoe UI Symbol"/>
                <a:cs typeface="Segoe UI Symbol"/>
              </a:rPr>
              <a:t>an ensemble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learning 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method </a:t>
            </a:r>
            <a:r>
              <a:rPr sz="1200" spc="-5" dirty="0">
                <a:latin typeface="Segoe UI Symbol"/>
                <a:cs typeface="Segoe UI Symbol"/>
              </a:rPr>
              <a:t>for </a:t>
            </a:r>
            <a:r>
              <a:rPr sz="1200" spc="-10" dirty="0">
                <a:latin typeface="Segoe UI Symbol"/>
                <a:cs typeface="Segoe UI Symbol"/>
              </a:rPr>
              <a:t>classification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and </a:t>
            </a:r>
            <a:r>
              <a:rPr sz="1200" spc="-15" dirty="0">
                <a:latin typeface="Segoe UI Symbol"/>
                <a:cs typeface="Segoe UI Symbol"/>
              </a:rPr>
              <a:t>regression</a:t>
            </a:r>
            <a:r>
              <a:rPr sz="1200" spc="-10" dirty="0">
                <a:latin typeface="Segoe UI Symbol"/>
                <a:cs typeface="Segoe UI Symbol"/>
              </a:rPr>
              <a:t> that 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operates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by</a:t>
            </a:r>
            <a:r>
              <a:rPr sz="1200" spc="3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constructing</a:t>
            </a:r>
            <a:r>
              <a:rPr sz="1200" spc="1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Segoe UI Symbol"/>
                <a:cs typeface="Segoe UI Symbol"/>
              </a:rPr>
              <a:t>a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multitude</a:t>
            </a:r>
            <a:r>
              <a:rPr sz="1200" spc="35" dirty="0"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Segoe UI Symbol"/>
                <a:cs typeface="Segoe UI Symbol"/>
              </a:rPr>
              <a:t>of </a:t>
            </a:r>
            <a:r>
              <a:rPr sz="1200" spc="-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decision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trees at training </a:t>
            </a:r>
            <a:r>
              <a:rPr sz="1200" spc="-5" dirty="0">
                <a:latin typeface="Segoe UI Symbol"/>
                <a:cs typeface="Segoe UI Symbol"/>
              </a:rPr>
              <a:t>time. </a:t>
            </a:r>
            <a:r>
              <a:rPr sz="1200" spc="-10" dirty="0">
                <a:latin typeface="Segoe UI Symbol"/>
                <a:cs typeface="Segoe UI Symbol"/>
              </a:rPr>
              <a:t>For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regression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tasks, the </a:t>
            </a:r>
            <a:r>
              <a:rPr sz="1200" spc="-10" dirty="0">
                <a:latin typeface="Segoe UI Symbol"/>
                <a:cs typeface="Segoe UI Symbol"/>
              </a:rPr>
              <a:t>output </a:t>
            </a:r>
            <a:r>
              <a:rPr sz="1200" spc="-20" dirty="0">
                <a:latin typeface="Segoe UI Symbol"/>
                <a:cs typeface="Segoe UI Symbol"/>
              </a:rPr>
              <a:t>of </a:t>
            </a:r>
            <a:r>
              <a:rPr sz="1200" spc="-5" dirty="0">
                <a:latin typeface="Segoe UI Symbol"/>
                <a:cs typeface="Segoe UI Symbol"/>
              </a:rPr>
              <a:t>the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random forest </a:t>
            </a:r>
            <a:r>
              <a:rPr sz="1200" spc="-5" dirty="0">
                <a:latin typeface="Segoe UI Symbol"/>
                <a:cs typeface="Segoe UI Symbol"/>
              </a:rPr>
              <a:t>is the </a:t>
            </a:r>
            <a:r>
              <a:rPr sz="120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average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20" dirty="0">
                <a:latin typeface="Segoe UI Symbol"/>
                <a:cs typeface="Segoe UI Symbol"/>
              </a:rPr>
              <a:t>of</a:t>
            </a:r>
            <a:r>
              <a:rPr sz="1200" spc="-3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the</a:t>
            </a:r>
            <a:r>
              <a:rPr sz="1200" spc="31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results</a:t>
            </a:r>
            <a:r>
              <a:rPr sz="1200" spc="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given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by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most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trees.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</a:pPr>
            <a:endParaRPr sz="1150">
              <a:latin typeface="Segoe UI Symbol"/>
              <a:cs typeface="Segoe UI Symbol"/>
            </a:endParaRPr>
          </a:p>
          <a:p>
            <a:pPr marL="326390" marR="36195" indent="-314325">
              <a:lnSpc>
                <a:spcPct val="100000"/>
              </a:lnSpc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sz="1200" spc="-200" dirty="0">
                <a:latin typeface="Segoe UI Symbol"/>
                <a:cs typeface="Segoe UI Symbol"/>
              </a:rPr>
              <a:t>T</a:t>
            </a:r>
            <a:r>
              <a:rPr sz="1200" dirty="0">
                <a:latin typeface="Segoe UI Symbol"/>
                <a:cs typeface="Segoe UI Symbol"/>
              </a:rPr>
              <a:t>o</a:t>
            </a:r>
            <a:r>
              <a:rPr sz="1200" spc="-14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p</a:t>
            </a:r>
            <a:r>
              <a:rPr sz="1200" spc="-35" dirty="0">
                <a:latin typeface="Segoe UI Symbol"/>
                <a:cs typeface="Segoe UI Symbol"/>
              </a:rPr>
              <a:t>r</a:t>
            </a:r>
            <a:r>
              <a:rPr sz="1200" spc="-5" dirty="0">
                <a:latin typeface="Segoe UI Symbol"/>
                <a:cs typeface="Segoe UI Symbol"/>
              </a:rPr>
              <a:t>e</a:t>
            </a:r>
            <a:r>
              <a:rPr sz="1200" dirty="0">
                <a:latin typeface="Segoe UI Symbol"/>
                <a:cs typeface="Segoe UI Symbol"/>
              </a:rPr>
              <a:t>ve</a:t>
            </a:r>
            <a:r>
              <a:rPr sz="1200" spc="-10" dirty="0">
                <a:latin typeface="Segoe UI Symbol"/>
                <a:cs typeface="Segoe UI Symbol"/>
              </a:rPr>
              <a:t>n</a:t>
            </a:r>
            <a:r>
              <a:rPr sz="1200" dirty="0">
                <a:latin typeface="Segoe UI Symbol"/>
                <a:cs typeface="Segoe UI Symbol"/>
              </a:rPr>
              <a:t>t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o</a:t>
            </a:r>
            <a:r>
              <a:rPr sz="1200" dirty="0">
                <a:latin typeface="Segoe UI Symbol"/>
                <a:cs typeface="Segoe UI Symbol"/>
              </a:rPr>
              <a:t>ve</a:t>
            </a:r>
            <a:r>
              <a:rPr sz="1200" spc="10" dirty="0">
                <a:latin typeface="Segoe UI Symbol"/>
                <a:cs typeface="Segoe UI Symbol"/>
              </a:rPr>
              <a:t>r</a:t>
            </a:r>
            <a:r>
              <a:rPr sz="1200" spc="5" dirty="0">
                <a:latin typeface="Segoe UI Symbol"/>
                <a:cs typeface="Segoe UI Symbol"/>
              </a:rPr>
              <a:t>f</a:t>
            </a:r>
            <a:r>
              <a:rPr sz="1200" spc="-5" dirty="0">
                <a:latin typeface="Segoe UI Symbol"/>
                <a:cs typeface="Segoe UI Symbol"/>
              </a:rPr>
              <a:t>itti</a:t>
            </a:r>
            <a:r>
              <a:rPr sz="1200" spc="-10" dirty="0">
                <a:latin typeface="Segoe UI Symbol"/>
                <a:cs typeface="Segoe UI Symbol"/>
              </a:rPr>
              <a:t>n</a:t>
            </a:r>
            <a:r>
              <a:rPr sz="1200" spc="-15" dirty="0">
                <a:latin typeface="Segoe UI Symbol"/>
                <a:cs typeface="Segoe UI Symbol"/>
              </a:rPr>
              <a:t>g</a:t>
            </a:r>
            <a:r>
              <a:rPr sz="1200" dirty="0">
                <a:latin typeface="Segoe UI Symbol"/>
                <a:cs typeface="Segoe UI Symbol"/>
              </a:rPr>
              <a:t>,</a:t>
            </a:r>
            <a:r>
              <a:rPr sz="1200" spc="-4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w</a:t>
            </a:r>
            <a:r>
              <a:rPr sz="1200" dirty="0">
                <a:latin typeface="Segoe UI Symbol"/>
                <a:cs typeface="Segoe UI Symbol"/>
              </a:rPr>
              <a:t>e</a:t>
            </a:r>
            <a:r>
              <a:rPr sz="1200" spc="-4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bu</a:t>
            </a:r>
            <a:r>
              <a:rPr sz="1200" spc="-5" dirty="0">
                <a:latin typeface="Segoe UI Symbol"/>
                <a:cs typeface="Segoe UI Symbol"/>
              </a:rPr>
              <a:t>il</a:t>
            </a:r>
            <a:r>
              <a:rPr sz="1200" dirty="0">
                <a:latin typeface="Segoe UI Symbol"/>
                <a:cs typeface="Segoe UI Symbol"/>
              </a:rPr>
              <a:t>t  </a:t>
            </a:r>
            <a:r>
              <a:rPr sz="1200" spc="-10" dirty="0">
                <a:latin typeface="Segoe UI Symbol"/>
                <a:cs typeface="Segoe UI Symbol"/>
              </a:rPr>
              <a:t>r</a:t>
            </a:r>
            <a:r>
              <a:rPr sz="1200" spc="-15" dirty="0">
                <a:latin typeface="Segoe UI Symbol"/>
                <a:cs typeface="Segoe UI Symbol"/>
              </a:rPr>
              <a:t>a</a:t>
            </a:r>
            <a:r>
              <a:rPr sz="1200" spc="-10" dirty="0">
                <a:latin typeface="Segoe UI Symbol"/>
                <a:cs typeface="Segoe UI Symbol"/>
              </a:rPr>
              <a:t>n</a:t>
            </a:r>
            <a:r>
              <a:rPr sz="1200" spc="-15" dirty="0">
                <a:latin typeface="Segoe UI Symbol"/>
                <a:cs typeface="Segoe UI Symbol"/>
              </a:rPr>
              <a:t>d</a:t>
            </a:r>
            <a:r>
              <a:rPr sz="1200" spc="-10" dirty="0">
                <a:latin typeface="Segoe UI Symbol"/>
                <a:cs typeface="Segoe UI Symbol"/>
              </a:rPr>
              <a:t>o</a:t>
            </a:r>
            <a:r>
              <a:rPr sz="1200" dirty="0">
                <a:latin typeface="Segoe UI Symbol"/>
                <a:cs typeface="Segoe UI Symbol"/>
              </a:rPr>
              <a:t>m</a:t>
            </a:r>
            <a:r>
              <a:rPr sz="1200" spc="30" dirty="0">
                <a:latin typeface="Segoe UI Symbol"/>
                <a:cs typeface="Segoe UI Symbol"/>
              </a:rPr>
              <a:t> </a:t>
            </a:r>
            <a:r>
              <a:rPr sz="1200" spc="5" dirty="0">
                <a:latin typeface="Segoe UI Symbol"/>
                <a:cs typeface="Segoe UI Symbol"/>
              </a:rPr>
              <a:t>f</a:t>
            </a:r>
            <a:r>
              <a:rPr sz="1200" spc="-10" dirty="0">
                <a:latin typeface="Segoe UI Symbol"/>
                <a:cs typeface="Segoe UI Symbol"/>
              </a:rPr>
              <a:t>o</a:t>
            </a:r>
            <a:r>
              <a:rPr sz="1200" spc="-35" dirty="0">
                <a:latin typeface="Segoe UI Symbol"/>
                <a:cs typeface="Segoe UI Symbol"/>
              </a:rPr>
              <a:t>r</a:t>
            </a:r>
            <a:r>
              <a:rPr sz="1200" spc="-5" dirty="0">
                <a:latin typeface="Segoe UI Symbol"/>
                <a:cs typeface="Segoe UI Symbol"/>
              </a:rPr>
              <a:t>e</a:t>
            </a:r>
            <a:r>
              <a:rPr sz="1200" spc="-10" dirty="0">
                <a:latin typeface="Segoe UI Symbol"/>
                <a:cs typeface="Segoe UI Symbol"/>
              </a:rPr>
              <a:t>s</a:t>
            </a:r>
            <a:r>
              <a:rPr sz="1200" dirty="0">
                <a:latin typeface="Segoe UI Symbol"/>
                <a:cs typeface="Segoe UI Symbol"/>
              </a:rPr>
              <a:t>t  </a:t>
            </a:r>
            <a:r>
              <a:rPr sz="1200" spc="-10" dirty="0">
                <a:latin typeface="Segoe UI Symbol"/>
                <a:cs typeface="Segoe UI Symbol"/>
              </a:rPr>
              <a:t>model.</a:t>
            </a:r>
            <a:r>
              <a:rPr sz="1200" spc="2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Random</a:t>
            </a:r>
            <a:r>
              <a:rPr sz="1200" spc="31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forest</a:t>
            </a:r>
            <a:r>
              <a:rPr sz="1200" spc="-4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builds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multiple 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decision trees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and </a:t>
            </a:r>
            <a:r>
              <a:rPr sz="1200" spc="-15" dirty="0">
                <a:latin typeface="Segoe UI Symbol"/>
                <a:cs typeface="Segoe UI Symbol"/>
              </a:rPr>
              <a:t>merges </a:t>
            </a:r>
            <a:r>
              <a:rPr sz="1200" spc="-5" dirty="0">
                <a:latin typeface="Segoe UI Symbol"/>
                <a:cs typeface="Segoe UI Symbol"/>
              </a:rPr>
              <a:t>them together </a:t>
            </a:r>
            <a:r>
              <a:rPr sz="1200" dirty="0">
                <a:latin typeface="Segoe UI Symbol"/>
                <a:cs typeface="Segoe UI Symbol"/>
              </a:rPr>
              <a:t>to 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get</a:t>
            </a:r>
            <a:r>
              <a:rPr sz="1200" dirty="0">
                <a:latin typeface="Segoe UI Symbol"/>
                <a:cs typeface="Segoe UI Symbol"/>
              </a:rPr>
              <a:t> a</a:t>
            </a:r>
            <a:r>
              <a:rPr sz="1200" spc="30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more</a:t>
            </a:r>
            <a:r>
              <a:rPr sz="1200" spc="3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accurate</a:t>
            </a:r>
            <a:r>
              <a:rPr sz="1200" spc="-50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and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stable</a:t>
            </a:r>
            <a:r>
              <a:rPr sz="1200" spc="4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prediction.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</a:pPr>
            <a:endParaRPr sz="1150">
              <a:latin typeface="Segoe UI Symbol"/>
              <a:cs typeface="Segoe UI Symbol"/>
            </a:endParaRPr>
          </a:p>
          <a:p>
            <a:pPr marL="326390" marR="80010" indent="-31432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26390" algn="l"/>
                <a:tab pos="327025" algn="l"/>
              </a:tabLst>
            </a:pPr>
            <a:r>
              <a:rPr sz="1200" spc="-10" dirty="0">
                <a:latin typeface="Segoe UI Symbol"/>
                <a:cs typeface="Segoe UI Symbol"/>
              </a:rPr>
              <a:t>Random</a:t>
            </a:r>
            <a:r>
              <a:rPr sz="1200" spc="-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Forest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15" dirty="0">
                <a:latin typeface="Segoe UI Symbol"/>
                <a:cs typeface="Segoe UI Symbol"/>
              </a:rPr>
              <a:t>Regressor</a:t>
            </a:r>
            <a:r>
              <a:rPr sz="1200" spc="-2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results</a:t>
            </a:r>
            <a:r>
              <a:rPr sz="1200" spc="35" dirty="0">
                <a:latin typeface="Segoe UI Symbol"/>
                <a:cs typeface="Segoe UI Symbol"/>
              </a:rPr>
              <a:t> </a:t>
            </a:r>
            <a:r>
              <a:rPr sz="1200" spc="-10" dirty="0">
                <a:latin typeface="Segoe UI Symbol"/>
                <a:cs typeface="Segoe UI Symbol"/>
              </a:rPr>
              <a:t>were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much </a:t>
            </a:r>
            <a:r>
              <a:rPr sz="1200" spc="-31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better </a:t>
            </a:r>
            <a:r>
              <a:rPr sz="1200" spc="-10" dirty="0">
                <a:latin typeface="Segoe UI Symbol"/>
                <a:cs typeface="Segoe UI Symbol"/>
              </a:rPr>
              <a:t>than our </a:t>
            </a:r>
            <a:r>
              <a:rPr sz="1200" spc="-15" dirty="0">
                <a:latin typeface="Segoe UI Symbol"/>
                <a:cs typeface="Segoe UI Symbol"/>
              </a:rPr>
              <a:t>baseline</a:t>
            </a:r>
            <a:r>
              <a:rPr sz="1200" spc="-10" dirty="0">
                <a:latin typeface="Segoe UI Symbol"/>
                <a:cs typeface="Segoe UI Symbol"/>
              </a:rPr>
              <a:t> model </a:t>
            </a:r>
            <a:r>
              <a:rPr sz="1200" spc="-5" dirty="0">
                <a:latin typeface="Segoe UI Symbol"/>
                <a:cs typeface="Segoe UI Symbol"/>
              </a:rPr>
              <a:t>with </a:t>
            </a:r>
            <a:r>
              <a:rPr sz="1200" dirty="0">
                <a:latin typeface="Segoe UI Symbol"/>
                <a:cs typeface="Segoe UI Symbol"/>
              </a:rPr>
              <a:t>a </a:t>
            </a:r>
            <a:r>
              <a:rPr sz="1200" spc="-5" dirty="0">
                <a:latin typeface="Segoe UI Symbol"/>
                <a:cs typeface="Segoe UI Symbol"/>
              </a:rPr>
              <a:t>test </a:t>
            </a:r>
            <a:r>
              <a:rPr sz="1200" dirty="0">
                <a:latin typeface="Segoe UI Symbol"/>
                <a:cs typeface="Segoe UI Symbol"/>
              </a:rPr>
              <a:t> R</a:t>
            </a:r>
            <a:r>
              <a:rPr sz="1200" spc="-5" dirty="0">
                <a:latin typeface="Segoe UI Symbol"/>
                <a:cs typeface="Segoe UI Symbol"/>
              </a:rPr>
              <a:t>^</a:t>
            </a:r>
            <a:r>
              <a:rPr sz="1200" dirty="0">
                <a:latin typeface="Segoe UI Symbol"/>
                <a:cs typeface="Segoe UI Symbol"/>
              </a:rPr>
              <a:t>2</a:t>
            </a:r>
            <a:r>
              <a:rPr sz="1200" spc="-20" dirty="0">
                <a:latin typeface="Segoe UI Symbol"/>
                <a:cs typeface="Segoe UI Symbol"/>
              </a:rPr>
              <a:t> </a:t>
            </a:r>
            <a:r>
              <a:rPr sz="1200" spc="-35" dirty="0">
                <a:latin typeface="Segoe UI Symbol"/>
                <a:cs typeface="Segoe UI Symbol"/>
              </a:rPr>
              <a:t>o</a:t>
            </a:r>
            <a:r>
              <a:rPr sz="1200" dirty="0">
                <a:latin typeface="Segoe UI Symbol"/>
                <a:cs typeface="Segoe UI Symbol"/>
              </a:rPr>
              <a:t>f</a:t>
            </a:r>
            <a:r>
              <a:rPr sz="1200" spc="-85" dirty="0">
                <a:latin typeface="Segoe UI Symbol"/>
                <a:cs typeface="Segoe UI Symbol"/>
              </a:rPr>
              <a:t> </a:t>
            </a:r>
            <a:r>
              <a:rPr sz="1200" spc="-5" dirty="0">
                <a:latin typeface="Segoe UI Symbol"/>
                <a:cs typeface="Segoe UI Symbol"/>
              </a:rPr>
              <a:t>0</a:t>
            </a:r>
            <a:r>
              <a:rPr sz="1200" dirty="0">
                <a:latin typeface="Segoe UI Symbol"/>
                <a:cs typeface="Segoe UI Symbol"/>
              </a:rPr>
              <a:t>.</a:t>
            </a:r>
            <a:r>
              <a:rPr sz="1200" spc="-5" dirty="0">
                <a:latin typeface="Segoe UI Symbol"/>
                <a:cs typeface="Segoe UI Symbol"/>
              </a:rPr>
              <a:t>95</a:t>
            </a:r>
            <a:r>
              <a:rPr sz="1200" dirty="0">
                <a:latin typeface="Segoe UI Symbol"/>
                <a:cs typeface="Segoe UI Symbol"/>
              </a:rPr>
              <a:t>5</a:t>
            </a:r>
            <a:r>
              <a:rPr sz="1200" spc="-5" dirty="0">
                <a:latin typeface="Segoe UI Symbol"/>
                <a:cs typeface="Segoe UI Symbol"/>
              </a:rPr>
              <a:t>67</a:t>
            </a:r>
            <a:r>
              <a:rPr sz="1200" spc="5" dirty="0">
                <a:latin typeface="Segoe UI Symbol"/>
                <a:cs typeface="Segoe UI Symbol"/>
              </a:rPr>
              <a:t>3</a:t>
            </a:r>
            <a:r>
              <a:rPr sz="1200" dirty="0">
                <a:latin typeface="Segoe UI Symbol"/>
                <a:cs typeface="Segoe UI Symbol"/>
              </a:rPr>
              <a:t>.</a:t>
            </a:r>
            <a:endParaRPr sz="1200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0425" y="936739"/>
            <a:ext cx="4702435" cy="3060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143" y="4346447"/>
            <a:ext cx="8028432" cy="5973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935" y="213817"/>
            <a:ext cx="3970654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7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750" spc="-3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750" spc="-8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750" spc="-65" dirty="0">
                <a:solidFill>
                  <a:srgbClr val="6F2F9F"/>
                </a:solidFill>
                <a:latin typeface="Segoe UI"/>
                <a:cs typeface="Segoe UI"/>
              </a:rPr>
              <a:t>dom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3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1750" spc="-2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750" spc="-10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750" spc="-4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6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750" spc="-5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80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750" spc="-85" dirty="0">
                <a:solidFill>
                  <a:srgbClr val="6F2F9F"/>
                </a:solidFill>
                <a:latin typeface="Segoe UI"/>
                <a:cs typeface="Segoe UI"/>
              </a:rPr>
              <a:t>y</a:t>
            </a:r>
            <a:r>
              <a:rPr sz="1750" spc="-65" dirty="0">
                <a:solidFill>
                  <a:srgbClr val="6F2F9F"/>
                </a:solidFill>
                <a:latin typeface="Segoe UI"/>
                <a:cs typeface="Segoe UI"/>
              </a:rPr>
              <a:t>per</a:t>
            </a:r>
            <a:r>
              <a:rPr sz="1750" spc="-6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750" spc="-8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750" spc="-10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750" spc="-65" dirty="0">
                <a:solidFill>
                  <a:srgbClr val="6F2F9F"/>
                </a:solidFill>
                <a:latin typeface="Segoe UI"/>
                <a:cs typeface="Segoe UI"/>
              </a:rPr>
              <a:t>am</a:t>
            </a:r>
            <a:r>
              <a:rPr sz="1750" spc="-6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750" spc="-70" dirty="0">
                <a:solidFill>
                  <a:srgbClr val="6F2F9F"/>
                </a:solidFill>
                <a:latin typeface="Segoe UI"/>
                <a:cs typeface="Segoe UI"/>
              </a:rPr>
              <a:t>ter</a:t>
            </a:r>
            <a:r>
              <a:rPr sz="1750" spc="-1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12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750" spc="-80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1750" spc="-10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750" spc="-10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750" spc="-5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1750" spc="-1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750" spc="-95" dirty="0">
                <a:solidFill>
                  <a:srgbClr val="6F2F9F"/>
                </a:solidFill>
                <a:latin typeface="Segoe UI"/>
                <a:cs typeface="Segoe UI"/>
              </a:rPr>
              <a:t>: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019" y="1330832"/>
            <a:ext cx="2514600" cy="205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6390" marR="26670" indent="-314325">
              <a:lnSpc>
                <a:spcPct val="100000"/>
              </a:lnSpc>
              <a:spcBef>
                <a:spcPts val="105"/>
              </a:spcBef>
              <a:buChar char="●"/>
              <a:tabLst>
                <a:tab pos="326390" algn="l"/>
                <a:tab pos="327025" algn="l"/>
              </a:tabLst>
            </a:pPr>
            <a:r>
              <a:rPr sz="1100" dirty="0">
                <a:latin typeface="Microsoft Sans Serif"/>
                <a:cs typeface="Microsoft Sans Serif"/>
              </a:rPr>
              <a:t>The </a:t>
            </a:r>
            <a:r>
              <a:rPr sz="1100" spc="-5" dirty="0">
                <a:latin typeface="Microsoft Sans Serif"/>
                <a:cs typeface="Microsoft Sans Serif"/>
              </a:rPr>
              <a:t>maximum </a:t>
            </a:r>
            <a:r>
              <a:rPr sz="1100" spc="-10" dirty="0">
                <a:latin typeface="Microsoft Sans Serif"/>
                <a:cs typeface="Microsoft Sans Serif"/>
              </a:rPr>
              <a:t>R^2 </a:t>
            </a:r>
            <a:r>
              <a:rPr sz="1100" dirty="0">
                <a:latin typeface="Microsoft Sans Serif"/>
                <a:cs typeface="Microsoft Sans Serif"/>
              </a:rPr>
              <a:t>was seen </a:t>
            </a:r>
            <a:r>
              <a:rPr sz="1100" spc="-10" dirty="0">
                <a:latin typeface="Microsoft Sans Serif"/>
                <a:cs typeface="Microsoft Sans Serif"/>
              </a:rPr>
              <a:t>in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une</a:t>
            </a:r>
            <a:r>
              <a:rPr sz="1100" dirty="0">
                <a:latin typeface="Microsoft Sans Serif"/>
                <a:cs typeface="Microsoft Sans Serif"/>
              </a:rPr>
              <a:t>d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andom</a:t>
            </a:r>
            <a:r>
              <a:rPr sz="1100" spc="-9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st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ode</a:t>
            </a:r>
            <a:r>
              <a:rPr sz="1100" spc="-10" dirty="0">
                <a:latin typeface="Microsoft Sans Serif"/>
                <a:cs typeface="Microsoft Sans Serif"/>
              </a:rPr>
              <a:t>l w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dirty="0">
                <a:latin typeface="Microsoft Sans Serif"/>
                <a:cs typeface="Microsoft Sans Serif"/>
              </a:rPr>
              <a:t>th  t</a:t>
            </a:r>
            <a:r>
              <a:rPr sz="1100" spc="5" dirty="0">
                <a:latin typeface="Microsoft Sans Serif"/>
                <a:cs typeface="Microsoft Sans Serif"/>
              </a:rPr>
              <a:t>h</a:t>
            </a:r>
            <a:r>
              <a:rPr sz="1100" dirty="0">
                <a:latin typeface="Microsoft Sans Serif"/>
                <a:cs typeface="Microsoft Sans Serif"/>
              </a:rPr>
              <a:t>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v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spc="5" dirty="0">
                <a:latin typeface="Microsoft Sans Serif"/>
                <a:cs typeface="Microsoft Sans Serif"/>
              </a:rPr>
              <a:t>u</a:t>
            </a:r>
            <a:r>
              <a:rPr sz="110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0</a:t>
            </a:r>
            <a:r>
              <a:rPr sz="1100" dirty="0">
                <a:latin typeface="Microsoft Sans Serif"/>
                <a:cs typeface="Microsoft Sans Serif"/>
              </a:rPr>
              <a:t>.</a:t>
            </a:r>
            <a:r>
              <a:rPr sz="1100" spc="5" dirty="0">
                <a:latin typeface="Microsoft Sans Serif"/>
                <a:cs typeface="Microsoft Sans Serif"/>
              </a:rPr>
              <a:t>95</a:t>
            </a:r>
            <a:r>
              <a:rPr sz="1100" spc="-15" dirty="0">
                <a:latin typeface="Microsoft Sans Serif"/>
                <a:cs typeface="Microsoft Sans Serif"/>
              </a:rPr>
              <a:t>58</a:t>
            </a:r>
            <a:r>
              <a:rPr sz="1100" spc="5" dirty="0">
                <a:latin typeface="Microsoft Sans Serif"/>
                <a:cs typeface="Microsoft Sans Serif"/>
              </a:rPr>
              <a:t>7</a:t>
            </a:r>
            <a:r>
              <a:rPr sz="1100" dirty="0">
                <a:latin typeface="Microsoft Sans Serif"/>
                <a:cs typeface="Microsoft Sans Serif"/>
              </a:rPr>
              <a:t>8</a:t>
            </a:r>
            <a:r>
              <a:rPr sz="1100" spc="-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</a:t>
            </a:r>
            <a:r>
              <a:rPr sz="1100" spc="5" dirty="0">
                <a:latin typeface="Microsoft Sans Serif"/>
                <a:cs typeface="Microsoft Sans Serif"/>
              </a:rPr>
              <a:t>h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dirty="0">
                <a:latin typeface="Microsoft Sans Serif"/>
                <a:cs typeface="Microsoft Sans Serif"/>
              </a:rPr>
              <a:t>ch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on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y  </a:t>
            </a:r>
            <a:r>
              <a:rPr sz="1100" spc="5" dirty="0">
                <a:latin typeface="Microsoft Sans Serif"/>
                <a:cs typeface="Microsoft Sans Serif"/>
              </a:rPr>
              <a:t>0</a:t>
            </a:r>
            <a:r>
              <a:rPr sz="1100" dirty="0">
                <a:latin typeface="Microsoft Sans Serif"/>
                <a:cs typeface="Microsoft Sans Serif"/>
              </a:rPr>
              <a:t>.</a:t>
            </a:r>
            <a:r>
              <a:rPr sz="1100" spc="5" dirty="0">
                <a:latin typeface="Microsoft Sans Serif"/>
                <a:cs typeface="Microsoft Sans Serif"/>
              </a:rPr>
              <a:t>021</a:t>
            </a:r>
            <a:r>
              <a:rPr sz="1100" dirty="0">
                <a:latin typeface="Microsoft Sans Serif"/>
                <a:cs typeface="Microsoft Sans Serif"/>
              </a:rPr>
              <a:t>%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p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dirty="0">
                <a:latin typeface="Microsoft Sans Serif"/>
                <a:cs typeface="Microsoft Sans Serif"/>
              </a:rPr>
              <a:t>v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d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f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dirty="0">
                <a:latin typeface="Microsoft Sans Serif"/>
                <a:cs typeface="Microsoft Sans Serif"/>
              </a:rPr>
              <a:t>m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 </a:t>
            </a:r>
            <a:r>
              <a:rPr sz="1100" spc="-5" dirty="0">
                <a:latin typeface="Microsoft Sans Serif"/>
                <a:cs typeface="Microsoft Sans Serif"/>
              </a:rPr>
              <a:t>s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p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e 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ando</a:t>
            </a:r>
            <a:r>
              <a:rPr sz="1100" dirty="0">
                <a:latin typeface="Microsoft Sans Serif"/>
                <a:cs typeface="Microsoft Sans Serif"/>
              </a:rPr>
              <a:t>m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f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-25" dirty="0">
                <a:latin typeface="Microsoft Sans Serif"/>
                <a:cs typeface="Microsoft Sans Serif"/>
              </a:rPr>
              <a:t>s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ode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</a:pPr>
            <a:endParaRPr sz="1250">
              <a:latin typeface="Microsoft Sans Serif"/>
              <a:cs typeface="Microsoft Sans Serif"/>
            </a:endParaRPr>
          </a:p>
          <a:p>
            <a:pPr marL="326390" marR="5080" indent="-314325">
              <a:lnSpc>
                <a:spcPct val="100000"/>
              </a:lnSpc>
              <a:buChar char="●"/>
              <a:tabLst>
                <a:tab pos="326390" algn="l"/>
                <a:tab pos="327025" algn="l"/>
              </a:tabLst>
            </a:pP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nd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ha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spc="-10" dirty="0">
                <a:latin typeface="Microsoft Sans Serif"/>
                <a:cs typeface="Microsoft Sans Serif"/>
              </a:rPr>
              <a:t>l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</a:t>
            </a:r>
            <a:r>
              <a:rPr sz="1100" dirty="0">
                <a:latin typeface="Microsoft Sans Serif"/>
                <a:cs typeface="Microsoft Sans Serif"/>
              </a:rPr>
              <a:t>e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end</a:t>
            </a:r>
            <a:r>
              <a:rPr sz="1100" dirty="0">
                <a:latin typeface="Microsoft Sans Serif"/>
                <a:cs typeface="Microsoft Sans Serif"/>
              </a:rPr>
              <a:t>s  </a:t>
            </a:r>
            <a:r>
              <a:rPr sz="1100" spc="5" dirty="0">
                <a:latin typeface="Microsoft Sans Serif"/>
                <a:cs typeface="Microsoft Sans Serif"/>
              </a:rPr>
              <a:t>an</a:t>
            </a:r>
            <a:r>
              <a:rPr sz="1100" dirty="0">
                <a:latin typeface="Microsoft Sans Serif"/>
                <a:cs typeface="Microsoft Sans Serif"/>
              </a:rPr>
              <a:t>d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pa</a:t>
            </a:r>
            <a:r>
              <a:rPr sz="1100" dirty="0">
                <a:latin typeface="Microsoft Sans Serif"/>
                <a:cs typeface="Microsoft Sans Serif"/>
              </a:rPr>
              <a:t>tt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-15" dirty="0">
                <a:latin typeface="Microsoft Sans Serif"/>
                <a:cs typeface="Microsoft Sans Serif"/>
              </a:rPr>
              <a:t>n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ha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ou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d</a:t>
            </a:r>
            <a:r>
              <a:rPr sz="1100" spc="10" dirty="0">
                <a:latin typeface="Microsoft Sans Serif"/>
                <a:cs typeface="Microsoft Sans Serif"/>
              </a:rPr>
              <a:t> b</a:t>
            </a:r>
            <a:r>
              <a:rPr sz="1100" dirty="0">
                <a:latin typeface="Microsoft Sans Serif"/>
                <a:cs typeface="Microsoft Sans Serif"/>
              </a:rPr>
              <a:t>e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ap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u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d  </a:t>
            </a:r>
            <a:r>
              <a:rPr sz="1100" spc="5" dirty="0">
                <a:latin typeface="Microsoft Sans Serif"/>
                <a:cs typeface="Microsoft Sans Serif"/>
              </a:rPr>
              <a:t>b</a:t>
            </a:r>
            <a:r>
              <a:rPr sz="1100" dirty="0">
                <a:latin typeface="Microsoft Sans Serif"/>
                <a:cs typeface="Microsoft Sans Serif"/>
              </a:rPr>
              <a:t>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he</a:t>
            </a:r>
            <a:r>
              <a:rPr sz="1100" dirty="0">
                <a:latin typeface="Microsoft Sans Serif"/>
                <a:cs typeface="Microsoft Sans Serif"/>
              </a:rPr>
              <a:t>se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ode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hou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dirty="0">
                <a:latin typeface="Microsoft Sans Serif"/>
                <a:cs typeface="Microsoft Sans Serif"/>
              </a:rPr>
              <a:t>v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25" dirty="0">
                <a:latin typeface="Microsoft Sans Serif"/>
                <a:cs typeface="Microsoft Sans Serif"/>
              </a:rPr>
              <a:t>f</a:t>
            </a:r>
            <a:r>
              <a:rPr sz="1100" spc="-20" dirty="0">
                <a:latin typeface="Microsoft Sans Serif"/>
                <a:cs typeface="Microsoft Sans Serif"/>
              </a:rPr>
              <a:t>itti</a:t>
            </a:r>
            <a:r>
              <a:rPr sz="1100" spc="5" dirty="0">
                <a:latin typeface="Microsoft Sans Serif"/>
                <a:cs typeface="Microsoft Sans Serif"/>
              </a:rPr>
              <a:t>n</a:t>
            </a:r>
            <a:r>
              <a:rPr sz="1100" dirty="0">
                <a:latin typeface="Microsoft Sans Serif"/>
                <a:cs typeface="Microsoft Sans Serif"/>
              </a:rPr>
              <a:t>g  </a:t>
            </a:r>
            <a:r>
              <a:rPr sz="1100" spc="-5" dirty="0">
                <a:latin typeface="Microsoft Sans Serif"/>
                <a:cs typeface="Microsoft Sans Serif"/>
              </a:rPr>
              <a:t>were </a:t>
            </a:r>
            <a:r>
              <a:rPr sz="1100" spc="5" dirty="0">
                <a:latin typeface="Microsoft Sans Serif"/>
                <a:cs typeface="Microsoft Sans Serif"/>
              </a:rPr>
              <a:t>done and </a:t>
            </a:r>
            <a:r>
              <a:rPr sz="1100" spc="-5" dirty="0">
                <a:latin typeface="Microsoft Sans Serif"/>
                <a:cs typeface="Microsoft Sans Serif"/>
              </a:rPr>
              <a:t>maximum level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5" dirty="0">
                <a:latin typeface="Microsoft Sans Serif"/>
                <a:cs typeface="Microsoft Sans Serif"/>
              </a:rPr>
              <a:t> pe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25" dirty="0">
                <a:latin typeface="Microsoft Sans Serif"/>
                <a:cs typeface="Microsoft Sans Serif"/>
              </a:rPr>
              <a:t>f</a:t>
            </a:r>
            <a:r>
              <a:rPr sz="1100" spc="-15" dirty="0">
                <a:latin typeface="Microsoft Sans Serif"/>
                <a:cs typeface="Microsoft Sans Serif"/>
              </a:rPr>
              <a:t>o</a:t>
            </a:r>
            <a:r>
              <a:rPr sz="1100" spc="-10" dirty="0">
                <a:latin typeface="Microsoft Sans Serif"/>
                <a:cs typeface="Microsoft Sans Serif"/>
              </a:rPr>
              <a:t>rm</a:t>
            </a:r>
            <a:r>
              <a:rPr sz="1100" spc="-15" dirty="0">
                <a:latin typeface="Microsoft Sans Serif"/>
                <a:cs typeface="Microsoft Sans Serif"/>
              </a:rPr>
              <a:t>an</a:t>
            </a:r>
            <a:r>
              <a:rPr sz="1100" dirty="0">
                <a:latin typeface="Microsoft Sans Serif"/>
                <a:cs typeface="Microsoft Sans Serif"/>
              </a:rPr>
              <a:t>ce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h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v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b</a:t>
            </a:r>
            <a:r>
              <a:rPr sz="1100" spc="-2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</a:t>
            </a:r>
            <a:r>
              <a:rPr sz="1100" dirty="0">
                <a:latin typeface="Microsoft Sans Serif"/>
                <a:cs typeface="Microsoft Sans Serif"/>
              </a:rPr>
              <a:t>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</a:t>
            </a:r>
            <a:r>
              <a:rPr sz="1100" dirty="0">
                <a:latin typeface="Microsoft Sans Serif"/>
                <a:cs typeface="Microsoft Sans Serif"/>
              </a:rPr>
              <a:t>e  model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was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achieved.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143" y="4346447"/>
            <a:ext cx="8019415" cy="607060"/>
            <a:chOff x="390143" y="4346447"/>
            <a:chExt cx="8019415" cy="607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43" y="4346447"/>
              <a:ext cx="801922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" y="4651247"/>
              <a:ext cx="7699248" cy="3017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0513" y="999526"/>
            <a:ext cx="4820959" cy="31360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191770"/>
            <a:ext cx="144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3000" spc="-95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3000" spc="-9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3000" spc="-10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3000" spc="-7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3000" spc="-7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300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3000" spc="-15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30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30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741629"/>
            <a:ext cx="451929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ro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b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 St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125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20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12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2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1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11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ion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105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u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mm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2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y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Approach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60" dirty="0">
                <a:solidFill>
                  <a:srgbClr val="5F497A"/>
                </a:solidFill>
                <a:latin typeface="Segoe UI"/>
                <a:cs typeface="Segoe UI"/>
              </a:rPr>
              <a:t>x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lo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105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1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y</a:t>
            </a:r>
            <a:r>
              <a:rPr sz="1800" b="1" spc="-7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14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125" dirty="0">
                <a:solidFill>
                  <a:srgbClr val="5F497A"/>
                </a:solidFill>
                <a:latin typeface="Segoe UI"/>
                <a:cs typeface="Segoe UI"/>
              </a:rPr>
              <a:t>y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is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20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u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tl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2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3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11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ion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Modeling:</a:t>
            </a:r>
            <a:endParaRPr sz="1800">
              <a:latin typeface="Segoe UI"/>
              <a:cs typeface="Segoe UI"/>
            </a:endParaRPr>
          </a:p>
          <a:p>
            <a:pPr marL="518795" lvl="1" indent="-140970">
              <a:lnSpc>
                <a:spcPct val="100000"/>
              </a:lnSpc>
              <a:buFont typeface="Segoe UI Symbol"/>
              <a:buChar char="-"/>
              <a:tabLst>
                <a:tab pos="519430" algn="l"/>
              </a:tabLst>
            </a:pPr>
            <a:r>
              <a:rPr sz="1800" b="1" spc="-105" dirty="0">
                <a:solidFill>
                  <a:srgbClr val="5F497A"/>
                </a:solidFill>
                <a:latin typeface="Segoe UI"/>
                <a:cs typeface="Segoe UI"/>
              </a:rPr>
              <a:t>B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sel</a:t>
            </a:r>
            <a:r>
              <a:rPr sz="1800" b="1" spc="-50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2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5F497A"/>
                </a:solidFill>
                <a:latin typeface="Segoe UI"/>
                <a:cs typeface="Segoe UI"/>
              </a:rPr>
              <a:t>-</a:t>
            </a:r>
            <a:r>
              <a:rPr sz="1800" b="1" spc="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2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50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io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29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12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518795" lvl="1" indent="-140970">
              <a:lnSpc>
                <a:spcPct val="100000"/>
              </a:lnSpc>
              <a:buFont typeface="Segoe UI Symbol"/>
              <a:buChar char="-"/>
              <a:tabLst>
                <a:tab pos="519430" algn="l"/>
              </a:tabLst>
            </a:pPr>
            <a:r>
              <a:rPr sz="1800" b="1" spc="-7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75" dirty="0">
                <a:solidFill>
                  <a:srgbClr val="5F497A"/>
                </a:solidFill>
                <a:latin typeface="Segoe UI"/>
                <a:cs typeface="Segoe UI"/>
              </a:rPr>
              <a:t>om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F</a:t>
            </a:r>
            <a:r>
              <a:rPr sz="1800" b="1" spc="-25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120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endParaRPr sz="1800">
              <a:latin typeface="Segoe UI"/>
              <a:cs typeface="Segoe UI"/>
            </a:endParaRPr>
          </a:p>
          <a:p>
            <a:pPr marL="518795" lvl="1" indent="-140970">
              <a:lnSpc>
                <a:spcPct val="100000"/>
              </a:lnSpc>
              <a:spcBef>
                <a:spcPts val="5"/>
              </a:spcBef>
              <a:buFont typeface="Segoe UI Symbol"/>
              <a:buChar char="-"/>
              <a:tabLst>
                <a:tab pos="519430" algn="l"/>
              </a:tabLst>
            </a:pP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dom</a:t>
            </a:r>
            <a:r>
              <a:rPr sz="1800" b="1" spc="-7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120" dirty="0">
                <a:solidFill>
                  <a:srgbClr val="5F497A"/>
                </a:solidFill>
                <a:latin typeface="Segoe UI"/>
                <a:cs typeface="Segoe UI"/>
              </a:rPr>
              <a:t>f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H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y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7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11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u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g</a:t>
            </a:r>
            <a:r>
              <a:rPr sz="1800" b="1" spc="-17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125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114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1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rs</a:t>
            </a:r>
            <a:endParaRPr sz="1800">
              <a:latin typeface="Segoe UI"/>
              <a:cs typeface="Segoe UI"/>
            </a:endParaRPr>
          </a:p>
          <a:p>
            <a:pPr marL="518795" lvl="1" indent="-140970">
              <a:lnSpc>
                <a:spcPct val="100000"/>
              </a:lnSpc>
              <a:buFont typeface="Segoe UI Symbol"/>
              <a:buChar char="-"/>
              <a:tabLst>
                <a:tab pos="519430" algn="l"/>
              </a:tabLst>
            </a:pP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F</a:t>
            </a:r>
            <a:r>
              <a:rPr sz="1800" b="1" spc="-2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105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u</a:t>
            </a:r>
            <a:r>
              <a:rPr sz="1800" b="1" spc="-120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75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50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150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2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145" dirty="0">
                <a:solidFill>
                  <a:srgbClr val="5F497A"/>
                </a:solidFill>
                <a:latin typeface="Segoe UI"/>
                <a:cs typeface="Segoe UI"/>
              </a:rPr>
              <a:t>f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or</a:t>
            </a:r>
            <a:r>
              <a:rPr sz="1800" b="1" spc="-130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100" dirty="0">
                <a:solidFill>
                  <a:srgbClr val="5F497A"/>
                </a:solidFill>
                <a:latin typeface="Segoe UI"/>
                <a:cs typeface="Segoe UI"/>
              </a:rPr>
              <a:t>va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u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ion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11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12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120" dirty="0">
                <a:solidFill>
                  <a:srgbClr val="5F497A"/>
                </a:solidFill>
                <a:latin typeface="Segoe UI"/>
                <a:cs typeface="Segoe UI"/>
              </a:rPr>
              <a:t>w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35" dirty="0">
                <a:solidFill>
                  <a:srgbClr val="5F497A"/>
                </a:solidFill>
                <a:latin typeface="Segoe UI"/>
                <a:cs typeface="Segoe UI"/>
              </a:rPr>
              <a:t>se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r>
              <a:rPr sz="1800" b="1" spc="-9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80" dirty="0">
                <a:solidFill>
                  <a:srgbClr val="5F497A"/>
                </a:solidFill>
                <a:latin typeface="Segoe UI"/>
                <a:cs typeface="Segoe UI"/>
              </a:rPr>
              <a:t>P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d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ic</a:t>
            </a:r>
            <a:r>
              <a:rPr sz="1800" b="1" spc="-85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114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90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378460" indent="-366395">
              <a:lnSpc>
                <a:spcPct val="100000"/>
              </a:lnSpc>
              <a:buFont typeface="Microsoft Sans Serif"/>
              <a:buChar char="●"/>
              <a:tabLst>
                <a:tab pos="378460" algn="l"/>
                <a:tab pos="379095" algn="l"/>
              </a:tabLst>
            </a:pPr>
            <a:r>
              <a:rPr sz="1800" b="1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l</a:t>
            </a:r>
            <a:r>
              <a:rPr sz="1800" b="1" spc="-114" dirty="0">
                <a:solidFill>
                  <a:srgbClr val="5F497A"/>
                </a:solidFill>
                <a:latin typeface="Segoe UI"/>
                <a:cs typeface="Segoe UI"/>
              </a:rPr>
              <a:t>u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sio</a:t>
            </a:r>
            <a:r>
              <a:rPr sz="1800" b="1" spc="-70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75" dirty="0">
                <a:solidFill>
                  <a:srgbClr val="5F497A"/>
                </a:solidFill>
                <a:latin typeface="Segoe UI"/>
                <a:cs typeface="Segoe UI"/>
              </a:rPr>
              <a:t> </a:t>
            </a:r>
            <a:r>
              <a:rPr sz="1800" b="1" spc="-40" dirty="0">
                <a:solidFill>
                  <a:srgbClr val="5F497A"/>
                </a:solidFill>
                <a:latin typeface="Segoe UI"/>
                <a:cs typeface="Segoe UI"/>
              </a:rPr>
              <a:t>a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55" dirty="0">
                <a:solidFill>
                  <a:srgbClr val="5F497A"/>
                </a:solidFill>
                <a:latin typeface="Segoe UI"/>
                <a:cs typeface="Segoe UI"/>
              </a:rPr>
              <a:t>d </a:t>
            </a:r>
            <a:r>
              <a:rPr sz="1800" b="1" spc="-125" dirty="0">
                <a:solidFill>
                  <a:srgbClr val="5F497A"/>
                </a:solidFill>
                <a:latin typeface="Segoe UI"/>
                <a:cs typeface="Segoe UI"/>
              </a:rPr>
              <a:t>R</a:t>
            </a:r>
            <a:r>
              <a:rPr sz="1800" b="1" spc="-20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c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105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114" dirty="0">
                <a:solidFill>
                  <a:srgbClr val="5F497A"/>
                </a:solidFill>
                <a:latin typeface="Segoe UI"/>
                <a:cs typeface="Segoe UI"/>
              </a:rPr>
              <a:t>m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e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60" dirty="0">
                <a:solidFill>
                  <a:srgbClr val="5F497A"/>
                </a:solidFill>
                <a:latin typeface="Segoe UI"/>
                <a:cs typeface="Segoe UI"/>
              </a:rPr>
              <a:t>da</a:t>
            </a:r>
            <a:r>
              <a:rPr sz="1800" b="1" spc="-110" dirty="0">
                <a:solidFill>
                  <a:srgbClr val="5F497A"/>
                </a:solidFill>
                <a:latin typeface="Segoe UI"/>
                <a:cs typeface="Segoe UI"/>
              </a:rPr>
              <a:t>t</a:t>
            </a:r>
            <a:r>
              <a:rPr sz="1800" b="1" spc="-45" dirty="0">
                <a:solidFill>
                  <a:srgbClr val="5F497A"/>
                </a:solidFill>
                <a:latin typeface="Segoe UI"/>
                <a:cs typeface="Segoe UI"/>
              </a:rPr>
              <a:t>i</a:t>
            </a:r>
            <a:r>
              <a:rPr sz="1800" b="1" spc="-114" dirty="0">
                <a:solidFill>
                  <a:srgbClr val="5F497A"/>
                </a:solidFill>
                <a:latin typeface="Segoe UI"/>
                <a:cs typeface="Segoe UI"/>
              </a:rPr>
              <a:t>o</a:t>
            </a:r>
            <a:r>
              <a:rPr sz="1800" b="1" spc="-65" dirty="0">
                <a:solidFill>
                  <a:srgbClr val="5F497A"/>
                </a:solidFill>
                <a:latin typeface="Segoe UI"/>
                <a:cs typeface="Segoe UI"/>
              </a:rPr>
              <a:t>n</a:t>
            </a:r>
            <a:r>
              <a:rPr sz="1800" b="1" spc="-30" dirty="0">
                <a:solidFill>
                  <a:srgbClr val="5F497A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644" y="890126"/>
            <a:ext cx="7305865" cy="38737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396" y="291845"/>
            <a:ext cx="40836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80" dirty="0">
                <a:solidFill>
                  <a:srgbClr val="6F2F9F"/>
                </a:solidFill>
                <a:latin typeface="Segoe UI"/>
                <a:cs typeface="Segoe UI"/>
              </a:rPr>
              <a:t>Random</a:t>
            </a:r>
            <a:r>
              <a:rPr sz="2000" spc="-65" dirty="0">
                <a:solidFill>
                  <a:srgbClr val="6F2F9F"/>
                </a:solidFill>
                <a:latin typeface="Segoe UI"/>
                <a:cs typeface="Segoe UI"/>
              </a:rPr>
              <a:t> Forest</a:t>
            </a:r>
            <a:r>
              <a:rPr sz="2000" spc="-1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70" dirty="0">
                <a:solidFill>
                  <a:srgbClr val="6F2F9F"/>
                </a:solidFill>
                <a:latin typeface="Segoe UI"/>
                <a:cs typeface="Segoe UI"/>
              </a:rPr>
              <a:t>Feature</a:t>
            </a:r>
            <a:r>
              <a:rPr sz="2000" spc="-1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70" dirty="0">
                <a:solidFill>
                  <a:srgbClr val="6F2F9F"/>
                </a:solidFill>
                <a:latin typeface="Segoe UI"/>
                <a:cs typeface="Segoe UI"/>
              </a:rPr>
              <a:t>Importance </a:t>
            </a:r>
            <a:r>
              <a:rPr sz="2000" spc="-114" dirty="0">
                <a:solidFill>
                  <a:srgbClr val="6F2F9F"/>
                </a:solidFill>
                <a:latin typeface="Segoe UI"/>
                <a:cs typeface="Segoe UI"/>
              </a:rPr>
              <a:t>: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115315"/>
            <a:ext cx="41459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Mo</a:t>
            </a:r>
            <a:r>
              <a:rPr sz="2100" spc="-10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el</a:t>
            </a:r>
            <a:r>
              <a:rPr sz="2100" spc="-4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Perfor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ma</a:t>
            </a:r>
            <a:r>
              <a:rPr sz="2100" spc="-1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100" spc="-10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100" spc="-1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100" spc="-12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va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l</a:t>
            </a:r>
            <a:r>
              <a:rPr sz="2100" spc="15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atio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100" spc="-11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1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92" y="704799"/>
            <a:ext cx="8823325" cy="405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dataset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used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this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analysis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has: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Segoe UI Symbol"/>
              <a:cs typeface="Segoe UI Symbol"/>
            </a:endParaRPr>
          </a:p>
          <a:p>
            <a:pPr marL="469900" marR="23495" indent="-323850">
              <a:lnSpc>
                <a:spcPct val="1016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multivariate</a:t>
            </a:r>
            <a:r>
              <a:rPr sz="1300" spc="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time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series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relation</a:t>
            </a:r>
            <a:r>
              <a:rPr sz="1300" spc="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hence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linear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relationship</a:t>
            </a:r>
            <a:r>
              <a:rPr sz="1300" spc="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cannot</a:t>
            </a:r>
            <a:r>
              <a:rPr sz="1300" spc="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be assumed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in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 this</a:t>
            </a:r>
            <a:r>
              <a:rPr sz="1300" spc="3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analysis.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 This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kind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dataset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has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patterns</a:t>
            </a:r>
            <a:r>
              <a:rPr sz="1300" spc="-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such</a:t>
            </a:r>
            <a:r>
              <a:rPr sz="1300" spc="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as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peak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days,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festive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seasons</a:t>
            </a:r>
            <a:r>
              <a:rPr sz="1300" spc="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etc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which would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most</a:t>
            </a:r>
            <a:r>
              <a:rPr sz="1300" spc="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likely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considered</a:t>
            </a:r>
            <a:r>
              <a:rPr sz="1300" spc="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as </a:t>
            </a:r>
            <a:r>
              <a:rPr sz="1300" spc="-3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outliers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30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simple</a:t>
            </a:r>
            <a:r>
              <a:rPr sz="1300" spc="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linear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regression.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Microsoft Sans Serif"/>
              <a:buChar char="●"/>
            </a:pPr>
            <a:endParaRPr sz="1150">
              <a:latin typeface="Segoe UI Symbol"/>
              <a:cs typeface="Segoe UI Symbol"/>
            </a:endParaRPr>
          </a:p>
          <a:p>
            <a:pPr marL="469900" marR="5080" indent="-323850">
              <a:lnSpc>
                <a:spcPct val="1016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Having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X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columns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with 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30%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continuous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and 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70%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categorical features.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Businesses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prefer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model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to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be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interpretable</a:t>
            </a:r>
            <a:r>
              <a:rPr sz="13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nature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decision</a:t>
            </a:r>
            <a:r>
              <a:rPr sz="130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based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algorithms</a:t>
            </a:r>
            <a:r>
              <a:rPr sz="130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work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better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300" spc="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categorical</a:t>
            </a:r>
            <a:r>
              <a:rPr sz="1300" spc="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data.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Hence,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simple</a:t>
            </a:r>
            <a:r>
              <a:rPr sz="1300" spc="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decision </a:t>
            </a:r>
            <a:r>
              <a:rPr sz="1300" spc="-3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tree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was</a:t>
            </a: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used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as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baseline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model.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02020"/>
              </a:buClr>
              <a:buFont typeface="Microsoft Sans Serif"/>
              <a:buChar char="●"/>
            </a:pPr>
            <a:endParaRPr sz="1200">
              <a:latin typeface="Segoe UI Symbol"/>
              <a:cs typeface="Segoe UI Symbol"/>
            </a:endParaRPr>
          </a:p>
          <a:p>
            <a:pPr marL="469900" indent="-323850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baseline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model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completely</a:t>
            </a:r>
            <a:r>
              <a:rPr sz="1300" spc="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overfitted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data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train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R^2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1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test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R^2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0.91575.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Microsoft Sans Serif"/>
              <a:buChar char="●"/>
            </a:pPr>
            <a:endParaRPr sz="1150">
              <a:latin typeface="Segoe UI Symbol"/>
              <a:cs typeface="Segoe UI Symbol"/>
            </a:endParaRPr>
          </a:p>
          <a:p>
            <a:pPr marL="469900" marR="86995" indent="-323850">
              <a:lnSpc>
                <a:spcPct val="1016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300" spc="-100" dirty="0">
                <a:solidFill>
                  <a:srgbClr val="202020"/>
                </a:solidFill>
                <a:latin typeface="Segoe UI Symbol"/>
                <a:cs typeface="Segoe UI Symbol"/>
              </a:rPr>
              <a:t>To</a:t>
            </a:r>
            <a:r>
              <a:rPr sz="1300" spc="-1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prevent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overfitting,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we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built</a:t>
            </a:r>
            <a:r>
              <a:rPr sz="1300" spc="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random</a:t>
            </a:r>
            <a:r>
              <a:rPr sz="1300" spc="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forest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model.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Random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forest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builds</a:t>
            </a:r>
            <a:r>
              <a:rPr sz="130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multiple</a:t>
            </a:r>
            <a:r>
              <a:rPr sz="1300" spc="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decision</a:t>
            </a:r>
            <a:r>
              <a:rPr sz="1300" spc="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trees</a:t>
            </a: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300" spc="3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merges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them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together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get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more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accurate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and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stable prediction.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Random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Forest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Regressor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results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 were much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better </a:t>
            </a:r>
            <a:r>
              <a:rPr sz="1300" spc="-3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than</a:t>
            </a: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our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baseline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model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test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R^2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0.955673.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02020"/>
              </a:buClr>
              <a:buFont typeface="Microsoft Sans Serif"/>
              <a:buChar char="●"/>
            </a:pPr>
            <a:endParaRPr sz="1200">
              <a:latin typeface="Segoe UI Symbol"/>
              <a:cs typeface="Segoe UI Symbol"/>
            </a:endParaRPr>
          </a:p>
          <a:p>
            <a:pPr marL="469900" indent="-323850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This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indicates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that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improvement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model</a:t>
            </a:r>
            <a:r>
              <a:rPr sz="1300" spc="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performance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was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4.36%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than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baseline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model.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2020"/>
              </a:buClr>
              <a:buFont typeface="Microsoft Sans Serif"/>
              <a:buChar char="●"/>
            </a:pPr>
            <a:endParaRPr sz="1200">
              <a:latin typeface="Segoe UI Symbol"/>
              <a:cs typeface="Segoe UI Symbol"/>
            </a:endParaRPr>
          </a:p>
          <a:p>
            <a:pPr marL="469900" indent="-323850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300" spc="-35" dirty="0">
                <a:solidFill>
                  <a:srgbClr val="202020"/>
                </a:solidFill>
                <a:latin typeface="Segoe UI Symbol"/>
                <a:cs typeface="Segoe UI Symbol"/>
              </a:rPr>
              <a:t>Tuning</a:t>
            </a:r>
            <a:r>
              <a:rPr sz="1300" spc="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hyperparameters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gave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best</a:t>
            </a:r>
            <a:r>
              <a:rPr sz="1300" spc="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results</a:t>
            </a:r>
            <a:r>
              <a:rPr sz="1300" spc="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spc="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test</a:t>
            </a:r>
            <a:r>
              <a:rPr sz="13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R^2</a:t>
            </a:r>
            <a:r>
              <a:rPr sz="13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0.955878</a:t>
            </a:r>
            <a:r>
              <a:rPr sz="130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which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was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only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0.021%</a:t>
            </a:r>
            <a:r>
              <a:rPr sz="1300" spc="29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improved</a:t>
            </a:r>
            <a:endParaRPr sz="1300">
              <a:latin typeface="Segoe UI Symbol"/>
              <a:cs typeface="Segoe UI Symbo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from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simple</a:t>
            </a:r>
            <a:r>
              <a:rPr sz="1300" spc="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random</a:t>
            </a:r>
            <a:r>
              <a:rPr sz="1300" spc="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forest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model.</a:t>
            </a:r>
            <a:r>
              <a:rPr sz="1300" spc="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It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signifies</a:t>
            </a:r>
            <a:r>
              <a:rPr sz="1300" spc="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maxed out performance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by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model</a:t>
            </a:r>
            <a:r>
              <a:rPr sz="1300" spc="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on 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3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given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5" dirty="0">
                <a:solidFill>
                  <a:srgbClr val="202020"/>
                </a:solidFill>
                <a:latin typeface="Segoe UI Symbol"/>
                <a:cs typeface="Segoe UI Symbol"/>
              </a:rPr>
              <a:t>data.</a:t>
            </a:r>
            <a:endParaRPr sz="13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44" y="344170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36C09"/>
                </a:solidFill>
                <a:latin typeface="Arial"/>
                <a:cs typeface="Arial"/>
              </a:rPr>
              <a:t>Store</a:t>
            </a:r>
            <a:r>
              <a:rPr sz="2400" spc="-5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36C09"/>
                </a:solidFill>
                <a:latin typeface="Arial"/>
                <a:cs typeface="Arial"/>
              </a:rPr>
              <a:t>wise</a:t>
            </a:r>
            <a:r>
              <a:rPr sz="2400" spc="-9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36C09"/>
                </a:solidFill>
                <a:latin typeface="Arial"/>
                <a:cs typeface="Arial"/>
              </a:rPr>
              <a:t>Sales</a:t>
            </a:r>
            <a:r>
              <a:rPr sz="2400" spc="-14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36C09"/>
                </a:solidFill>
                <a:latin typeface="Arial"/>
                <a:cs typeface="Arial"/>
              </a:rPr>
              <a:t>Predictions</a:t>
            </a:r>
            <a:r>
              <a:rPr sz="2400" spc="-9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36C0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544" y="895857"/>
            <a:ext cx="76200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202020"/>
                </a:solidFill>
                <a:latin typeface="Segoe UI Symbol"/>
                <a:cs typeface="Segoe UI Symbol"/>
              </a:rPr>
              <a:t>Here</a:t>
            </a:r>
            <a:r>
              <a:rPr sz="1400" spc="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Segoe UI Symbol"/>
                <a:cs typeface="Segoe UI Symbol"/>
              </a:rPr>
              <a:t>are</a:t>
            </a:r>
            <a:r>
              <a:rPr sz="14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4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latest</a:t>
            </a:r>
            <a:r>
              <a:rPr sz="14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six</a:t>
            </a:r>
            <a:r>
              <a:rPr sz="14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Segoe UI Symbol"/>
                <a:cs typeface="Segoe UI Symbol"/>
              </a:rPr>
              <a:t>weeks</a:t>
            </a:r>
            <a:r>
              <a:rPr sz="14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202020"/>
                </a:solidFill>
                <a:latin typeface="Segoe UI Symbol"/>
                <a:cs typeface="Segoe UI Symbol"/>
              </a:rPr>
              <a:t>actual</a:t>
            </a:r>
            <a:r>
              <a:rPr sz="14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r>
              <a:rPr sz="1400" spc="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Segoe UI Symbol"/>
                <a:cs typeface="Segoe UI Symbol"/>
              </a:rPr>
              <a:t>values</a:t>
            </a:r>
            <a:r>
              <a:rPr sz="14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against</a:t>
            </a:r>
            <a:r>
              <a:rPr sz="14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4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Segoe UI Symbol"/>
                <a:cs typeface="Segoe UI Symbol"/>
              </a:rPr>
              <a:t>predictions</a:t>
            </a:r>
            <a:r>
              <a:rPr sz="14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which</a:t>
            </a:r>
            <a:r>
              <a:rPr sz="14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can</a:t>
            </a:r>
            <a:r>
              <a:rPr sz="14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400" spc="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located</a:t>
            </a:r>
            <a:r>
              <a:rPr sz="14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date</a:t>
            </a:r>
            <a:endParaRPr sz="1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4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4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Segoe UI Symbol"/>
                <a:cs typeface="Segoe UI Symbol"/>
              </a:rPr>
              <a:t>wise:</a:t>
            </a:r>
            <a:endParaRPr sz="1400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11144"/>
            <a:ext cx="3645408" cy="27200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113487"/>
            <a:ext cx="399859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10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100" spc="-1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cl</a:t>
            </a:r>
            <a:r>
              <a:rPr sz="2100" spc="10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100" spc="-20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ion</a:t>
            </a:r>
            <a:r>
              <a:rPr sz="2100" spc="-11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100" spc="-1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100" spc="-12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spc="-1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me</a:t>
            </a:r>
            <a:r>
              <a:rPr sz="2100" spc="-10" dirty="0">
                <a:solidFill>
                  <a:srgbClr val="E36C09"/>
                </a:solidFill>
                <a:latin typeface="Candara"/>
                <a:cs typeface="Candara"/>
              </a:rPr>
              <a:t>nd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ati</a:t>
            </a:r>
            <a:r>
              <a:rPr sz="2100" spc="-10" dirty="0">
                <a:solidFill>
                  <a:srgbClr val="E36C09"/>
                </a:solidFill>
                <a:latin typeface="Candara"/>
                <a:cs typeface="Candara"/>
              </a:rPr>
              <a:t>on</a:t>
            </a:r>
            <a:r>
              <a:rPr sz="2100" spc="-20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1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916" y="571626"/>
            <a:ext cx="8082915" cy="418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Segoe UI Symbol"/>
                <a:cs typeface="Segoe UI Symbol"/>
              </a:rPr>
              <a:t>Businesses </a:t>
            </a:r>
            <a:r>
              <a:rPr sz="1600" dirty="0">
                <a:latin typeface="Segoe UI Symbol"/>
                <a:cs typeface="Segoe UI Symbol"/>
              </a:rPr>
              <a:t>use </a:t>
            </a:r>
            <a:r>
              <a:rPr sz="1600" spc="-5" dirty="0">
                <a:latin typeface="Segoe UI Symbol"/>
                <a:cs typeface="Segoe UI Symbol"/>
              </a:rPr>
              <a:t>sales forecasts </a:t>
            </a:r>
            <a:r>
              <a:rPr sz="1600" spc="-10" dirty="0">
                <a:latin typeface="Segoe UI Symbol"/>
                <a:cs typeface="Segoe UI Symbol"/>
              </a:rPr>
              <a:t>to </a:t>
            </a:r>
            <a:r>
              <a:rPr sz="1600" spc="-5" dirty="0">
                <a:latin typeface="Segoe UI Symbol"/>
                <a:cs typeface="Segoe UI Symbol"/>
              </a:rPr>
              <a:t>determine </a:t>
            </a:r>
            <a:r>
              <a:rPr sz="1600" dirty="0">
                <a:latin typeface="Segoe UI Symbol"/>
                <a:cs typeface="Segoe UI Symbol"/>
              </a:rPr>
              <a:t>what </a:t>
            </a:r>
            <a:r>
              <a:rPr sz="1600" spc="-5" dirty="0">
                <a:latin typeface="Segoe UI Symbol"/>
                <a:cs typeface="Segoe UI Symbol"/>
              </a:rPr>
              <a:t>revenue </a:t>
            </a:r>
            <a:r>
              <a:rPr sz="1600" spc="5" dirty="0">
                <a:latin typeface="Segoe UI Symbol"/>
                <a:cs typeface="Segoe UI Symbol"/>
              </a:rPr>
              <a:t>they </a:t>
            </a:r>
            <a:r>
              <a:rPr sz="1600" spc="-10" dirty="0">
                <a:latin typeface="Segoe UI Symbol"/>
                <a:cs typeface="Segoe UI Symbol"/>
              </a:rPr>
              <a:t>will </a:t>
            </a:r>
            <a:r>
              <a:rPr sz="1600" spc="-5" dirty="0">
                <a:latin typeface="Segoe UI Symbol"/>
                <a:cs typeface="Segoe UI Symbol"/>
              </a:rPr>
              <a:t>be </a:t>
            </a:r>
            <a:r>
              <a:rPr sz="1600" dirty="0">
                <a:latin typeface="Segoe UI Symbol"/>
                <a:cs typeface="Segoe UI Symbol"/>
              </a:rPr>
              <a:t>generating </a:t>
            </a:r>
            <a:r>
              <a:rPr sz="1600" spc="-5" dirty="0">
                <a:latin typeface="Segoe UI Symbol"/>
                <a:cs typeface="Segoe UI Symbol"/>
              </a:rPr>
              <a:t>in </a:t>
            </a:r>
            <a:r>
              <a:rPr sz="1600" dirty="0">
                <a:latin typeface="Segoe UI Symbol"/>
                <a:cs typeface="Segoe UI Symbol"/>
              </a:rPr>
              <a:t>a </a:t>
            </a:r>
            <a:r>
              <a:rPr sz="1600" spc="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particular</a:t>
            </a:r>
            <a:r>
              <a:rPr sz="1600" spc="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timespan </a:t>
            </a:r>
            <a:r>
              <a:rPr sz="1600" spc="-10" dirty="0">
                <a:latin typeface="Segoe UI Symbol"/>
                <a:cs typeface="Segoe UI Symbol"/>
              </a:rPr>
              <a:t>to </a:t>
            </a:r>
            <a:r>
              <a:rPr sz="1600" spc="-5" dirty="0">
                <a:latin typeface="Segoe UI Symbol"/>
                <a:cs typeface="Segoe UI Symbol"/>
              </a:rPr>
              <a:t>empower themselves with </a:t>
            </a:r>
            <a:r>
              <a:rPr sz="1600" dirty="0">
                <a:latin typeface="Segoe UI Symbol"/>
                <a:cs typeface="Segoe UI Symbol"/>
              </a:rPr>
              <a:t>powerful and </a:t>
            </a:r>
            <a:r>
              <a:rPr sz="1600" spc="-5" dirty="0">
                <a:latin typeface="Segoe UI Symbol"/>
                <a:cs typeface="Segoe UI Symbol"/>
              </a:rPr>
              <a:t>strategic business plans. </a:t>
            </a:r>
            <a:r>
              <a:rPr sz="160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Important </a:t>
            </a:r>
            <a:r>
              <a:rPr sz="1600" spc="-5" dirty="0">
                <a:latin typeface="Segoe UI Symbol"/>
                <a:cs typeface="Segoe UI Symbol"/>
              </a:rPr>
              <a:t>decisions </a:t>
            </a:r>
            <a:r>
              <a:rPr sz="1600" dirty="0">
                <a:latin typeface="Segoe UI Symbol"/>
                <a:cs typeface="Segoe UI Symbol"/>
              </a:rPr>
              <a:t>such as </a:t>
            </a:r>
            <a:r>
              <a:rPr sz="1600" spc="-5" dirty="0">
                <a:latin typeface="Segoe UI Symbol"/>
                <a:cs typeface="Segoe UI Symbol"/>
              </a:rPr>
              <a:t>budgets, hiring, incentives, </a:t>
            </a:r>
            <a:r>
              <a:rPr sz="1600" spc="-10" dirty="0">
                <a:latin typeface="Segoe UI Symbol"/>
                <a:cs typeface="Segoe UI Symbol"/>
              </a:rPr>
              <a:t>goals, </a:t>
            </a:r>
            <a:r>
              <a:rPr sz="1600" spc="-5" dirty="0">
                <a:latin typeface="Segoe UI Symbol"/>
                <a:cs typeface="Segoe UI Symbol"/>
              </a:rPr>
              <a:t>acquisitions </a:t>
            </a:r>
            <a:r>
              <a:rPr sz="1600" spc="5" dirty="0">
                <a:latin typeface="Segoe UI Symbol"/>
                <a:cs typeface="Segoe UI Symbol"/>
              </a:rPr>
              <a:t>and </a:t>
            </a:r>
            <a:r>
              <a:rPr sz="1600" spc="-5" dirty="0">
                <a:latin typeface="Segoe UI Symbol"/>
                <a:cs typeface="Segoe UI Symbol"/>
              </a:rPr>
              <a:t>various </a:t>
            </a:r>
            <a:r>
              <a:rPr sz="1600" dirty="0">
                <a:latin typeface="Segoe UI Symbol"/>
                <a:cs typeface="Segoe UI Symbol"/>
              </a:rPr>
              <a:t> other </a:t>
            </a:r>
            <a:r>
              <a:rPr sz="1600" spc="-10" dirty="0">
                <a:latin typeface="Segoe UI Symbol"/>
                <a:cs typeface="Segoe UI Symbol"/>
              </a:rPr>
              <a:t>growth </a:t>
            </a:r>
            <a:r>
              <a:rPr sz="1600" spc="-5" dirty="0">
                <a:latin typeface="Segoe UI Symbol"/>
                <a:cs typeface="Segoe UI Symbol"/>
              </a:rPr>
              <a:t>plans </a:t>
            </a:r>
            <a:r>
              <a:rPr sz="1600" spc="-10" dirty="0">
                <a:latin typeface="Segoe UI Symbol"/>
                <a:cs typeface="Segoe UI Symbol"/>
              </a:rPr>
              <a:t>are</a:t>
            </a:r>
            <a:r>
              <a:rPr sz="1600" spc="-5" dirty="0">
                <a:latin typeface="Segoe UI Symbol"/>
                <a:cs typeface="Segoe UI Symbol"/>
              </a:rPr>
              <a:t> affected by </a:t>
            </a:r>
            <a:r>
              <a:rPr sz="1600" spc="5" dirty="0">
                <a:latin typeface="Segoe UI Symbol"/>
                <a:cs typeface="Segoe UI Symbol"/>
              </a:rPr>
              <a:t>the </a:t>
            </a:r>
            <a:r>
              <a:rPr sz="1600" spc="-5" dirty="0">
                <a:latin typeface="Segoe UI Symbol"/>
                <a:cs typeface="Segoe UI Symbol"/>
              </a:rPr>
              <a:t>revenue </a:t>
            </a:r>
            <a:r>
              <a:rPr sz="1600" spc="5" dirty="0">
                <a:latin typeface="Segoe UI Symbol"/>
                <a:cs typeface="Segoe UI Symbol"/>
              </a:rPr>
              <a:t>the </a:t>
            </a:r>
            <a:r>
              <a:rPr sz="1600" dirty="0">
                <a:latin typeface="Segoe UI Symbol"/>
                <a:cs typeface="Segoe UI Symbol"/>
              </a:rPr>
              <a:t>company </a:t>
            </a:r>
            <a:r>
              <a:rPr sz="1600" spc="-5" dirty="0">
                <a:latin typeface="Segoe UI Symbol"/>
                <a:cs typeface="Segoe UI Symbol"/>
              </a:rPr>
              <a:t>is </a:t>
            </a:r>
            <a:r>
              <a:rPr sz="1600" dirty="0">
                <a:latin typeface="Segoe UI Symbol"/>
                <a:cs typeface="Segoe UI Symbol"/>
              </a:rPr>
              <a:t>going </a:t>
            </a:r>
            <a:r>
              <a:rPr sz="1600" spc="-10" dirty="0">
                <a:latin typeface="Segoe UI Symbol"/>
                <a:cs typeface="Segoe UI Symbol"/>
              </a:rPr>
              <a:t>to </a:t>
            </a:r>
            <a:r>
              <a:rPr sz="1600" spc="-5" dirty="0">
                <a:latin typeface="Segoe UI Symbol"/>
                <a:cs typeface="Segoe UI Symbol"/>
              </a:rPr>
              <a:t>make in </a:t>
            </a:r>
            <a:r>
              <a:rPr sz="1600" spc="5" dirty="0">
                <a:latin typeface="Segoe UI Symbol"/>
                <a:cs typeface="Segoe UI Symbol"/>
              </a:rPr>
              <a:t>the </a:t>
            </a:r>
            <a:r>
              <a:rPr sz="1600" spc="1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coming </a:t>
            </a:r>
            <a:r>
              <a:rPr sz="1600" spc="5" dirty="0">
                <a:latin typeface="Segoe UI Symbol"/>
                <a:cs typeface="Segoe UI Symbol"/>
              </a:rPr>
              <a:t>months and </a:t>
            </a:r>
            <a:r>
              <a:rPr sz="1600" dirty="0">
                <a:latin typeface="Segoe UI Symbol"/>
                <a:cs typeface="Segoe UI Symbol"/>
              </a:rPr>
              <a:t>for these </a:t>
            </a:r>
            <a:r>
              <a:rPr sz="1600" spc="-5" dirty="0">
                <a:latin typeface="Segoe UI Symbol"/>
                <a:cs typeface="Segoe UI Symbol"/>
              </a:rPr>
              <a:t>plans </a:t>
            </a:r>
            <a:r>
              <a:rPr sz="1600" spc="-10" dirty="0">
                <a:latin typeface="Segoe UI Symbol"/>
                <a:cs typeface="Segoe UI Symbol"/>
              </a:rPr>
              <a:t>to </a:t>
            </a:r>
            <a:r>
              <a:rPr sz="1600" spc="-5" dirty="0">
                <a:latin typeface="Segoe UI Symbol"/>
                <a:cs typeface="Segoe UI Symbol"/>
              </a:rPr>
              <a:t>be </a:t>
            </a:r>
            <a:r>
              <a:rPr sz="1600" dirty="0">
                <a:latin typeface="Segoe UI Symbol"/>
                <a:cs typeface="Segoe UI Symbol"/>
              </a:rPr>
              <a:t>as </a:t>
            </a:r>
            <a:r>
              <a:rPr sz="1600" spc="-5" dirty="0">
                <a:latin typeface="Segoe UI Symbol"/>
                <a:cs typeface="Segoe UI Symbol"/>
              </a:rPr>
              <a:t>effective </a:t>
            </a:r>
            <a:r>
              <a:rPr sz="1600" dirty="0">
                <a:latin typeface="Segoe UI Symbol"/>
                <a:cs typeface="Segoe UI Symbol"/>
              </a:rPr>
              <a:t>as </a:t>
            </a:r>
            <a:r>
              <a:rPr sz="1600" spc="5" dirty="0">
                <a:latin typeface="Segoe UI Symbol"/>
                <a:cs typeface="Segoe UI Symbol"/>
              </a:rPr>
              <a:t>they </a:t>
            </a:r>
            <a:r>
              <a:rPr sz="1600" spc="-10" dirty="0">
                <a:latin typeface="Segoe UI Symbol"/>
                <a:cs typeface="Segoe UI Symbol"/>
              </a:rPr>
              <a:t>are </a:t>
            </a:r>
            <a:r>
              <a:rPr sz="1600" dirty="0">
                <a:latin typeface="Segoe UI Symbol"/>
                <a:cs typeface="Segoe UI Symbol"/>
              </a:rPr>
              <a:t>planned </a:t>
            </a:r>
            <a:r>
              <a:rPr sz="1600" spc="-10" dirty="0">
                <a:latin typeface="Segoe UI Symbol"/>
                <a:cs typeface="Segoe UI Symbol"/>
              </a:rPr>
              <a:t>to </a:t>
            </a:r>
            <a:r>
              <a:rPr sz="1600" spc="-5" dirty="0">
                <a:latin typeface="Segoe UI Symbol"/>
                <a:cs typeface="Segoe UI Symbol"/>
              </a:rPr>
              <a:t>be it is </a:t>
            </a:r>
            <a:r>
              <a:rPr sz="160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important</a:t>
            </a:r>
            <a:r>
              <a:rPr sz="1600" spc="-10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for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these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forecasts</a:t>
            </a:r>
            <a:r>
              <a:rPr sz="1600" spc="-90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to </a:t>
            </a:r>
            <a:r>
              <a:rPr sz="1600" spc="-5" dirty="0">
                <a:latin typeface="Segoe UI Symbol"/>
                <a:cs typeface="Segoe UI Symbol"/>
              </a:rPr>
              <a:t>also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be </a:t>
            </a:r>
            <a:r>
              <a:rPr sz="1600" dirty="0">
                <a:latin typeface="Segoe UI Symbol"/>
                <a:cs typeface="Segoe UI Symbol"/>
              </a:rPr>
              <a:t>as</a:t>
            </a:r>
            <a:r>
              <a:rPr sz="1600" spc="-20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good.</a:t>
            </a:r>
            <a:r>
              <a:rPr sz="1600" spc="39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Some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important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conclusions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drawn</a:t>
            </a:r>
            <a:r>
              <a:rPr sz="1600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from </a:t>
            </a:r>
            <a:r>
              <a:rPr sz="1600" spc="-42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6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analysis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are</a:t>
            </a:r>
            <a:r>
              <a:rPr sz="1600" spc="-3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as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follows:</a:t>
            </a:r>
            <a:endParaRPr sz="16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Segoe UI Symbol"/>
              <a:cs typeface="Segoe UI Symbol"/>
            </a:endParaRPr>
          </a:p>
          <a:p>
            <a:pPr marL="469900" indent="-335915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positive</a:t>
            </a:r>
            <a:r>
              <a:rPr sz="1600" spc="-8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effect</a:t>
            </a:r>
            <a:r>
              <a:rPr sz="1600" spc="-100" dirty="0">
                <a:latin typeface="Segoe UI Symbol"/>
                <a:cs typeface="Segoe UI Symbol"/>
              </a:rPr>
              <a:t> </a:t>
            </a:r>
            <a:r>
              <a:rPr sz="1600" spc="-15" dirty="0">
                <a:latin typeface="Segoe UI Symbol"/>
                <a:cs typeface="Segoe UI Symbol"/>
              </a:rPr>
              <a:t>of</a:t>
            </a:r>
            <a:r>
              <a:rPr sz="1600" spc="-3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promotion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on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Customers</a:t>
            </a:r>
            <a:r>
              <a:rPr sz="1600" spc="-7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and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Sales.</a:t>
            </a:r>
            <a:endParaRPr sz="1600">
              <a:latin typeface="Segoe UI Symbol"/>
              <a:cs typeface="Segoe UI Symbol"/>
            </a:endParaRPr>
          </a:p>
          <a:p>
            <a:pPr marL="469900" marR="21590" indent="-335915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600" spc="-5" dirty="0">
                <a:latin typeface="Segoe UI Symbol"/>
                <a:cs typeface="Segoe UI Symbol"/>
              </a:rPr>
              <a:t>Most</a:t>
            </a:r>
            <a:r>
              <a:rPr sz="1600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stores</a:t>
            </a:r>
            <a:r>
              <a:rPr sz="1600" spc="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have</a:t>
            </a:r>
            <a:r>
              <a:rPr sz="1600" spc="-8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competition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distance</a:t>
            </a:r>
            <a:r>
              <a:rPr sz="1600" spc="-7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within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range </a:t>
            </a:r>
            <a:r>
              <a:rPr sz="1600" spc="-15" dirty="0">
                <a:latin typeface="Segoe UI Symbol"/>
                <a:cs typeface="Segoe UI Symbol"/>
              </a:rPr>
              <a:t>of</a:t>
            </a:r>
            <a:r>
              <a:rPr sz="1600" spc="-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0</a:t>
            </a:r>
            <a:r>
              <a:rPr sz="1600" spc="-5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to</a:t>
            </a:r>
            <a:r>
              <a:rPr sz="1600" spc="-3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10</a:t>
            </a:r>
            <a:r>
              <a:rPr sz="1600" spc="-1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kms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and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had</a:t>
            </a:r>
            <a:r>
              <a:rPr sz="1600" spc="-35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more </a:t>
            </a:r>
            <a:r>
              <a:rPr sz="1600" spc="-42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sales</a:t>
            </a:r>
            <a:r>
              <a:rPr sz="160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than </a:t>
            </a:r>
            <a:r>
              <a:rPr sz="1600" spc="-10" dirty="0">
                <a:latin typeface="Segoe UI Symbol"/>
                <a:cs typeface="Segoe UI Symbol"/>
              </a:rPr>
              <a:t>stores </a:t>
            </a:r>
            <a:r>
              <a:rPr sz="1600" dirty="0">
                <a:latin typeface="Segoe UI Symbol"/>
                <a:cs typeface="Segoe UI Symbol"/>
              </a:rPr>
              <a:t>far away </a:t>
            </a:r>
            <a:r>
              <a:rPr sz="1600" spc="-15" dirty="0">
                <a:latin typeface="Segoe UI Symbol"/>
                <a:cs typeface="Segoe UI Symbol"/>
              </a:rPr>
              <a:t>probably </a:t>
            </a:r>
            <a:r>
              <a:rPr sz="1600" spc="-5" dirty="0">
                <a:latin typeface="Segoe UI Symbol"/>
                <a:cs typeface="Segoe UI Symbol"/>
              </a:rPr>
              <a:t>indicating </a:t>
            </a:r>
            <a:r>
              <a:rPr sz="1600" dirty="0">
                <a:latin typeface="Segoe UI Symbol"/>
                <a:cs typeface="Segoe UI Symbol"/>
              </a:rPr>
              <a:t>competition </a:t>
            </a:r>
            <a:r>
              <a:rPr sz="1600" spc="-5" dirty="0">
                <a:latin typeface="Segoe UI Symbol"/>
                <a:cs typeface="Segoe UI Symbol"/>
              </a:rPr>
              <a:t>in busy </a:t>
            </a:r>
            <a:r>
              <a:rPr sz="1600" dirty="0">
                <a:latin typeface="Segoe UI Symbol"/>
                <a:cs typeface="Segoe UI Symbol"/>
              </a:rPr>
              <a:t>locations vs </a:t>
            </a:r>
            <a:r>
              <a:rPr sz="1600" spc="5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remote</a:t>
            </a:r>
            <a:r>
              <a:rPr sz="1600" spc="-8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locations.</a:t>
            </a:r>
            <a:endParaRPr sz="1600">
              <a:latin typeface="Segoe UI Symbol"/>
              <a:cs typeface="Segoe UI Symbol"/>
            </a:endParaRPr>
          </a:p>
          <a:p>
            <a:pPr marL="469900" marR="83185" indent="-33591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600" spc="-20" dirty="0">
                <a:latin typeface="Segoe UI Symbol"/>
                <a:cs typeface="Segoe UI Symbol"/>
              </a:rPr>
              <a:t>Store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type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B</a:t>
            </a:r>
            <a:r>
              <a:rPr sz="1600" spc="1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though</a:t>
            </a:r>
            <a:r>
              <a:rPr sz="1600" spc="-7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being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few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in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number</a:t>
            </a:r>
            <a:r>
              <a:rPr sz="1600" spc="-8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had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5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highest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sales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average.</a:t>
            </a:r>
            <a:r>
              <a:rPr sz="1600" spc="-6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The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reasons </a:t>
            </a:r>
            <a:r>
              <a:rPr sz="1600" spc="-42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include </a:t>
            </a:r>
            <a:r>
              <a:rPr sz="1600" spc="-5" dirty="0">
                <a:latin typeface="Segoe UI Symbol"/>
                <a:cs typeface="Segoe UI Symbol"/>
              </a:rPr>
              <a:t>all three </a:t>
            </a:r>
            <a:r>
              <a:rPr sz="1600" dirty="0">
                <a:latin typeface="Segoe UI Symbol"/>
                <a:cs typeface="Segoe UI Symbol"/>
              </a:rPr>
              <a:t>kinds </a:t>
            </a:r>
            <a:r>
              <a:rPr sz="1600" spc="-15" dirty="0">
                <a:latin typeface="Segoe UI Symbol"/>
                <a:cs typeface="Segoe UI Symbol"/>
              </a:rPr>
              <a:t>of </a:t>
            </a:r>
            <a:r>
              <a:rPr sz="1600" dirty="0">
                <a:latin typeface="Segoe UI Symbol"/>
                <a:cs typeface="Segoe UI Symbol"/>
              </a:rPr>
              <a:t>assortments </a:t>
            </a:r>
            <a:r>
              <a:rPr sz="1600" spc="-5" dirty="0">
                <a:latin typeface="Segoe UI Symbol"/>
                <a:cs typeface="Segoe UI Symbol"/>
              </a:rPr>
              <a:t>specially </a:t>
            </a:r>
            <a:r>
              <a:rPr sz="1600" spc="5" dirty="0">
                <a:latin typeface="Segoe UI Symbol"/>
                <a:cs typeface="Segoe UI Symbol"/>
              </a:rPr>
              <a:t>assortment </a:t>
            </a:r>
            <a:r>
              <a:rPr sz="1600" spc="-5" dirty="0">
                <a:latin typeface="Segoe UI Symbol"/>
                <a:cs typeface="Segoe UI Symbol"/>
              </a:rPr>
              <a:t>level </a:t>
            </a:r>
            <a:r>
              <a:rPr sz="1600" dirty="0">
                <a:latin typeface="Segoe UI Symbol"/>
                <a:cs typeface="Segoe UI Symbol"/>
              </a:rPr>
              <a:t>b which </a:t>
            </a:r>
            <a:r>
              <a:rPr sz="1600" spc="-5" dirty="0">
                <a:latin typeface="Segoe UI Symbol"/>
                <a:cs typeface="Segoe UI Symbol"/>
              </a:rPr>
              <a:t>is </a:t>
            </a:r>
            <a:r>
              <a:rPr sz="1600" dirty="0">
                <a:latin typeface="Segoe UI Symbol"/>
                <a:cs typeface="Segoe UI Symbol"/>
              </a:rPr>
              <a:t>only </a:t>
            </a:r>
            <a:r>
              <a:rPr sz="1600" spc="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available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at</a:t>
            </a:r>
            <a:r>
              <a:rPr sz="1600" spc="40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type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b</a:t>
            </a:r>
            <a:r>
              <a:rPr sz="1600" spc="10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stores</a:t>
            </a:r>
            <a:r>
              <a:rPr sz="1600" spc="-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and</a:t>
            </a:r>
            <a:r>
              <a:rPr sz="1600" spc="-6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being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open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on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sundays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as</a:t>
            </a:r>
            <a:r>
              <a:rPr sz="1600" spc="-6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well.</a:t>
            </a:r>
            <a:endParaRPr sz="1600">
              <a:latin typeface="Segoe UI Symbol"/>
              <a:cs typeface="Segoe UI Symbol"/>
            </a:endParaRPr>
          </a:p>
          <a:p>
            <a:pPr marL="469900" marR="315595" indent="-33591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600" dirty="0">
                <a:latin typeface="Segoe UI Symbol"/>
                <a:cs typeface="Segoe UI Symbol"/>
              </a:rPr>
              <a:t>The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outliers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in</a:t>
            </a:r>
            <a:r>
              <a:rPr sz="1600" spc="-2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dataset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showed</a:t>
            </a:r>
            <a:r>
              <a:rPr sz="1600" spc="-2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justifiable</a:t>
            </a:r>
            <a:r>
              <a:rPr sz="1600" spc="-75" dirty="0">
                <a:latin typeface="Segoe UI Symbol"/>
                <a:cs typeface="Segoe UI Symbol"/>
              </a:rPr>
              <a:t> </a:t>
            </a:r>
            <a:r>
              <a:rPr sz="1600" spc="-40" dirty="0">
                <a:latin typeface="Segoe UI Symbol"/>
                <a:cs typeface="Segoe UI Symbol"/>
              </a:rPr>
              <a:t>behaviour.</a:t>
            </a:r>
            <a:r>
              <a:rPr sz="1600" spc="4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The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outliers</a:t>
            </a:r>
            <a:r>
              <a:rPr sz="1600" spc="-35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were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either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spc="-15" dirty="0">
                <a:latin typeface="Segoe UI Symbol"/>
                <a:cs typeface="Segoe UI Symbol"/>
              </a:rPr>
              <a:t>of </a:t>
            </a:r>
            <a:r>
              <a:rPr sz="1600" spc="-425" dirty="0">
                <a:latin typeface="Segoe UI Symbol"/>
                <a:cs typeface="Segoe UI Symbol"/>
              </a:rPr>
              <a:t> </a:t>
            </a:r>
            <a:r>
              <a:rPr sz="1600" spc="-15" dirty="0">
                <a:latin typeface="Segoe UI Symbol"/>
                <a:cs typeface="Segoe UI Symbol"/>
              </a:rPr>
              <a:t>store</a:t>
            </a:r>
            <a:r>
              <a:rPr sz="1600" spc="3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type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b</a:t>
            </a:r>
            <a:r>
              <a:rPr sz="1600" spc="-2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or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had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promotion</a:t>
            </a:r>
            <a:r>
              <a:rPr sz="1600" spc="-8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going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on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which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increased</a:t>
            </a:r>
            <a:r>
              <a:rPr sz="1600" spc="-8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sales.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04" y="328117"/>
            <a:ext cx="34671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E36C09"/>
                </a:solidFill>
                <a:latin typeface="Candara"/>
                <a:cs typeface="Candara"/>
              </a:rPr>
              <a:t>Recommendations</a:t>
            </a:r>
            <a:r>
              <a:rPr sz="3200" spc="2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32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34769"/>
            <a:ext cx="7096759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Segoe UI Symbol"/>
                <a:cs typeface="Segoe UI Symbol"/>
              </a:rPr>
              <a:t>More</a:t>
            </a:r>
            <a:r>
              <a:rPr sz="2000" spc="2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stores</a:t>
            </a:r>
            <a:r>
              <a:rPr sz="2000" spc="4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should</a:t>
            </a:r>
            <a:r>
              <a:rPr sz="2000" spc="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be</a:t>
            </a:r>
            <a:r>
              <a:rPr sz="2000" spc="-10" dirty="0">
                <a:latin typeface="Segoe UI Symbol"/>
                <a:cs typeface="Segoe UI Symbol"/>
              </a:rPr>
              <a:t> encouraged</a:t>
            </a:r>
            <a:r>
              <a:rPr sz="2000" spc="2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for</a:t>
            </a:r>
            <a:r>
              <a:rPr sz="2000" spc="-3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promotion</a:t>
            </a:r>
            <a:endParaRPr sz="20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Segoe UI Symbol"/>
                <a:cs typeface="Segoe UI Symbol"/>
              </a:rPr>
              <a:t>Store</a:t>
            </a:r>
            <a:r>
              <a:rPr sz="2000" spc="-1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type</a:t>
            </a:r>
            <a:r>
              <a:rPr sz="2000" spc="-2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B</a:t>
            </a:r>
            <a:r>
              <a:rPr sz="2000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should</a:t>
            </a:r>
            <a:r>
              <a:rPr sz="2000" spc="3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be</a:t>
            </a:r>
            <a:r>
              <a:rPr sz="2000" spc="-10" dirty="0">
                <a:latin typeface="Segoe UI Symbol"/>
                <a:cs typeface="Segoe UI Symbol"/>
              </a:rPr>
              <a:t> increased</a:t>
            </a:r>
            <a:r>
              <a:rPr sz="2000" spc="20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in</a:t>
            </a:r>
            <a:r>
              <a:rPr sz="2000" spc="-30" dirty="0">
                <a:latin typeface="Segoe UI Symbol"/>
                <a:cs typeface="Segoe UI Symbol"/>
              </a:rPr>
              <a:t> </a:t>
            </a:r>
            <a:r>
              <a:rPr sz="2000" spc="-25" dirty="0">
                <a:latin typeface="Segoe UI Symbol"/>
                <a:cs typeface="Segoe UI Symbol"/>
              </a:rPr>
              <a:t>number.</a:t>
            </a:r>
            <a:endParaRPr sz="20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Segoe UI Symbol"/>
                <a:cs typeface="Segoe UI Symbol"/>
              </a:rPr>
              <a:t>There's</a:t>
            </a:r>
            <a:r>
              <a:rPr sz="2000" spc="4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a</a:t>
            </a:r>
            <a:r>
              <a:rPr sz="2000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seasonality</a:t>
            </a:r>
            <a:r>
              <a:rPr sz="2000" spc="55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involved,</a:t>
            </a:r>
            <a:r>
              <a:rPr sz="2000" spc="10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hence</a:t>
            </a:r>
            <a:r>
              <a:rPr sz="2000" spc="2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the</a:t>
            </a:r>
            <a:r>
              <a:rPr sz="2000" spc="35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stores</a:t>
            </a:r>
            <a:r>
              <a:rPr sz="2000" spc="50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should</a:t>
            </a:r>
            <a:r>
              <a:rPr sz="2000" spc="5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be</a:t>
            </a:r>
            <a:endParaRPr sz="2000">
              <a:latin typeface="Segoe UI Symbol"/>
              <a:cs typeface="Segoe UI Symbol"/>
            </a:endParaRPr>
          </a:p>
          <a:p>
            <a:pPr marL="356870">
              <a:lnSpc>
                <a:spcPct val="100000"/>
              </a:lnSpc>
              <a:tabLst>
                <a:tab pos="3664585" algn="l"/>
              </a:tabLst>
            </a:pPr>
            <a:r>
              <a:rPr sz="2000" spc="-5" dirty="0">
                <a:latin typeface="Segoe UI Symbol"/>
                <a:cs typeface="Segoe UI Symbol"/>
              </a:rPr>
              <a:t>encouraged</a:t>
            </a:r>
            <a:r>
              <a:rPr sz="2000" spc="3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to</a:t>
            </a:r>
            <a:r>
              <a:rPr sz="2000" spc="-1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promote and	</a:t>
            </a:r>
            <a:r>
              <a:rPr sz="2000" spc="-10" dirty="0">
                <a:latin typeface="Segoe UI Symbol"/>
                <a:cs typeface="Segoe UI Symbol"/>
              </a:rPr>
              <a:t>take</a:t>
            </a:r>
            <a:r>
              <a:rPr sz="200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advantage</a:t>
            </a:r>
            <a:r>
              <a:rPr sz="2000" spc="-10" dirty="0">
                <a:latin typeface="Segoe UI Symbol"/>
                <a:cs typeface="Segoe UI Symbol"/>
              </a:rPr>
              <a:t> </a:t>
            </a:r>
            <a:r>
              <a:rPr sz="2000" dirty="0">
                <a:latin typeface="Segoe UI Symbol"/>
                <a:cs typeface="Segoe UI Symbol"/>
              </a:rPr>
              <a:t>of</a:t>
            </a:r>
            <a:r>
              <a:rPr sz="2000" spc="-3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the</a:t>
            </a:r>
            <a:r>
              <a:rPr sz="2000" spc="-95" dirty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Segoe UI Symbol"/>
                <a:cs typeface="Segoe UI Symbol"/>
              </a:rPr>
              <a:t>holidays</a:t>
            </a:r>
            <a:endParaRPr sz="20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670" y="253059"/>
            <a:ext cx="2634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E36C09"/>
                </a:solidFill>
                <a:latin typeface="Arial"/>
                <a:cs typeface="Arial"/>
              </a:rPr>
              <a:t>References: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436" y="1242440"/>
            <a:ext cx="405066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115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220" algn="l"/>
                <a:tab pos="363855" algn="l"/>
              </a:tabLst>
            </a:pPr>
            <a:r>
              <a:rPr sz="2400" dirty="0">
                <a:latin typeface="Segoe UI Symbol"/>
                <a:cs typeface="Segoe UI Symbol"/>
              </a:rPr>
              <a:t>Machine</a:t>
            </a:r>
            <a:r>
              <a:rPr sz="2400" spc="-5" dirty="0">
                <a:latin typeface="Segoe UI Symbol"/>
                <a:cs typeface="Segoe UI Symbol"/>
              </a:rPr>
              <a:t> Learning</a:t>
            </a:r>
            <a:r>
              <a:rPr sz="2400" spc="-105" dirty="0">
                <a:latin typeface="Segoe UI Symbol"/>
                <a:cs typeface="Segoe UI Symbol"/>
              </a:rPr>
              <a:t> </a:t>
            </a:r>
            <a:r>
              <a:rPr sz="2400" spc="5" dirty="0">
                <a:latin typeface="Segoe UI Symbol"/>
                <a:cs typeface="Segoe UI Symbol"/>
              </a:rPr>
              <a:t>Mastery</a:t>
            </a:r>
            <a:endParaRPr sz="2400">
              <a:latin typeface="Segoe UI Symbol"/>
              <a:cs typeface="Segoe UI Symbol"/>
            </a:endParaRPr>
          </a:p>
          <a:p>
            <a:pPr marL="363220" indent="-351155">
              <a:lnSpc>
                <a:spcPct val="100000"/>
              </a:lnSpc>
              <a:buFont typeface="Microsoft Sans Serif"/>
              <a:buChar char="●"/>
              <a:tabLst>
                <a:tab pos="363220" algn="l"/>
                <a:tab pos="363855" algn="l"/>
              </a:tabLst>
            </a:pPr>
            <a:r>
              <a:rPr sz="2400" spc="-5" dirty="0">
                <a:latin typeface="Segoe UI Symbol"/>
                <a:cs typeface="Segoe UI Symbol"/>
              </a:rPr>
              <a:t>GeeksforGeeks</a:t>
            </a:r>
            <a:endParaRPr sz="2400">
              <a:latin typeface="Segoe UI Symbol"/>
              <a:cs typeface="Segoe UI Symbol"/>
            </a:endParaRPr>
          </a:p>
          <a:p>
            <a:pPr marL="363220" indent="-351155">
              <a:lnSpc>
                <a:spcPct val="100000"/>
              </a:lnSpc>
              <a:buFont typeface="Microsoft Sans Serif"/>
              <a:buChar char="●"/>
              <a:tabLst>
                <a:tab pos="363220" algn="l"/>
                <a:tab pos="363855" algn="l"/>
              </a:tabLst>
            </a:pPr>
            <a:r>
              <a:rPr sz="2400" spc="-5" dirty="0">
                <a:latin typeface="Segoe UI Symbol"/>
                <a:cs typeface="Segoe UI Symbol"/>
              </a:rPr>
              <a:t>Analytics</a:t>
            </a:r>
            <a:r>
              <a:rPr sz="2400" spc="-2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Segoe UI Symbol"/>
                <a:cs typeface="Segoe UI Symbol"/>
              </a:rPr>
              <a:t>Vidhya</a:t>
            </a:r>
            <a:r>
              <a:rPr sz="2400" spc="-60" dirty="0">
                <a:latin typeface="Segoe UI Symbol"/>
                <a:cs typeface="Segoe UI Symbol"/>
              </a:rPr>
              <a:t> </a:t>
            </a:r>
            <a:r>
              <a:rPr sz="2400" spc="-10" dirty="0">
                <a:latin typeface="Segoe UI Symbol"/>
                <a:cs typeface="Segoe UI Symbol"/>
              </a:rPr>
              <a:t>Blogs</a:t>
            </a:r>
            <a:endParaRPr sz="2400">
              <a:latin typeface="Segoe UI Symbol"/>
              <a:cs typeface="Segoe UI Symbol"/>
            </a:endParaRPr>
          </a:p>
          <a:p>
            <a:pPr marL="363220" indent="-35115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63220" algn="l"/>
                <a:tab pos="363855" algn="l"/>
              </a:tabLst>
            </a:pPr>
            <a:r>
              <a:rPr sz="2400" spc="-275" dirty="0">
                <a:latin typeface="Segoe UI Symbol"/>
                <a:cs typeface="Segoe UI Symbol"/>
              </a:rPr>
              <a:t>T</a:t>
            </a:r>
            <a:r>
              <a:rPr sz="2400" spc="-20" dirty="0">
                <a:latin typeface="Segoe UI Symbol"/>
                <a:cs typeface="Segoe UI Symbol"/>
              </a:rPr>
              <a:t>o</a:t>
            </a:r>
            <a:r>
              <a:rPr sz="2400" spc="-35" dirty="0">
                <a:latin typeface="Segoe UI Symbol"/>
                <a:cs typeface="Segoe UI Symbol"/>
              </a:rPr>
              <a:t>w</a:t>
            </a:r>
            <a:r>
              <a:rPr sz="2400" spc="-25" dirty="0">
                <a:latin typeface="Segoe UI Symbol"/>
                <a:cs typeface="Segoe UI Symbol"/>
              </a:rPr>
              <a:t>a</a:t>
            </a:r>
            <a:r>
              <a:rPr sz="2400" spc="-45" dirty="0">
                <a:latin typeface="Segoe UI Symbol"/>
                <a:cs typeface="Segoe UI Symbol"/>
              </a:rPr>
              <a:t>r</a:t>
            </a:r>
            <a:r>
              <a:rPr sz="2400" spc="-25" dirty="0">
                <a:latin typeface="Segoe UI Symbol"/>
                <a:cs typeface="Segoe UI Symbol"/>
              </a:rPr>
              <a:t>d</a:t>
            </a:r>
            <a:r>
              <a:rPr sz="2400" dirty="0">
                <a:latin typeface="Segoe UI Symbol"/>
                <a:cs typeface="Segoe UI Symbol"/>
              </a:rPr>
              <a:t>s</a:t>
            </a:r>
            <a:r>
              <a:rPr sz="2400" spc="-9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Segoe UI Symbol"/>
                <a:cs typeface="Segoe UI Symbol"/>
              </a:rPr>
              <a:t>Dat</a:t>
            </a:r>
            <a:r>
              <a:rPr sz="2400" dirty="0">
                <a:latin typeface="Segoe UI Symbol"/>
                <a:cs typeface="Segoe UI Symbol"/>
              </a:rPr>
              <a:t>a</a:t>
            </a:r>
            <a:r>
              <a:rPr sz="2400" spc="-10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Segoe UI Symbol"/>
                <a:cs typeface="Segoe UI Symbol"/>
              </a:rPr>
              <a:t>S</a:t>
            </a:r>
            <a:r>
              <a:rPr sz="2400" spc="-15" dirty="0">
                <a:latin typeface="Segoe UI Symbol"/>
                <a:cs typeface="Segoe UI Symbol"/>
              </a:rPr>
              <a:t>c</a:t>
            </a:r>
            <a:r>
              <a:rPr sz="2400" spc="-5" dirty="0">
                <a:latin typeface="Segoe UI Symbol"/>
                <a:cs typeface="Segoe UI Symbol"/>
              </a:rPr>
              <a:t>i</a:t>
            </a:r>
            <a:r>
              <a:rPr sz="2400" spc="-15" dirty="0">
                <a:latin typeface="Segoe UI Symbol"/>
                <a:cs typeface="Segoe UI Symbol"/>
              </a:rPr>
              <a:t>e</a:t>
            </a:r>
            <a:r>
              <a:rPr sz="2400" spc="5" dirty="0">
                <a:latin typeface="Segoe UI Symbol"/>
                <a:cs typeface="Segoe UI Symbol"/>
              </a:rPr>
              <a:t>n</a:t>
            </a:r>
            <a:r>
              <a:rPr sz="2400" dirty="0">
                <a:latin typeface="Segoe UI Symbol"/>
                <a:cs typeface="Segoe UI Symbol"/>
              </a:rPr>
              <a:t>ce</a:t>
            </a:r>
            <a:r>
              <a:rPr sz="2400" spc="-85" dirty="0">
                <a:latin typeface="Segoe UI Symbol"/>
                <a:cs typeface="Segoe UI Symbol"/>
              </a:rPr>
              <a:t> </a:t>
            </a:r>
            <a:r>
              <a:rPr sz="2400" spc="-15" dirty="0">
                <a:latin typeface="Segoe UI Symbol"/>
                <a:cs typeface="Segoe UI Symbol"/>
              </a:rPr>
              <a:t>B</a:t>
            </a:r>
            <a:r>
              <a:rPr sz="2400" spc="-5" dirty="0">
                <a:latin typeface="Segoe UI Symbol"/>
                <a:cs typeface="Segoe UI Symbol"/>
              </a:rPr>
              <a:t>logs</a:t>
            </a:r>
            <a:endParaRPr sz="2400">
              <a:latin typeface="Segoe UI Symbol"/>
              <a:cs typeface="Segoe UI Symbol"/>
            </a:endParaRPr>
          </a:p>
          <a:p>
            <a:pPr marL="363220" indent="-351155">
              <a:lnSpc>
                <a:spcPct val="100000"/>
              </a:lnSpc>
              <a:buFont typeface="Microsoft Sans Serif"/>
              <a:buChar char="●"/>
              <a:tabLst>
                <a:tab pos="363220" algn="l"/>
                <a:tab pos="363855" algn="l"/>
              </a:tabLst>
            </a:pPr>
            <a:r>
              <a:rPr sz="2400" spc="-5" dirty="0">
                <a:latin typeface="Segoe UI Symbol"/>
                <a:cs typeface="Segoe UI Symbol"/>
              </a:rPr>
              <a:t>Built</a:t>
            </a:r>
            <a:r>
              <a:rPr sz="2400" spc="-20" dirty="0">
                <a:latin typeface="Segoe UI Symbol"/>
                <a:cs typeface="Segoe UI Symbol"/>
              </a:rPr>
              <a:t> </a:t>
            </a:r>
            <a:r>
              <a:rPr sz="2400" spc="-10" dirty="0">
                <a:latin typeface="Segoe UI Symbol"/>
                <a:cs typeface="Segoe UI Symbol"/>
              </a:rPr>
              <a:t>in</a:t>
            </a:r>
            <a:r>
              <a:rPr sz="2400" spc="-2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Segoe UI Symbol"/>
                <a:cs typeface="Segoe UI Symbol"/>
              </a:rPr>
              <a:t>Data</a:t>
            </a:r>
            <a:r>
              <a:rPr sz="2400" spc="-2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Segoe UI Symbol"/>
                <a:cs typeface="Segoe UI Symbol"/>
              </a:rPr>
              <a:t>Science</a:t>
            </a:r>
            <a:r>
              <a:rPr sz="2400" spc="-9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Segoe UI Symbol"/>
                <a:cs typeface="Segoe UI Symbol"/>
              </a:rPr>
              <a:t>Blogs</a:t>
            </a:r>
            <a:endParaRPr sz="2400">
              <a:latin typeface="Segoe UI Symbol"/>
              <a:cs typeface="Segoe UI Symbol"/>
            </a:endParaRPr>
          </a:p>
          <a:p>
            <a:pPr marL="363220" indent="-351155">
              <a:lnSpc>
                <a:spcPct val="100000"/>
              </a:lnSpc>
              <a:buFont typeface="Microsoft Sans Serif"/>
              <a:buChar char="●"/>
              <a:tabLst>
                <a:tab pos="363220" algn="l"/>
                <a:tab pos="363855" algn="l"/>
              </a:tabLst>
            </a:pPr>
            <a:r>
              <a:rPr sz="2400" spc="-20" dirty="0">
                <a:latin typeface="Segoe UI Symbol"/>
                <a:cs typeface="Segoe UI Symbol"/>
              </a:rPr>
              <a:t>Scikit-Learn</a:t>
            </a:r>
            <a:r>
              <a:rPr sz="2400" spc="-45" dirty="0">
                <a:latin typeface="Segoe UI Symbol"/>
                <a:cs typeface="Segoe UI Symbol"/>
              </a:rPr>
              <a:t> </a:t>
            </a:r>
            <a:r>
              <a:rPr sz="2400" spc="-10" dirty="0">
                <a:latin typeface="Segoe UI Symbol"/>
                <a:cs typeface="Segoe UI Symbol"/>
              </a:rPr>
              <a:t>Org</a:t>
            </a:r>
            <a:endParaRPr sz="2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451" y="1523771"/>
            <a:ext cx="52946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5" dirty="0">
                <a:solidFill>
                  <a:srgbClr val="585858"/>
                </a:solidFill>
                <a:latin typeface="Candara"/>
                <a:cs typeface="Candara"/>
              </a:rPr>
              <a:t>THANK</a:t>
            </a:r>
            <a:r>
              <a:rPr sz="8000" spc="-75" dirty="0">
                <a:solidFill>
                  <a:srgbClr val="585858"/>
                </a:solidFill>
                <a:latin typeface="Candara"/>
                <a:cs typeface="Candara"/>
              </a:rPr>
              <a:t> </a:t>
            </a:r>
            <a:r>
              <a:rPr sz="8000" spc="-5" dirty="0">
                <a:solidFill>
                  <a:srgbClr val="585858"/>
                </a:solidFill>
                <a:latin typeface="Candara"/>
                <a:cs typeface="Candara"/>
              </a:rPr>
              <a:t>YOU</a:t>
            </a:r>
            <a:endParaRPr sz="8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94" y="343611"/>
            <a:ext cx="2706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36C09"/>
                </a:solidFill>
                <a:latin typeface="Candara"/>
                <a:cs typeface="Candara"/>
              </a:rPr>
              <a:t>Pr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400" spc="-15" dirty="0">
                <a:solidFill>
                  <a:srgbClr val="E36C09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lem</a:t>
            </a:r>
            <a:r>
              <a:rPr sz="2400" spc="-11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E36C09"/>
                </a:solidFill>
                <a:latin typeface="Candara"/>
                <a:cs typeface="Candara"/>
              </a:rPr>
              <a:t>St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400" spc="-1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400" spc="-1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400" spc="-1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400" spc="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394" y="1066088"/>
            <a:ext cx="744474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1775">
              <a:lnSpc>
                <a:spcPct val="115100"/>
              </a:lnSpc>
              <a:spcBef>
                <a:spcPts val="105"/>
              </a:spcBef>
            </a:pP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Rossmann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operates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over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3,000 drug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stores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in 7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European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countries.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40" dirty="0">
                <a:solidFill>
                  <a:srgbClr val="202020"/>
                </a:solidFill>
                <a:latin typeface="Segoe UI Symbol"/>
                <a:cs typeface="Segoe UI Symbol"/>
              </a:rPr>
              <a:t>Currently,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Rossmann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store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managers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are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tasked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with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predicting their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daily </a:t>
            </a:r>
            <a:r>
              <a:rPr sz="17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for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up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six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weeks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in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advance. </a:t>
            </a:r>
            <a:r>
              <a:rPr sz="1750" spc="-20" dirty="0">
                <a:solidFill>
                  <a:srgbClr val="202020"/>
                </a:solidFill>
                <a:latin typeface="Segoe UI Symbol"/>
                <a:cs typeface="Segoe UI Symbol"/>
              </a:rPr>
              <a:t>Store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are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influenced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by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many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factors, including promotions,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competition,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school and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state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holidays, </a:t>
            </a:r>
            <a:r>
              <a:rPr sz="17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35" dirty="0">
                <a:solidFill>
                  <a:srgbClr val="202020"/>
                </a:solidFill>
                <a:latin typeface="Segoe UI Symbol"/>
                <a:cs typeface="Segoe UI Symbol"/>
              </a:rPr>
              <a:t>seasonality,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and </a:t>
            </a:r>
            <a:r>
              <a:rPr sz="1750" spc="-35" dirty="0">
                <a:solidFill>
                  <a:srgbClr val="202020"/>
                </a:solidFill>
                <a:latin typeface="Segoe UI Symbol"/>
                <a:cs typeface="Segoe UI Symbol"/>
              </a:rPr>
              <a:t>locality.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With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thousands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of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individual managers predicting </a:t>
            </a:r>
            <a:r>
              <a:rPr sz="1750" spc="-4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based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on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their unique circumstances,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the accuracy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of results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can be </a:t>
            </a:r>
            <a:r>
              <a:rPr sz="17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quite</a:t>
            </a:r>
            <a:r>
              <a:rPr sz="175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varied.</a:t>
            </a:r>
            <a:endParaRPr sz="1750">
              <a:latin typeface="Segoe UI Symbol"/>
              <a:cs typeface="Segoe UI Symbol"/>
            </a:endParaRPr>
          </a:p>
          <a:p>
            <a:pPr marL="12700" marR="5080" algn="just">
              <a:lnSpc>
                <a:spcPct val="114900"/>
              </a:lnSpc>
              <a:spcBef>
                <a:spcPts val="805"/>
              </a:spcBef>
            </a:pPr>
            <a:r>
              <a:rPr sz="1750" spc="-100" dirty="0">
                <a:solidFill>
                  <a:srgbClr val="202020"/>
                </a:solidFill>
                <a:latin typeface="Segoe UI Symbol"/>
                <a:cs typeface="Segoe UI Symbol"/>
              </a:rPr>
              <a:t>You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are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provided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with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historical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data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for </a:t>
            </a:r>
            <a:r>
              <a:rPr sz="1750" spc="-30" dirty="0">
                <a:solidFill>
                  <a:srgbClr val="202020"/>
                </a:solidFill>
                <a:latin typeface="Segoe UI Symbol"/>
                <a:cs typeface="Segoe UI Symbol"/>
              </a:rPr>
              <a:t>1,115 </a:t>
            </a:r>
            <a:r>
              <a:rPr sz="1750" spc="-20" dirty="0">
                <a:solidFill>
                  <a:srgbClr val="202020"/>
                </a:solidFill>
                <a:latin typeface="Segoe UI Symbol"/>
                <a:cs typeface="Segoe UI Symbol"/>
              </a:rPr>
              <a:t>Rossmann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stores.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 task is </a:t>
            </a:r>
            <a:r>
              <a:rPr sz="1750" spc="-2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forecast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"Sales"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column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for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test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set. Note that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some </a:t>
            </a:r>
            <a:r>
              <a:rPr sz="1750" spc="-15" dirty="0">
                <a:solidFill>
                  <a:srgbClr val="202020"/>
                </a:solidFill>
                <a:latin typeface="Segoe UI Symbol"/>
                <a:cs typeface="Segoe UI Symbol"/>
              </a:rPr>
              <a:t>stores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75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7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dataset</a:t>
            </a:r>
            <a:r>
              <a:rPr sz="1750" spc="-1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10" dirty="0">
                <a:solidFill>
                  <a:srgbClr val="202020"/>
                </a:solidFill>
                <a:latin typeface="Segoe UI Symbol"/>
                <a:cs typeface="Segoe UI Symbol"/>
              </a:rPr>
              <a:t>were</a:t>
            </a:r>
            <a:r>
              <a:rPr sz="175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temporarily</a:t>
            </a:r>
            <a:r>
              <a:rPr sz="175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closed</a:t>
            </a:r>
            <a:r>
              <a:rPr sz="17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dirty="0">
                <a:solidFill>
                  <a:srgbClr val="202020"/>
                </a:solidFill>
                <a:latin typeface="Segoe UI Symbol"/>
                <a:cs typeface="Segoe UI Symbol"/>
              </a:rPr>
              <a:t>for</a:t>
            </a:r>
            <a:r>
              <a:rPr sz="175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750" spc="-5" dirty="0">
                <a:solidFill>
                  <a:srgbClr val="202020"/>
                </a:solidFill>
                <a:latin typeface="Segoe UI Symbol"/>
                <a:cs typeface="Segoe UI Symbol"/>
              </a:rPr>
              <a:t>refurbishment.</a:t>
            </a:r>
            <a:endParaRPr sz="17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24103"/>
            <a:ext cx="3051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Retail</a:t>
            </a:r>
            <a:r>
              <a:rPr sz="2400" spc="-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Sales</a:t>
            </a:r>
            <a:r>
              <a:rPr sz="2400" spc="-10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Prediction</a:t>
            </a:r>
            <a:r>
              <a:rPr sz="2400" spc="-6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813257"/>
            <a:ext cx="784796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r>
              <a:rPr sz="18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forecasting</a:t>
            </a:r>
            <a:r>
              <a:rPr sz="180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refers</a:t>
            </a:r>
            <a:r>
              <a:rPr sz="18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to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8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process</a:t>
            </a:r>
            <a:r>
              <a:rPr sz="180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8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estimating</a:t>
            </a:r>
            <a:r>
              <a:rPr sz="18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demand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for</a:t>
            </a:r>
            <a:r>
              <a:rPr sz="18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or</a:t>
            </a:r>
            <a:r>
              <a:rPr sz="18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8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particular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product</a:t>
            </a:r>
            <a:r>
              <a:rPr sz="180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over</a:t>
            </a:r>
            <a:r>
              <a:rPr sz="180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8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specific</a:t>
            </a:r>
            <a:r>
              <a:rPr sz="18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period</a:t>
            </a:r>
            <a:r>
              <a:rPr sz="18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8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time.</a:t>
            </a:r>
            <a:endParaRPr sz="1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 Symbol"/>
              <a:cs typeface="Segoe UI Symbol"/>
            </a:endParaRPr>
          </a:p>
          <a:p>
            <a:pPr marL="12700" marR="12636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Businesses use sales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forecasts 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determine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what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revenue they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will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be </a:t>
            </a:r>
            <a:r>
              <a:rPr sz="18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generating in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particular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timespan 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empower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themselves with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powerful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and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strategic business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plans.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Important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decisions such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as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budgets, hiring,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 incentives,</a:t>
            </a:r>
            <a:r>
              <a:rPr sz="18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goals,</a:t>
            </a:r>
            <a:r>
              <a:rPr sz="18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acquisitions</a:t>
            </a:r>
            <a:r>
              <a:rPr sz="18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80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various</a:t>
            </a:r>
            <a:r>
              <a:rPr sz="18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other</a:t>
            </a:r>
            <a:r>
              <a:rPr sz="18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growth</a:t>
            </a:r>
            <a:r>
              <a:rPr sz="18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plans</a:t>
            </a:r>
            <a:r>
              <a:rPr sz="18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are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affected</a:t>
            </a:r>
            <a:r>
              <a:rPr sz="18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by </a:t>
            </a:r>
            <a:r>
              <a:rPr sz="1800" spc="-4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 revenue the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company is going 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make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in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 coming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months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and for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these plans 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be as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effective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as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they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are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planned 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be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it is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important for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these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forecasts</a:t>
            </a:r>
            <a:r>
              <a:rPr sz="180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also</a:t>
            </a:r>
            <a:r>
              <a:rPr sz="18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as</a:t>
            </a:r>
            <a:r>
              <a:rPr sz="1800" spc="-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good.</a:t>
            </a:r>
            <a:endParaRPr sz="1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Segoe UI Symbol"/>
              <a:cs typeface="Segoe UI Symbo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work</a:t>
            </a:r>
            <a:r>
              <a:rPr sz="18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here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predicts</a:t>
            </a:r>
            <a:r>
              <a:rPr sz="18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8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for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drug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chain</a:t>
            </a:r>
            <a:r>
              <a:rPr sz="180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8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8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European</a:t>
            </a:r>
            <a:r>
              <a:rPr sz="18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market </a:t>
            </a:r>
            <a:r>
              <a:rPr sz="1800" spc="-4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for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time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 period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of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six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weeks and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compares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 results </a:t>
            </a:r>
            <a:r>
              <a:rPr sz="1800" spc="-15" dirty="0">
                <a:solidFill>
                  <a:srgbClr val="202020"/>
                </a:solidFill>
                <a:latin typeface="Segoe UI Symbol"/>
                <a:cs typeface="Segoe UI Symbol"/>
              </a:rPr>
              <a:t>of different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machine </a:t>
            </a:r>
            <a:r>
              <a:rPr sz="18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Segoe UI Symbol"/>
                <a:cs typeface="Segoe UI Symbol"/>
              </a:rPr>
              <a:t>learning</a:t>
            </a:r>
            <a:r>
              <a:rPr sz="180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Segoe UI Symbol"/>
                <a:cs typeface="Segoe UI Symbol"/>
              </a:rPr>
              <a:t>algorithms.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19303"/>
            <a:ext cx="181610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0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at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100" spc="-1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100" spc="10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ar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y</a:t>
            </a:r>
            <a:r>
              <a:rPr sz="2100" spc="-7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1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379552"/>
            <a:ext cx="764222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9565">
              <a:lnSpc>
                <a:spcPts val="1495"/>
              </a:lnSpc>
              <a:spcBef>
                <a:spcPts val="100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40" dirty="0">
                <a:solidFill>
                  <a:srgbClr val="202020"/>
                </a:solidFill>
                <a:latin typeface="Segoe UI"/>
                <a:cs typeface="Segoe UI"/>
              </a:rPr>
              <a:t>Id</a:t>
            </a: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h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3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p</a:t>
            </a:r>
            <a:r>
              <a:rPr sz="1250" spc="-3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125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(</a:t>
            </a:r>
            <a:r>
              <a:rPr sz="1250" spc="-4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3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,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Da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)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u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pl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wit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h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h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60" dirty="0">
                <a:solidFill>
                  <a:srgbClr val="202020"/>
                </a:solidFill>
                <a:latin typeface="Segoe UI"/>
                <a:cs typeface="Segoe UI"/>
              </a:rPr>
              <a:t>S</a:t>
            </a:r>
            <a:r>
              <a:rPr sz="1250" b="1" spc="-35" dirty="0">
                <a:solidFill>
                  <a:srgbClr val="202020"/>
                </a:solidFill>
                <a:latin typeface="Segoe UI"/>
                <a:cs typeface="Segoe UI"/>
              </a:rPr>
              <a:t>t</a:t>
            </a: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o</a:t>
            </a:r>
            <a:r>
              <a:rPr sz="1250" b="1" spc="-45" dirty="0">
                <a:solidFill>
                  <a:srgbClr val="202020"/>
                </a:solidFill>
                <a:latin typeface="Segoe UI"/>
                <a:cs typeface="Segoe UI"/>
              </a:rPr>
              <a:t>re</a:t>
            </a:r>
            <a:r>
              <a:rPr sz="1250" b="1" spc="-110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un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iq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u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Id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e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ch</a:t>
            </a:r>
            <a:r>
              <a:rPr sz="125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5"/>
              </a:lnSpc>
              <a:spcBef>
                <a:spcPts val="10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S</a:t>
            </a:r>
            <a:r>
              <a:rPr sz="1250" b="1" spc="-30" dirty="0">
                <a:solidFill>
                  <a:srgbClr val="202020"/>
                </a:solidFill>
                <a:latin typeface="Segoe UI"/>
                <a:cs typeface="Segoe UI"/>
              </a:rPr>
              <a:t>a</a:t>
            </a: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l</a:t>
            </a:r>
            <a:r>
              <a:rPr sz="1250" b="1" spc="-30" dirty="0">
                <a:solidFill>
                  <a:srgbClr val="202020"/>
                </a:solidFill>
                <a:latin typeface="Segoe UI"/>
                <a:cs typeface="Segoe UI"/>
              </a:rPr>
              <a:t>e</a:t>
            </a:r>
            <a:r>
              <a:rPr sz="1250" b="1" spc="-25" dirty="0">
                <a:solidFill>
                  <a:srgbClr val="202020"/>
                </a:solidFill>
                <a:latin typeface="Segoe UI"/>
                <a:cs typeface="Segoe UI"/>
              </a:rPr>
              <a:t>s</a:t>
            </a:r>
            <a:r>
              <a:rPr sz="1250" b="1" spc="-10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h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u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no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ver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f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y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gi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ven</a:t>
            </a:r>
            <a:r>
              <a:rPr sz="125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y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(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p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35" dirty="0">
                <a:solidFill>
                  <a:srgbClr val="202020"/>
                </a:solidFill>
                <a:latin typeface="Segoe UI Symbol"/>
                <a:cs typeface="Segoe UI Symbol"/>
              </a:rPr>
              <a:t>V</a:t>
            </a:r>
            <a:r>
              <a:rPr sz="1250" spc="-4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1250" spc="-4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bl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)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5" dirty="0">
                <a:solidFill>
                  <a:srgbClr val="202020"/>
                </a:solidFill>
                <a:latin typeface="Segoe UI"/>
                <a:cs typeface="Segoe UI"/>
              </a:rPr>
              <a:t>C</a:t>
            </a:r>
            <a:r>
              <a:rPr sz="1250" b="1" spc="-40" dirty="0">
                <a:solidFill>
                  <a:srgbClr val="202020"/>
                </a:solidFill>
                <a:latin typeface="Segoe UI"/>
                <a:cs typeface="Segoe UI"/>
              </a:rPr>
              <a:t>u</a:t>
            </a: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s</a:t>
            </a:r>
            <a:r>
              <a:rPr sz="1250" b="1" spc="-35" dirty="0">
                <a:solidFill>
                  <a:srgbClr val="202020"/>
                </a:solidFill>
                <a:latin typeface="Segoe UI"/>
                <a:cs typeface="Segoe UI"/>
              </a:rPr>
              <a:t>t</a:t>
            </a: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o</a:t>
            </a:r>
            <a:r>
              <a:rPr sz="1250" b="1" spc="-75" dirty="0">
                <a:solidFill>
                  <a:srgbClr val="202020"/>
                </a:solidFill>
                <a:latin typeface="Segoe UI"/>
                <a:cs typeface="Segoe UI"/>
              </a:rPr>
              <a:t>m</a:t>
            </a:r>
            <a:r>
              <a:rPr sz="1250" b="1" spc="-30" dirty="0">
                <a:solidFill>
                  <a:srgbClr val="202020"/>
                </a:solidFill>
                <a:latin typeface="Segoe UI"/>
                <a:cs typeface="Segoe UI"/>
              </a:rPr>
              <a:t>e</a:t>
            </a:r>
            <a:r>
              <a:rPr sz="1250" b="1" spc="-45" dirty="0">
                <a:solidFill>
                  <a:srgbClr val="202020"/>
                </a:solidFill>
                <a:latin typeface="Segoe UI"/>
                <a:cs typeface="Segoe UI"/>
              </a:rPr>
              <a:t>rs</a:t>
            </a:r>
            <a:r>
              <a:rPr sz="1250" b="1" spc="-80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h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nu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b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4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u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rs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gi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ven</a:t>
            </a:r>
            <a:r>
              <a:rPr sz="125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y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5"/>
              </a:lnSpc>
              <a:spcBef>
                <a:spcPts val="15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25" dirty="0">
                <a:solidFill>
                  <a:srgbClr val="202020"/>
                </a:solidFill>
                <a:latin typeface="Segoe UI"/>
                <a:cs typeface="Segoe UI"/>
              </a:rPr>
              <a:t>Open</a:t>
            </a:r>
            <a:r>
              <a:rPr sz="1250" b="1" spc="-6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30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an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indicator</a:t>
            </a:r>
            <a:r>
              <a:rPr sz="125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for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whether</a:t>
            </a:r>
            <a:r>
              <a:rPr sz="125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was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open: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0 =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closed,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1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=</a:t>
            </a:r>
            <a:r>
              <a:rPr sz="125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open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55" dirty="0">
                <a:solidFill>
                  <a:srgbClr val="202020"/>
                </a:solidFill>
                <a:latin typeface="Segoe UI"/>
                <a:cs typeface="Segoe UI"/>
              </a:rPr>
              <a:t>StateHoliday</a:t>
            </a:r>
            <a:r>
              <a:rPr sz="1250" b="1" spc="-80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indicates</a:t>
            </a:r>
            <a:r>
              <a:rPr sz="125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state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40" dirty="0">
                <a:solidFill>
                  <a:srgbClr val="202020"/>
                </a:solidFill>
                <a:latin typeface="Segoe UI Symbol"/>
                <a:cs typeface="Segoe UI Symbol"/>
              </a:rPr>
              <a:t>holiday.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Normally</a:t>
            </a:r>
            <a:r>
              <a:rPr sz="125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all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stores,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25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few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exceptions,</a:t>
            </a:r>
            <a:r>
              <a:rPr sz="125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are</a:t>
            </a:r>
            <a:r>
              <a:rPr sz="1250" spc="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closed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on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state</a:t>
            </a:r>
            <a:endParaRPr sz="1250">
              <a:latin typeface="Segoe UI Symbol"/>
              <a:cs typeface="Segoe UI Symbol"/>
            </a:endParaRPr>
          </a:p>
          <a:p>
            <a:pPr marL="341630" marR="5080">
              <a:lnSpc>
                <a:spcPts val="1490"/>
              </a:lnSpc>
              <a:spcBef>
                <a:spcPts val="70"/>
              </a:spcBef>
            </a:pP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holidays. Note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that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all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schools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are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closed on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public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holidays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and weekends.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 =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public 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holiday,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b =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Easter </a:t>
            </a:r>
            <a:r>
              <a:rPr sz="1250" spc="-3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holiday,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=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Christmas,</a:t>
            </a:r>
            <a:r>
              <a:rPr sz="125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0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=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None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6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45" dirty="0">
                <a:solidFill>
                  <a:srgbClr val="202020"/>
                </a:solidFill>
                <a:latin typeface="Segoe UI"/>
                <a:cs typeface="Segoe UI"/>
              </a:rPr>
              <a:t>SchoolHoliday</a:t>
            </a:r>
            <a:r>
              <a:rPr sz="1250" b="1" spc="-10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indicates</a:t>
            </a:r>
            <a:r>
              <a:rPr sz="12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if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(Store,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Date)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was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affected</a:t>
            </a:r>
            <a:r>
              <a:rPr sz="1250" spc="-9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by</a:t>
            </a:r>
            <a:r>
              <a:rPr sz="125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closure</a:t>
            </a:r>
            <a:r>
              <a:rPr sz="1250" spc="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public</a:t>
            </a:r>
            <a:r>
              <a:rPr sz="125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schools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70" dirty="0">
                <a:solidFill>
                  <a:srgbClr val="202020"/>
                </a:solidFill>
                <a:latin typeface="Segoe UI"/>
                <a:cs typeface="Segoe UI"/>
              </a:rPr>
              <a:t>StoreType</a:t>
            </a:r>
            <a:r>
              <a:rPr sz="1250" b="1" spc="-130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differentiates</a:t>
            </a:r>
            <a:r>
              <a:rPr sz="1250" spc="-1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between</a:t>
            </a:r>
            <a:r>
              <a:rPr sz="125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4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different</a:t>
            </a:r>
            <a:r>
              <a:rPr sz="125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models: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a,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b,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c,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endParaRPr sz="1250">
              <a:latin typeface="Segoe UI Symbol"/>
              <a:cs typeface="Segoe UI Symbol"/>
            </a:endParaRPr>
          </a:p>
          <a:p>
            <a:pPr marL="341630" marR="581660" indent="-329565">
              <a:lnSpc>
                <a:spcPct val="100099"/>
              </a:lnSpc>
              <a:spcBef>
                <a:spcPts val="10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45" dirty="0">
                <a:solidFill>
                  <a:srgbClr val="202020"/>
                </a:solidFill>
                <a:latin typeface="Segoe UI"/>
                <a:cs typeface="Segoe UI"/>
              </a:rPr>
              <a:t>Assortment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describes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an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assortment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level: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 =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basic,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b = extra, c = extended.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An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assortment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strategy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in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retailing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involves the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number and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type 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of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products that stores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display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for purchase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by </a:t>
            </a:r>
            <a:r>
              <a:rPr sz="1250" spc="-3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consumers.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CompetitionDistance</a:t>
            </a:r>
            <a:r>
              <a:rPr sz="1250" b="1" spc="-70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distance</a:t>
            </a:r>
            <a:r>
              <a:rPr sz="125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in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meters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to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nearest</a:t>
            </a:r>
            <a:r>
              <a:rPr sz="125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competitor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endParaRPr sz="1250">
              <a:latin typeface="Segoe UI Symbol"/>
              <a:cs typeface="Segoe UI Symbol"/>
            </a:endParaRPr>
          </a:p>
          <a:p>
            <a:pPr marL="341630" marR="883285" indent="-329565">
              <a:lnSpc>
                <a:spcPts val="1490"/>
              </a:lnSpc>
              <a:spcBef>
                <a:spcPts val="75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60" dirty="0">
                <a:solidFill>
                  <a:srgbClr val="202020"/>
                </a:solidFill>
                <a:latin typeface="Segoe UI"/>
                <a:cs typeface="Segoe UI"/>
              </a:rPr>
              <a:t>CompetitionOpenSince[Month/Year]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gives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approximate year and month 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of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time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250" spc="-3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nearest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 competitor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was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opened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5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Promo</a:t>
            </a:r>
            <a:r>
              <a:rPr sz="1250" b="1" spc="-6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indicates</a:t>
            </a:r>
            <a:r>
              <a:rPr sz="125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whether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is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running</a:t>
            </a:r>
            <a:r>
              <a:rPr sz="1250" spc="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promo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on</a:t>
            </a:r>
            <a:r>
              <a:rPr sz="125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that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day</a:t>
            </a:r>
            <a:endParaRPr sz="1250">
              <a:latin typeface="Segoe UI Symbol"/>
              <a:cs typeface="Segoe UI Symbol"/>
            </a:endParaRPr>
          </a:p>
          <a:p>
            <a:pPr marL="341630" marR="780415" indent="-329565">
              <a:lnSpc>
                <a:spcPts val="1510"/>
              </a:lnSpc>
              <a:spcBef>
                <a:spcPts val="35"/>
              </a:spcBef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50" dirty="0">
                <a:solidFill>
                  <a:srgbClr val="202020"/>
                </a:solidFill>
                <a:latin typeface="Segoe UI"/>
                <a:cs typeface="Segoe UI"/>
              </a:rPr>
              <a:t>Promo2</a:t>
            </a:r>
            <a:r>
              <a:rPr sz="1250" b="1" spc="-8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Promo2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is</a:t>
            </a:r>
            <a:r>
              <a:rPr sz="125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continuing</a:t>
            </a:r>
            <a:r>
              <a:rPr sz="1250" spc="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consecutive</a:t>
            </a:r>
            <a:r>
              <a:rPr sz="1250" spc="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promotion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for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some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stores: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0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=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is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not </a:t>
            </a:r>
            <a:r>
              <a:rPr sz="1250" spc="-3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participating,</a:t>
            </a:r>
            <a:r>
              <a:rPr sz="125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1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=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is</a:t>
            </a:r>
            <a:r>
              <a:rPr sz="125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participating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4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70" dirty="0">
                <a:solidFill>
                  <a:srgbClr val="202020"/>
                </a:solidFill>
                <a:latin typeface="Segoe UI"/>
                <a:cs typeface="Segoe UI"/>
              </a:rPr>
              <a:t>Promo2Since[Year/Week]</a:t>
            </a:r>
            <a:r>
              <a:rPr sz="1250" b="1" spc="-9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describes</a:t>
            </a:r>
            <a:r>
              <a:rPr sz="12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year</a:t>
            </a:r>
            <a:r>
              <a:rPr sz="125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calendar</a:t>
            </a:r>
            <a:r>
              <a:rPr sz="125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week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when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started</a:t>
            </a:r>
            <a:endParaRPr sz="1250">
              <a:latin typeface="Segoe UI Symbol"/>
              <a:cs typeface="Segoe UI Symbol"/>
            </a:endParaRPr>
          </a:p>
          <a:p>
            <a:pPr marL="341630">
              <a:lnSpc>
                <a:spcPts val="1495"/>
              </a:lnSpc>
              <a:spcBef>
                <a:spcPts val="15"/>
              </a:spcBef>
            </a:pP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pa</a:t>
            </a:r>
            <a:r>
              <a:rPr sz="1250" spc="4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ti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pa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ti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r>
              <a:rPr sz="1250" spc="-1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n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P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2</a:t>
            </a:r>
            <a:endParaRPr sz="1250">
              <a:latin typeface="Segoe UI Symbol"/>
              <a:cs typeface="Segoe UI Symbol"/>
            </a:endParaRPr>
          </a:p>
          <a:p>
            <a:pPr marL="341630" indent="-329565">
              <a:lnSpc>
                <a:spcPts val="1495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250" b="1" spc="-60" dirty="0">
                <a:solidFill>
                  <a:srgbClr val="202020"/>
                </a:solidFill>
                <a:latin typeface="Segoe UI"/>
                <a:cs typeface="Segoe UI"/>
              </a:rPr>
              <a:t>PromoInterval</a:t>
            </a:r>
            <a:r>
              <a:rPr sz="1250" b="1" spc="-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202020"/>
                </a:solidFill>
                <a:latin typeface="Segoe UI"/>
                <a:cs typeface="Segoe UI"/>
              </a:rPr>
              <a:t>-</a:t>
            </a:r>
            <a:r>
              <a:rPr sz="1250" b="1" spc="265" dirty="0">
                <a:solidFill>
                  <a:srgbClr val="202020"/>
                </a:solidFill>
                <a:latin typeface="Segoe UI"/>
                <a:cs typeface="Segoe UI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describes</a:t>
            </a:r>
            <a:r>
              <a:rPr sz="1250" spc="2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250" spc="2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consecutive</a:t>
            </a:r>
            <a:r>
              <a:rPr sz="1250" spc="2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intervals</a:t>
            </a:r>
            <a:r>
              <a:rPr sz="1250" spc="2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Promo2</a:t>
            </a:r>
            <a:r>
              <a:rPr sz="1250" spc="254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is</a:t>
            </a:r>
            <a:r>
              <a:rPr sz="1250" spc="2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started,</a:t>
            </a:r>
            <a:r>
              <a:rPr sz="1250" spc="2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naming</a:t>
            </a:r>
            <a:r>
              <a:rPr sz="1250" spc="29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250" spc="2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months</a:t>
            </a:r>
            <a:r>
              <a:rPr sz="1250" spc="2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endParaRPr sz="1250">
              <a:latin typeface="Segoe UI Symbol"/>
              <a:cs typeface="Segoe UI Symbol"/>
            </a:endParaRPr>
          </a:p>
          <a:p>
            <a:pPr marL="341630">
              <a:lnSpc>
                <a:spcPts val="1495"/>
              </a:lnSpc>
              <a:spcBef>
                <a:spcPts val="10"/>
              </a:spcBef>
            </a:pP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promotion</a:t>
            </a:r>
            <a:r>
              <a:rPr sz="1250" spc="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is</a:t>
            </a:r>
            <a:r>
              <a:rPr sz="1250" spc="30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started</a:t>
            </a:r>
            <a:r>
              <a:rPr sz="1250" spc="3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40" dirty="0">
                <a:solidFill>
                  <a:srgbClr val="202020"/>
                </a:solidFill>
                <a:latin typeface="Segoe UI Symbol"/>
                <a:cs typeface="Segoe UI Symbol"/>
              </a:rPr>
              <a:t>anew.</a:t>
            </a:r>
            <a:r>
              <a:rPr sz="1250" spc="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E.g.</a:t>
            </a:r>
            <a:r>
              <a:rPr sz="1250" spc="3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"Feb,May,Aug,Nov"</a:t>
            </a:r>
            <a:r>
              <a:rPr sz="1250" spc="2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means</a:t>
            </a:r>
            <a:r>
              <a:rPr sz="1250" spc="30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each</a:t>
            </a:r>
            <a:r>
              <a:rPr sz="1250" spc="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round</a:t>
            </a:r>
            <a:r>
              <a:rPr sz="1250" spc="3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starts</a:t>
            </a:r>
            <a:r>
              <a:rPr sz="1250" spc="3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250" spc="3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February,</a:t>
            </a:r>
            <a:r>
              <a:rPr sz="1250" spc="2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May,</a:t>
            </a:r>
            <a:endParaRPr sz="1250">
              <a:latin typeface="Segoe UI Symbol"/>
              <a:cs typeface="Segoe UI Symbol"/>
            </a:endParaRPr>
          </a:p>
          <a:p>
            <a:pPr marL="341630">
              <a:lnSpc>
                <a:spcPts val="1495"/>
              </a:lnSpc>
            </a:pP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August,</a:t>
            </a:r>
            <a:r>
              <a:rPr sz="12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5" dirty="0">
                <a:solidFill>
                  <a:srgbClr val="202020"/>
                </a:solidFill>
                <a:latin typeface="Segoe UI Symbol"/>
                <a:cs typeface="Segoe UI Symbol"/>
              </a:rPr>
              <a:t>November</a:t>
            </a:r>
            <a:r>
              <a:rPr sz="125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25" dirty="0">
                <a:solidFill>
                  <a:srgbClr val="202020"/>
                </a:solidFill>
                <a:latin typeface="Segoe UI Symbol"/>
                <a:cs typeface="Segoe UI Symbol"/>
              </a:rPr>
              <a:t>of</a:t>
            </a:r>
            <a:r>
              <a:rPr sz="1250" spc="-15" dirty="0">
                <a:solidFill>
                  <a:srgbClr val="202020"/>
                </a:solidFill>
                <a:latin typeface="Segoe UI Symbol"/>
                <a:cs typeface="Segoe UI Symbol"/>
              </a:rPr>
              <a:t> any</a:t>
            </a:r>
            <a:r>
              <a:rPr sz="125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dirty="0">
                <a:solidFill>
                  <a:srgbClr val="202020"/>
                </a:solidFill>
                <a:latin typeface="Segoe UI Symbol"/>
                <a:cs typeface="Segoe UI Symbol"/>
              </a:rPr>
              <a:t>given</a:t>
            </a:r>
            <a:r>
              <a:rPr sz="125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year</a:t>
            </a:r>
            <a:r>
              <a:rPr sz="125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for that</a:t>
            </a:r>
            <a:r>
              <a:rPr sz="12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25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store.</a:t>
            </a:r>
            <a:endParaRPr sz="12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90678"/>
            <a:ext cx="12611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p</a:t>
            </a: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p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roac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h</a:t>
            </a:r>
            <a:r>
              <a:rPr sz="2100" spc="-7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1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400" y="477392"/>
            <a:ext cx="5622290" cy="449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39"/>
              </a:lnSpc>
              <a:spcBef>
                <a:spcPts val="90"/>
              </a:spcBef>
            </a:pPr>
            <a:r>
              <a:rPr sz="145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5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following</a:t>
            </a:r>
            <a:r>
              <a:rPr sz="1450" spc="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approach</a:t>
            </a:r>
            <a:r>
              <a:rPr sz="1450" spc="9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was</a:t>
            </a:r>
            <a:r>
              <a:rPr sz="145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followed</a:t>
            </a:r>
            <a:r>
              <a:rPr sz="1450" spc="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5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5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completion</a:t>
            </a:r>
            <a:r>
              <a:rPr sz="1450" spc="1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5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5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project:</a:t>
            </a:r>
            <a:endParaRPr sz="1450">
              <a:latin typeface="Microsoft Sans Serif"/>
              <a:cs typeface="Microsoft Sans Serif"/>
            </a:endParaRPr>
          </a:p>
          <a:p>
            <a:pPr marL="469900" indent="-323850">
              <a:lnSpc>
                <a:spcPts val="15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-65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es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250" b="1" spc="-10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75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endParaRPr sz="1250">
              <a:latin typeface="Segoe UI"/>
              <a:cs typeface="Segoe UI"/>
            </a:endParaRPr>
          </a:p>
          <a:p>
            <a:pPr marL="469900" indent="-323850">
              <a:lnSpc>
                <a:spcPct val="100000"/>
              </a:lnSpc>
              <a:spcBef>
                <a:spcPts val="10"/>
              </a:spcBef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-4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ol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7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on</a:t>
            </a:r>
            <a:r>
              <a:rPr sz="1250" b="1" spc="-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nd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pr</a:t>
            </a:r>
            <a:r>
              <a:rPr sz="1250" b="1" spc="-8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si</a:t>
            </a:r>
            <a:r>
              <a:rPr sz="1250" b="1" spc="-6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endParaRPr sz="125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950" b="1" spc="-5" dirty="0">
                <a:solidFill>
                  <a:srgbClr val="202020"/>
                </a:solidFill>
                <a:latin typeface="Segoe UI"/>
                <a:cs typeface="Segoe UI"/>
              </a:rPr>
              <a:t>-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ta</a:t>
            </a:r>
            <a:r>
              <a:rPr sz="95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Cle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10"/>
              </a:lnSpc>
              <a:spcBef>
                <a:spcPts val="10"/>
              </a:spcBef>
              <a:buChar char="-"/>
              <a:tabLst>
                <a:tab pos="1001394" algn="l"/>
              </a:tabLst>
            </a:pP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Mi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ss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ing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ta</a:t>
            </a:r>
            <a:r>
              <a:rPr sz="95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Ha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ndl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10"/>
              </a:lnSpc>
              <a:buChar char="-"/>
              <a:tabLst>
                <a:tab pos="1001394" algn="l"/>
              </a:tabLst>
            </a:pP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Mer</a:t>
            </a:r>
            <a:r>
              <a:rPr sz="950" spc="1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ing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95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ase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endParaRPr sz="950">
              <a:latin typeface="Segoe UI Symbol"/>
              <a:cs typeface="Segoe UI Symbol"/>
            </a:endParaRPr>
          </a:p>
          <a:p>
            <a:pPr marL="469900" indent="-323850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95" dirty="0">
                <a:solidFill>
                  <a:srgbClr val="6F2F9F"/>
                </a:solidFill>
                <a:latin typeface="Segoe UI"/>
                <a:cs typeface="Segoe UI"/>
              </a:rPr>
              <a:t>x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lo</a:t>
            </a:r>
            <a:r>
              <a:rPr sz="1250" b="1" spc="-4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250" b="1" spc="-7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250" b="1" spc="-70" dirty="0">
                <a:solidFill>
                  <a:srgbClr val="6F2F9F"/>
                </a:solidFill>
                <a:latin typeface="Segoe UI"/>
                <a:cs typeface="Segoe UI"/>
              </a:rPr>
              <a:t>y</a:t>
            </a:r>
            <a:r>
              <a:rPr sz="1250" b="1" spc="-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4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13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4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250" b="1" spc="-75" dirty="0">
                <a:solidFill>
                  <a:srgbClr val="6F2F9F"/>
                </a:solidFill>
                <a:latin typeface="Segoe UI"/>
                <a:cs typeface="Segoe UI"/>
              </a:rPr>
              <a:t>y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si</a:t>
            </a:r>
            <a:r>
              <a:rPr sz="1250" b="1" spc="-2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endParaRPr sz="125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950" b="1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95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Hypotheses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35"/>
              </a:lnSpc>
              <a:spcBef>
                <a:spcPts val="15"/>
              </a:spcBef>
              <a:buChar char="-"/>
              <a:tabLst>
                <a:tab pos="1001394" algn="l"/>
              </a:tabLst>
            </a:pP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te</a:t>
            </a:r>
            <a:r>
              <a:rPr sz="950" spc="1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ic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l</a:t>
            </a:r>
            <a:r>
              <a:rPr sz="950" spc="-1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tu</a:t>
            </a:r>
            <a:r>
              <a:rPr sz="950" spc="-25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es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15"/>
              </a:lnSpc>
              <a:buChar char="-"/>
              <a:tabLst>
                <a:tab pos="1001394" algn="l"/>
              </a:tabLst>
            </a:pP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ContinuousFeatures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25"/>
              </a:lnSpc>
              <a:buChar char="-"/>
              <a:tabLst>
                <a:tab pos="1001394" algn="l"/>
              </a:tabLst>
            </a:pP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lu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V</a:t>
            </a:r>
            <a:r>
              <a:rPr sz="950" spc="-3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li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-30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r>
              <a:rPr sz="95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Hy</a:t>
            </a:r>
            <a:r>
              <a:rPr sz="950" spc="15" dirty="0">
                <a:solidFill>
                  <a:srgbClr val="202020"/>
                </a:solidFill>
                <a:latin typeface="Segoe UI Symbol"/>
                <a:cs typeface="Segoe UI Symbol"/>
              </a:rPr>
              <a:t>p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th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eses</a:t>
            </a:r>
            <a:endParaRPr sz="950">
              <a:latin typeface="Segoe UI Symbol"/>
              <a:cs typeface="Segoe UI Symbol"/>
            </a:endParaRPr>
          </a:p>
          <a:p>
            <a:pPr marL="469900" indent="-323850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pu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7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endParaRPr sz="125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950" b="1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95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Feature</a:t>
            </a:r>
            <a:r>
              <a:rPr sz="95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Engineering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35"/>
              </a:lnSpc>
              <a:spcBef>
                <a:spcPts val="10"/>
              </a:spcBef>
              <a:buChar char="-"/>
              <a:tabLst>
                <a:tab pos="1001394" algn="l"/>
              </a:tabLst>
            </a:pP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utl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er</a:t>
            </a:r>
            <a:r>
              <a:rPr sz="950" spc="-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De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te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ti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Tre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20"/>
              </a:lnSpc>
              <a:buChar char="-"/>
              <a:tabLst>
                <a:tab pos="1001394" algn="l"/>
              </a:tabLst>
            </a:pP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tu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re</a:t>
            </a:r>
            <a:r>
              <a:rPr sz="950" spc="-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ling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20"/>
              </a:lnSpc>
              <a:buChar char="-"/>
              <a:tabLst>
                <a:tab pos="1001394" algn="l"/>
              </a:tabLst>
            </a:pP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te</a:t>
            </a:r>
            <a:r>
              <a:rPr sz="950" spc="1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ic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l</a:t>
            </a:r>
            <a:r>
              <a:rPr sz="950" spc="-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ta</a:t>
            </a:r>
            <a:r>
              <a:rPr sz="95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co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di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endParaRPr sz="950">
              <a:latin typeface="Segoe UI Symbol"/>
              <a:cs typeface="Segoe UI Symbol"/>
            </a:endParaRPr>
          </a:p>
          <a:p>
            <a:pPr marL="469900" indent="-323850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Modeling</a:t>
            </a:r>
            <a:endParaRPr sz="125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950" b="1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95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Tr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95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Segoe UI Symbol"/>
                <a:cs typeface="Segoe UI Symbol"/>
              </a:rPr>
              <a:t>Tes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spc="15" dirty="0">
                <a:solidFill>
                  <a:srgbClr val="202020"/>
                </a:solidFill>
                <a:latin typeface="Segoe UI Symbol"/>
                <a:cs typeface="Segoe UI Symbol"/>
              </a:rPr>
              <a:t>p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li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35"/>
              </a:lnSpc>
              <a:spcBef>
                <a:spcPts val="10"/>
              </a:spcBef>
              <a:buChar char="-"/>
              <a:tabLst>
                <a:tab pos="1001394" algn="l"/>
              </a:tabLst>
            </a:pP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B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ase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li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el</a:t>
            </a:r>
            <a:r>
              <a:rPr sz="9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- De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-10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Tree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35"/>
              </a:lnSpc>
              <a:buChar char="-"/>
              <a:tabLst>
                <a:tab pos="1001394" algn="l"/>
              </a:tabLst>
            </a:pP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nd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el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10"/>
              </a:lnSpc>
              <a:spcBef>
                <a:spcPts val="10"/>
              </a:spcBef>
              <a:buChar char="-"/>
              <a:tabLst>
                <a:tab pos="1001394" algn="l"/>
              </a:tabLst>
            </a:pP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Random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Forest</a:t>
            </a:r>
            <a:r>
              <a:rPr sz="95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Hyperparameter</a:t>
            </a:r>
            <a:r>
              <a:rPr sz="95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Tuning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10"/>
              </a:lnSpc>
              <a:buChar char="-"/>
              <a:tabLst>
                <a:tab pos="1001394" algn="l"/>
              </a:tabLst>
            </a:pP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nd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tu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re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15" dirty="0">
                <a:solidFill>
                  <a:srgbClr val="202020"/>
                </a:solidFill>
                <a:latin typeface="Segoe UI Symbol"/>
                <a:cs typeface="Segoe UI Symbol"/>
              </a:rPr>
              <a:t>p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nc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endParaRPr sz="950">
              <a:latin typeface="Segoe UI Symbol"/>
              <a:cs typeface="Segoe UI Symbol"/>
            </a:endParaRPr>
          </a:p>
          <a:p>
            <a:pPr marL="469900" indent="-323850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10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250" b="1" spc="-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10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250" b="1" spc="-1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2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250" b="1" spc="-10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65" dirty="0">
                <a:solidFill>
                  <a:srgbClr val="6F2F9F"/>
                </a:solidFill>
                <a:latin typeface="Segoe UI"/>
                <a:cs typeface="Segoe UI"/>
              </a:rPr>
              <a:t>rm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an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ce</a:t>
            </a:r>
            <a:r>
              <a:rPr sz="1250" b="1" spc="-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nd</a:t>
            </a:r>
            <a:r>
              <a:rPr sz="1250" b="1" spc="-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2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v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al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6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7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endParaRPr sz="125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950" b="1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95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V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i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u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li</a:t>
            </a:r>
            <a:r>
              <a:rPr sz="950" spc="-25" dirty="0">
                <a:solidFill>
                  <a:srgbClr val="202020"/>
                </a:solidFill>
                <a:latin typeface="Segoe UI Symbol"/>
                <a:cs typeface="Segoe UI Symbol"/>
              </a:rPr>
              <a:t>z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g</a:t>
            </a:r>
            <a:r>
              <a:rPr sz="95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el</a:t>
            </a:r>
            <a:r>
              <a:rPr sz="9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P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er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ma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c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e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endParaRPr sz="950">
              <a:latin typeface="Segoe UI Symbol"/>
              <a:cs typeface="Segoe UI Symbol"/>
            </a:endParaRPr>
          </a:p>
          <a:p>
            <a:pPr marL="1000760" indent="-74295">
              <a:lnSpc>
                <a:spcPts val="1120"/>
              </a:lnSpc>
              <a:spcBef>
                <a:spcPts val="15"/>
              </a:spcBef>
              <a:buChar char="-"/>
              <a:tabLst>
                <a:tab pos="1001394" algn="l"/>
              </a:tabLst>
            </a:pP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nd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F</a:t>
            </a:r>
            <a:r>
              <a:rPr sz="950" spc="-10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re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t</a:t>
            </a:r>
            <a:r>
              <a:rPr sz="95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v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s</a:t>
            </a:r>
            <a:r>
              <a:rPr sz="95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B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ase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line</a:t>
            </a:r>
            <a:r>
              <a:rPr sz="950" spc="-9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</a:t>
            </a:r>
            <a:r>
              <a:rPr sz="950" spc="-5" dirty="0">
                <a:solidFill>
                  <a:srgbClr val="202020"/>
                </a:solidFill>
                <a:latin typeface="Segoe UI Symbol"/>
                <a:cs typeface="Segoe UI Symbol"/>
              </a:rPr>
              <a:t>o</a:t>
            </a:r>
            <a:r>
              <a:rPr sz="950" spc="10" dirty="0">
                <a:solidFill>
                  <a:srgbClr val="202020"/>
                </a:solidFill>
                <a:latin typeface="Segoe UI Symbol"/>
                <a:cs typeface="Segoe UI Symbol"/>
              </a:rPr>
              <a:t>d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el</a:t>
            </a:r>
            <a:endParaRPr sz="950">
              <a:latin typeface="Segoe UI Symbol"/>
              <a:cs typeface="Segoe UI Symbol"/>
            </a:endParaRPr>
          </a:p>
          <a:p>
            <a:pPr marL="1033780" indent="-73660">
              <a:lnSpc>
                <a:spcPts val="1110"/>
              </a:lnSpc>
              <a:buChar char="-"/>
              <a:tabLst>
                <a:tab pos="1034415" algn="l"/>
              </a:tabLst>
            </a:pP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Random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Forest</a:t>
            </a:r>
            <a:r>
              <a:rPr sz="95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Tuned</a:t>
            </a:r>
            <a:r>
              <a:rPr sz="95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vs Baseline</a:t>
            </a:r>
            <a:r>
              <a:rPr sz="950" spc="-9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95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Random</a:t>
            </a:r>
            <a:r>
              <a:rPr sz="950" spc="-8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dirty="0">
                <a:solidFill>
                  <a:srgbClr val="202020"/>
                </a:solidFill>
                <a:latin typeface="Segoe UI Symbol"/>
                <a:cs typeface="Segoe UI Symbol"/>
              </a:rPr>
              <a:t>Forest</a:t>
            </a:r>
            <a:r>
              <a:rPr sz="95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950" spc="5" dirty="0">
                <a:solidFill>
                  <a:srgbClr val="202020"/>
                </a:solidFill>
                <a:latin typeface="Segoe UI Symbol"/>
                <a:cs typeface="Segoe UI Symbol"/>
              </a:rPr>
              <a:t>Models</a:t>
            </a:r>
            <a:endParaRPr sz="950">
              <a:latin typeface="Segoe UI Symbol"/>
              <a:cs typeface="Segoe UI Symbol"/>
            </a:endParaRPr>
          </a:p>
          <a:p>
            <a:pPr marL="469900" indent="-323850">
              <a:lnSpc>
                <a:spcPts val="1490"/>
              </a:lnSpc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250" b="1" spc="-1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1250" b="1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1250" b="1" spc="-1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1250" b="1" spc="-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125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250" b="1" spc="-65" dirty="0">
                <a:solidFill>
                  <a:srgbClr val="6F2F9F"/>
                </a:solidFill>
                <a:latin typeface="Segoe UI"/>
                <a:cs typeface="Segoe UI"/>
              </a:rPr>
              <a:t>w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25" dirty="0">
                <a:solidFill>
                  <a:srgbClr val="6F2F9F"/>
                </a:solidFill>
                <a:latin typeface="Segoe UI"/>
                <a:cs typeface="Segoe UI"/>
              </a:rPr>
              <a:t>se</a:t>
            </a:r>
            <a:r>
              <a:rPr sz="1250" b="1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1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250" b="1" spc="-3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250" b="1" spc="-2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250" b="1" spc="-10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5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re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250" b="1" spc="-7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250" b="1" spc="-3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250" b="1" spc="-7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250" b="1" spc="-2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endParaRPr sz="1250">
              <a:latin typeface="Segoe UI"/>
              <a:cs typeface="Segoe UI"/>
            </a:endParaRPr>
          </a:p>
          <a:p>
            <a:pPr marL="469900" indent="-323850"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Conclusion</a:t>
            </a:r>
            <a:r>
              <a:rPr sz="1250" b="1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250" b="1" spc="-40" dirty="0">
                <a:solidFill>
                  <a:srgbClr val="6F2F9F"/>
                </a:solidFill>
                <a:latin typeface="Segoe UI"/>
                <a:cs typeface="Segoe UI"/>
              </a:rPr>
              <a:t>and </a:t>
            </a:r>
            <a:r>
              <a:rPr sz="1250" b="1" spc="-50" dirty="0">
                <a:solidFill>
                  <a:srgbClr val="6F2F9F"/>
                </a:solidFill>
                <a:latin typeface="Segoe UI"/>
                <a:cs typeface="Segoe UI"/>
              </a:rPr>
              <a:t>Recommendations</a:t>
            </a:r>
            <a:endParaRPr sz="12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99" y="186309"/>
            <a:ext cx="30537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Exp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lor</a:t>
            </a:r>
            <a:r>
              <a:rPr sz="2100" spc="-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tory</a:t>
            </a:r>
            <a:r>
              <a:rPr sz="2100" spc="-7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spc="5" dirty="0">
                <a:solidFill>
                  <a:srgbClr val="E36C09"/>
                </a:solidFill>
                <a:latin typeface="Candara"/>
                <a:cs typeface="Candara"/>
              </a:rPr>
              <a:t>Data</a:t>
            </a:r>
            <a:r>
              <a:rPr sz="2100" spc="-22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spc="-10" dirty="0">
                <a:solidFill>
                  <a:srgbClr val="E36C09"/>
                </a:solidFill>
                <a:latin typeface="Candara"/>
                <a:cs typeface="Candara"/>
              </a:rPr>
              <a:t>An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alysis</a:t>
            </a:r>
            <a:r>
              <a:rPr sz="2100" spc="-9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1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1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299" y="562316"/>
            <a:ext cx="7528559" cy="42443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600" dirty="0">
                <a:solidFill>
                  <a:srgbClr val="6F2F9F"/>
                </a:solidFill>
                <a:latin typeface="Segoe UI Symbol"/>
                <a:cs typeface="Segoe UI Symbol"/>
              </a:rPr>
              <a:t>Hypotheses</a:t>
            </a:r>
            <a:endParaRPr sz="1600">
              <a:latin typeface="Segoe UI Symbol"/>
              <a:cs typeface="Segoe UI Symbol"/>
            </a:endParaRPr>
          </a:p>
          <a:p>
            <a:pPr marL="12700" marR="231140">
              <a:lnSpc>
                <a:spcPts val="1800"/>
              </a:lnSpc>
              <a:spcBef>
                <a:spcPts val="40"/>
              </a:spcBef>
            </a:pPr>
            <a:r>
              <a:rPr sz="13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Just</a:t>
            </a:r>
            <a:r>
              <a:rPr sz="1300" spc="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by</a:t>
            </a:r>
            <a:r>
              <a:rPr sz="13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observing</a:t>
            </a:r>
            <a:r>
              <a:rPr sz="13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3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head</a:t>
            </a:r>
            <a:r>
              <a:rPr sz="13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3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3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dataset</a:t>
            </a:r>
            <a:r>
              <a:rPr sz="13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3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understanding</a:t>
            </a:r>
            <a:r>
              <a:rPr sz="1300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3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features</a:t>
            </a:r>
            <a:r>
              <a:rPr sz="13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involved </a:t>
            </a:r>
            <a:r>
              <a:rPr sz="130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3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02020"/>
                </a:solidFill>
                <a:latin typeface="Microsoft Sans Serif"/>
                <a:cs typeface="Microsoft Sans Serif"/>
              </a:rPr>
              <a:t>it, </a:t>
            </a:r>
            <a:r>
              <a:rPr sz="13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3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following </a:t>
            </a:r>
            <a:r>
              <a:rPr sz="1300" spc="-3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hypotheses</a:t>
            </a:r>
            <a:r>
              <a:rPr sz="13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could</a:t>
            </a:r>
            <a:r>
              <a:rPr sz="13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be</a:t>
            </a:r>
            <a:r>
              <a:rPr sz="13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framed: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469265" marR="231140" indent="-32956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There's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feature called "DayOfWeek"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with the 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values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1-7 denoting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each day 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of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the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week.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There </a:t>
            </a:r>
            <a:r>
              <a:rPr sz="1300" spc="-3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be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a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week off probably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Sunday when the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stores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be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closed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and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we would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get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low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overall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sales.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2020"/>
              </a:buClr>
              <a:buFont typeface="Microsoft Sans Serif"/>
              <a:buChar char="●"/>
            </a:pPr>
            <a:endParaRPr sz="1200">
              <a:latin typeface="Segoe UI Symbol"/>
              <a:cs typeface="Segoe UI Symbol"/>
            </a:endParaRPr>
          </a:p>
          <a:p>
            <a:pPr marL="469900" indent="-32956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Customers</a:t>
            </a:r>
            <a:r>
              <a:rPr sz="130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have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positive</a:t>
            </a:r>
            <a:r>
              <a:rPr sz="1300" spc="-7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correlation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 with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Sales.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02020"/>
              </a:buClr>
              <a:buFont typeface="Microsoft Sans Serif"/>
              <a:buChar char="●"/>
            </a:pPr>
            <a:endParaRPr sz="1200">
              <a:latin typeface="Segoe UI Symbol"/>
              <a:cs typeface="Segoe UI Symbol"/>
            </a:endParaRPr>
          </a:p>
          <a:p>
            <a:pPr marL="469900" indent="-329565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Store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type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and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Assortment</a:t>
            </a:r>
            <a:r>
              <a:rPr sz="130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strategy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involved</a:t>
            </a:r>
            <a:r>
              <a:rPr sz="13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would</a:t>
            </a: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3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having</a:t>
            </a:r>
            <a:r>
              <a:rPr sz="130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certain effect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on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as</a:t>
            </a:r>
            <a:r>
              <a:rPr sz="1300" spc="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well.</a:t>
            </a:r>
            <a:endParaRPr sz="1300">
              <a:latin typeface="Segoe UI Symbol"/>
              <a:cs typeface="Segoe UI Symbol"/>
            </a:endParaRPr>
          </a:p>
          <a:p>
            <a:pPr marL="469265">
              <a:lnSpc>
                <a:spcPct val="100000"/>
              </a:lnSpc>
            </a:pP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Some</a:t>
            </a:r>
            <a:r>
              <a:rPr sz="1300" spc="-5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premium</a:t>
            </a:r>
            <a:r>
              <a:rPr sz="13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high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quality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products</a:t>
            </a:r>
            <a:r>
              <a:rPr sz="1300" spc="-7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fetch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more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revenue.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Segoe UI Symbol"/>
              <a:cs typeface="Segoe UI Symbol"/>
            </a:endParaRPr>
          </a:p>
          <a:p>
            <a:pPr marL="469900" indent="-329565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Promotion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should</a:t>
            </a: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having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a</a:t>
            </a:r>
            <a:r>
              <a:rPr sz="1300" spc="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positive</a:t>
            </a:r>
            <a:r>
              <a:rPr sz="1300" spc="-6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correlation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with</a:t>
            </a:r>
            <a:r>
              <a:rPr sz="1300" spc="-3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Sales.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Microsoft Sans Serif"/>
              <a:buChar char="●"/>
            </a:pPr>
            <a:endParaRPr sz="1200">
              <a:latin typeface="Segoe UI Symbol"/>
              <a:cs typeface="Segoe UI Symbol"/>
            </a:endParaRPr>
          </a:p>
          <a:p>
            <a:pPr marL="469265" marR="459105" indent="-329565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Some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stores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are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closed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due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to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refurbishment,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those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</a:t>
            </a:r>
            <a:r>
              <a:rPr sz="13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generate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0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revenue</a:t>
            </a:r>
            <a:r>
              <a:rPr sz="1300" spc="-2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for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that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time </a:t>
            </a:r>
            <a:r>
              <a:rPr sz="1300" spc="-3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period.</a:t>
            </a:r>
            <a:endParaRPr sz="13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2020"/>
              </a:buClr>
              <a:buFont typeface="Microsoft Sans Serif"/>
              <a:buChar char="●"/>
            </a:pPr>
            <a:endParaRPr sz="1200">
              <a:latin typeface="Segoe UI Symbol"/>
              <a:cs typeface="Segoe UI Symbol"/>
            </a:endParaRPr>
          </a:p>
          <a:p>
            <a:pPr marL="469900" indent="-32956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There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</a:t>
            </a:r>
            <a:r>
              <a:rPr sz="1300" spc="-4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202020"/>
                </a:solidFill>
                <a:latin typeface="Segoe UI Symbol"/>
                <a:cs typeface="Segoe UI Symbol"/>
              </a:rPr>
              <a:t>some</a:t>
            </a:r>
            <a:r>
              <a:rPr sz="1300" spc="-2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seasonality</a:t>
            </a:r>
            <a:r>
              <a:rPr sz="1300" spc="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involved</a:t>
            </a:r>
            <a:r>
              <a:rPr sz="1300" spc="-8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in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the</a:t>
            </a:r>
            <a:r>
              <a:rPr sz="1300" spc="-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r>
              <a:rPr sz="1300" spc="1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pattern,</a:t>
            </a:r>
            <a:r>
              <a:rPr sz="1300" spc="-3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probably</a:t>
            </a:r>
            <a:r>
              <a:rPr sz="1300" spc="-45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before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holidays</a:t>
            </a:r>
            <a:r>
              <a:rPr sz="1300" spc="-5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202020"/>
                </a:solidFill>
                <a:latin typeface="Segoe UI Symbol"/>
                <a:cs typeface="Segoe UI Symbol"/>
              </a:rPr>
              <a:t>sales</a:t>
            </a:r>
            <a:endParaRPr sz="1300">
              <a:latin typeface="Segoe UI Symbol"/>
              <a:cs typeface="Segoe UI Symbol"/>
            </a:endParaRPr>
          </a:p>
          <a:p>
            <a:pPr marL="469265">
              <a:lnSpc>
                <a:spcPct val="100000"/>
              </a:lnSpc>
            </a:pP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would</a:t>
            </a:r>
            <a:r>
              <a:rPr sz="13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be</a:t>
            </a:r>
            <a:r>
              <a:rPr sz="1300" spc="-60" dirty="0">
                <a:solidFill>
                  <a:srgbClr val="202020"/>
                </a:solidFill>
                <a:latin typeface="Segoe UI Symbol"/>
                <a:cs typeface="Segoe UI Symbol"/>
              </a:rPr>
              <a:t> </a:t>
            </a:r>
            <a:r>
              <a:rPr sz="1300" spc="-5" dirty="0">
                <a:solidFill>
                  <a:srgbClr val="202020"/>
                </a:solidFill>
                <a:latin typeface="Segoe UI Symbol"/>
                <a:cs typeface="Segoe UI Symbol"/>
              </a:rPr>
              <a:t>high.</a:t>
            </a:r>
            <a:endParaRPr sz="13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98" y="209567"/>
            <a:ext cx="3637444" cy="23819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5334" y="209567"/>
            <a:ext cx="3637444" cy="23629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743" y="2508503"/>
            <a:ext cx="3761231" cy="24963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7121" y="2861894"/>
            <a:ext cx="430403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8890" indent="-329565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sz="1400" spc="-10" dirty="0">
                <a:latin typeface="Segoe UI Symbol"/>
                <a:cs typeface="Segoe UI Symbol"/>
              </a:rPr>
              <a:t>There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were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more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sales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on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spc="-30" dirty="0">
                <a:latin typeface="Segoe UI Symbol"/>
                <a:cs typeface="Segoe UI Symbol"/>
              </a:rPr>
              <a:t>Monday,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probably </a:t>
            </a:r>
            <a:r>
              <a:rPr sz="1400" spc="-5" dirty="0">
                <a:latin typeface="Segoe UI Symbol"/>
                <a:cs typeface="Segoe UI Symbol"/>
              </a:rPr>
              <a:t> because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shops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generally</a:t>
            </a:r>
            <a:r>
              <a:rPr sz="1400" spc="-5" dirty="0">
                <a:latin typeface="Segoe UI Symbol"/>
                <a:cs typeface="Segoe UI Symbol"/>
              </a:rPr>
              <a:t> remain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closed</a:t>
            </a:r>
            <a:r>
              <a:rPr sz="1400" spc="37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on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Sundays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which</a:t>
            </a:r>
            <a:r>
              <a:rPr sz="1400" spc="-5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had</a:t>
            </a:r>
            <a:r>
              <a:rPr sz="1400" spc="37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the</a:t>
            </a:r>
            <a:r>
              <a:rPr sz="1400" spc="-3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lowest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in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week.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●"/>
            </a:pPr>
            <a:endParaRPr sz="1250">
              <a:latin typeface="Segoe UI Symbol"/>
              <a:cs typeface="Segoe UI Symbol"/>
            </a:endParaRPr>
          </a:p>
          <a:p>
            <a:pPr marL="342265" indent="-329565">
              <a:lnSpc>
                <a:spcPct val="10000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400" spc="-15" dirty="0">
                <a:latin typeface="Segoe UI Symbol"/>
                <a:cs typeface="Segoe UI Symbol"/>
              </a:rPr>
              <a:t>Promo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leads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to</a:t>
            </a:r>
            <a:r>
              <a:rPr sz="1400" spc="-3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more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sales.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●"/>
            </a:pPr>
            <a:endParaRPr sz="1250">
              <a:latin typeface="Segoe UI Symbol"/>
              <a:cs typeface="Segoe UI Symbol"/>
            </a:endParaRPr>
          </a:p>
          <a:p>
            <a:pPr marL="341630" marR="5080" indent="-329565">
              <a:lnSpc>
                <a:spcPct val="100000"/>
              </a:lnSpc>
              <a:buFont typeface="Microsoft Sans Serif"/>
              <a:buChar char="●"/>
              <a:tabLst>
                <a:tab pos="341630" algn="l"/>
                <a:tab pos="342265" algn="l"/>
              </a:tabLst>
            </a:pPr>
            <a:r>
              <a:rPr sz="1400" spc="-10" dirty="0">
                <a:latin typeface="Segoe UI Symbol"/>
                <a:cs typeface="Segoe UI Symbol"/>
              </a:rPr>
              <a:t>Normally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all</a:t>
            </a:r>
            <a:r>
              <a:rPr sz="1400" spc="-10" dirty="0">
                <a:latin typeface="Segoe UI Symbol"/>
                <a:cs typeface="Segoe UI Symbol"/>
              </a:rPr>
              <a:t> stores,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with</a:t>
            </a:r>
            <a:r>
              <a:rPr sz="1400" spc="-10" dirty="0">
                <a:latin typeface="Segoe UI Symbol"/>
                <a:cs typeface="Segoe UI Symbol"/>
              </a:rPr>
              <a:t> few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exceptions,</a:t>
            </a:r>
            <a:r>
              <a:rPr sz="1400" spc="-3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are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closed </a:t>
            </a:r>
            <a:r>
              <a:rPr sz="1400" spc="-36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on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state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holidays.</a:t>
            </a:r>
            <a:r>
              <a:rPr sz="1400" spc="-4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Lowest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of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Sales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were</a:t>
            </a:r>
            <a:r>
              <a:rPr sz="1400" spc="3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seen</a:t>
            </a:r>
            <a:r>
              <a:rPr sz="1400" spc="5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on </a:t>
            </a:r>
            <a:r>
              <a:rPr sz="1400" dirty="0">
                <a:latin typeface="Segoe UI Symbol"/>
                <a:cs typeface="Segoe UI Symbol"/>
              </a:rPr>
              <a:t> state</a:t>
            </a:r>
            <a:r>
              <a:rPr sz="1400" spc="37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holidays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especially</a:t>
            </a:r>
            <a:r>
              <a:rPr sz="1400" spc="-3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on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Christmas.</a:t>
            </a:r>
            <a:endParaRPr sz="1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748" y="456385"/>
            <a:ext cx="3695331" cy="23790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8668" y="456385"/>
            <a:ext cx="3704855" cy="23790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9487" y="2903677"/>
            <a:ext cx="7618730" cy="1734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7980" marR="5080" indent="-335280">
              <a:lnSpc>
                <a:spcPct val="100000"/>
              </a:lnSpc>
              <a:spcBef>
                <a:spcPts val="110"/>
              </a:spcBef>
              <a:buFont typeface="Microsoft Sans Serif"/>
              <a:buChar char="●"/>
              <a:tabLst>
                <a:tab pos="347345" algn="l"/>
                <a:tab pos="347980" algn="l"/>
              </a:tabLst>
            </a:pPr>
            <a:r>
              <a:rPr sz="1600" spc="5" dirty="0">
                <a:latin typeface="Segoe UI Symbol"/>
                <a:cs typeface="Segoe UI Symbol"/>
              </a:rPr>
              <a:t>A </a:t>
            </a:r>
            <a:r>
              <a:rPr sz="1600" spc="-10" dirty="0">
                <a:latin typeface="Segoe UI Symbol"/>
                <a:cs typeface="Segoe UI Symbol"/>
              </a:rPr>
              <a:t>bar </a:t>
            </a:r>
            <a:r>
              <a:rPr sz="1600" spc="-5" dirty="0">
                <a:latin typeface="Segoe UI Symbol"/>
                <a:cs typeface="Segoe UI Symbol"/>
              </a:rPr>
              <a:t>plot </a:t>
            </a:r>
            <a:r>
              <a:rPr sz="1600" spc="-10" dirty="0">
                <a:latin typeface="Segoe UI Symbol"/>
                <a:cs typeface="Segoe UI Symbol"/>
              </a:rPr>
              <a:t>represents </a:t>
            </a:r>
            <a:r>
              <a:rPr sz="1600" spc="5" dirty="0">
                <a:latin typeface="Segoe UI Symbol"/>
                <a:cs typeface="Segoe UI Symbol"/>
              </a:rPr>
              <a:t>an </a:t>
            </a:r>
            <a:r>
              <a:rPr sz="1600" spc="-5" dirty="0">
                <a:latin typeface="Segoe UI Symbol"/>
                <a:cs typeface="Segoe UI Symbol"/>
              </a:rPr>
              <a:t>estimate </a:t>
            </a:r>
            <a:r>
              <a:rPr sz="1600" spc="-15" dirty="0">
                <a:latin typeface="Segoe UI Symbol"/>
                <a:cs typeface="Segoe UI Symbol"/>
              </a:rPr>
              <a:t>of </a:t>
            </a:r>
            <a:r>
              <a:rPr sz="1600" dirty="0">
                <a:latin typeface="Segoe UI Symbol"/>
                <a:cs typeface="Segoe UI Symbol"/>
              </a:rPr>
              <a:t>central tendency for </a:t>
            </a:r>
            <a:r>
              <a:rPr sz="1600" spc="5" dirty="0">
                <a:latin typeface="Segoe UI Symbol"/>
                <a:cs typeface="Segoe UI Symbol"/>
              </a:rPr>
              <a:t>a </a:t>
            </a:r>
            <a:r>
              <a:rPr sz="1600" dirty="0">
                <a:latin typeface="Segoe UI Symbol"/>
                <a:cs typeface="Segoe UI Symbol"/>
              </a:rPr>
              <a:t>numeric </a:t>
            </a:r>
            <a:r>
              <a:rPr sz="1600" spc="-10" dirty="0">
                <a:latin typeface="Segoe UI Symbol"/>
                <a:cs typeface="Segoe UI Symbol"/>
              </a:rPr>
              <a:t>variable </a:t>
            </a:r>
            <a:r>
              <a:rPr sz="1600" spc="-5" dirty="0">
                <a:latin typeface="Segoe UI Symbol"/>
                <a:cs typeface="Segoe UI Symbol"/>
              </a:rPr>
              <a:t>with </a:t>
            </a:r>
            <a:r>
              <a:rPr sz="160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height</a:t>
            </a:r>
            <a:r>
              <a:rPr sz="1600" spc="-70" dirty="0">
                <a:latin typeface="Segoe UI Symbol"/>
                <a:cs typeface="Segoe UI Symbol"/>
              </a:rPr>
              <a:t> </a:t>
            </a:r>
            <a:r>
              <a:rPr sz="1600" spc="-15" dirty="0">
                <a:latin typeface="Segoe UI Symbol"/>
                <a:cs typeface="Segoe UI Symbol"/>
              </a:rPr>
              <a:t>of</a:t>
            </a:r>
            <a:r>
              <a:rPr sz="1600" spc="1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each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rectangle.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Here,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it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can</a:t>
            </a:r>
            <a:r>
              <a:rPr sz="1600" spc="-5" dirty="0">
                <a:latin typeface="Segoe UI Symbol"/>
                <a:cs typeface="Segoe UI Symbol"/>
              </a:rPr>
              <a:t> be</a:t>
            </a:r>
            <a:r>
              <a:rPr sz="1600" spc="-3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seen</a:t>
            </a:r>
            <a:r>
              <a:rPr sz="1600" spc="-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that</a:t>
            </a:r>
            <a:r>
              <a:rPr sz="1600" spc="-7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on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an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average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spc="-20" dirty="0">
                <a:latin typeface="Segoe UI Symbol"/>
                <a:cs typeface="Segoe UI Symbol"/>
              </a:rPr>
              <a:t>Store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type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B </a:t>
            </a:r>
            <a:r>
              <a:rPr sz="1600" spc="-42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had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highest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sales.</a:t>
            </a:r>
            <a:r>
              <a:rPr sz="1600" spc="1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There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has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-10" dirty="0">
                <a:latin typeface="Segoe UI Symbol"/>
                <a:cs typeface="Segoe UI Symbol"/>
              </a:rPr>
              <a:t>to </a:t>
            </a:r>
            <a:r>
              <a:rPr sz="1600" spc="-5" dirty="0">
                <a:latin typeface="Segoe UI Symbol"/>
                <a:cs typeface="Segoe UI Symbol"/>
              </a:rPr>
              <a:t>be</a:t>
            </a:r>
            <a:r>
              <a:rPr sz="1600" spc="-2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something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different</a:t>
            </a:r>
            <a:r>
              <a:rPr sz="1600" spc="-12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about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this</a:t>
            </a:r>
            <a:r>
              <a:rPr sz="1600" spc="-30" dirty="0">
                <a:latin typeface="Segoe UI Symbol"/>
                <a:cs typeface="Segoe UI Symbol"/>
              </a:rPr>
              <a:t> </a:t>
            </a:r>
            <a:r>
              <a:rPr sz="1600" spc="-15" dirty="0">
                <a:latin typeface="Segoe UI Symbol"/>
                <a:cs typeface="Segoe UI Symbol"/>
              </a:rPr>
              <a:t>store</a:t>
            </a:r>
            <a:r>
              <a:rPr sz="1600" spc="-5" dirty="0">
                <a:latin typeface="Segoe UI Symbol"/>
                <a:cs typeface="Segoe UI Symbol"/>
              </a:rPr>
              <a:t> type.</a:t>
            </a:r>
            <a:endParaRPr sz="16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Microsoft Sans Serif"/>
              <a:buChar char="●"/>
            </a:pPr>
            <a:endParaRPr sz="1400">
              <a:latin typeface="Segoe UI Symbol"/>
              <a:cs typeface="Segoe UI Symbol"/>
            </a:endParaRPr>
          </a:p>
          <a:p>
            <a:pPr marL="347980" marR="227329" indent="-335280">
              <a:lnSpc>
                <a:spcPct val="100000"/>
              </a:lnSpc>
              <a:buFont typeface="Microsoft Sans Serif"/>
              <a:buChar char="●"/>
              <a:tabLst>
                <a:tab pos="347345" algn="l"/>
                <a:tab pos="347980" algn="l"/>
              </a:tabLst>
            </a:pPr>
            <a:r>
              <a:rPr sz="1600" dirty="0">
                <a:latin typeface="Segoe UI Symbol"/>
                <a:cs typeface="Segoe UI Symbol"/>
              </a:rPr>
              <a:t>Next</a:t>
            </a:r>
            <a:r>
              <a:rPr sz="1600" spc="-5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it</a:t>
            </a:r>
            <a:r>
              <a:rPr sz="1600" spc="-2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can</a:t>
            </a:r>
            <a:r>
              <a:rPr sz="1600" spc="-10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be</a:t>
            </a:r>
            <a:r>
              <a:rPr sz="1600" spc="-3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seen</a:t>
            </a:r>
            <a:r>
              <a:rPr sz="1600" spc="-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that</a:t>
            </a:r>
            <a:r>
              <a:rPr sz="1600" spc="-8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the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spc="-15" dirty="0">
                <a:latin typeface="Segoe UI Symbol"/>
                <a:cs typeface="Segoe UI Symbol"/>
              </a:rPr>
              <a:t>store</a:t>
            </a:r>
            <a:r>
              <a:rPr sz="1600" spc="1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types</a:t>
            </a:r>
            <a:r>
              <a:rPr sz="1600" spc="-4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a,</a:t>
            </a:r>
            <a:r>
              <a:rPr sz="1600" spc="-2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c</a:t>
            </a:r>
            <a:r>
              <a:rPr sz="1600" spc="-10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and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d</a:t>
            </a:r>
            <a:r>
              <a:rPr sz="1600" spc="-15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have</a:t>
            </a:r>
            <a:r>
              <a:rPr sz="1600" spc="-6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only</a:t>
            </a:r>
            <a:r>
              <a:rPr sz="1600" spc="-4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assortment</a:t>
            </a:r>
            <a:r>
              <a:rPr sz="1600" spc="-10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level</a:t>
            </a:r>
            <a:r>
              <a:rPr sz="1600" spc="-55" dirty="0">
                <a:latin typeface="Segoe UI Symbol"/>
                <a:cs typeface="Segoe UI Symbol"/>
              </a:rPr>
              <a:t> </a:t>
            </a:r>
            <a:r>
              <a:rPr sz="1600" spc="5" dirty="0">
                <a:latin typeface="Segoe UI Symbol"/>
                <a:cs typeface="Segoe UI Symbol"/>
              </a:rPr>
              <a:t>a </a:t>
            </a:r>
            <a:r>
              <a:rPr sz="1600" spc="10" dirty="0">
                <a:latin typeface="Segoe UI Symbol"/>
                <a:cs typeface="Segoe UI Symbol"/>
              </a:rPr>
              <a:t> </a:t>
            </a:r>
            <a:r>
              <a:rPr sz="1600" dirty="0">
                <a:latin typeface="Segoe UI Symbol"/>
                <a:cs typeface="Segoe UI Symbol"/>
              </a:rPr>
              <a:t>and c. </a:t>
            </a:r>
            <a:r>
              <a:rPr sz="1600" spc="5" dirty="0">
                <a:latin typeface="Segoe UI Symbol"/>
                <a:cs typeface="Segoe UI Symbol"/>
              </a:rPr>
              <a:t>On the </a:t>
            </a:r>
            <a:r>
              <a:rPr sz="1600" dirty="0">
                <a:latin typeface="Segoe UI Symbol"/>
                <a:cs typeface="Segoe UI Symbol"/>
              </a:rPr>
              <a:t>other hand </a:t>
            </a:r>
            <a:r>
              <a:rPr sz="1600" spc="5" dirty="0">
                <a:latin typeface="Segoe UI Symbol"/>
                <a:cs typeface="Segoe UI Symbol"/>
              </a:rPr>
              <a:t>the </a:t>
            </a:r>
            <a:r>
              <a:rPr sz="1600" spc="-15" dirty="0">
                <a:latin typeface="Segoe UI Symbol"/>
                <a:cs typeface="Segoe UI Symbol"/>
              </a:rPr>
              <a:t>store </a:t>
            </a:r>
            <a:r>
              <a:rPr sz="1600" dirty="0">
                <a:latin typeface="Segoe UI Symbol"/>
                <a:cs typeface="Segoe UI Symbol"/>
              </a:rPr>
              <a:t>type b has </a:t>
            </a:r>
            <a:r>
              <a:rPr sz="1600" spc="-5" dirty="0">
                <a:latin typeface="Segoe UI Symbol"/>
                <a:cs typeface="Segoe UI Symbol"/>
              </a:rPr>
              <a:t>all </a:t>
            </a:r>
            <a:r>
              <a:rPr sz="1600" spc="5" dirty="0">
                <a:latin typeface="Segoe UI Symbol"/>
                <a:cs typeface="Segoe UI Symbol"/>
              </a:rPr>
              <a:t>the </a:t>
            </a:r>
            <a:r>
              <a:rPr sz="1600" spc="-5" dirty="0">
                <a:latin typeface="Segoe UI Symbol"/>
                <a:cs typeface="Segoe UI Symbol"/>
              </a:rPr>
              <a:t>three kinds </a:t>
            </a:r>
            <a:r>
              <a:rPr sz="1600" spc="-15" dirty="0">
                <a:latin typeface="Segoe UI Symbol"/>
                <a:cs typeface="Segoe UI Symbol"/>
              </a:rPr>
              <a:t>of </a:t>
            </a:r>
            <a:r>
              <a:rPr sz="1600" dirty="0">
                <a:latin typeface="Segoe UI Symbol"/>
                <a:cs typeface="Segoe UI Symbol"/>
              </a:rPr>
              <a:t>assortment </a:t>
            </a:r>
            <a:r>
              <a:rPr sz="1600" spc="-425" dirty="0">
                <a:latin typeface="Segoe UI Symbol"/>
                <a:cs typeface="Segoe UI Symbol"/>
              </a:rPr>
              <a:t> </a:t>
            </a:r>
            <a:r>
              <a:rPr sz="1600" spc="-5" dirty="0">
                <a:latin typeface="Segoe UI Symbol"/>
                <a:cs typeface="Segoe UI Symbol"/>
              </a:rPr>
              <a:t>strategies.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2495</Words>
  <Application>Microsoft Office PowerPoint</Application>
  <PresentationFormat>Custom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Candara</vt:lpstr>
      <vt:lpstr>Microsoft Sans Serif</vt:lpstr>
      <vt:lpstr>Segoe UI</vt:lpstr>
      <vt:lpstr>Segoe UI Symbol</vt:lpstr>
      <vt:lpstr>Verdana</vt:lpstr>
      <vt:lpstr>Office Theme</vt:lpstr>
      <vt:lpstr>Capstone Project 2</vt:lpstr>
      <vt:lpstr>Content :</vt:lpstr>
      <vt:lpstr>Problem Statement :</vt:lpstr>
      <vt:lpstr>Retail Sales Prediction :</vt:lpstr>
      <vt:lpstr>Data Summary :</vt:lpstr>
      <vt:lpstr>Approach :</vt:lpstr>
      <vt:lpstr>Exploratory Data 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Detection :</vt:lpstr>
      <vt:lpstr>PowerPoint Presentation</vt:lpstr>
      <vt:lpstr>PowerPoint Presentation</vt:lpstr>
      <vt:lpstr>Modeling:</vt:lpstr>
      <vt:lpstr>Baseline Model: Decision Tree :</vt:lpstr>
      <vt:lpstr>Random Forest :</vt:lpstr>
      <vt:lpstr>Random Forest Hyperparameter Tuning :</vt:lpstr>
      <vt:lpstr>Random Forest Feature Importance :</vt:lpstr>
      <vt:lpstr>Model Performance and Evaluation :</vt:lpstr>
      <vt:lpstr>Store wise Sales Predictions :</vt:lpstr>
      <vt:lpstr>Conclusion and Recommendations:</vt:lpstr>
      <vt:lpstr>Recommendations 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</dc:title>
  <cp:lastModifiedBy>Avinash Kumar Patni</cp:lastModifiedBy>
  <cp:revision>1</cp:revision>
  <dcterms:created xsi:type="dcterms:W3CDTF">2023-03-12T08:44:19Z</dcterms:created>
  <dcterms:modified xsi:type="dcterms:W3CDTF">2023-03-12T08:46:08Z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