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1637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August</a:t>
            </a:r>
            <a:r>
              <a:rPr spc="10" dirty="0"/>
              <a:t> </a:t>
            </a:r>
            <a:r>
              <a:rPr dirty="0"/>
              <a:t>1,</a:t>
            </a:r>
            <a:r>
              <a:rPr spc="15" dirty="0"/>
              <a:t> </a:t>
            </a:r>
            <a:r>
              <a:rPr spc="-20" dirty="0"/>
              <a:t>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ail.com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5" dirty="0"/>
              <a:t>11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August</a:t>
            </a:r>
            <a:r>
              <a:rPr spc="10" dirty="0"/>
              <a:t> </a:t>
            </a:r>
            <a:r>
              <a:rPr dirty="0"/>
              <a:t>1,</a:t>
            </a:r>
            <a:r>
              <a:rPr spc="15" dirty="0"/>
              <a:t> </a:t>
            </a:r>
            <a:r>
              <a:rPr spc="-20" dirty="0"/>
              <a:t>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ail.com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5" dirty="0"/>
              <a:t>11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August</a:t>
            </a:r>
            <a:r>
              <a:rPr spc="10" dirty="0"/>
              <a:t> </a:t>
            </a:r>
            <a:r>
              <a:rPr dirty="0"/>
              <a:t>1,</a:t>
            </a:r>
            <a:r>
              <a:rPr spc="15" dirty="0"/>
              <a:t> </a:t>
            </a:r>
            <a:r>
              <a:rPr spc="-20" dirty="0"/>
              <a:t>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ail.com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5" dirty="0"/>
              <a:t>11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August</a:t>
            </a:r>
            <a:r>
              <a:rPr spc="10" dirty="0"/>
              <a:t> </a:t>
            </a:r>
            <a:r>
              <a:rPr dirty="0"/>
              <a:t>1,</a:t>
            </a:r>
            <a:r>
              <a:rPr spc="15" dirty="0"/>
              <a:t> </a:t>
            </a:r>
            <a:r>
              <a:rPr spc="-20" dirty="0"/>
              <a:t>2025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ail.com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5" dirty="0"/>
              <a:t>11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August</a:t>
            </a:r>
            <a:r>
              <a:rPr spc="10" dirty="0"/>
              <a:t> </a:t>
            </a:r>
            <a:r>
              <a:rPr dirty="0"/>
              <a:t>1,</a:t>
            </a:r>
            <a:r>
              <a:rPr spc="15" dirty="0"/>
              <a:t> </a:t>
            </a:r>
            <a:r>
              <a:rPr spc="-20" dirty="0"/>
              <a:t>2025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ail.com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5" dirty="0"/>
              <a:t>11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2616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2576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25766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251313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2576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26401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2576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2513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251313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25766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289414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251313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794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299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313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928"/>
            <a:ext cx="222567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6755" y="1664270"/>
            <a:ext cx="1901825" cy="956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56444" y="3322013"/>
            <a:ext cx="53847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August</a:t>
            </a:r>
            <a:r>
              <a:rPr spc="10" dirty="0"/>
              <a:t> </a:t>
            </a:r>
            <a:r>
              <a:rPr dirty="0"/>
              <a:t>1,</a:t>
            </a:r>
            <a:r>
              <a:rPr spc="15" dirty="0"/>
              <a:t> </a:t>
            </a:r>
            <a:r>
              <a:rPr spc="-20" dirty="0"/>
              <a:t>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492567" y="3345341"/>
            <a:ext cx="282575" cy="101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Palatino Linotype"/>
                <a:cs typeface="Palatino Linotype"/>
              </a:defRPr>
            </a:lvl1pPr>
          </a:lstStyle>
          <a:p>
            <a:pPr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ail.com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99203" y="3322013"/>
            <a:ext cx="25433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5" dirty="0"/>
              <a:t>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hyperlink" Target="mailto:avinashgithub0707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slide" Target="slide1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avinashgithub0707@gmail.com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slide" Target="slide1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slide" Target="slide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" y="28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0" y="0"/>
                </a:moveTo>
                <a:lnTo>
                  <a:pt x="0" y="3456046"/>
                </a:lnTo>
                <a:lnTo>
                  <a:pt x="4608060" y="3456046"/>
                </a:lnTo>
                <a:lnTo>
                  <a:pt x="46080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9428" y="1238793"/>
            <a:ext cx="25704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solidFill>
                  <a:srgbClr val="FFFFFF"/>
                </a:solidFill>
              </a:rPr>
              <a:t>Python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spc="-35" dirty="0">
                <a:solidFill>
                  <a:srgbClr val="FFFFFF"/>
                </a:solidFill>
              </a:rPr>
              <a:t>Programming:</a:t>
            </a:r>
            <a:r>
              <a:rPr spc="85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Key</a:t>
            </a:r>
            <a:r>
              <a:rPr spc="-45" dirty="0">
                <a:solidFill>
                  <a:srgbClr val="FFFFFF"/>
                </a:solidFill>
              </a:rPr>
              <a:t> </a:t>
            </a:r>
            <a:r>
              <a:rPr spc="-10" dirty="0">
                <a:solidFill>
                  <a:srgbClr val="FFFFFF"/>
                </a:solidFill>
              </a:rPr>
              <a:t>Topics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1395" y="1634526"/>
            <a:ext cx="3506470" cy="106567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spc="5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FFFF"/>
                </a:solidFill>
                <a:latin typeface="Tahoma"/>
                <a:cs typeface="Tahoma"/>
              </a:rPr>
              <a:t>Comprehensive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Guide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Beginners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1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Tahoma"/>
                <a:cs typeface="Tahoma"/>
              </a:rPr>
              <a:t>Advanced</a:t>
            </a:r>
            <a:r>
              <a:rPr sz="11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Tahoma"/>
                <a:cs typeface="Tahoma"/>
              </a:rPr>
              <a:t>Learners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1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100" spc="100" dirty="0">
                <a:solidFill>
                  <a:srgbClr val="FFFFFF"/>
                </a:solidFill>
                <a:latin typeface="Tahoma"/>
                <a:cs typeface="Tahoma"/>
              </a:rPr>
              <a:t>K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1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Tahoma"/>
                <a:cs typeface="Tahoma"/>
              </a:rPr>
              <a:t>AVINASHRAJ</a:t>
            </a:r>
            <a:endParaRPr sz="1100" dirty="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  <a:hlinkClick r:id="rId2"/>
              </a:rPr>
              <a:t>avinashgithub0707@gmail.com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1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399"/>
            <a:ext cx="4608195" cy="109855"/>
            <a:chOff x="0" y="3346399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99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1C1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399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399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ail.com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-12700" y="3322013"/>
            <a:ext cx="2907030" cy="13779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  <a:tabLst>
                <a:tab pos="1739264" algn="l"/>
              </a:tabLst>
            </a:pPr>
            <a:r>
              <a:rPr sz="600" dirty="0">
                <a:latin typeface="Arial MT"/>
                <a:cs typeface="Arial MT"/>
              </a:rPr>
              <a:t>K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S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AVINASHRAJ</a:t>
            </a:r>
            <a:r>
              <a:rPr sz="600" spc="195" dirty="0">
                <a:latin typeface="Arial MT"/>
                <a:cs typeface="Arial MT"/>
              </a:rPr>
              <a:t> </a:t>
            </a:r>
            <a:r>
              <a:rPr sz="600" spc="-10" dirty="0">
                <a:latin typeface="Palatino Linotype"/>
                <a:cs typeface="Palatino Linotype"/>
              </a:rPr>
              <a:t>avinashgithub0707@gm</a:t>
            </a:r>
            <a:r>
              <a:rPr sz="600" dirty="0">
                <a:latin typeface="Palatino Linotype"/>
                <a:cs typeface="Palatino Linotype"/>
              </a:rPr>
              <a:t>	</a:t>
            </a:r>
            <a:r>
              <a:rPr sz="600" dirty="0">
                <a:latin typeface="Arial MT"/>
                <a:cs typeface="Arial MT"/>
                <a:hlinkClick r:id="rId3" action="ppaction://hlinksldjump"/>
              </a:rPr>
              <a:t>Python</a:t>
            </a:r>
            <a:r>
              <a:rPr sz="600" spc="10" dirty="0"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dirty="0">
                <a:latin typeface="Arial MT"/>
                <a:cs typeface="Arial MT"/>
                <a:hlinkClick r:id="rId3" action="ppaction://hlinksldjump"/>
              </a:rPr>
              <a:t>Programming:</a:t>
            </a:r>
            <a:r>
              <a:rPr sz="600" spc="75" dirty="0"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dirty="0">
                <a:latin typeface="Arial MT"/>
                <a:cs typeface="Arial MT"/>
                <a:hlinkClick r:id="rId3" action="ppaction://hlinksldjump"/>
              </a:rPr>
              <a:t>Key</a:t>
            </a:r>
            <a:r>
              <a:rPr sz="600" spc="10" dirty="0">
                <a:latin typeface="Arial MT"/>
                <a:cs typeface="Arial MT"/>
                <a:hlinkClick r:id="rId3" action="ppaction://hlinksldjump"/>
              </a:rPr>
              <a:t> </a:t>
            </a:r>
            <a:r>
              <a:rPr sz="600" spc="-10" dirty="0">
                <a:latin typeface="Arial MT"/>
                <a:cs typeface="Arial MT"/>
                <a:hlinkClick r:id="rId3" action="ppaction://hlinksldjump"/>
              </a:rPr>
              <a:t>Topics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August</a:t>
            </a:r>
            <a:r>
              <a:rPr spc="10" dirty="0"/>
              <a:t> </a:t>
            </a:r>
            <a:r>
              <a:rPr dirty="0"/>
              <a:t>1,</a:t>
            </a:r>
            <a:r>
              <a:rPr spc="15" dirty="0"/>
              <a:t> </a:t>
            </a:r>
            <a:r>
              <a:rPr spc="-20" dirty="0"/>
              <a:t>2025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5" dirty="0"/>
              <a:t>11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Best</a:t>
            </a:r>
            <a:r>
              <a:rPr spc="-75" dirty="0"/>
              <a:t> </a:t>
            </a:r>
            <a:r>
              <a:rPr spc="-10" dirty="0"/>
              <a:t>Practices</a:t>
            </a:r>
            <a:r>
              <a:rPr spc="-65" dirty="0"/>
              <a:t> </a:t>
            </a:r>
            <a:r>
              <a:rPr spc="-30" dirty="0"/>
              <a:t>and</a:t>
            </a:r>
            <a:r>
              <a:rPr spc="-65" dirty="0"/>
              <a:t> </a:t>
            </a:r>
            <a:r>
              <a:rPr spc="-10" dirty="0"/>
              <a:t>Tools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916469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3"/>
                </a:lnTo>
                <a:lnTo>
                  <a:pt x="4432567" y="198363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544" y="884792"/>
            <a:ext cx="1612265" cy="22225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Writing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Professional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544" y="973394"/>
            <a:ext cx="4432935" cy="58928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R="260985">
              <a:lnSpc>
                <a:spcPct val="102600"/>
              </a:lnSpc>
              <a:spcBef>
                <a:spcPts val="1185"/>
              </a:spcBef>
            </a:pPr>
            <a:r>
              <a:rPr sz="1100" spc="-25" dirty="0">
                <a:latin typeface="Tahoma"/>
                <a:cs typeface="Tahoma"/>
              </a:rPr>
              <a:t>Adopting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best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practices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ensures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maintainable,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efficient,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and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high-</a:t>
            </a:r>
            <a:r>
              <a:rPr sz="1100" spc="-10" dirty="0">
                <a:latin typeface="Tahoma"/>
                <a:cs typeface="Tahoma"/>
              </a:rPr>
              <a:t>quality Python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code.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704314"/>
            <a:ext cx="65265" cy="6526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02932" y="1577083"/>
            <a:ext cx="3541395" cy="10756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35" dirty="0">
                <a:latin typeface="Arial Black"/>
                <a:cs typeface="Arial Black"/>
              </a:rPr>
              <a:t>PEP</a:t>
            </a:r>
            <a:r>
              <a:rPr sz="1100" spc="-5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8</a:t>
            </a:r>
            <a:r>
              <a:rPr sz="1100" spc="-35" dirty="0">
                <a:latin typeface="Tahoma"/>
                <a:cs typeface="Tahoma"/>
              </a:rPr>
              <a:t>: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Follow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style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guidelines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readable </a:t>
            </a:r>
            <a:r>
              <a:rPr sz="1100" spc="-10" dirty="0">
                <a:latin typeface="Tahoma"/>
                <a:cs typeface="Tahoma"/>
              </a:rPr>
              <a:t>code.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95" dirty="0">
                <a:latin typeface="Arial Black"/>
                <a:cs typeface="Arial Black"/>
              </a:rPr>
              <a:t>Virtual</a:t>
            </a:r>
            <a:r>
              <a:rPr sz="1100" spc="60" dirty="0">
                <a:latin typeface="Arial Black"/>
                <a:cs typeface="Arial Black"/>
              </a:rPr>
              <a:t> </a:t>
            </a:r>
            <a:r>
              <a:rPr sz="1100" spc="-125" dirty="0">
                <a:latin typeface="Arial Black"/>
                <a:cs typeface="Arial Black"/>
              </a:rPr>
              <a:t>Environments</a:t>
            </a:r>
            <a:r>
              <a:rPr sz="1100" spc="-125" dirty="0">
                <a:latin typeface="Tahoma"/>
                <a:cs typeface="Tahoma"/>
              </a:rPr>
              <a:t>:</a:t>
            </a:r>
            <a:r>
              <a:rPr sz="1100" spc="180" dirty="0">
                <a:latin typeface="Tahoma"/>
                <a:cs typeface="Tahoma"/>
              </a:rPr>
              <a:t> </a:t>
            </a:r>
            <a:r>
              <a:rPr sz="1100" dirty="0">
                <a:latin typeface="Calibri"/>
                <a:cs typeface="Calibri"/>
              </a:rPr>
              <a:t>python</a:t>
            </a:r>
            <a:r>
              <a:rPr sz="1100" spc="365" dirty="0">
                <a:latin typeface="Calibri"/>
                <a:cs typeface="Calibri"/>
              </a:rPr>
              <a:t> </a:t>
            </a:r>
            <a:r>
              <a:rPr sz="1100" spc="-30" dirty="0">
                <a:latin typeface="Calibri"/>
                <a:cs typeface="Calibri"/>
              </a:rPr>
              <a:t>-</a:t>
            </a:r>
            <a:r>
              <a:rPr sz="1100" dirty="0">
                <a:latin typeface="Calibri"/>
                <a:cs typeface="Calibri"/>
              </a:rPr>
              <a:t>m</a:t>
            </a:r>
            <a:r>
              <a:rPr sz="1100" spc="3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venv</a:t>
            </a:r>
            <a:r>
              <a:rPr sz="1100" spc="37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env</a:t>
            </a:r>
            <a:r>
              <a:rPr sz="1100" spc="145" dirty="0">
                <a:latin typeface="Calibri"/>
                <a:cs typeface="Calibri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isolation.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-120" dirty="0">
                <a:latin typeface="Arial Black"/>
                <a:cs typeface="Arial Black"/>
              </a:rPr>
              <a:t>Testing</a:t>
            </a:r>
            <a:r>
              <a:rPr sz="1100" spc="-120" dirty="0">
                <a:latin typeface="Tahoma"/>
                <a:cs typeface="Tahoma"/>
              </a:rPr>
              <a:t>: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135" dirty="0">
                <a:latin typeface="Calibri"/>
                <a:cs typeface="Calibri"/>
              </a:rPr>
              <a:t>unittest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-10" dirty="0">
                <a:latin typeface="Tahoma"/>
                <a:cs typeface="Tahoma"/>
              </a:rPr>
              <a:t>or </a:t>
            </a:r>
            <a:r>
              <a:rPr sz="1100" spc="105" dirty="0">
                <a:latin typeface="Calibri"/>
                <a:cs typeface="Calibri"/>
              </a:rPr>
              <a:t>pytest</a:t>
            </a:r>
            <a:r>
              <a:rPr sz="1100" spc="80" dirty="0">
                <a:latin typeface="Calibri"/>
                <a:cs typeface="Calibri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robust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code.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105" dirty="0">
                <a:latin typeface="Arial Black"/>
                <a:cs typeface="Arial Black"/>
              </a:rPr>
              <a:t>Debugging</a:t>
            </a:r>
            <a:r>
              <a:rPr sz="1100" spc="-105" dirty="0">
                <a:latin typeface="Tahoma"/>
                <a:cs typeface="Tahoma"/>
              </a:rPr>
              <a:t>: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Use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Calibri"/>
                <a:cs typeface="Calibri"/>
              </a:rPr>
              <a:t>pdb</a:t>
            </a:r>
            <a:r>
              <a:rPr sz="1100" spc="55" dirty="0">
                <a:latin typeface="Calibri"/>
                <a:cs typeface="Calibri"/>
              </a:rPr>
              <a:t> </a:t>
            </a:r>
            <a:r>
              <a:rPr sz="1100" spc="-20" dirty="0">
                <a:latin typeface="Tahoma"/>
                <a:cs typeface="Tahoma"/>
              </a:rPr>
              <a:t>or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IDE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debuggers.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50" dirty="0">
                <a:latin typeface="Arial Black"/>
                <a:cs typeface="Arial Black"/>
              </a:rPr>
              <a:t>Git</a:t>
            </a:r>
            <a:r>
              <a:rPr sz="1100" spc="-50" dirty="0">
                <a:latin typeface="Tahoma"/>
                <a:cs typeface="Tahoma"/>
              </a:rPr>
              <a:t>: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Version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control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collaboration.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914347"/>
            <a:ext cx="65265" cy="6526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124379"/>
            <a:ext cx="65265" cy="6526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2334412"/>
            <a:ext cx="65265" cy="6526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089" y="2544445"/>
            <a:ext cx="65265" cy="65265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0" y="3346399"/>
            <a:ext cx="4608195" cy="109855"/>
            <a:chOff x="0" y="3346399"/>
            <a:chExt cx="4608195" cy="109855"/>
          </a:xfrm>
        </p:grpSpPr>
        <p:sp>
          <p:nvSpPr>
            <p:cNvPr id="17" name="object 17"/>
            <p:cNvSpPr/>
            <p:nvPr/>
          </p:nvSpPr>
          <p:spPr>
            <a:xfrm>
              <a:off x="0" y="3346399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1C1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6399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6399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ail.com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-12700" y="3322013"/>
            <a:ext cx="2907030" cy="13779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  <a:tabLst>
                <a:tab pos="1739264" algn="l"/>
              </a:tabLst>
            </a:pPr>
            <a:r>
              <a:rPr sz="600" dirty="0">
                <a:latin typeface="Arial MT"/>
                <a:cs typeface="Arial MT"/>
              </a:rPr>
              <a:t>K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S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AVINASHRAJ</a:t>
            </a:r>
            <a:r>
              <a:rPr sz="600" spc="195" dirty="0">
                <a:latin typeface="Arial MT"/>
                <a:cs typeface="Arial MT"/>
              </a:rPr>
              <a:t> </a:t>
            </a:r>
            <a:r>
              <a:rPr sz="600" spc="-10" dirty="0">
                <a:latin typeface="Palatino Linotype"/>
                <a:cs typeface="Palatino Linotype"/>
              </a:rPr>
              <a:t>avinashgithub0707@gm</a:t>
            </a:r>
            <a:r>
              <a:rPr sz="600" dirty="0">
                <a:latin typeface="Palatino Linotype"/>
                <a:cs typeface="Palatino Linotype"/>
              </a:rPr>
              <a:t>	</a:t>
            </a:r>
            <a:r>
              <a:rPr sz="600" dirty="0">
                <a:latin typeface="Arial MT"/>
                <a:cs typeface="Arial MT"/>
                <a:hlinkClick r:id="rId7" action="ppaction://hlinksldjump"/>
              </a:rPr>
              <a:t>Python</a:t>
            </a:r>
            <a:r>
              <a:rPr sz="600" spc="10" dirty="0"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600" dirty="0">
                <a:latin typeface="Arial MT"/>
                <a:cs typeface="Arial MT"/>
                <a:hlinkClick r:id="rId7" action="ppaction://hlinksldjump"/>
              </a:rPr>
              <a:t>Programming:</a:t>
            </a:r>
            <a:r>
              <a:rPr sz="600" spc="75" dirty="0"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600" dirty="0">
                <a:latin typeface="Arial MT"/>
                <a:cs typeface="Arial MT"/>
                <a:hlinkClick r:id="rId7" action="ppaction://hlinksldjump"/>
              </a:rPr>
              <a:t>Key</a:t>
            </a:r>
            <a:r>
              <a:rPr sz="600" spc="10" dirty="0"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600" spc="-10" dirty="0">
                <a:latin typeface="Arial MT"/>
                <a:cs typeface="Arial MT"/>
                <a:hlinkClick r:id="rId7" action="ppaction://hlinksldjump"/>
              </a:rPr>
              <a:t>Topics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August</a:t>
            </a:r>
            <a:r>
              <a:rPr spc="10" dirty="0"/>
              <a:t> </a:t>
            </a:r>
            <a:r>
              <a:rPr dirty="0"/>
              <a:t>1,</a:t>
            </a:r>
            <a:r>
              <a:rPr spc="15" dirty="0"/>
              <a:t> </a:t>
            </a:r>
            <a:r>
              <a:rPr spc="-20" dirty="0"/>
              <a:t>2025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10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35" dirty="0"/>
              <a:t>11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Conclusion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1072184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3"/>
                </a:lnTo>
                <a:lnTo>
                  <a:pt x="4432567" y="198363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544" y="1040507"/>
            <a:ext cx="1310640" cy="22225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Your 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Python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Journey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544" y="1129108"/>
            <a:ext cx="4432935" cy="58928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R="393700">
              <a:lnSpc>
                <a:spcPct val="102600"/>
              </a:lnSpc>
              <a:spcBef>
                <a:spcPts val="1185"/>
              </a:spcBef>
            </a:pPr>
            <a:r>
              <a:rPr sz="1100" spc="-10" dirty="0">
                <a:latin typeface="Tahoma"/>
                <a:cs typeface="Tahoma"/>
              </a:rPr>
              <a:t>Pythons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simplicity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power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make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ideal</a:t>
            </a:r>
            <a:r>
              <a:rPr sz="1100" spc="-20" dirty="0">
                <a:latin typeface="Tahoma"/>
                <a:cs typeface="Tahoma"/>
              </a:rPr>
              <a:t> for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beginners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experts. </a:t>
            </a:r>
            <a:r>
              <a:rPr sz="1100" dirty="0">
                <a:latin typeface="Tahoma"/>
                <a:cs typeface="Tahoma"/>
              </a:rPr>
              <a:t>Start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basics,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explore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libraries,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build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real-</a:t>
            </a:r>
            <a:r>
              <a:rPr sz="1100" spc="-55" dirty="0">
                <a:latin typeface="Tahoma"/>
                <a:cs typeface="Tahoma"/>
              </a:rPr>
              <a:t>world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projects.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860029"/>
            <a:ext cx="65265" cy="6526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02932" y="1732798"/>
            <a:ext cx="3935095" cy="6559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130" dirty="0">
                <a:latin typeface="Arial Black"/>
                <a:cs typeface="Arial Black"/>
              </a:rPr>
              <a:t>Next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25" dirty="0">
                <a:latin typeface="Arial Black"/>
                <a:cs typeface="Arial Black"/>
              </a:rPr>
              <a:t>Steps</a:t>
            </a:r>
            <a:r>
              <a:rPr sz="1100" spc="-125" dirty="0">
                <a:latin typeface="Tahoma"/>
                <a:cs typeface="Tahoma"/>
              </a:rPr>
              <a:t>: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Practice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projects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(e.g.,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data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analysis,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web</a:t>
            </a:r>
            <a:r>
              <a:rPr sz="1100" spc="-10" dirty="0">
                <a:latin typeface="Tahoma"/>
                <a:cs typeface="Tahoma"/>
              </a:rPr>
              <a:t> apps).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160" dirty="0">
                <a:latin typeface="Arial Black"/>
                <a:cs typeface="Arial Black"/>
              </a:rPr>
              <a:t>Resources</a:t>
            </a:r>
            <a:r>
              <a:rPr sz="1100" spc="-160" dirty="0">
                <a:latin typeface="Tahoma"/>
                <a:cs typeface="Tahoma"/>
              </a:rPr>
              <a:t>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Official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docs,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libraries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like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dirty="0">
                <a:latin typeface="Calibri"/>
                <a:cs typeface="Calibri"/>
              </a:rPr>
              <a:t>pandas</a:t>
            </a:r>
            <a:r>
              <a:rPr sz="1100" dirty="0">
                <a:latin typeface="Tahoma"/>
                <a:cs typeface="Tahoma"/>
              </a:rPr>
              <a:t>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114" dirty="0">
                <a:latin typeface="Calibri"/>
                <a:cs typeface="Calibri"/>
              </a:rPr>
              <a:t>flask</a:t>
            </a:r>
            <a:r>
              <a:rPr sz="1100" spc="114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-100" dirty="0">
                <a:latin typeface="Arial Black"/>
                <a:cs typeface="Arial Black"/>
              </a:rPr>
              <a:t>Contact</a:t>
            </a:r>
            <a:r>
              <a:rPr sz="1100" spc="-100" dirty="0">
                <a:latin typeface="Tahoma"/>
                <a:cs typeface="Tahoma"/>
              </a:rPr>
              <a:t>:</a:t>
            </a:r>
            <a:r>
              <a:rPr sz="1100" spc="330" dirty="0">
                <a:latin typeface="Tahoma"/>
                <a:cs typeface="Tahoma"/>
              </a:rPr>
              <a:t> </a:t>
            </a:r>
            <a:r>
              <a:rPr sz="1100" spc="100" dirty="0">
                <a:latin typeface="Tahoma"/>
                <a:cs typeface="Tahoma"/>
              </a:rPr>
              <a:t>K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AVINASHRAJ,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-10" dirty="0">
                <a:latin typeface="Calibri"/>
                <a:cs typeface="Calibri"/>
                <a:hlinkClick r:id="rId3"/>
              </a:rPr>
              <a:t>avinashgithub0707@gmail.com</a:t>
            </a:r>
            <a:r>
              <a:rPr sz="1100" spc="-10" dirty="0">
                <a:latin typeface="Tahoma"/>
                <a:cs typeface="Tahoma"/>
                <a:hlinkClick r:id="rId3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070062"/>
            <a:ext cx="65265" cy="6526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2280094"/>
            <a:ext cx="65265" cy="65265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0" y="3346399"/>
            <a:ext cx="4608195" cy="109855"/>
            <a:chOff x="0" y="3346399"/>
            <a:chExt cx="4608195" cy="109855"/>
          </a:xfrm>
        </p:grpSpPr>
        <p:sp>
          <p:nvSpPr>
            <p:cNvPr id="15" name="object 15"/>
            <p:cNvSpPr/>
            <p:nvPr/>
          </p:nvSpPr>
          <p:spPr>
            <a:xfrm>
              <a:off x="0" y="3346399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1C1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6399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6399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ail.com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-12700" y="3322013"/>
            <a:ext cx="2907030" cy="13779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  <a:tabLst>
                <a:tab pos="1739264" algn="l"/>
              </a:tabLst>
            </a:pPr>
            <a:r>
              <a:rPr sz="600" dirty="0">
                <a:latin typeface="Arial MT"/>
                <a:cs typeface="Arial MT"/>
              </a:rPr>
              <a:t>K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S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AVINASHRAJ</a:t>
            </a:r>
            <a:r>
              <a:rPr sz="600" spc="195" dirty="0">
                <a:latin typeface="Arial MT"/>
                <a:cs typeface="Arial MT"/>
              </a:rPr>
              <a:t> </a:t>
            </a:r>
            <a:r>
              <a:rPr sz="600" spc="-10" dirty="0">
                <a:latin typeface="Palatino Linotype"/>
                <a:cs typeface="Palatino Linotype"/>
              </a:rPr>
              <a:t>avinashgithub0707@gm</a:t>
            </a:r>
            <a:r>
              <a:rPr sz="600" dirty="0">
                <a:latin typeface="Palatino Linotype"/>
                <a:cs typeface="Palatino Linotype"/>
              </a:rPr>
              <a:t>	</a:t>
            </a:r>
            <a:r>
              <a:rPr sz="600" dirty="0">
                <a:latin typeface="Arial MT"/>
                <a:cs typeface="Arial MT"/>
                <a:hlinkClick r:id="rId6" action="ppaction://hlinksldjump"/>
              </a:rPr>
              <a:t>Python</a:t>
            </a:r>
            <a:r>
              <a:rPr sz="600" spc="1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latin typeface="Arial MT"/>
                <a:cs typeface="Arial MT"/>
                <a:hlinkClick r:id="rId6" action="ppaction://hlinksldjump"/>
              </a:rPr>
              <a:t>Programming:</a:t>
            </a:r>
            <a:r>
              <a:rPr sz="600" spc="75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latin typeface="Arial MT"/>
                <a:cs typeface="Arial MT"/>
                <a:hlinkClick r:id="rId6" action="ppaction://hlinksldjump"/>
              </a:rPr>
              <a:t>Key</a:t>
            </a:r>
            <a:r>
              <a:rPr sz="600" spc="1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latin typeface="Arial MT"/>
                <a:cs typeface="Arial MT"/>
                <a:hlinkClick r:id="rId6" action="ppaction://hlinksldjump"/>
              </a:rPr>
              <a:t>Topics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August</a:t>
            </a:r>
            <a:r>
              <a:rPr spc="10" dirty="0"/>
              <a:t> </a:t>
            </a:r>
            <a:r>
              <a:rPr dirty="0"/>
              <a:t>1,</a:t>
            </a:r>
            <a:r>
              <a:rPr spc="15" dirty="0"/>
              <a:t> </a:t>
            </a:r>
            <a:r>
              <a:rPr spc="-20" dirty="0"/>
              <a:t>2025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11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35" dirty="0"/>
              <a:t>11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Introduction</a:t>
            </a:r>
            <a:r>
              <a:rPr spc="-5" dirty="0"/>
              <a:t> </a:t>
            </a:r>
            <a:r>
              <a:rPr dirty="0"/>
              <a:t>to </a:t>
            </a:r>
            <a:r>
              <a:rPr spc="-10" dirty="0"/>
              <a:t>Python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894841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3"/>
                </a:lnTo>
                <a:lnTo>
                  <a:pt x="4432567" y="198363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544" y="863164"/>
            <a:ext cx="1236980" cy="22225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Why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Learn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 Python?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544" y="951768"/>
            <a:ext cx="4432935" cy="75184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R="439420" algn="just">
              <a:lnSpc>
                <a:spcPct val="102600"/>
              </a:lnSpc>
              <a:spcBef>
                <a:spcPts val="1185"/>
              </a:spcBef>
            </a:pPr>
            <a:r>
              <a:rPr sz="1100" spc="-10" dirty="0">
                <a:latin typeface="Tahoma"/>
                <a:cs typeface="Tahoma"/>
              </a:rPr>
              <a:t>Python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versatile,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high-</a:t>
            </a:r>
            <a:r>
              <a:rPr sz="1100" spc="-30" dirty="0">
                <a:latin typeface="Tahoma"/>
                <a:cs typeface="Tahoma"/>
              </a:rPr>
              <a:t>level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programming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language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known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its </a:t>
            </a:r>
            <a:r>
              <a:rPr sz="1100" spc="-30" dirty="0">
                <a:latin typeface="Tahoma"/>
                <a:cs typeface="Tahoma"/>
              </a:rPr>
              <a:t>readability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simplicity.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widely </a:t>
            </a:r>
            <a:r>
              <a:rPr sz="1100" spc="-65" dirty="0">
                <a:latin typeface="Tahoma"/>
                <a:cs typeface="Tahoma"/>
              </a:rPr>
              <a:t>used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web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development,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data </a:t>
            </a:r>
            <a:r>
              <a:rPr sz="1100" spc="-55" dirty="0">
                <a:latin typeface="Tahoma"/>
                <a:cs typeface="Tahoma"/>
              </a:rPr>
              <a:t>science,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automation,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AI,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more.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911" y="1873186"/>
            <a:ext cx="65265" cy="6526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56755" y="1789733"/>
            <a:ext cx="1870710" cy="918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0" dirty="0">
                <a:latin typeface="Arial Black"/>
                <a:cs typeface="Arial Black"/>
              </a:rPr>
              <a:t>Setup</a:t>
            </a:r>
            <a:r>
              <a:rPr sz="1100" spc="-100" dirty="0">
                <a:latin typeface="Tahoma"/>
                <a:cs typeface="Tahoma"/>
              </a:rPr>
              <a:t>: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Install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Python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3.x,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use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Tahoma"/>
                <a:cs typeface="Tahoma"/>
              </a:rPr>
              <a:t>IDEs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like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PyCharm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VS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Code.</a:t>
            </a:r>
            <a:endParaRPr sz="1100">
              <a:latin typeface="Tahoma"/>
              <a:cs typeface="Tahoma"/>
            </a:endParaRPr>
          </a:p>
          <a:p>
            <a:pPr marL="12700" marR="83820">
              <a:lnSpc>
                <a:spcPct val="102600"/>
              </a:lnSpc>
              <a:spcBef>
                <a:spcPts val="300"/>
              </a:spcBef>
            </a:pPr>
            <a:r>
              <a:rPr sz="1100" spc="-105" dirty="0">
                <a:latin typeface="Arial Black"/>
                <a:cs typeface="Arial Black"/>
              </a:rPr>
              <a:t>First</a:t>
            </a:r>
            <a:r>
              <a:rPr sz="1100" spc="10" dirty="0">
                <a:latin typeface="Arial Black"/>
                <a:cs typeface="Arial Black"/>
              </a:rPr>
              <a:t> </a:t>
            </a:r>
            <a:r>
              <a:rPr sz="1100" spc="-110" dirty="0">
                <a:latin typeface="Arial Black"/>
                <a:cs typeface="Arial Black"/>
              </a:rPr>
              <a:t>Program</a:t>
            </a:r>
            <a:r>
              <a:rPr sz="1100" spc="-110" dirty="0">
                <a:latin typeface="Tahoma"/>
                <a:cs typeface="Tahoma"/>
              </a:rPr>
              <a:t>:</a:t>
            </a:r>
            <a:r>
              <a:rPr sz="1100" spc="11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Write </a:t>
            </a:r>
            <a:r>
              <a:rPr sz="1100" spc="145" dirty="0">
                <a:latin typeface="Calibri"/>
                <a:cs typeface="Calibri"/>
              </a:rPr>
              <a:t>print("Hello,</a:t>
            </a:r>
            <a:r>
              <a:rPr sz="1100" spc="360" dirty="0">
                <a:latin typeface="Calibri"/>
                <a:cs typeface="Calibri"/>
              </a:rPr>
              <a:t> </a:t>
            </a:r>
            <a:r>
              <a:rPr sz="1100" spc="80" dirty="0">
                <a:latin typeface="Calibri"/>
                <a:cs typeface="Calibri"/>
              </a:rPr>
              <a:t>World!")</a:t>
            </a:r>
            <a:r>
              <a:rPr sz="1100" spc="140" dirty="0">
                <a:latin typeface="Calibri"/>
                <a:cs typeface="Calibri"/>
              </a:rPr>
              <a:t> </a:t>
            </a:r>
            <a:r>
              <a:rPr sz="1100" spc="-25" dirty="0">
                <a:latin typeface="Tahoma"/>
                <a:cs typeface="Tahoma"/>
              </a:rPr>
              <a:t>to </a:t>
            </a:r>
            <a:r>
              <a:rPr sz="1100" spc="-10" dirty="0">
                <a:latin typeface="Tahoma"/>
                <a:cs typeface="Tahoma"/>
              </a:rPr>
              <a:t>start.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11" y="2255291"/>
            <a:ext cx="65265" cy="6526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92730" y="1857794"/>
            <a:ext cx="65265" cy="6526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614574" y="1774341"/>
            <a:ext cx="1798320" cy="9182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95885">
              <a:lnSpc>
                <a:spcPct val="102699"/>
              </a:lnSpc>
              <a:spcBef>
                <a:spcPts val="55"/>
              </a:spcBef>
            </a:pPr>
            <a:r>
              <a:rPr sz="1100" spc="-120" dirty="0">
                <a:latin typeface="Arial Black"/>
                <a:cs typeface="Arial Black"/>
              </a:rPr>
              <a:t>Applications</a:t>
            </a:r>
            <a:r>
              <a:rPr sz="1100" spc="-120" dirty="0">
                <a:latin typeface="Tahoma"/>
                <a:cs typeface="Tahoma"/>
              </a:rPr>
              <a:t>: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Data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analysis, </a:t>
            </a:r>
            <a:r>
              <a:rPr sz="1100" spc="-40" dirty="0">
                <a:latin typeface="Tahoma"/>
                <a:cs typeface="Tahoma"/>
              </a:rPr>
              <a:t>machine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learning,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web</a:t>
            </a:r>
            <a:r>
              <a:rPr sz="1100" spc="-10" dirty="0">
                <a:latin typeface="Tahoma"/>
                <a:cs typeface="Tahoma"/>
              </a:rPr>
              <a:t> apps.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110" dirty="0">
                <a:latin typeface="Arial Black"/>
                <a:cs typeface="Arial Black"/>
              </a:rPr>
              <a:t>Community</a:t>
            </a:r>
            <a:r>
              <a:rPr sz="1100" spc="-110" dirty="0">
                <a:latin typeface="Tahoma"/>
                <a:cs typeface="Tahoma"/>
              </a:rPr>
              <a:t>: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Large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ecosystem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libraries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like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Calibri"/>
                <a:cs typeface="Calibri"/>
              </a:rPr>
              <a:t>pandas</a:t>
            </a:r>
            <a:r>
              <a:rPr sz="1100" spc="-10" dirty="0">
                <a:latin typeface="Tahoma"/>
                <a:cs typeface="Tahoma"/>
              </a:rPr>
              <a:t>, </a:t>
            </a:r>
            <a:r>
              <a:rPr sz="1100" spc="-10" dirty="0">
                <a:latin typeface="Calibri"/>
                <a:cs typeface="Calibri"/>
              </a:rPr>
              <a:t>numpy</a:t>
            </a:r>
            <a:r>
              <a:rPr sz="1100" spc="-1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92730" y="2239899"/>
            <a:ext cx="65265" cy="65265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0" y="3346399"/>
            <a:ext cx="4608195" cy="109855"/>
            <a:chOff x="0" y="3346399"/>
            <a:chExt cx="4608195" cy="109855"/>
          </a:xfrm>
        </p:grpSpPr>
        <p:sp>
          <p:nvSpPr>
            <p:cNvPr id="17" name="object 17"/>
            <p:cNvSpPr/>
            <p:nvPr/>
          </p:nvSpPr>
          <p:spPr>
            <a:xfrm>
              <a:off x="0" y="3346399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1C1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6399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6399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ail.com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-12700" y="3322013"/>
            <a:ext cx="2907030" cy="13779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  <a:tabLst>
                <a:tab pos="1739264" algn="l"/>
              </a:tabLst>
            </a:pPr>
            <a:r>
              <a:rPr sz="600" dirty="0">
                <a:latin typeface="Arial MT"/>
                <a:cs typeface="Arial MT"/>
              </a:rPr>
              <a:t>K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S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AVINASHRAJ</a:t>
            </a:r>
            <a:r>
              <a:rPr sz="600" spc="195" dirty="0">
                <a:latin typeface="Arial MT"/>
                <a:cs typeface="Arial MT"/>
              </a:rPr>
              <a:t> </a:t>
            </a:r>
            <a:r>
              <a:rPr sz="600" spc="-10" dirty="0">
                <a:latin typeface="Palatino Linotype"/>
                <a:cs typeface="Palatino Linotype"/>
              </a:rPr>
              <a:t>avinashgithub0707@gm</a:t>
            </a:r>
            <a:r>
              <a:rPr sz="600" dirty="0">
                <a:latin typeface="Palatino Linotype"/>
                <a:cs typeface="Palatino Linotype"/>
              </a:rPr>
              <a:t>	</a:t>
            </a:r>
            <a:r>
              <a:rPr sz="600" dirty="0">
                <a:latin typeface="Arial MT"/>
                <a:cs typeface="Arial MT"/>
                <a:hlinkClick r:id="rId6" action="ppaction://hlinksldjump"/>
              </a:rPr>
              <a:t>Python</a:t>
            </a:r>
            <a:r>
              <a:rPr sz="600" spc="1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latin typeface="Arial MT"/>
                <a:cs typeface="Arial MT"/>
                <a:hlinkClick r:id="rId6" action="ppaction://hlinksldjump"/>
              </a:rPr>
              <a:t>Programming:</a:t>
            </a:r>
            <a:r>
              <a:rPr sz="600" spc="75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latin typeface="Arial MT"/>
                <a:cs typeface="Arial MT"/>
                <a:hlinkClick r:id="rId6" action="ppaction://hlinksldjump"/>
              </a:rPr>
              <a:t>Key</a:t>
            </a:r>
            <a:r>
              <a:rPr sz="600" spc="1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latin typeface="Arial MT"/>
                <a:cs typeface="Arial MT"/>
                <a:hlinkClick r:id="rId6" action="ppaction://hlinksldjump"/>
              </a:rPr>
              <a:t>Topics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August</a:t>
            </a:r>
            <a:r>
              <a:rPr spc="10" dirty="0"/>
              <a:t> </a:t>
            </a:r>
            <a:r>
              <a:rPr dirty="0"/>
              <a:t>1,</a:t>
            </a:r>
            <a:r>
              <a:rPr spc="15" dirty="0"/>
              <a:t> </a:t>
            </a:r>
            <a:r>
              <a:rPr spc="-20" dirty="0"/>
              <a:t>2025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5" dirty="0"/>
              <a:t>11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Basic</a:t>
            </a:r>
            <a:r>
              <a:rPr spc="-50" dirty="0"/>
              <a:t> </a:t>
            </a:r>
            <a:r>
              <a:rPr spc="-25" dirty="0"/>
              <a:t>Syntax</a:t>
            </a:r>
            <a:r>
              <a:rPr spc="-50" dirty="0"/>
              <a:t> </a:t>
            </a:r>
            <a:r>
              <a:rPr spc="-30" dirty="0"/>
              <a:t>and</a:t>
            </a:r>
            <a:r>
              <a:rPr spc="-50" dirty="0"/>
              <a:t> </a:t>
            </a:r>
            <a:r>
              <a:rPr dirty="0"/>
              <a:t>Data</a:t>
            </a:r>
            <a:r>
              <a:rPr spc="-50" dirty="0"/>
              <a:t> </a:t>
            </a:r>
            <a:r>
              <a:rPr spc="-20" dirty="0"/>
              <a:t>Types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916253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3"/>
                </a:lnTo>
                <a:lnTo>
                  <a:pt x="4432567" y="198363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544" y="884576"/>
            <a:ext cx="896619" cy="22225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Core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Concepts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544" y="973189"/>
            <a:ext cx="4432935" cy="5969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R="92710">
              <a:lnSpc>
                <a:spcPct val="102699"/>
              </a:lnSpc>
              <a:spcBef>
                <a:spcPts val="1180"/>
              </a:spcBef>
            </a:pPr>
            <a:r>
              <a:rPr sz="1100" spc="-20" dirty="0">
                <a:latin typeface="Tahoma"/>
                <a:cs typeface="Tahoma"/>
              </a:rPr>
              <a:t>Pythons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syntax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clean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intuitive, </a:t>
            </a:r>
            <a:r>
              <a:rPr sz="1100" spc="-40" dirty="0">
                <a:latin typeface="Tahoma"/>
                <a:cs typeface="Tahoma"/>
              </a:rPr>
              <a:t>making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beginner-</a:t>
            </a:r>
            <a:r>
              <a:rPr sz="1100" spc="-40" dirty="0">
                <a:latin typeface="Tahoma"/>
                <a:cs typeface="Tahoma"/>
              </a:rPr>
              <a:t>friendly.</a:t>
            </a:r>
            <a:r>
              <a:rPr sz="1100" spc="114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Variables </a:t>
            </a:r>
            <a:r>
              <a:rPr sz="1100" spc="-40" dirty="0">
                <a:latin typeface="Tahoma"/>
                <a:cs typeface="Tahoma"/>
              </a:rPr>
              <a:t>store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data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various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types,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input/output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functions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enable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interaction.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711794"/>
            <a:ext cx="65265" cy="6526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02932" y="1628354"/>
            <a:ext cx="4037965" cy="994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25" dirty="0">
                <a:latin typeface="Arial Black"/>
                <a:cs typeface="Arial Black"/>
              </a:rPr>
              <a:t>Variables</a:t>
            </a:r>
            <a:r>
              <a:rPr sz="1100" spc="-125" dirty="0">
                <a:latin typeface="Tahoma"/>
                <a:cs typeface="Tahoma"/>
              </a:rPr>
              <a:t>:</a:t>
            </a:r>
            <a:r>
              <a:rPr sz="1100" spc="110" dirty="0">
                <a:latin typeface="Tahoma"/>
                <a:cs typeface="Tahoma"/>
              </a:rPr>
              <a:t> </a:t>
            </a:r>
            <a:r>
              <a:rPr sz="1100" spc="95" dirty="0">
                <a:latin typeface="Calibri"/>
                <a:cs typeface="Calibri"/>
              </a:rPr>
              <a:t>x</a:t>
            </a:r>
            <a:r>
              <a:rPr sz="1100" spc="2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2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5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dirty="0">
                <a:latin typeface="Tahoma"/>
                <a:cs typeface="Tahoma"/>
              </a:rPr>
              <a:t>(int), </a:t>
            </a:r>
            <a:r>
              <a:rPr sz="1100" spc="70" dirty="0">
                <a:latin typeface="Calibri"/>
                <a:cs typeface="Calibri"/>
              </a:rPr>
              <a:t>y</a:t>
            </a:r>
            <a:r>
              <a:rPr sz="1100" spc="28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295" dirty="0">
                <a:latin typeface="Calibri"/>
                <a:cs typeface="Calibri"/>
              </a:rPr>
              <a:t> </a:t>
            </a:r>
            <a:r>
              <a:rPr sz="1100" spc="75" dirty="0">
                <a:latin typeface="Calibri"/>
                <a:cs typeface="Calibri"/>
              </a:rPr>
              <a:t>3.14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spc="-10" dirty="0">
                <a:latin typeface="Tahoma"/>
                <a:cs typeface="Tahoma"/>
              </a:rPr>
              <a:t>(float),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20" dirty="0">
                <a:latin typeface="Calibri"/>
                <a:cs typeface="Calibri"/>
              </a:rPr>
              <a:t>name</a:t>
            </a:r>
            <a:r>
              <a:rPr sz="1100" spc="2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290" dirty="0">
                <a:latin typeface="Calibri"/>
                <a:cs typeface="Calibri"/>
              </a:rPr>
              <a:t> </a:t>
            </a:r>
            <a:r>
              <a:rPr sz="1100" spc="85" dirty="0">
                <a:latin typeface="Calibri"/>
                <a:cs typeface="Calibri"/>
              </a:rPr>
              <a:t>"Avinash"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spc="-10" dirty="0">
                <a:latin typeface="Tahoma"/>
                <a:cs typeface="Tahoma"/>
              </a:rPr>
              <a:t>(str),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160" dirty="0">
                <a:latin typeface="Calibri"/>
                <a:cs typeface="Calibri"/>
              </a:rPr>
              <a:t>flag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340" dirty="0">
                <a:latin typeface="Calibri"/>
                <a:cs typeface="Calibri"/>
              </a:rPr>
              <a:t> </a:t>
            </a:r>
            <a:r>
              <a:rPr sz="1100" spc="55" dirty="0">
                <a:latin typeface="Calibri"/>
                <a:cs typeface="Calibri"/>
              </a:rPr>
              <a:t>True</a:t>
            </a:r>
            <a:r>
              <a:rPr sz="1100" spc="125" dirty="0">
                <a:latin typeface="Calibri"/>
                <a:cs typeface="Calibri"/>
              </a:rPr>
              <a:t> </a:t>
            </a:r>
            <a:r>
              <a:rPr sz="1100" spc="-10" dirty="0">
                <a:latin typeface="Tahoma"/>
                <a:cs typeface="Tahoma"/>
              </a:rPr>
              <a:t>(bool).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135" dirty="0">
                <a:latin typeface="Arial Black"/>
                <a:cs typeface="Arial Black"/>
              </a:rPr>
              <a:t>Type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25" dirty="0">
                <a:latin typeface="Arial Black"/>
                <a:cs typeface="Arial Black"/>
              </a:rPr>
              <a:t>Conversion</a:t>
            </a:r>
            <a:r>
              <a:rPr sz="1100" spc="-125" dirty="0">
                <a:latin typeface="Tahoma"/>
                <a:cs typeface="Tahoma"/>
              </a:rPr>
              <a:t>: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155" dirty="0">
                <a:latin typeface="Calibri"/>
                <a:cs typeface="Calibri"/>
              </a:rPr>
              <a:t>int("5")</a:t>
            </a:r>
            <a:r>
              <a:rPr sz="1100" spc="85" dirty="0">
                <a:latin typeface="Calibri"/>
                <a:cs typeface="Calibri"/>
              </a:rPr>
              <a:t> </a:t>
            </a:r>
            <a:r>
              <a:rPr sz="1100" spc="-40" dirty="0">
                <a:latin typeface="Tahoma"/>
                <a:cs typeface="Tahoma"/>
              </a:rPr>
              <a:t>converts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string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10" dirty="0">
                <a:latin typeface="Tahoma"/>
                <a:cs typeface="Tahoma"/>
              </a:rPr>
              <a:t> integer.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2942590" algn="l"/>
              </a:tabLst>
            </a:pPr>
            <a:r>
              <a:rPr sz="1100" spc="-60" dirty="0">
                <a:latin typeface="Arial Black"/>
                <a:cs typeface="Arial Black"/>
              </a:rPr>
              <a:t>Input/Output</a:t>
            </a:r>
            <a:r>
              <a:rPr sz="1100" spc="-60" dirty="0">
                <a:latin typeface="Tahoma"/>
                <a:cs typeface="Tahoma"/>
              </a:rPr>
              <a:t>: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spc="-20" dirty="0">
                <a:latin typeface="Calibri"/>
                <a:cs typeface="Calibri"/>
              </a:rPr>
              <a:t>name</a:t>
            </a:r>
            <a:r>
              <a:rPr sz="1100" spc="27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270" dirty="0">
                <a:latin typeface="Calibri"/>
                <a:cs typeface="Calibri"/>
              </a:rPr>
              <a:t> </a:t>
            </a:r>
            <a:r>
              <a:rPr sz="1100" spc="110" dirty="0">
                <a:latin typeface="Calibri"/>
                <a:cs typeface="Calibri"/>
              </a:rPr>
              <a:t>input("Enter</a:t>
            </a:r>
            <a:r>
              <a:rPr sz="1100" spc="27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name:</a:t>
            </a:r>
            <a:r>
              <a:rPr sz="1100" dirty="0">
                <a:latin typeface="Calibri"/>
                <a:cs typeface="Calibri"/>
              </a:rPr>
              <a:t>	</a:t>
            </a:r>
            <a:r>
              <a:rPr sz="1100" spc="105" dirty="0">
                <a:latin typeface="Calibri"/>
                <a:cs typeface="Calibri"/>
              </a:rPr>
              <a:t>")</a:t>
            </a:r>
            <a:r>
              <a:rPr sz="1100" spc="105" dirty="0">
                <a:latin typeface="Tahoma"/>
                <a:cs typeface="Tahoma"/>
              </a:rPr>
              <a:t>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60" dirty="0">
                <a:latin typeface="Calibri"/>
                <a:cs typeface="Calibri"/>
              </a:rPr>
              <a:t>print(name)</a:t>
            </a:r>
            <a:r>
              <a:rPr sz="1100" spc="6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140" dirty="0">
                <a:latin typeface="Arial Black"/>
                <a:cs typeface="Arial Black"/>
              </a:rPr>
              <a:t>Comments</a:t>
            </a:r>
            <a:r>
              <a:rPr sz="1100" spc="-140" dirty="0">
                <a:latin typeface="Tahoma"/>
                <a:cs typeface="Tahoma"/>
              </a:rPr>
              <a:t>: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dirty="0">
                <a:latin typeface="Calibri"/>
                <a:cs typeface="Calibri"/>
              </a:rPr>
              <a:t>#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130" dirty="0">
                <a:latin typeface="Calibri"/>
                <a:cs typeface="Calibri"/>
              </a:rPr>
              <a:t>Single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120" dirty="0">
                <a:latin typeface="Calibri"/>
                <a:cs typeface="Calibri"/>
              </a:rPr>
              <a:t>line</a:t>
            </a:r>
            <a:r>
              <a:rPr sz="1100" spc="120" dirty="0">
                <a:latin typeface="Tahoma"/>
                <a:cs typeface="Tahoma"/>
              </a:rPr>
              <a:t>,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200" dirty="0">
                <a:latin typeface="Calibri"/>
                <a:cs typeface="Calibri"/>
              </a:rPr>
              <a:t>”’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140" dirty="0">
                <a:latin typeface="Calibri"/>
                <a:cs typeface="Calibri"/>
              </a:rPr>
              <a:t>Multi-</a:t>
            </a:r>
            <a:r>
              <a:rPr sz="1100" spc="130" dirty="0">
                <a:latin typeface="Calibri"/>
                <a:cs typeface="Calibri"/>
              </a:rPr>
              <a:t>line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95" dirty="0">
                <a:latin typeface="Calibri"/>
                <a:cs typeface="Calibri"/>
              </a:rPr>
              <a:t>”’</a:t>
            </a:r>
            <a:r>
              <a:rPr sz="1100" spc="9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093912"/>
            <a:ext cx="65265" cy="6526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303945"/>
            <a:ext cx="65265" cy="6526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2513977"/>
            <a:ext cx="65265" cy="65265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0" y="3346399"/>
            <a:ext cx="4608195" cy="109855"/>
            <a:chOff x="0" y="3346399"/>
            <a:chExt cx="460819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346399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1C1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46399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46399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ail.com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-12700" y="3322013"/>
            <a:ext cx="2907030" cy="13779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  <a:tabLst>
                <a:tab pos="1739264" algn="l"/>
              </a:tabLst>
            </a:pPr>
            <a:r>
              <a:rPr sz="600" dirty="0">
                <a:latin typeface="Arial MT"/>
                <a:cs typeface="Arial MT"/>
              </a:rPr>
              <a:t>K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S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AVINASHRAJ</a:t>
            </a:r>
            <a:r>
              <a:rPr sz="600" spc="195" dirty="0">
                <a:latin typeface="Arial MT"/>
                <a:cs typeface="Arial MT"/>
              </a:rPr>
              <a:t> </a:t>
            </a:r>
            <a:r>
              <a:rPr sz="600" spc="-10" dirty="0">
                <a:latin typeface="Palatino Linotype"/>
                <a:cs typeface="Palatino Linotype"/>
              </a:rPr>
              <a:t>avinashgithub0707@gm</a:t>
            </a:r>
            <a:r>
              <a:rPr sz="600" dirty="0">
                <a:latin typeface="Palatino Linotype"/>
                <a:cs typeface="Palatino Linotype"/>
              </a:rPr>
              <a:t>	</a:t>
            </a:r>
            <a:r>
              <a:rPr sz="600" dirty="0">
                <a:latin typeface="Arial MT"/>
                <a:cs typeface="Arial MT"/>
                <a:hlinkClick r:id="rId6" action="ppaction://hlinksldjump"/>
              </a:rPr>
              <a:t>Python</a:t>
            </a:r>
            <a:r>
              <a:rPr sz="600" spc="1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latin typeface="Arial MT"/>
                <a:cs typeface="Arial MT"/>
                <a:hlinkClick r:id="rId6" action="ppaction://hlinksldjump"/>
              </a:rPr>
              <a:t>Programming:</a:t>
            </a:r>
            <a:r>
              <a:rPr sz="600" spc="75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latin typeface="Arial MT"/>
                <a:cs typeface="Arial MT"/>
                <a:hlinkClick r:id="rId6" action="ppaction://hlinksldjump"/>
              </a:rPr>
              <a:t>Key</a:t>
            </a:r>
            <a:r>
              <a:rPr sz="600" spc="1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latin typeface="Arial MT"/>
                <a:cs typeface="Arial MT"/>
                <a:hlinkClick r:id="rId6" action="ppaction://hlinksldjump"/>
              </a:rPr>
              <a:t>Topics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August</a:t>
            </a:r>
            <a:r>
              <a:rPr spc="10" dirty="0"/>
              <a:t> </a:t>
            </a:r>
            <a:r>
              <a:rPr dirty="0"/>
              <a:t>1,</a:t>
            </a:r>
            <a:r>
              <a:rPr spc="15" dirty="0"/>
              <a:t> </a:t>
            </a:r>
            <a:r>
              <a:rPr spc="-20" dirty="0"/>
              <a:t>2025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5" dirty="0"/>
              <a:t>11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25152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Operators</a:t>
            </a:r>
            <a:r>
              <a:rPr spc="-60" dirty="0"/>
              <a:t> </a:t>
            </a:r>
            <a:r>
              <a:rPr spc="-30" dirty="0"/>
              <a:t>and</a:t>
            </a:r>
            <a:r>
              <a:rPr spc="-50" dirty="0"/>
              <a:t> </a:t>
            </a:r>
            <a:r>
              <a:rPr dirty="0"/>
              <a:t>Control</a:t>
            </a:r>
            <a:r>
              <a:rPr spc="-55" dirty="0"/>
              <a:t> </a:t>
            </a:r>
            <a:r>
              <a:rPr spc="-25" dirty="0"/>
              <a:t>Structures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888123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3"/>
                </a:lnTo>
                <a:lnTo>
                  <a:pt x="4432567" y="198363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544" y="856446"/>
            <a:ext cx="1602740" cy="22225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Controlling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Program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 Flow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544" y="945062"/>
            <a:ext cx="4432935" cy="561975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R="93345">
              <a:lnSpc>
                <a:spcPct val="102699"/>
              </a:lnSpc>
              <a:spcBef>
                <a:spcPts val="1180"/>
              </a:spcBef>
            </a:pPr>
            <a:r>
              <a:rPr sz="1100" spc="-35" dirty="0">
                <a:latin typeface="Tahoma"/>
                <a:cs typeface="Tahoma"/>
              </a:rPr>
              <a:t>Operators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perform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computations,</a:t>
            </a:r>
            <a:r>
              <a:rPr sz="1100" spc="-25" dirty="0">
                <a:latin typeface="Tahoma"/>
                <a:cs typeface="Tahoma"/>
              </a:rPr>
              <a:t> while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control </a:t>
            </a:r>
            <a:r>
              <a:rPr sz="1100" spc="-35" dirty="0">
                <a:latin typeface="Tahoma"/>
                <a:cs typeface="Tahoma"/>
              </a:rPr>
              <a:t>structures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manage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flow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execution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based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conditions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iterations.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911" y="1747723"/>
            <a:ext cx="65265" cy="6526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00" dirty="0">
                <a:latin typeface="Arial Black"/>
                <a:cs typeface="Arial Black"/>
              </a:rPr>
              <a:t>Arithmetic</a:t>
            </a:r>
            <a:r>
              <a:rPr spc="-100" dirty="0"/>
              <a:t>:</a:t>
            </a:r>
            <a:r>
              <a:rPr spc="80" dirty="0"/>
              <a:t> </a:t>
            </a:r>
            <a:r>
              <a:rPr dirty="0">
                <a:latin typeface="Calibri"/>
                <a:cs typeface="Calibri"/>
              </a:rPr>
              <a:t>+</a:t>
            </a:r>
            <a:r>
              <a:rPr dirty="0"/>
              <a:t>,</a:t>
            </a:r>
            <a:r>
              <a:rPr spc="-10" dirty="0"/>
              <a:t> </a:t>
            </a:r>
            <a:r>
              <a:rPr spc="229" dirty="0">
                <a:latin typeface="Calibri"/>
                <a:cs typeface="Calibri"/>
              </a:rPr>
              <a:t>-</a:t>
            </a:r>
            <a:r>
              <a:rPr dirty="0"/>
              <a:t>,</a:t>
            </a:r>
            <a:r>
              <a:rPr spc="-10" dirty="0"/>
              <a:t> </a:t>
            </a:r>
            <a:r>
              <a:rPr dirty="0">
                <a:latin typeface="Calibri"/>
                <a:cs typeface="Calibri"/>
              </a:rPr>
              <a:t>*</a:t>
            </a:r>
            <a:r>
              <a:rPr dirty="0"/>
              <a:t>,</a:t>
            </a:r>
            <a:r>
              <a:rPr spc="-10" dirty="0"/>
              <a:t> </a:t>
            </a:r>
            <a:r>
              <a:rPr spc="50" dirty="0">
                <a:latin typeface="Calibri"/>
                <a:cs typeface="Calibri"/>
              </a:rPr>
              <a:t>/</a:t>
            </a:r>
            <a:r>
              <a:rPr spc="50" dirty="0"/>
              <a:t>,</a:t>
            </a:r>
            <a:r>
              <a:rPr spc="-5" dirty="0"/>
              <a:t> </a:t>
            </a:r>
            <a:r>
              <a:rPr spc="-135" dirty="0">
                <a:latin typeface="Calibri"/>
                <a:cs typeface="Calibri"/>
              </a:rPr>
              <a:t>%</a:t>
            </a:r>
            <a:r>
              <a:rPr spc="-135" dirty="0"/>
              <a:t>,</a:t>
            </a:r>
            <a:r>
              <a:rPr spc="15" dirty="0"/>
              <a:t> </a:t>
            </a:r>
            <a:r>
              <a:rPr spc="-25" dirty="0">
                <a:latin typeface="Calibri"/>
                <a:cs typeface="Calibri"/>
              </a:rPr>
              <a:t>**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pc="-40" dirty="0"/>
              <a:t>(e.g.,</a:t>
            </a:r>
            <a:r>
              <a:rPr spc="20" dirty="0"/>
              <a:t> </a:t>
            </a:r>
            <a:r>
              <a:rPr dirty="0">
                <a:latin typeface="Calibri"/>
                <a:cs typeface="Calibri"/>
              </a:rPr>
              <a:t>2</a:t>
            </a:r>
            <a:r>
              <a:rPr spc="3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**</a:t>
            </a:r>
            <a:r>
              <a:rPr spc="3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3</a:t>
            </a:r>
            <a:r>
              <a:rPr spc="3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=</a:t>
            </a:r>
            <a:r>
              <a:rPr spc="33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8</a:t>
            </a:r>
            <a:r>
              <a:rPr spc="-25" dirty="0"/>
              <a:t>).</a:t>
            </a: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pc="-125" dirty="0">
                <a:latin typeface="Arial Black"/>
                <a:cs typeface="Arial Black"/>
              </a:rPr>
              <a:t>Comparison</a:t>
            </a:r>
            <a:r>
              <a:rPr spc="-125" dirty="0"/>
              <a:t>:</a:t>
            </a:r>
            <a:r>
              <a:rPr spc="125" dirty="0"/>
              <a:t> </a:t>
            </a:r>
            <a:r>
              <a:rPr dirty="0">
                <a:latin typeface="Calibri"/>
                <a:cs typeface="Calibri"/>
              </a:rPr>
              <a:t>==</a:t>
            </a:r>
            <a:r>
              <a:rPr dirty="0"/>
              <a:t>,</a:t>
            </a:r>
            <a:r>
              <a:rPr spc="5" dirty="0"/>
              <a:t> </a:t>
            </a:r>
            <a:r>
              <a:rPr spc="60" dirty="0">
                <a:latin typeface="Calibri"/>
                <a:cs typeface="Calibri"/>
              </a:rPr>
              <a:t>!=</a:t>
            </a:r>
            <a:r>
              <a:rPr spc="60" dirty="0"/>
              <a:t>,</a:t>
            </a:r>
            <a:r>
              <a:rPr spc="5" dirty="0"/>
              <a:t> </a:t>
            </a:r>
            <a:r>
              <a:rPr dirty="0">
                <a:latin typeface="Calibri"/>
                <a:cs typeface="Calibri"/>
              </a:rPr>
              <a:t>&gt;</a:t>
            </a:r>
            <a:r>
              <a:rPr dirty="0"/>
              <a:t>,</a:t>
            </a:r>
            <a:r>
              <a:rPr spc="5" dirty="0"/>
              <a:t> </a:t>
            </a:r>
            <a:r>
              <a:rPr dirty="0">
                <a:latin typeface="Calibri"/>
                <a:cs typeface="Calibri"/>
              </a:rPr>
              <a:t>&lt;</a:t>
            </a:r>
            <a:r>
              <a:rPr spc="105" dirty="0">
                <a:latin typeface="Calibri"/>
                <a:cs typeface="Calibri"/>
              </a:rPr>
              <a:t> </a:t>
            </a:r>
            <a:r>
              <a:rPr spc="-35" dirty="0"/>
              <a:t>(e.g.,</a:t>
            </a: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>
                <a:latin typeface="Calibri"/>
                <a:cs typeface="Calibri"/>
              </a:rPr>
              <a:t>5</a:t>
            </a:r>
            <a:r>
              <a:rPr spc="3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&gt;</a:t>
            </a:r>
            <a:r>
              <a:rPr spc="34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3</a:t>
            </a:r>
            <a:r>
              <a:rPr spc="-25" dirty="0"/>
              <a:t>).</a:t>
            </a: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pc="-125" dirty="0">
                <a:latin typeface="Arial Black"/>
                <a:cs typeface="Arial Black"/>
              </a:rPr>
              <a:t>Logical</a:t>
            </a:r>
            <a:r>
              <a:rPr spc="-125" dirty="0"/>
              <a:t>:</a:t>
            </a:r>
            <a:r>
              <a:rPr spc="175" dirty="0"/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dirty="0"/>
              <a:t>,</a:t>
            </a:r>
            <a:r>
              <a:rPr spc="45" dirty="0"/>
              <a:t> </a:t>
            </a:r>
            <a:r>
              <a:rPr dirty="0">
                <a:latin typeface="Calibri"/>
                <a:cs typeface="Calibri"/>
              </a:rPr>
              <a:t>or</a:t>
            </a:r>
            <a:r>
              <a:rPr dirty="0"/>
              <a:t>,</a:t>
            </a:r>
            <a:r>
              <a:rPr spc="45" dirty="0"/>
              <a:t> </a:t>
            </a:r>
            <a:r>
              <a:rPr spc="-20" dirty="0">
                <a:latin typeface="Calibri"/>
                <a:cs typeface="Calibri"/>
              </a:rPr>
              <a:t>not</a:t>
            </a:r>
            <a:r>
              <a:rPr spc="-20" dirty="0"/>
              <a:t>.</a:t>
            </a: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11" y="2129828"/>
            <a:ext cx="65265" cy="6526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911" y="2511933"/>
            <a:ext cx="65265" cy="6526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92730" y="1661680"/>
            <a:ext cx="65265" cy="6526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2614574" y="1578240"/>
            <a:ext cx="1847214" cy="11283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94640">
              <a:lnSpc>
                <a:spcPct val="102600"/>
              </a:lnSpc>
              <a:spcBef>
                <a:spcPts val="55"/>
              </a:spcBef>
            </a:pPr>
            <a:r>
              <a:rPr sz="1100" spc="-114" dirty="0">
                <a:latin typeface="Arial Black"/>
                <a:cs typeface="Arial Black"/>
              </a:rPr>
              <a:t>Conditionals</a:t>
            </a:r>
            <a:r>
              <a:rPr sz="1100" spc="-114" dirty="0">
                <a:latin typeface="Tahoma"/>
                <a:cs typeface="Tahoma"/>
              </a:rPr>
              <a:t>:</a:t>
            </a:r>
            <a:r>
              <a:rPr sz="1100" spc="125" dirty="0">
                <a:latin typeface="Tahoma"/>
                <a:cs typeface="Tahoma"/>
              </a:rPr>
              <a:t> </a:t>
            </a:r>
            <a:r>
              <a:rPr sz="1100" spc="275" dirty="0">
                <a:latin typeface="Calibri"/>
                <a:cs typeface="Calibri"/>
              </a:rPr>
              <a:t>if</a:t>
            </a:r>
            <a:r>
              <a:rPr sz="1100" spc="310" dirty="0">
                <a:latin typeface="Calibri"/>
                <a:cs typeface="Calibri"/>
              </a:rPr>
              <a:t> </a:t>
            </a:r>
            <a:r>
              <a:rPr sz="1100" spc="95" dirty="0">
                <a:latin typeface="Calibri"/>
                <a:cs typeface="Calibri"/>
              </a:rPr>
              <a:t>x</a:t>
            </a:r>
            <a:r>
              <a:rPr sz="1100" spc="3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&gt;</a:t>
            </a:r>
            <a:r>
              <a:rPr sz="1100" spc="310" dirty="0">
                <a:latin typeface="Calibri"/>
                <a:cs typeface="Calibri"/>
              </a:rPr>
              <a:t> </a:t>
            </a:r>
            <a:r>
              <a:rPr sz="1100" spc="110" dirty="0">
                <a:latin typeface="Calibri"/>
                <a:cs typeface="Calibri"/>
              </a:rPr>
              <a:t>0: </a:t>
            </a:r>
            <a:r>
              <a:rPr sz="1100" spc="125" dirty="0">
                <a:latin typeface="Calibri"/>
                <a:cs typeface="Calibri"/>
              </a:rPr>
              <a:t>print("Positive")</a:t>
            </a:r>
            <a:r>
              <a:rPr sz="1100" spc="12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125" dirty="0">
                <a:latin typeface="Arial Black"/>
                <a:cs typeface="Arial Black"/>
              </a:rPr>
              <a:t>Loops</a:t>
            </a:r>
            <a:r>
              <a:rPr sz="1100" spc="-125" dirty="0">
                <a:latin typeface="Tahoma"/>
                <a:cs typeface="Tahoma"/>
              </a:rPr>
              <a:t>: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spc="135" dirty="0">
                <a:latin typeface="Calibri"/>
                <a:cs typeface="Calibri"/>
              </a:rPr>
              <a:t>for</a:t>
            </a:r>
            <a:r>
              <a:rPr sz="1100" spc="310" dirty="0">
                <a:latin typeface="Calibri"/>
                <a:cs typeface="Calibri"/>
              </a:rPr>
              <a:t> </a:t>
            </a:r>
            <a:r>
              <a:rPr sz="1100" spc="320" dirty="0">
                <a:latin typeface="Calibri"/>
                <a:cs typeface="Calibri"/>
              </a:rPr>
              <a:t>i</a:t>
            </a:r>
            <a:r>
              <a:rPr sz="1100" spc="315" dirty="0">
                <a:latin typeface="Calibri"/>
                <a:cs typeface="Calibri"/>
              </a:rPr>
              <a:t> </a:t>
            </a:r>
            <a:r>
              <a:rPr sz="1100" spc="155" dirty="0">
                <a:latin typeface="Calibri"/>
                <a:cs typeface="Calibri"/>
              </a:rPr>
              <a:t>in</a:t>
            </a:r>
            <a:r>
              <a:rPr sz="1100" spc="315" dirty="0">
                <a:latin typeface="Calibri"/>
                <a:cs typeface="Calibri"/>
              </a:rPr>
              <a:t> </a:t>
            </a:r>
            <a:r>
              <a:rPr sz="1100" spc="90" dirty="0">
                <a:latin typeface="Calibri"/>
                <a:cs typeface="Calibri"/>
              </a:rPr>
              <a:t>range(5):</a:t>
            </a:r>
            <a:r>
              <a:rPr sz="1100" spc="90" dirty="0">
                <a:latin typeface="Tahoma"/>
                <a:cs typeface="Tahoma"/>
              </a:rPr>
              <a:t>, </a:t>
            </a:r>
            <a:r>
              <a:rPr sz="1100" spc="85" dirty="0">
                <a:latin typeface="Calibri"/>
                <a:cs typeface="Calibri"/>
              </a:rPr>
              <a:t>while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95" dirty="0">
                <a:latin typeface="Calibri"/>
                <a:cs typeface="Calibri"/>
              </a:rPr>
              <a:t>x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&lt;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40" dirty="0">
                <a:latin typeface="Calibri"/>
                <a:cs typeface="Calibri"/>
              </a:rPr>
              <a:t>10:</a:t>
            </a:r>
            <a:r>
              <a:rPr sz="1100" spc="4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90" dirty="0">
                <a:latin typeface="Arial Black"/>
                <a:cs typeface="Arial Black"/>
              </a:rPr>
              <a:t>Control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80" dirty="0">
                <a:latin typeface="Tahoma"/>
                <a:cs typeface="Tahoma"/>
              </a:rPr>
              <a:t> </a:t>
            </a:r>
            <a:r>
              <a:rPr sz="1100" spc="60" dirty="0">
                <a:latin typeface="Calibri"/>
                <a:cs typeface="Calibri"/>
              </a:rPr>
              <a:t>break</a:t>
            </a:r>
            <a:r>
              <a:rPr sz="1100" spc="70" dirty="0">
                <a:latin typeface="Calibri"/>
                <a:cs typeface="Calibri"/>
              </a:rPr>
              <a:t> </a:t>
            </a:r>
            <a:r>
              <a:rPr sz="1100" spc="-25" dirty="0">
                <a:latin typeface="Tahoma"/>
                <a:cs typeface="Tahoma"/>
              </a:rPr>
              <a:t>exits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loop,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75" dirty="0">
                <a:latin typeface="Calibri"/>
                <a:cs typeface="Calibri"/>
              </a:rPr>
              <a:t>continue</a:t>
            </a:r>
            <a:r>
              <a:rPr sz="1100" spc="90" dirty="0">
                <a:latin typeface="Calibri"/>
                <a:cs typeface="Calibri"/>
              </a:rPr>
              <a:t> </a:t>
            </a:r>
            <a:r>
              <a:rPr sz="1100" spc="-30" dirty="0">
                <a:latin typeface="Tahoma"/>
                <a:cs typeface="Tahoma"/>
              </a:rPr>
              <a:t>skips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iteration.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92730" y="2043798"/>
            <a:ext cx="65265" cy="65265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92730" y="2425903"/>
            <a:ext cx="65265" cy="65265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0" y="3346399"/>
            <a:ext cx="4608195" cy="109855"/>
            <a:chOff x="0" y="3346399"/>
            <a:chExt cx="4608195" cy="109855"/>
          </a:xfrm>
        </p:grpSpPr>
        <p:sp>
          <p:nvSpPr>
            <p:cNvPr id="19" name="object 19"/>
            <p:cNvSpPr/>
            <p:nvPr/>
          </p:nvSpPr>
          <p:spPr>
            <a:xfrm>
              <a:off x="0" y="3346399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1C1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5976" y="3346399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71952" y="3346399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ail.com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-12700" y="3322013"/>
            <a:ext cx="2907030" cy="13779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  <a:tabLst>
                <a:tab pos="1739264" algn="l"/>
              </a:tabLst>
            </a:pPr>
            <a:r>
              <a:rPr sz="600" dirty="0">
                <a:latin typeface="Arial MT"/>
                <a:cs typeface="Arial MT"/>
              </a:rPr>
              <a:t>K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S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AVINASHRAJ</a:t>
            </a:r>
            <a:r>
              <a:rPr sz="600" spc="195" dirty="0">
                <a:latin typeface="Arial MT"/>
                <a:cs typeface="Arial MT"/>
              </a:rPr>
              <a:t> </a:t>
            </a:r>
            <a:r>
              <a:rPr sz="600" spc="-10" dirty="0">
                <a:latin typeface="Palatino Linotype"/>
                <a:cs typeface="Palatino Linotype"/>
              </a:rPr>
              <a:t>avinashgithub0707@gm</a:t>
            </a:r>
            <a:r>
              <a:rPr sz="600" dirty="0">
                <a:latin typeface="Palatino Linotype"/>
                <a:cs typeface="Palatino Linotype"/>
              </a:rPr>
              <a:t>	</a:t>
            </a:r>
            <a:r>
              <a:rPr sz="600" dirty="0">
                <a:latin typeface="Arial MT"/>
                <a:cs typeface="Arial MT"/>
                <a:hlinkClick r:id="rId8" action="ppaction://hlinksldjump"/>
              </a:rPr>
              <a:t>Python</a:t>
            </a:r>
            <a:r>
              <a:rPr sz="600" spc="10" dirty="0">
                <a:latin typeface="Arial MT"/>
                <a:cs typeface="Arial MT"/>
                <a:hlinkClick r:id="rId8" action="ppaction://hlinksldjump"/>
              </a:rPr>
              <a:t> </a:t>
            </a:r>
            <a:r>
              <a:rPr sz="600" dirty="0">
                <a:latin typeface="Arial MT"/>
                <a:cs typeface="Arial MT"/>
                <a:hlinkClick r:id="rId8" action="ppaction://hlinksldjump"/>
              </a:rPr>
              <a:t>Programming:</a:t>
            </a:r>
            <a:r>
              <a:rPr sz="600" spc="75" dirty="0">
                <a:latin typeface="Arial MT"/>
                <a:cs typeface="Arial MT"/>
                <a:hlinkClick r:id="rId8" action="ppaction://hlinksldjump"/>
              </a:rPr>
              <a:t> </a:t>
            </a:r>
            <a:r>
              <a:rPr sz="600" dirty="0">
                <a:latin typeface="Arial MT"/>
                <a:cs typeface="Arial MT"/>
                <a:hlinkClick r:id="rId8" action="ppaction://hlinksldjump"/>
              </a:rPr>
              <a:t>Key</a:t>
            </a:r>
            <a:r>
              <a:rPr sz="600" spc="10" dirty="0">
                <a:latin typeface="Arial MT"/>
                <a:cs typeface="Arial MT"/>
                <a:hlinkClick r:id="rId8" action="ppaction://hlinksldjump"/>
              </a:rPr>
              <a:t> </a:t>
            </a:r>
            <a:r>
              <a:rPr sz="600" spc="-10" dirty="0">
                <a:latin typeface="Arial MT"/>
                <a:cs typeface="Arial MT"/>
                <a:hlinkClick r:id="rId8" action="ppaction://hlinksldjump"/>
              </a:rPr>
              <a:t>Topics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August</a:t>
            </a:r>
            <a:r>
              <a:rPr spc="10" dirty="0"/>
              <a:t> </a:t>
            </a:r>
            <a:r>
              <a:rPr dirty="0"/>
              <a:t>1,</a:t>
            </a:r>
            <a:r>
              <a:rPr spc="15" dirty="0"/>
              <a:t> </a:t>
            </a:r>
            <a:r>
              <a:rPr spc="-20" dirty="0"/>
              <a:t>2025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5" dirty="0"/>
              <a:t>11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Data</a:t>
            </a:r>
            <a:r>
              <a:rPr spc="-20" dirty="0"/>
              <a:t> </a:t>
            </a:r>
            <a:r>
              <a:rPr spc="-30" dirty="0"/>
              <a:t>Structures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771105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3"/>
                </a:lnTo>
                <a:lnTo>
                  <a:pt x="4432567" y="198363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544" y="739428"/>
            <a:ext cx="1019175" cy="22225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Organizing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544" y="828042"/>
            <a:ext cx="4432935" cy="58928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R="396240">
              <a:lnSpc>
                <a:spcPct val="102600"/>
              </a:lnSpc>
              <a:spcBef>
                <a:spcPts val="1185"/>
              </a:spcBef>
            </a:pPr>
            <a:r>
              <a:rPr sz="1100" spc="-10" dirty="0">
                <a:latin typeface="Tahoma"/>
                <a:cs typeface="Tahoma"/>
              </a:rPr>
              <a:t>Python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provides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built-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data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structures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store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manipulate</a:t>
            </a:r>
            <a:r>
              <a:rPr sz="1100" spc="-20" dirty="0">
                <a:latin typeface="Tahoma"/>
                <a:cs typeface="Tahoma"/>
              </a:rPr>
              <a:t> data </a:t>
            </a:r>
            <a:r>
              <a:rPr sz="1100" spc="-35" dirty="0">
                <a:latin typeface="Tahoma"/>
                <a:cs typeface="Tahoma"/>
              </a:rPr>
              <a:t>efficiently,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each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40" dirty="0">
                <a:latin typeface="Tahoma"/>
                <a:cs typeface="Tahoma"/>
              </a:rPr>
              <a:t> unique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properties.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558950"/>
            <a:ext cx="65265" cy="6526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02932" y="1431719"/>
            <a:ext cx="4043045" cy="14198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120" dirty="0">
                <a:latin typeface="Arial Black"/>
                <a:cs typeface="Arial Black"/>
              </a:rPr>
              <a:t>Lists</a:t>
            </a:r>
            <a:r>
              <a:rPr sz="1100" spc="-120" dirty="0">
                <a:latin typeface="Tahoma"/>
                <a:cs typeface="Tahoma"/>
              </a:rPr>
              <a:t>:</a:t>
            </a:r>
            <a:r>
              <a:rPr sz="1100" spc="105" dirty="0">
                <a:latin typeface="Tahoma"/>
                <a:cs typeface="Tahoma"/>
              </a:rPr>
              <a:t> </a:t>
            </a:r>
            <a:r>
              <a:rPr sz="1100" spc="180" dirty="0">
                <a:latin typeface="Calibri"/>
                <a:cs typeface="Calibri"/>
              </a:rPr>
              <a:t>[1,</a:t>
            </a:r>
            <a:r>
              <a:rPr sz="1100" spc="290" dirty="0">
                <a:latin typeface="Calibri"/>
                <a:cs typeface="Calibri"/>
              </a:rPr>
              <a:t> </a:t>
            </a:r>
            <a:r>
              <a:rPr sz="1100" spc="150" dirty="0">
                <a:latin typeface="Calibri"/>
                <a:cs typeface="Calibri"/>
              </a:rPr>
              <a:t>2,</a:t>
            </a:r>
            <a:r>
              <a:rPr sz="1100" spc="290" dirty="0">
                <a:latin typeface="Calibri"/>
                <a:cs typeface="Calibri"/>
              </a:rPr>
              <a:t> </a:t>
            </a:r>
            <a:r>
              <a:rPr sz="1100" spc="65" dirty="0">
                <a:latin typeface="Calibri"/>
                <a:cs typeface="Calibri"/>
              </a:rPr>
              <a:t>3]</a:t>
            </a:r>
            <a:r>
              <a:rPr sz="1100" spc="65" dirty="0">
                <a:latin typeface="Tahoma"/>
                <a:cs typeface="Tahoma"/>
              </a:rPr>
              <a:t>,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mutable,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supports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slicing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130" dirty="0">
                <a:latin typeface="Tahoma"/>
                <a:cs typeface="Tahoma"/>
              </a:rPr>
              <a:t>(</a:t>
            </a:r>
            <a:r>
              <a:rPr sz="1100" spc="130" dirty="0">
                <a:latin typeface="Calibri"/>
                <a:cs typeface="Calibri"/>
              </a:rPr>
              <a:t>list[1:3]</a:t>
            </a:r>
            <a:r>
              <a:rPr sz="1100" spc="130" dirty="0">
                <a:latin typeface="Tahoma"/>
                <a:cs typeface="Tahoma"/>
              </a:rPr>
              <a:t>).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130" dirty="0">
                <a:latin typeface="Arial Black"/>
                <a:cs typeface="Arial Black"/>
              </a:rPr>
              <a:t>Tuples</a:t>
            </a:r>
            <a:r>
              <a:rPr sz="1100" spc="-130" dirty="0">
                <a:latin typeface="Tahoma"/>
                <a:cs typeface="Tahoma"/>
              </a:rPr>
              <a:t>:</a:t>
            </a:r>
            <a:r>
              <a:rPr sz="1100" spc="105" dirty="0">
                <a:latin typeface="Tahoma"/>
                <a:cs typeface="Tahoma"/>
              </a:rPr>
              <a:t> </a:t>
            </a:r>
            <a:r>
              <a:rPr sz="1100" spc="180" dirty="0">
                <a:latin typeface="Calibri"/>
                <a:cs typeface="Calibri"/>
              </a:rPr>
              <a:t>(1,</a:t>
            </a:r>
            <a:r>
              <a:rPr sz="1100" spc="290" dirty="0">
                <a:latin typeface="Calibri"/>
                <a:cs typeface="Calibri"/>
              </a:rPr>
              <a:t> </a:t>
            </a:r>
            <a:r>
              <a:rPr sz="1100" spc="150" dirty="0">
                <a:latin typeface="Calibri"/>
                <a:cs typeface="Calibri"/>
              </a:rPr>
              <a:t>2,</a:t>
            </a:r>
            <a:r>
              <a:rPr sz="1100" spc="290" dirty="0">
                <a:latin typeface="Calibri"/>
                <a:cs typeface="Calibri"/>
              </a:rPr>
              <a:t> </a:t>
            </a:r>
            <a:r>
              <a:rPr sz="1100" spc="65" dirty="0">
                <a:latin typeface="Calibri"/>
                <a:cs typeface="Calibri"/>
              </a:rPr>
              <a:t>3)</a:t>
            </a:r>
            <a:r>
              <a:rPr sz="1100" spc="65" dirty="0">
                <a:latin typeface="Tahoma"/>
                <a:cs typeface="Tahoma"/>
              </a:rPr>
              <a:t>,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immutable,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used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fixed</a:t>
            </a:r>
            <a:r>
              <a:rPr sz="1100" spc="-10" dirty="0">
                <a:latin typeface="Tahoma"/>
                <a:cs typeface="Tahoma"/>
              </a:rPr>
              <a:t> data.</a:t>
            </a:r>
            <a:endParaRPr sz="1100">
              <a:latin typeface="Tahoma"/>
              <a:cs typeface="Tahoma"/>
            </a:endParaRPr>
          </a:p>
          <a:p>
            <a:pPr marL="12700" marR="233679">
              <a:lnSpc>
                <a:spcPct val="102699"/>
              </a:lnSpc>
              <a:spcBef>
                <a:spcPts val="295"/>
              </a:spcBef>
              <a:tabLst>
                <a:tab pos="1583055" algn="l"/>
                <a:tab pos="2965450" algn="l"/>
              </a:tabLst>
            </a:pPr>
            <a:r>
              <a:rPr sz="1100" spc="-114" dirty="0">
                <a:latin typeface="Arial Black"/>
                <a:cs typeface="Arial Black"/>
              </a:rPr>
              <a:t>Dictionaries</a:t>
            </a:r>
            <a:r>
              <a:rPr sz="1100" spc="-114" dirty="0">
                <a:latin typeface="Tahoma"/>
                <a:cs typeface="Tahoma"/>
              </a:rPr>
              <a:t>:</a:t>
            </a:r>
            <a:r>
              <a:rPr sz="1100" spc="80" dirty="0">
                <a:latin typeface="Tahoma"/>
                <a:cs typeface="Tahoma"/>
              </a:rPr>
              <a:t> </a:t>
            </a:r>
            <a:r>
              <a:rPr sz="1100" spc="55" dirty="0">
                <a:latin typeface="Calibri"/>
                <a:cs typeface="Calibri"/>
              </a:rPr>
              <a:t>{"name":</a:t>
            </a:r>
            <a:r>
              <a:rPr sz="1100" dirty="0">
                <a:latin typeface="Calibri"/>
                <a:cs typeface="Calibri"/>
              </a:rPr>
              <a:t>	</a:t>
            </a:r>
            <a:r>
              <a:rPr sz="1100" spc="105" dirty="0">
                <a:latin typeface="Calibri"/>
                <a:cs typeface="Calibri"/>
              </a:rPr>
              <a:t>"Avinash",</a:t>
            </a:r>
            <a:r>
              <a:rPr sz="1100" spc="340" dirty="0">
                <a:latin typeface="Calibri"/>
                <a:cs typeface="Calibri"/>
              </a:rPr>
              <a:t> </a:t>
            </a:r>
            <a:r>
              <a:rPr sz="1100" spc="100" dirty="0">
                <a:latin typeface="Calibri"/>
                <a:cs typeface="Calibri"/>
              </a:rPr>
              <a:t>"age":</a:t>
            </a:r>
            <a:r>
              <a:rPr sz="1100" dirty="0">
                <a:latin typeface="Calibri"/>
                <a:cs typeface="Calibri"/>
              </a:rPr>
              <a:t>	25}</a:t>
            </a:r>
            <a:r>
              <a:rPr sz="1100" dirty="0">
                <a:latin typeface="Tahoma"/>
                <a:cs typeface="Tahoma"/>
              </a:rPr>
              <a:t>,</a:t>
            </a:r>
            <a:r>
              <a:rPr sz="1100" spc="24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key-value </a:t>
            </a:r>
            <a:r>
              <a:rPr sz="1100" spc="-10" dirty="0">
                <a:latin typeface="Tahoma"/>
                <a:cs typeface="Tahoma"/>
              </a:rPr>
              <a:t>pairs.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120" dirty="0">
                <a:latin typeface="Arial Black"/>
                <a:cs typeface="Arial Black"/>
              </a:rPr>
              <a:t>Sets</a:t>
            </a:r>
            <a:r>
              <a:rPr sz="1100" spc="-120" dirty="0">
                <a:latin typeface="Tahoma"/>
                <a:cs typeface="Tahoma"/>
              </a:rPr>
              <a:t>: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spc="170" dirty="0">
                <a:latin typeface="Calibri"/>
                <a:cs typeface="Calibri"/>
              </a:rPr>
              <a:t>{1,</a:t>
            </a:r>
            <a:r>
              <a:rPr sz="1100" spc="280" dirty="0">
                <a:latin typeface="Calibri"/>
                <a:cs typeface="Calibri"/>
              </a:rPr>
              <a:t> </a:t>
            </a:r>
            <a:r>
              <a:rPr sz="1100" spc="150" dirty="0">
                <a:latin typeface="Calibri"/>
                <a:cs typeface="Calibri"/>
              </a:rPr>
              <a:t>2,</a:t>
            </a:r>
            <a:r>
              <a:rPr sz="1100" spc="280" dirty="0">
                <a:latin typeface="Calibri"/>
                <a:cs typeface="Calibri"/>
              </a:rPr>
              <a:t> </a:t>
            </a:r>
            <a:r>
              <a:rPr sz="1100" spc="60" dirty="0">
                <a:latin typeface="Calibri"/>
                <a:cs typeface="Calibri"/>
              </a:rPr>
              <a:t>3}</a:t>
            </a:r>
            <a:r>
              <a:rPr sz="1100" spc="60" dirty="0">
                <a:latin typeface="Tahoma"/>
                <a:cs typeface="Tahoma"/>
              </a:rPr>
              <a:t>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unique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elements,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supports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operations</a:t>
            </a:r>
            <a:r>
              <a:rPr sz="1100" spc="-10" dirty="0">
                <a:latin typeface="Tahoma"/>
                <a:cs typeface="Tahoma"/>
              </a:rPr>
              <a:t> like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union.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145" dirty="0">
                <a:latin typeface="Arial Black"/>
                <a:cs typeface="Arial Black"/>
              </a:rPr>
              <a:t>Comprehensions</a:t>
            </a:r>
            <a:r>
              <a:rPr sz="1100" spc="-145" dirty="0">
                <a:latin typeface="Tahoma"/>
                <a:cs typeface="Tahoma"/>
              </a:rPr>
              <a:t>: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70" dirty="0">
                <a:latin typeface="Calibri"/>
                <a:cs typeface="Calibri"/>
              </a:rPr>
              <a:t>[x**2</a:t>
            </a:r>
            <a:r>
              <a:rPr sz="1100" spc="320" dirty="0">
                <a:latin typeface="Calibri"/>
                <a:cs typeface="Calibri"/>
              </a:rPr>
              <a:t> </a:t>
            </a:r>
            <a:r>
              <a:rPr sz="1100" spc="135" dirty="0">
                <a:latin typeface="Calibri"/>
                <a:cs typeface="Calibri"/>
              </a:rPr>
              <a:t>for</a:t>
            </a:r>
            <a:r>
              <a:rPr sz="1100" spc="325" dirty="0">
                <a:latin typeface="Calibri"/>
                <a:cs typeface="Calibri"/>
              </a:rPr>
              <a:t> </a:t>
            </a:r>
            <a:r>
              <a:rPr sz="1100" spc="95" dirty="0">
                <a:latin typeface="Calibri"/>
                <a:cs typeface="Calibri"/>
              </a:rPr>
              <a:t>x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155" dirty="0">
                <a:latin typeface="Calibri"/>
                <a:cs typeface="Calibri"/>
              </a:rPr>
              <a:t>in</a:t>
            </a:r>
            <a:r>
              <a:rPr sz="1100" spc="325" dirty="0">
                <a:latin typeface="Calibri"/>
                <a:cs typeface="Calibri"/>
              </a:rPr>
              <a:t> </a:t>
            </a:r>
            <a:r>
              <a:rPr sz="1100" spc="110" dirty="0">
                <a:latin typeface="Calibri"/>
                <a:cs typeface="Calibri"/>
              </a:rPr>
              <a:t>range(5)]</a:t>
            </a:r>
            <a:r>
              <a:rPr sz="1100" spc="114" dirty="0">
                <a:latin typeface="Calibri"/>
                <a:cs typeface="Calibri"/>
              </a:rPr>
              <a:t> </a:t>
            </a:r>
            <a:r>
              <a:rPr sz="1100" spc="-50" dirty="0">
                <a:latin typeface="Tahoma"/>
                <a:cs typeface="Tahoma"/>
              </a:rPr>
              <a:t>creates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80" dirty="0">
                <a:latin typeface="Calibri"/>
                <a:cs typeface="Calibri"/>
              </a:rPr>
              <a:t>[0,</a:t>
            </a:r>
            <a:r>
              <a:rPr sz="1100" spc="320" dirty="0">
                <a:latin typeface="Calibri"/>
                <a:cs typeface="Calibri"/>
              </a:rPr>
              <a:t> </a:t>
            </a:r>
            <a:r>
              <a:rPr sz="1100" spc="150" dirty="0">
                <a:latin typeface="Calibri"/>
                <a:cs typeface="Calibri"/>
              </a:rPr>
              <a:t>1,</a:t>
            </a:r>
            <a:r>
              <a:rPr sz="1100" spc="330" dirty="0">
                <a:latin typeface="Calibri"/>
                <a:cs typeface="Calibri"/>
              </a:rPr>
              <a:t> </a:t>
            </a:r>
            <a:r>
              <a:rPr sz="1100" spc="125" dirty="0">
                <a:latin typeface="Calibri"/>
                <a:cs typeface="Calibri"/>
              </a:rPr>
              <a:t>4, </a:t>
            </a:r>
            <a:r>
              <a:rPr sz="1100" spc="150" dirty="0">
                <a:latin typeface="Calibri"/>
                <a:cs typeface="Calibri"/>
              </a:rPr>
              <a:t>9,</a:t>
            </a:r>
            <a:r>
              <a:rPr sz="1100" spc="325" dirty="0">
                <a:latin typeface="Calibri"/>
                <a:cs typeface="Calibri"/>
              </a:rPr>
              <a:t> </a:t>
            </a:r>
            <a:r>
              <a:rPr sz="1100" spc="30" dirty="0">
                <a:latin typeface="Calibri"/>
                <a:cs typeface="Calibri"/>
              </a:rPr>
              <a:t>16]</a:t>
            </a:r>
            <a:r>
              <a:rPr sz="1100" spc="3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768983"/>
            <a:ext cx="65265" cy="6526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979015"/>
            <a:ext cx="65265" cy="6526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2361120"/>
            <a:ext cx="65265" cy="6526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089" y="2571153"/>
            <a:ext cx="65265" cy="65265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0" y="3346399"/>
            <a:ext cx="4608195" cy="109855"/>
            <a:chOff x="0" y="3346399"/>
            <a:chExt cx="4608195" cy="109855"/>
          </a:xfrm>
        </p:grpSpPr>
        <p:sp>
          <p:nvSpPr>
            <p:cNvPr id="17" name="object 17"/>
            <p:cNvSpPr/>
            <p:nvPr/>
          </p:nvSpPr>
          <p:spPr>
            <a:xfrm>
              <a:off x="0" y="3346399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1C1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6399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6399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ail.com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-12700" y="3322013"/>
            <a:ext cx="2907030" cy="13779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  <a:tabLst>
                <a:tab pos="1739264" algn="l"/>
              </a:tabLst>
            </a:pPr>
            <a:r>
              <a:rPr sz="600" dirty="0">
                <a:latin typeface="Arial MT"/>
                <a:cs typeface="Arial MT"/>
              </a:rPr>
              <a:t>K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S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AVINASHRAJ</a:t>
            </a:r>
            <a:r>
              <a:rPr sz="600" spc="195" dirty="0">
                <a:latin typeface="Arial MT"/>
                <a:cs typeface="Arial MT"/>
              </a:rPr>
              <a:t> </a:t>
            </a:r>
            <a:r>
              <a:rPr sz="600" spc="-10" dirty="0">
                <a:latin typeface="Palatino Linotype"/>
                <a:cs typeface="Palatino Linotype"/>
              </a:rPr>
              <a:t>avinashgithub0707@gm</a:t>
            </a:r>
            <a:r>
              <a:rPr sz="600" dirty="0">
                <a:latin typeface="Palatino Linotype"/>
                <a:cs typeface="Palatino Linotype"/>
              </a:rPr>
              <a:t>	</a:t>
            </a:r>
            <a:r>
              <a:rPr sz="600" dirty="0">
                <a:latin typeface="Arial MT"/>
                <a:cs typeface="Arial MT"/>
                <a:hlinkClick r:id="rId7" action="ppaction://hlinksldjump"/>
              </a:rPr>
              <a:t>Python</a:t>
            </a:r>
            <a:r>
              <a:rPr sz="600" spc="10" dirty="0"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600" dirty="0">
                <a:latin typeface="Arial MT"/>
                <a:cs typeface="Arial MT"/>
                <a:hlinkClick r:id="rId7" action="ppaction://hlinksldjump"/>
              </a:rPr>
              <a:t>Programming:</a:t>
            </a:r>
            <a:r>
              <a:rPr sz="600" spc="75" dirty="0"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600" dirty="0">
                <a:latin typeface="Arial MT"/>
                <a:cs typeface="Arial MT"/>
                <a:hlinkClick r:id="rId7" action="ppaction://hlinksldjump"/>
              </a:rPr>
              <a:t>Key</a:t>
            </a:r>
            <a:r>
              <a:rPr sz="600" spc="10" dirty="0"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600" spc="-10" dirty="0">
                <a:latin typeface="Arial MT"/>
                <a:cs typeface="Arial MT"/>
                <a:hlinkClick r:id="rId7" action="ppaction://hlinksldjump"/>
              </a:rPr>
              <a:t>Topics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August</a:t>
            </a:r>
            <a:r>
              <a:rPr spc="10" dirty="0"/>
              <a:t> </a:t>
            </a:r>
            <a:r>
              <a:rPr dirty="0"/>
              <a:t>1,</a:t>
            </a:r>
            <a:r>
              <a:rPr spc="15" dirty="0"/>
              <a:t> </a:t>
            </a:r>
            <a:r>
              <a:rPr spc="-20" dirty="0"/>
              <a:t>2025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5" dirty="0"/>
              <a:t>11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Functions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923556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59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19"/>
                </a:lnTo>
                <a:lnTo>
                  <a:pt x="4432567" y="187819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544" y="891879"/>
            <a:ext cx="877569" cy="22225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Modular</a:t>
            </a: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544" y="980483"/>
            <a:ext cx="4432935" cy="57848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R="160655">
              <a:lnSpc>
                <a:spcPct val="102600"/>
              </a:lnSpc>
              <a:spcBef>
                <a:spcPts val="1100"/>
              </a:spcBef>
            </a:pPr>
            <a:r>
              <a:rPr sz="1100" spc="-25" dirty="0">
                <a:latin typeface="Tahoma"/>
                <a:cs typeface="Tahoma"/>
              </a:rPr>
              <a:t>Functions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allow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reusable,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organized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code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blocks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perform</a:t>
            </a:r>
            <a:r>
              <a:rPr sz="1100" spc="-30" dirty="0">
                <a:latin typeface="Tahoma"/>
                <a:cs typeface="Tahoma"/>
              </a:rPr>
              <a:t> specific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tasks, </a:t>
            </a:r>
            <a:r>
              <a:rPr sz="1100" spc="-40" dirty="0">
                <a:latin typeface="Tahoma"/>
                <a:cs typeface="Tahoma"/>
              </a:rPr>
              <a:t>improving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modularity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readability.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700860"/>
            <a:ext cx="65265" cy="6526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02932" y="1573629"/>
            <a:ext cx="3968115" cy="10382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1896745" algn="l"/>
              </a:tabLst>
            </a:pPr>
            <a:r>
              <a:rPr sz="1100" spc="-85" dirty="0">
                <a:latin typeface="Arial Black"/>
                <a:cs typeface="Arial Black"/>
              </a:rPr>
              <a:t>Definition</a:t>
            </a:r>
            <a:r>
              <a:rPr sz="1100" spc="-85" dirty="0">
                <a:latin typeface="Tahoma"/>
                <a:cs typeface="Tahoma"/>
              </a:rPr>
              <a:t>:</a:t>
            </a:r>
            <a:r>
              <a:rPr sz="1100" spc="120" dirty="0">
                <a:latin typeface="Tahoma"/>
                <a:cs typeface="Tahoma"/>
              </a:rPr>
              <a:t> </a:t>
            </a:r>
            <a:r>
              <a:rPr sz="1100" spc="80" dirty="0">
                <a:latin typeface="Calibri"/>
                <a:cs typeface="Calibri"/>
              </a:rPr>
              <a:t>def</a:t>
            </a:r>
            <a:r>
              <a:rPr sz="1100" spc="305" dirty="0">
                <a:latin typeface="Calibri"/>
                <a:cs typeface="Calibri"/>
              </a:rPr>
              <a:t> </a:t>
            </a:r>
            <a:r>
              <a:rPr sz="1100" spc="100" dirty="0">
                <a:latin typeface="Calibri"/>
                <a:cs typeface="Calibri"/>
              </a:rPr>
              <a:t>add(a,</a:t>
            </a:r>
            <a:r>
              <a:rPr sz="1100" spc="305" dirty="0">
                <a:latin typeface="Calibri"/>
                <a:cs typeface="Calibri"/>
              </a:rPr>
              <a:t> </a:t>
            </a:r>
            <a:r>
              <a:rPr sz="1100" spc="140" dirty="0">
                <a:latin typeface="Calibri"/>
                <a:cs typeface="Calibri"/>
              </a:rPr>
              <a:t>b):</a:t>
            </a:r>
            <a:r>
              <a:rPr sz="1100" dirty="0">
                <a:latin typeface="Calibri"/>
                <a:cs typeface="Calibri"/>
              </a:rPr>
              <a:t>	</a:t>
            </a:r>
            <a:r>
              <a:rPr sz="1100" spc="95" dirty="0">
                <a:latin typeface="Calibri"/>
                <a:cs typeface="Calibri"/>
              </a:rPr>
              <a:t>return</a:t>
            </a:r>
            <a:r>
              <a:rPr sz="1100" spc="3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</a:t>
            </a:r>
            <a:r>
              <a:rPr sz="1100" spc="3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+</a:t>
            </a:r>
            <a:r>
              <a:rPr sz="1100" spc="360" dirty="0">
                <a:latin typeface="Calibri"/>
                <a:cs typeface="Calibri"/>
              </a:rPr>
              <a:t> </a:t>
            </a:r>
            <a:r>
              <a:rPr sz="1100" spc="-25" dirty="0">
                <a:latin typeface="Calibri"/>
                <a:cs typeface="Calibri"/>
              </a:rPr>
              <a:t>b</a:t>
            </a:r>
            <a:r>
              <a:rPr sz="1100" spc="-25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140" dirty="0">
                <a:latin typeface="Arial Black"/>
                <a:cs typeface="Arial Black"/>
              </a:rPr>
              <a:t>Parameters</a:t>
            </a:r>
            <a:r>
              <a:rPr sz="1100" spc="-140" dirty="0">
                <a:latin typeface="Tahoma"/>
                <a:cs typeface="Tahoma"/>
              </a:rPr>
              <a:t>:</a:t>
            </a:r>
            <a:r>
              <a:rPr sz="1100" spc="1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Default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55" dirty="0">
                <a:latin typeface="Tahoma"/>
                <a:cs typeface="Tahoma"/>
              </a:rPr>
              <a:t>(</a:t>
            </a:r>
            <a:r>
              <a:rPr sz="1100" spc="55" dirty="0">
                <a:latin typeface="Calibri"/>
                <a:cs typeface="Calibri"/>
              </a:rPr>
              <a:t>def</a:t>
            </a:r>
            <a:r>
              <a:rPr sz="1100" spc="300" dirty="0">
                <a:latin typeface="Calibri"/>
                <a:cs typeface="Calibri"/>
              </a:rPr>
              <a:t> </a:t>
            </a:r>
            <a:r>
              <a:rPr sz="1100" spc="65" dirty="0">
                <a:latin typeface="Calibri"/>
                <a:cs typeface="Calibri"/>
              </a:rPr>
              <a:t>greet(name="Guest"):</a:t>
            </a:r>
            <a:r>
              <a:rPr sz="1100" spc="65" dirty="0">
                <a:latin typeface="Tahoma"/>
                <a:cs typeface="Tahoma"/>
              </a:rPr>
              <a:t>),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variable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args </a:t>
            </a:r>
            <a:r>
              <a:rPr sz="1100" spc="55" dirty="0">
                <a:latin typeface="Tahoma"/>
                <a:cs typeface="Tahoma"/>
              </a:rPr>
              <a:t>(</a:t>
            </a:r>
            <a:r>
              <a:rPr sz="1100" spc="55" dirty="0">
                <a:latin typeface="Calibri"/>
                <a:cs typeface="Calibri"/>
              </a:rPr>
              <a:t>*args</a:t>
            </a:r>
            <a:r>
              <a:rPr sz="1100" spc="55" dirty="0">
                <a:latin typeface="Tahoma"/>
                <a:cs typeface="Tahoma"/>
              </a:rPr>
              <a:t>,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10" dirty="0">
                <a:latin typeface="Calibri"/>
                <a:cs typeface="Calibri"/>
              </a:rPr>
              <a:t>**kwargs</a:t>
            </a:r>
            <a:r>
              <a:rPr sz="1100" spc="-10" dirty="0">
                <a:latin typeface="Tahoma"/>
                <a:cs typeface="Tahoma"/>
              </a:rPr>
              <a:t>).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  <a:tabLst>
                <a:tab pos="1417955" algn="l"/>
              </a:tabLst>
            </a:pPr>
            <a:r>
              <a:rPr sz="1100" spc="-125" dirty="0">
                <a:latin typeface="Arial Black"/>
                <a:cs typeface="Arial Black"/>
              </a:rPr>
              <a:t>Lambda</a:t>
            </a:r>
            <a:r>
              <a:rPr sz="1100" spc="-125" dirty="0">
                <a:latin typeface="Tahoma"/>
                <a:cs typeface="Tahoma"/>
              </a:rPr>
              <a:t>: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Calibri"/>
                <a:cs typeface="Calibri"/>
              </a:rPr>
              <a:t>lambda</a:t>
            </a:r>
            <a:r>
              <a:rPr sz="1100" spc="355" dirty="0">
                <a:latin typeface="Calibri"/>
                <a:cs typeface="Calibri"/>
              </a:rPr>
              <a:t> </a:t>
            </a:r>
            <a:r>
              <a:rPr sz="1100" spc="155" dirty="0">
                <a:latin typeface="Calibri"/>
                <a:cs typeface="Calibri"/>
              </a:rPr>
              <a:t>x:</a:t>
            </a:r>
            <a:r>
              <a:rPr sz="1100" dirty="0">
                <a:latin typeface="Calibri"/>
                <a:cs typeface="Calibri"/>
              </a:rPr>
              <a:t>	</a:t>
            </a:r>
            <a:r>
              <a:rPr sz="1100" spc="95" dirty="0">
                <a:latin typeface="Calibri"/>
                <a:cs typeface="Calibri"/>
              </a:rPr>
              <a:t>x</a:t>
            </a:r>
            <a:r>
              <a:rPr sz="1100" spc="29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+</a:t>
            </a:r>
            <a:r>
              <a:rPr sz="1100" spc="30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1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inline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functions.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130" dirty="0">
                <a:latin typeface="Arial Black"/>
                <a:cs typeface="Arial Black"/>
              </a:rPr>
              <a:t>Scope</a:t>
            </a:r>
            <a:r>
              <a:rPr sz="1100" spc="-130" dirty="0">
                <a:latin typeface="Tahoma"/>
                <a:cs typeface="Tahoma"/>
              </a:rPr>
              <a:t>:</a:t>
            </a:r>
            <a:r>
              <a:rPr sz="1100" spc="125" dirty="0">
                <a:latin typeface="Tahoma"/>
                <a:cs typeface="Tahoma"/>
              </a:rPr>
              <a:t> </a:t>
            </a:r>
            <a:r>
              <a:rPr sz="1100" spc="120" dirty="0">
                <a:latin typeface="Calibri"/>
                <a:cs typeface="Calibri"/>
              </a:rPr>
              <a:t>global</a:t>
            </a:r>
            <a:r>
              <a:rPr sz="1100" spc="3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x</a:t>
            </a:r>
            <a:r>
              <a:rPr sz="1100" dirty="0">
                <a:latin typeface="Tahoma"/>
                <a:cs typeface="Tahoma"/>
              </a:rPr>
              <a:t>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90" dirty="0">
                <a:latin typeface="Calibri"/>
                <a:cs typeface="Calibri"/>
              </a:rPr>
              <a:t>nonlocal</a:t>
            </a:r>
            <a:r>
              <a:rPr sz="1100" spc="305" dirty="0">
                <a:latin typeface="Calibri"/>
                <a:cs typeface="Calibri"/>
              </a:rPr>
              <a:t> </a:t>
            </a:r>
            <a:r>
              <a:rPr sz="1100" spc="70" dirty="0">
                <a:latin typeface="Calibri"/>
                <a:cs typeface="Calibri"/>
              </a:rPr>
              <a:t>y</a:t>
            </a:r>
            <a:r>
              <a:rPr sz="1100" spc="110" dirty="0">
                <a:latin typeface="Calibri"/>
                <a:cs typeface="Calibri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variable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access.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910892"/>
            <a:ext cx="65265" cy="6526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292997"/>
            <a:ext cx="65265" cy="6526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2503030"/>
            <a:ext cx="65265" cy="65265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0" y="3346399"/>
            <a:ext cx="4608195" cy="109855"/>
            <a:chOff x="0" y="3346399"/>
            <a:chExt cx="460819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346399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1C1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46399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46399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ail.com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-12700" y="3322013"/>
            <a:ext cx="2907030" cy="13779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  <a:tabLst>
                <a:tab pos="1739264" algn="l"/>
              </a:tabLst>
            </a:pPr>
            <a:r>
              <a:rPr sz="600" dirty="0">
                <a:latin typeface="Arial MT"/>
                <a:cs typeface="Arial MT"/>
              </a:rPr>
              <a:t>K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S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AVINASHRAJ</a:t>
            </a:r>
            <a:r>
              <a:rPr sz="600" spc="195" dirty="0">
                <a:latin typeface="Arial MT"/>
                <a:cs typeface="Arial MT"/>
              </a:rPr>
              <a:t> </a:t>
            </a:r>
            <a:r>
              <a:rPr sz="600" spc="-10" dirty="0">
                <a:latin typeface="Palatino Linotype"/>
                <a:cs typeface="Palatino Linotype"/>
              </a:rPr>
              <a:t>avinashgithub0707@gm</a:t>
            </a:r>
            <a:r>
              <a:rPr sz="600" dirty="0">
                <a:latin typeface="Palatino Linotype"/>
                <a:cs typeface="Palatino Linotype"/>
              </a:rPr>
              <a:t>	</a:t>
            </a:r>
            <a:r>
              <a:rPr sz="600" dirty="0">
                <a:latin typeface="Arial MT"/>
                <a:cs typeface="Arial MT"/>
                <a:hlinkClick r:id="rId6" action="ppaction://hlinksldjump"/>
              </a:rPr>
              <a:t>Python</a:t>
            </a:r>
            <a:r>
              <a:rPr sz="600" spc="1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latin typeface="Arial MT"/>
                <a:cs typeface="Arial MT"/>
                <a:hlinkClick r:id="rId6" action="ppaction://hlinksldjump"/>
              </a:rPr>
              <a:t>Programming:</a:t>
            </a:r>
            <a:r>
              <a:rPr sz="600" spc="75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latin typeface="Arial MT"/>
                <a:cs typeface="Arial MT"/>
                <a:hlinkClick r:id="rId6" action="ppaction://hlinksldjump"/>
              </a:rPr>
              <a:t>Key</a:t>
            </a:r>
            <a:r>
              <a:rPr sz="600" spc="1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latin typeface="Arial MT"/>
                <a:cs typeface="Arial MT"/>
                <a:hlinkClick r:id="rId6" action="ppaction://hlinksldjump"/>
              </a:rPr>
              <a:t>Topics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August</a:t>
            </a:r>
            <a:r>
              <a:rPr spc="10" dirty="0"/>
              <a:t> </a:t>
            </a:r>
            <a:r>
              <a:rPr dirty="0"/>
              <a:t>1,</a:t>
            </a:r>
            <a:r>
              <a:rPr spc="15" dirty="0"/>
              <a:t> </a:t>
            </a:r>
            <a:r>
              <a:rPr spc="-20" dirty="0"/>
              <a:t>2025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5" dirty="0"/>
              <a:t>11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Modules</a:t>
            </a:r>
            <a:r>
              <a:rPr spc="-45" dirty="0"/>
              <a:t> </a:t>
            </a:r>
            <a:r>
              <a:rPr spc="-30" dirty="0"/>
              <a:t>and</a:t>
            </a:r>
            <a:r>
              <a:rPr spc="-40" dirty="0"/>
              <a:t> </a:t>
            </a:r>
            <a:r>
              <a:rPr dirty="0"/>
              <a:t>File</a:t>
            </a:r>
            <a:r>
              <a:rPr spc="-45" dirty="0"/>
              <a:t> </a:t>
            </a:r>
            <a:r>
              <a:rPr spc="-25" dirty="0"/>
              <a:t>Handling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898689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3"/>
                </a:lnTo>
                <a:lnTo>
                  <a:pt x="4432567" y="198363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544" y="867012"/>
            <a:ext cx="1459865" cy="22225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Extending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Functionality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544" y="955626"/>
            <a:ext cx="4432935" cy="58928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R="668655">
              <a:lnSpc>
                <a:spcPct val="102600"/>
              </a:lnSpc>
              <a:spcBef>
                <a:spcPts val="1185"/>
              </a:spcBef>
            </a:pPr>
            <a:r>
              <a:rPr sz="1100" spc="-20" dirty="0">
                <a:latin typeface="Tahoma"/>
                <a:cs typeface="Tahoma"/>
              </a:rPr>
              <a:t>Modules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provide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reusable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libraries, 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file</a:t>
            </a:r>
            <a:r>
              <a:rPr sz="1100" spc="-35" dirty="0">
                <a:latin typeface="Tahoma"/>
                <a:cs typeface="Tahoma"/>
              </a:rPr>
              <a:t> handling </a:t>
            </a:r>
            <a:r>
              <a:rPr sz="1100" spc="-50" dirty="0">
                <a:latin typeface="Tahoma"/>
                <a:cs typeface="Tahoma"/>
              </a:rPr>
              <a:t>enables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data </a:t>
            </a:r>
            <a:r>
              <a:rPr sz="1100" spc="-45" dirty="0">
                <a:latin typeface="Tahoma"/>
                <a:cs typeface="Tahoma"/>
              </a:rPr>
              <a:t>persistence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interaction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external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files.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911" y="1861642"/>
            <a:ext cx="65265" cy="6526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56755" y="1778189"/>
            <a:ext cx="1781810" cy="746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52095">
              <a:lnSpc>
                <a:spcPct val="102699"/>
              </a:lnSpc>
              <a:spcBef>
                <a:spcPts val="55"/>
              </a:spcBef>
            </a:pPr>
            <a:r>
              <a:rPr sz="1100" spc="-105" dirty="0">
                <a:latin typeface="Arial Black"/>
                <a:cs typeface="Arial Black"/>
              </a:rPr>
              <a:t>Modules</a:t>
            </a:r>
            <a:r>
              <a:rPr sz="1100" spc="-105" dirty="0">
                <a:latin typeface="Tahoma"/>
                <a:cs typeface="Tahoma"/>
              </a:rPr>
              <a:t>: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spc="65" dirty="0">
                <a:latin typeface="Calibri"/>
                <a:cs typeface="Calibri"/>
              </a:rPr>
              <a:t>import</a:t>
            </a:r>
            <a:r>
              <a:rPr sz="1100" spc="26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math; </a:t>
            </a:r>
            <a:r>
              <a:rPr sz="1100" spc="100" dirty="0">
                <a:latin typeface="Calibri"/>
                <a:cs typeface="Calibri"/>
              </a:rPr>
              <a:t>print(math.sqrt(16))</a:t>
            </a:r>
            <a:r>
              <a:rPr sz="1100" spc="10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140" dirty="0">
                <a:latin typeface="Arial Black"/>
                <a:cs typeface="Arial Black"/>
              </a:rPr>
              <a:t>Custom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05" dirty="0">
                <a:latin typeface="Arial Black"/>
                <a:cs typeface="Arial Black"/>
              </a:rPr>
              <a:t>Modules</a:t>
            </a:r>
            <a:r>
              <a:rPr sz="1100" spc="-105" dirty="0">
                <a:latin typeface="Tahoma"/>
                <a:cs typeface="Tahoma"/>
              </a:rPr>
              <a:t>: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Save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code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dirty="0">
                <a:latin typeface="Calibri"/>
                <a:cs typeface="Calibri"/>
              </a:rPr>
              <a:t>mymodule.py</a:t>
            </a:r>
            <a:r>
              <a:rPr sz="1100" dirty="0">
                <a:latin typeface="Tahoma"/>
                <a:cs typeface="Tahoma"/>
              </a:rPr>
              <a:t>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import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it.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11" y="2243747"/>
            <a:ext cx="65265" cy="6526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92730" y="1699196"/>
            <a:ext cx="65265" cy="6526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614574" y="1615743"/>
            <a:ext cx="1754505" cy="10902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00" dirty="0">
                <a:latin typeface="Arial Black"/>
                <a:cs typeface="Arial Black"/>
              </a:rPr>
              <a:t>File</a:t>
            </a:r>
            <a:r>
              <a:rPr sz="1100" spc="1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Handling</a:t>
            </a:r>
            <a:r>
              <a:rPr sz="1100" spc="-10" dirty="0">
                <a:latin typeface="Tahoma"/>
                <a:cs typeface="Tahoma"/>
              </a:rPr>
              <a:t>: </a:t>
            </a:r>
            <a:r>
              <a:rPr sz="1100" spc="155" dirty="0">
                <a:latin typeface="Calibri"/>
                <a:cs typeface="Calibri"/>
              </a:rPr>
              <a:t>open("file.txt",</a:t>
            </a:r>
            <a:r>
              <a:rPr sz="1100" spc="345" dirty="0">
                <a:latin typeface="Calibri"/>
                <a:cs typeface="Calibri"/>
              </a:rPr>
              <a:t> </a:t>
            </a:r>
            <a:r>
              <a:rPr sz="1100" spc="170" dirty="0">
                <a:latin typeface="Calibri"/>
                <a:cs typeface="Calibri"/>
              </a:rPr>
              <a:t>"r")</a:t>
            </a:r>
            <a:r>
              <a:rPr sz="1100" spc="135" dirty="0">
                <a:latin typeface="Calibri"/>
                <a:cs typeface="Calibri"/>
              </a:rPr>
              <a:t> </a:t>
            </a:r>
            <a:r>
              <a:rPr sz="1100" spc="-55" dirty="0">
                <a:latin typeface="Tahoma"/>
                <a:cs typeface="Tahoma"/>
              </a:rPr>
              <a:t>for </a:t>
            </a:r>
            <a:r>
              <a:rPr sz="1100" spc="-10" dirty="0">
                <a:latin typeface="Tahoma"/>
                <a:cs typeface="Tahoma"/>
              </a:rPr>
              <a:t>reading.</a:t>
            </a:r>
            <a:endParaRPr sz="1100">
              <a:latin typeface="Tahoma"/>
              <a:cs typeface="Tahoma"/>
            </a:endParaRPr>
          </a:p>
          <a:p>
            <a:pPr marL="12700" marR="133350">
              <a:lnSpc>
                <a:spcPct val="102600"/>
              </a:lnSpc>
              <a:spcBef>
                <a:spcPts val="300"/>
              </a:spcBef>
            </a:pPr>
            <a:r>
              <a:rPr sz="1100" spc="-50" dirty="0">
                <a:latin typeface="Arial Black"/>
                <a:cs typeface="Arial Black"/>
              </a:rPr>
              <a:t>With</a:t>
            </a:r>
            <a:r>
              <a:rPr sz="1100" spc="-25" dirty="0">
                <a:latin typeface="Arial Black"/>
                <a:cs typeface="Arial Black"/>
              </a:rPr>
              <a:t> </a:t>
            </a:r>
            <a:r>
              <a:rPr sz="1100" spc="-114" dirty="0">
                <a:latin typeface="Arial Black"/>
                <a:cs typeface="Arial Black"/>
              </a:rPr>
              <a:t>Statement</a:t>
            </a:r>
            <a:r>
              <a:rPr sz="1100" spc="-114" dirty="0">
                <a:latin typeface="Tahoma"/>
                <a:cs typeface="Tahoma"/>
              </a:rPr>
              <a:t>: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spc="50" dirty="0">
                <a:latin typeface="Calibri"/>
                <a:cs typeface="Calibri"/>
              </a:rPr>
              <a:t>with </a:t>
            </a:r>
            <a:r>
              <a:rPr sz="1100" spc="150" dirty="0">
                <a:latin typeface="Calibri"/>
                <a:cs typeface="Calibri"/>
              </a:rPr>
              <a:t>open("file.txt")</a:t>
            </a:r>
            <a:r>
              <a:rPr sz="1100" spc="355" dirty="0">
                <a:latin typeface="Calibri"/>
                <a:cs typeface="Calibri"/>
              </a:rPr>
              <a:t> </a:t>
            </a:r>
            <a:r>
              <a:rPr sz="1100" spc="95" dirty="0">
                <a:latin typeface="Calibri"/>
                <a:cs typeface="Calibri"/>
              </a:rPr>
              <a:t>as</a:t>
            </a:r>
            <a:r>
              <a:rPr sz="1100" spc="360" dirty="0">
                <a:latin typeface="Calibri"/>
                <a:cs typeface="Calibri"/>
              </a:rPr>
              <a:t> </a:t>
            </a:r>
            <a:r>
              <a:rPr sz="1100" spc="215" dirty="0">
                <a:latin typeface="Calibri"/>
                <a:cs typeface="Calibri"/>
              </a:rPr>
              <a:t>f: </a:t>
            </a:r>
            <a:r>
              <a:rPr sz="1100" spc="120" dirty="0">
                <a:latin typeface="Calibri"/>
                <a:cs typeface="Calibri"/>
              </a:rPr>
              <a:t>f.read()</a:t>
            </a:r>
            <a:r>
              <a:rPr sz="1100" spc="12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92730" y="2253373"/>
            <a:ext cx="65265" cy="65265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0" y="3346399"/>
            <a:ext cx="4608195" cy="109855"/>
            <a:chOff x="0" y="3346399"/>
            <a:chExt cx="4608195" cy="109855"/>
          </a:xfrm>
        </p:grpSpPr>
        <p:sp>
          <p:nvSpPr>
            <p:cNvPr id="17" name="object 17"/>
            <p:cNvSpPr/>
            <p:nvPr/>
          </p:nvSpPr>
          <p:spPr>
            <a:xfrm>
              <a:off x="0" y="3346399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1C1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6399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6399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ail.com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-12700" y="3322013"/>
            <a:ext cx="2907030" cy="13779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  <a:tabLst>
                <a:tab pos="1739264" algn="l"/>
              </a:tabLst>
            </a:pPr>
            <a:r>
              <a:rPr sz="600" dirty="0">
                <a:latin typeface="Arial MT"/>
                <a:cs typeface="Arial MT"/>
              </a:rPr>
              <a:t>K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S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AVINASHRAJ</a:t>
            </a:r>
            <a:r>
              <a:rPr sz="600" spc="195" dirty="0">
                <a:latin typeface="Arial MT"/>
                <a:cs typeface="Arial MT"/>
              </a:rPr>
              <a:t> </a:t>
            </a:r>
            <a:r>
              <a:rPr sz="600" spc="-10" dirty="0">
                <a:latin typeface="Palatino Linotype"/>
                <a:cs typeface="Palatino Linotype"/>
              </a:rPr>
              <a:t>avinashgithub0707@gm</a:t>
            </a:r>
            <a:r>
              <a:rPr sz="600" dirty="0">
                <a:latin typeface="Palatino Linotype"/>
                <a:cs typeface="Palatino Linotype"/>
              </a:rPr>
              <a:t>	</a:t>
            </a:r>
            <a:r>
              <a:rPr sz="600" dirty="0">
                <a:latin typeface="Arial MT"/>
                <a:cs typeface="Arial MT"/>
                <a:hlinkClick r:id="rId6" action="ppaction://hlinksldjump"/>
              </a:rPr>
              <a:t>Python</a:t>
            </a:r>
            <a:r>
              <a:rPr sz="600" spc="1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latin typeface="Arial MT"/>
                <a:cs typeface="Arial MT"/>
                <a:hlinkClick r:id="rId6" action="ppaction://hlinksldjump"/>
              </a:rPr>
              <a:t>Programming:</a:t>
            </a:r>
            <a:r>
              <a:rPr sz="600" spc="75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latin typeface="Arial MT"/>
                <a:cs typeface="Arial MT"/>
                <a:hlinkClick r:id="rId6" action="ppaction://hlinksldjump"/>
              </a:rPr>
              <a:t>Key</a:t>
            </a:r>
            <a:r>
              <a:rPr sz="600" spc="1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latin typeface="Arial MT"/>
                <a:cs typeface="Arial MT"/>
                <a:hlinkClick r:id="rId6" action="ppaction://hlinksldjump"/>
              </a:rPr>
              <a:t>Topics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August</a:t>
            </a:r>
            <a:r>
              <a:rPr spc="10" dirty="0"/>
              <a:t> </a:t>
            </a:r>
            <a:r>
              <a:rPr dirty="0"/>
              <a:t>1,</a:t>
            </a:r>
            <a:r>
              <a:rPr spc="15" dirty="0"/>
              <a:t> </a:t>
            </a:r>
            <a:r>
              <a:rPr spc="-20" dirty="0"/>
              <a:t>2025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25" dirty="0"/>
              <a:t>11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Exception</a:t>
            </a:r>
            <a:r>
              <a:rPr spc="-50" dirty="0"/>
              <a:t> </a:t>
            </a:r>
            <a:r>
              <a:rPr spc="-30" dirty="0"/>
              <a:t>Handling</a:t>
            </a:r>
            <a:r>
              <a:rPr spc="-55" dirty="0"/>
              <a:t> </a:t>
            </a:r>
            <a:r>
              <a:rPr spc="-30" dirty="0"/>
              <a:t>and</a:t>
            </a:r>
            <a:r>
              <a:rPr spc="-45" dirty="0"/>
              <a:t> </a:t>
            </a:r>
            <a:r>
              <a:rPr spc="30" dirty="0"/>
              <a:t>OOP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849096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59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19"/>
                </a:lnTo>
                <a:lnTo>
                  <a:pt x="4432567" y="187819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544" y="817419"/>
            <a:ext cx="1773555" cy="22225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Robust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Structured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544" y="906035"/>
            <a:ext cx="4432935" cy="57848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R="689610">
              <a:lnSpc>
                <a:spcPct val="102600"/>
              </a:lnSpc>
              <a:spcBef>
                <a:spcPts val="1100"/>
              </a:spcBef>
            </a:pPr>
            <a:r>
              <a:rPr sz="1100" spc="-30" dirty="0">
                <a:latin typeface="Tahoma"/>
                <a:cs typeface="Tahoma"/>
              </a:rPr>
              <a:t>Exception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handling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ensures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robust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programs,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while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OOP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enables structured, scalable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code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design.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626400"/>
            <a:ext cx="65265" cy="6526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988261"/>
            <a:ext cx="65265" cy="6526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2178075"/>
            <a:ext cx="52590" cy="5259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2481732"/>
            <a:ext cx="52590" cy="5259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865" y="2633573"/>
            <a:ext cx="52590" cy="5259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02932" y="1542959"/>
            <a:ext cx="3641090" cy="11842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  <a:tabLst>
                <a:tab pos="1227455" algn="l"/>
              </a:tabLst>
            </a:pPr>
            <a:r>
              <a:rPr sz="1100" spc="-135" dirty="0">
                <a:latin typeface="Arial Black"/>
                <a:cs typeface="Arial Black"/>
              </a:rPr>
              <a:t>Exceptions</a:t>
            </a:r>
            <a:r>
              <a:rPr sz="1100" spc="-135" dirty="0">
                <a:latin typeface="Tahoma"/>
                <a:cs typeface="Tahoma"/>
              </a:rPr>
              <a:t>: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spc="160" dirty="0">
                <a:latin typeface="Calibri"/>
                <a:cs typeface="Calibri"/>
              </a:rPr>
              <a:t>try:</a:t>
            </a:r>
            <a:r>
              <a:rPr sz="1100" dirty="0">
                <a:latin typeface="Calibri"/>
                <a:cs typeface="Calibri"/>
              </a:rPr>
              <a:t>	</a:t>
            </a:r>
            <a:r>
              <a:rPr sz="1100" spc="95" dirty="0">
                <a:latin typeface="Calibri"/>
                <a:cs typeface="Calibri"/>
              </a:rPr>
              <a:t>x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=</a:t>
            </a:r>
            <a:r>
              <a:rPr sz="1100" spc="340" dirty="0">
                <a:latin typeface="Calibri"/>
                <a:cs typeface="Calibri"/>
              </a:rPr>
              <a:t> </a:t>
            </a:r>
            <a:r>
              <a:rPr sz="1100" spc="50" dirty="0">
                <a:latin typeface="Calibri"/>
                <a:cs typeface="Calibri"/>
              </a:rPr>
              <a:t>1/0</a:t>
            </a:r>
            <a:r>
              <a:rPr sz="1100" spc="335" dirty="0">
                <a:latin typeface="Calibri"/>
                <a:cs typeface="Calibri"/>
              </a:rPr>
              <a:t> </a:t>
            </a:r>
            <a:r>
              <a:rPr sz="1100" spc="70" dirty="0">
                <a:latin typeface="Calibri"/>
                <a:cs typeface="Calibri"/>
              </a:rPr>
              <a:t>except</a:t>
            </a:r>
            <a:r>
              <a:rPr sz="1100" spc="340" dirty="0">
                <a:latin typeface="Calibri"/>
                <a:cs typeface="Calibri"/>
              </a:rPr>
              <a:t> </a:t>
            </a:r>
            <a:r>
              <a:rPr sz="1100" spc="110" dirty="0">
                <a:latin typeface="Calibri"/>
                <a:cs typeface="Calibri"/>
              </a:rPr>
              <a:t>ZeroDivisionError: </a:t>
            </a:r>
            <a:r>
              <a:rPr sz="1100" spc="120" dirty="0">
                <a:latin typeface="Calibri"/>
                <a:cs typeface="Calibri"/>
              </a:rPr>
              <a:t>print("Error")</a:t>
            </a:r>
            <a:r>
              <a:rPr sz="1100" spc="12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100" spc="-20" dirty="0">
                <a:latin typeface="Arial Black"/>
                <a:cs typeface="Arial Black"/>
              </a:rPr>
              <a:t>OOP</a:t>
            </a:r>
            <a:r>
              <a:rPr sz="1100" spc="-20" dirty="0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  <a:p>
            <a:pPr marL="289560" marR="220979">
              <a:lnSpc>
                <a:spcPct val="100000"/>
              </a:lnSpc>
              <a:spcBef>
                <a:spcPts val="175"/>
              </a:spcBef>
              <a:tabLst>
                <a:tab pos="1750695" algn="l"/>
              </a:tabLst>
            </a:pPr>
            <a:r>
              <a:rPr sz="1000" spc="-35" dirty="0">
                <a:latin typeface="Tahoma"/>
                <a:cs typeface="Tahoma"/>
              </a:rPr>
              <a:t>Classes:</a:t>
            </a:r>
            <a:r>
              <a:rPr sz="1000" spc="75" dirty="0">
                <a:latin typeface="Tahoma"/>
                <a:cs typeface="Tahoma"/>
              </a:rPr>
              <a:t> </a:t>
            </a:r>
            <a:r>
              <a:rPr sz="1000" spc="140" dirty="0">
                <a:latin typeface="Calibri"/>
                <a:cs typeface="Calibri"/>
              </a:rPr>
              <a:t>class</a:t>
            </a:r>
            <a:r>
              <a:rPr sz="1000" spc="240" dirty="0">
                <a:latin typeface="Calibri"/>
                <a:cs typeface="Calibri"/>
              </a:rPr>
              <a:t> </a:t>
            </a:r>
            <a:r>
              <a:rPr sz="1000" spc="70" dirty="0">
                <a:latin typeface="Calibri"/>
                <a:cs typeface="Calibri"/>
              </a:rPr>
              <a:t>Person:</a:t>
            </a:r>
            <a:r>
              <a:rPr sz="1000" dirty="0">
                <a:latin typeface="Calibri"/>
                <a:cs typeface="Calibri"/>
              </a:rPr>
              <a:t>	</a:t>
            </a:r>
            <a:r>
              <a:rPr sz="1000" spc="75" dirty="0">
                <a:latin typeface="Calibri"/>
                <a:cs typeface="Calibri"/>
              </a:rPr>
              <a:t>def</a:t>
            </a:r>
            <a:r>
              <a:rPr sz="1000" spc="300" dirty="0">
                <a:latin typeface="Calibri"/>
                <a:cs typeface="Calibri"/>
              </a:rPr>
              <a:t> </a:t>
            </a:r>
            <a:r>
              <a:rPr sz="1000" u="sng" spc="2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000" spc="190" dirty="0">
                <a:latin typeface="Calibri"/>
                <a:cs typeface="Calibri"/>
              </a:rPr>
              <a:t>init</a:t>
            </a:r>
            <a:r>
              <a:rPr sz="1000" u="sng" spc="2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000" spc="190" dirty="0">
                <a:latin typeface="Calibri"/>
                <a:cs typeface="Calibri"/>
              </a:rPr>
              <a:t>(self,</a:t>
            </a:r>
            <a:r>
              <a:rPr sz="1000" spc="30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name): </a:t>
            </a:r>
            <a:r>
              <a:rPr sz="1000" spc="75" dirty="0">
                <a:latin typeface="Calibri"/>
                <a:cs typeface="Calibri"/>
              </a:rPr>
              <a:t>self.name</a:t>
            </a:r>
            <a:r>
              <a:rPr sz="1000" spc="32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=</a:t>
            </a:r>
            <a:r>
              <a:rPr sz="1000" spc="32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name</a:t>
            </a:r>
            <a:r>
              <a:rPr sz="1000" spc="-1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90"/>
              </a:lnSpc>
            </a:pPr>
            <a:r>
              <a:rPr sz="1000" spc="-45" dirty="0">
                <a:latin typeface="Tahoma"/>
                <a:cs typeface="Tahoma"/>
              </a:rPr>
              <a:t>Inheritance:</a:t>
            </a:r>
            <a:r>
              <a:rPr sz="1000" spc="105" dirty="0">
                <a:latin typeface="Tahoma"/>
                <a:cs typeface="Tahoma"/>
              </a:rPr>
              <a:t> </a:t>
            </a:r>
            <a:r>
              <a:rPr sz="1000" spc="140" dirty="0">
                <a:latin typeface="Calibri"/>
                <a:cs typeface="Calibri"/>
              </a:rPr>
              <a:t>class</a:t>
            </a:r>
            <a:r>
              <a:rPr sz="1000" spc="265" dirty="0">
                <a:latin typeface="Calibri"/>
                <a:cs typeface="Calibri"/>
              </a:rPr>
              <a:t> </a:t>
            </a:r>
            <a:r>
              <a:rPr sz="1000" spc="70" dirty="0">
                <a:latin typeface="Calibri"/>
                <a:cs typeface="Calibri"/>
              </a:rPr>
              <a:t>Student(Person):</a:t>
            </a:r>
            <a:r>
              <a:rPr sz="1000" spc="70" dirty="0">
                <a:latin typeface="Tahoma"/>
                <a:cs typeface="Tahoma"/>
              </a:rPr>
              <a:t>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  <a:tabLst>
                <a:tab pos="1748155" algn="l"/>
              </a:tabLst>
            </a:pPr>
            <a:r>
              <a:rPr sz="1000" spc="-20" dirty="0">
                <a:latin typeface="Tahoma"/>
                <a:cs typeface="Tahoma"/>
              </a:rPr>
              <a:t>Special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Methods:</a:t>
            </a:r>
            <a:r>
              <a:rPr sz="1000" spc="60" dirty="0">
                <a:latin typeface="Tahoma"/>
                <a:cs typeface="Tahoma"/>
              </a:rPr>
              <a:t> </a:t>
            </a:r>
            <a:r>
              <a:rPr sz="1000" u="sng" spc="1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1000" spc="135" dirty="0">
                <a:latin typeface="Calibri"/>
                <a:cs typeface="Calibri"/>
              </a:rPr>
              <a:t>str</a:t>
            </a:r>
            <a:r>
              <a:rPr sz="1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000" spc="-10" dirty="0">
                <a:latin typeface="Tahoma"/>
                <a:cs typeface="Tahoma"/>
              </a:rPr>
              <a:t>for</a:t>
            </a:r>
            <a:r>
              <a:rPr sz="1000" spc="-5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string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representation.</a:t>
            </a:r>
            <a:endParaRPr sz="1000">
              <a:latin typeface="Tahoma"/>
              <a:cs typeface="Tahom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6399"/>
            <a:ext cx="4608195" cy="109855"/>
            <a:chOff x="0" y="3346399"/>
            <a:chExt cx="4608195" cy="109855"/>
          </a:xfrm>
        </p:grpSpPr>
        <p:sp>
          <p:nvSpPr>
            <p:cNvPr id="17" name="object 17"/>
            <p:cNvSpPr/>
            <p:nvPr/>
          </p:nvSpPr>
          <p:spPr>
            <a:xfrm>
              <a:off x="0" y="3346399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1C1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6399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6399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ail.com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-12700" y="3322013"/>
            <a:ext cx="2907030" cy="13779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  <a:tabLst>
                <a:tab pos="1739264" algn="l"/>
              </a:tabLst>
            </a:pPr>
            <a:r>
              <a:rPr sz="600" dirty="0">
                <a:latin typeface="Arial MT"/>
                <a:cs typeface="Arial MT"/>
              </a:rPr>
              <a:t>K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S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AVINASHRAJ</a:t>
            </a:r>
            <a:r>
              <a:rPr sz="600" spc="195" dirty="0">
                <a:latin typeface="Arial MT"/>
                <a:cs typeface="Arial MT"/>
              </a:rPr>
              <a:t> </a:t>
            </a:r>
            <a:r>
              <a:rPr sz="600" spc="-10" dirty="0">
                <a:latin typeface="Palatino Linotype"/>
                <a:cs typeface="Palatino Linotype"/>
              </a:rPr>
              <a:t>avinashgithub0707@gm</a:t>
            </a:r>
            <a:r>
              <a:rPr sz="600" dirty="0">
                <a:latin typeface="Palatino Linotype"/>
                <a:cs typeface="Palatino Linotype"/>
              </a:rPr>
              <a:t>	</a:t>
            </a:r>
            <a:r>
              <a:rPr sz="600" dirty="0">
                <a:latin typeface="Arial MT"/>
                <a:cs typeface="Arial MT"/>
                <a:hlinkClick r:id="rId7" action="ppaction://hlinksldjump"/>
              </a:rPr>
              <a:t>Python</a:t>
            </a:r>
            <a:r>
              <a:rPr sz="600" spc="10" dirty="0"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600" dirty="0">
                <a:latin typeface="Arial MT"/>
                <a:cs typeface="Arial MT"/>
                <a:hlinkClick r:id="rId7" action="ppaction://hlinksldjump"/>
              </a:rPr>
              <a:t>Programming:</a:t>
            </a:r>
            <a:r>
              <a:rPr sz="600" spc="75" dirty="0"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600" dirty="0">
                <a:latin typeface="Arial MT"/>
                <a:cs typeface="Arial MT"/>
                <a:hlinkClick r:id="rId7" action="ppaction://hlinksldjump"/>
              </a:rPr>
              <a:t>Key</a:t>
            </a:r>
            <a:r>
              <a:rPr sz="600" spc="10" dirty="0">
                <a:latin typeface="Arial MT"/>
                <a:cs typeface="Arial MT"/>
                <a:hlinkClick r:id="rId7" action="ppaction://hlinksldjump"/>
              </a:rPr>
              <a:t> </a:t>
            </a:r>
            <a:r>
              <a:rPr sz="600" spc="-10" dirty="0">
                <a:latin typeface="Arial MT"/>
                <a:cs typeface="Arial MT"/>
                <a:hlinkClick r:id="rId7" action="ppaction://hlinksldjump"/>
              </a:rPr>
              <a:t>Topics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August</a:t>
            </a:r>
            <a:r>
              <a:rPr spc="10" dirty="0"/>
              <a:t> </a:t>
            </a:r>
            <a:r>
              <a:rPr dirty="0"/>
              <a:t>1,</a:t>
            </a:r>
            <a:r>
              <a:rPr spc="15" dirty="0"/>
              <a:t> </a:t>
            </a:r>
            <a:r>
              <a:rPr spc="-20" dirty="0"/>
              <a:t>2025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35" dirty="0"/>
              <a:t>11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Advanced</a:t>
            </a:r>
            <a:r>
              <a:rPr spc="-30" dirty="0"/>
              <a:t> </a:t>
            </a:r>
            <a:r>
              <a:rPr spc="-25" dirty="0"/>
              <a:t>Topics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988161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3"/>
                </a:lnTo>
                <a:lnTo>
                  <a:pt x="4432567" y="198363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544" y="956484"/>
            <a:ext cx="1279525" cy="22225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Powering</a:t>
            </a:r>
            <a:r>
              <a:rPr sz="12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Up 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Python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8544" y="1045098"/>
            <a:ext cx="4432935" cy="58928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R="499109">
              <a:lnSpc>
                <a:spcPct val="102699"/>
              </a:lnSpc>
              <a:spcBef>
                <a:spcPts val="1180"/>
              </a:spcBef>
            </a:pPr>
            <a:r>
              <a:rPr sz="1100" spc="-40" dirty="0">
                <a:latin typeface="Tahoma"/>
                <a:cs typeface="Tahoma"/>
              </a:rPr>
              <a:t>Advanced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features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enable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complex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applications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data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science,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web </a:t>
            </a:r>
            <a:r>
              <a:rPr sz="1100" spc="-55" dirty="0">
                <a:latin typeface="Tahoma"/>
                <a:cs typeface="Tahoma"/>
              </a:rPr>
              <a:t>development,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and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more.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776006"/>
            <a:ext cx="65265" cy="6526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77532" y="1648788"/>
            <a:ext cx="4081145" cy="86614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135" dirty="0">
                <a:latin typeface="Arial Black"/>
                <a:cs typeface="Arial Black"/>
              </a:rPr>
              <a:t>Regular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50" dirty="0">
                <a:latin typeface="Arial Black"/>
                <a:cs typeface="Arial Black"/>
              </a:rPr>
              <a:t>Expressions</a:t>
            </a:r>
            <a:r>
              <a:rPr sz="1100" spc="-150" dirty="0">
                <a:latin typeface="Tahoma"/>
                <a:cs typeface="Tahoma"/>
              </a:rPr>
              <a:t>:</a:t>
            </a:r>
            <a:r>
              <a:rPr sz="1100" spc="114" dirty="0">
                <a:latin typeface="Tahoma"/>
                <a:cs typeface="Tahoma"/>
              </a:rPr>
              <a:t> </a:t>
            </a:r>
            <a:r>
              <a:rPr sz="1100" spc="65" dirty="0">
                <a:latin typeface="Calibri"/>
                <a:cs typeface="Calibri"/>
              </a:rPr>
              <a:t>import</a:t>
            </a:r>
            <a:r>
              <a:rPr sz="1100" spc="305" dirty="0">
                <a:latin typeface="Calibri"/>
                <a:cs typeface="Calibri"/>
              </a:rPr>
              <a:t> </a:t>
            </a:r>
            <a:r>
              <a:rPr sz="1100" spc="155" dirty="0">
                <a:latin typeface="Calibri"/>
                <a:cs typeface="Calibri"/>
              </a:rPr>
              <a:t>re;</a:t>
            </a:r>
            <a:r>
              <a:rPr sz="1100" spc="310" dirty="0">
                <a:latin typeface="Calibri"/>
                <a:cs typeface="Calibri"/>
              </a:rPr>
              <a:t> </a:t>
            </a:r>
            <a:r>
              <a:rPr sz="1100" spc="145" dirty="0">
                <a:latin typeface="Calibri"/>
                <a:cs typeface="Calibri"/>
              </a:rPr>
              <a:t>re.search(r"</a:t>
            </a:r>
            <a:r>
              <a:rPr sz="1100" spc="-409" dirty="0">
                <a:latin typeface="Calibri"/>
                <a:cs typeface="Calibri"/>
              </a:rPr>
              <a:t>+</a:t>
            </a:r>
            <a:r>
              <a:rPr sz="1650" spc="217" baseline="-12626" dirty="0">
                <a:latin typeface="Calibri"/>
                <a:cs typeface="Calibri"/>
              </a:rPr>
              <a:t>.</a:t>
            </a:r>
            <a:r>
              <a:rPr sz="1100" spc="145" dirty="0">
                <a:latin typeface="Calibri"/>
                <a:cs typeface="Calibri"/>
              </a:rPr>
              <a:t>",</a:t>
            </a:r>
            <a:r>
              <a:rPr sz="1100" spc="310" dirty="0">
                <a:latin typeface="Calibri"/>
                <a:cs typeface="Calibri"/>
              </a:rPr>
              <a:t> </a:t>
            </a:r>
            <a:r>
              <a:rPr sz="1100" spc="50" dirty="0">
                <a:latin typeface="Calibri"/>
                <a:cs typeface="Calibri"/>
              </a:rPr>
              <a:t>"abc123")</a:t>
            </a:r>
            <a:r>
              <a:rPr sz="1100" spc="5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1100" spc="-125" dirty="0">
                <a:latin typeface="Arial Black"/>
                <a:cs typeface="Arial Black"/>
              </a:rPr>
              <a:t>Libraries</a:t>
            </a:r>
            <a:r>
              <a:rPr sz="1100" spc="-125" dirty="0">
                <a:latin typeface="Tahoma"/>
                <a:cs typeface="Tahoma"/>
              </a:rPr>
              <a:t>:</a:t>
            </a:r>
            <a:r>
              <a:rPr sz="1100" spc="120" dirty="0">
                <a:latin typeface="Tahoma"/>
                <a:cs typeface="Tahoma"/>
              </a:rPr>
              <a:t> </a:t>
            </a:r>
            <a:r>
              <a:rPr sz="1100" dirty="0">
                <a:latin typeface="Calibri"/>
                <a:cs typeface="Calibri"/>
              </a:rPr>
              <a:t>pandas</a:t>
            </a:r>
            <a:r>
              <a:rPr sz="1100" spc="100" dirty="0">
                <a:latin typeface="Calibri"/>
                <a:cs typeface="Calibri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data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analysis,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110" dirty="0">
                <a:latin typeface="Calibri"/>
                <a:cs typeface="Calibri"/>
              </a:rPr>
              <a:t>matplotlib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visualization.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30"/>
              </a:spcBef>
            </a:pPr>
            <a:r>
              <a:rPr sz="1100" spc="-130" dirty="0">
                <a:latin typeface="Arial Black"/>
                <a:cs typeface="Arial Black"/>
              </a:rPr>
              <a:t>Databases</a:t>
            </a:r>
            <a:r>
              <a:rPr sz="1100" spc="-130" dirty="0">
                <a:latin typeface="Tahoma"/>
                <a:cs typeface="Tahoma"/>
              </a:rPr>
              <a:t>:</a:t>
            </a:r>
            <a:r>
              <a:rPr sz="1100" spc="110" dirty="0">
                <a:latin typeface="Tahoma"/>
                <a:cs typeface="Tahoma"/>
              </a:rPr>
              <a:t> </a:t>
            </a:r>
            <a:r>
              <a:rPr sz="1100" spc="140" dirty="0">
                <a:latin typeface="Calibri"/>
                <a:cs typeface="Calibri"/>
              </a:rPr>
              <a:t>sqlite3</a:t>
            </a:r>
            <a:r>
              <a:rPr sz="1100" spc="95" dirty="0">
                <a:latin typeface="Calibri"/>
                <a:cs typeface="Calibri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SQL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queries.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  <a:tabLst>
                <a:tab pos="1967230" algn="l"/>
              </a:tabLst>
            </a:pPr>
            <a:r>
              <a:rPr sz="1100" spc="-130" dirty="0">
                <a:latin typeface="Arial Black"/>
                <a:cs typeface="Arial Black"/>
              </a:rPr>
              <a:t>Async</a:t>
            </a:r>
            <a:r>
              <a:rPr sz="1100" spc="-130" dirty="0">
                <a:latin typeface="Tahoma"/>
                <a:cs typeface="Tahoma"/>
              </a:rPr>
              <a:t>: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spc="70" dirty="0">
                <a:latin typeface="Calibri"/>
                <a:cs typeface="Calibri"/>
              </a:rPr>
              <a:t>async</a:t>
            </a:r>
            <a:r>
              <a:rPr sz="1100" spc="310" dirty="0">
                <a:latin typeface="Calibri"/>
                <a:cs typeface="Calibri"/>
              </a:rPr>
              <a:t> </a:t>
            </a:r>
            <a:r>
              <a:rPr sz="1100" spc="80" dirty="0">
                <a:latin typeface="Calibri"/>
                <a:cs typeface="Calibri"/>
              </a:rPr>
              <a:t>def</a:t>
            </a:r>
            <a:r>
              <a:rPr sz="1100" spc="315" dirty="0">
                <a:latin typeface="Calibri"/>
                <a:cs typeface="Calibri"/>
              </a:rPr>
              <a:t> </a:t>
            </a:r>
            <a:r>
              <a:rPr sz="1100" spc="150" dirty="0">
                <a:latin typeface="Calibri"/>
                <a:cs typeface="Calibri"/>
              </a:rPr>
              <a:t>fetch():</a:t>
            </a:r>
            <a:r>
              <a:rPr sz="1100" dirty="0">
                <a:latin typeface="Calibri"/>
                <a:cs typeface="Calibri"/>
              </a:rPr>
              <a:t>	</a:t>
            </a:r>
            <a:r>
              <a:rPr sz="1100" spc="75" dirty="0">
                <a:latin typeface="Calibri"/>
                <a:cs typeface="Calibri"/>
              </a:rPr>
              <a:t>await</a:t>
            </a:r>
            <a:r>
              <a:rPr sz="1100" spc="340" dirty="0">
                <a:latin typeface="Calibri"/>
                <a:cs typeface="Calibri"/>
              </a:rPr>
              <a:t> </a:t>
            </a:r>
            <a:r>
              <a:rPr sz="1100" spc="100" dirty="0">
                <a:latin typeface="Calibri"/>
                <a:cs typeface="Calibri"/>
              </a:rPr>
              <a:t>asyncio.sleep(1)</a:t>
            </a:r>
            <a:r>
              <a:rPr sz="1100" spc="10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986038"/>
            <a:ext cx="65265" cy="6526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2196071"/>
            <a:ext cx="65265" cy="6526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2406103"/>
            <a:ext cx="65265" cy="65265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0" y="3346399"/>
            <a:ext cx="4608195" cy="109855"/>
            <a:chOff x="0" y="3346399"/>
            <a:chExt cx="460819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346399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1C1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35976" y="3346399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CCC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71952" y="3346399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6D6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ail.com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-12700" y="3322013"/>
            <a:ext cx="2907030" cy="13779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  <a:tabLst>
                <a:tab pos="1739264" algn="l"/>
              </a:tabLst>
            </a:pPr>
            <a:r>
              <a:rPr sz="600" dirty="0">
                <a:latin typeface="Arial MT"/>
                <a:cs typeface="Arial MT"/>
              </a:rPr>
              <a:t>K</a:t>
            </a:r>
            <a:r>
              <a:rPr sz="600" spc="15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S</a:t>
            </a:r>
            <a:r>
              <a:rPr sz="600" spc="20" dirty="0">
                <a:latin typeface="Arial MT"/>
                <a:cs typeface="Arial MT"/>
              </a:rPr>
              <a:t> </a:t>
            </a:r>
            <a:r>
              <a:rPr sz="600" dirty="0">
                <a:latin typeface="Arial MT"/>
                <a:cs typeface="Arial MT"/>
              </a:rPr>
              <a:t>AVINASHRAJ</a:t>
            </a:r>
            <a:r>
              <a:rPr sz="600" spc="195" dirty="0">
                <a:latin typeface="Arial MT"/>
                <a:cs typeface="Arial MT"/>
              </a:rPr>
              <a:t> </a:t>
            </a:r>
            <a:r>
              <a:rPr sz="600" spc="-10" dirty="0">
                <a:latin typeface="Palatino Linotype"/>
                <a:cs typeface="Palatino Linotype"/>
              </a:rPr>
              <a:t>avinashgithub0707@gm</a:t>
            </a:r>
            <a:r>
              <a:rPr sz="600" dirty="0">
                <a:latin typeface="Palatino Linotype"/>
                <a:cs typeface="Palatino Linotype"/>
              </a:rPr>
              <a:t>	</a:t>
            </a:r>
            <a:r>
              <a:rPr sz="600" dirty="0">
                <a:latin typeface="Arial MT"/>
                <a:cs typeface="Arial MT"/>
                <a:hlinkClick r:id="rId6" action="ppaction://hlinksldjump"/>
              </a:rPr>
              <a:t>Python</a:t>
            </a:r>
            <a:r>
              <a:rPr sz="600" spc="1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latin typeface="Arial MT"/>
                <a:cs typeface="Arial MT"/>
                <a:hlinkClick r:id="rId6" action="ppaction://hlinksldjump"/>
              </a:rPr>
              <a:t>Programming:</a:t>
            </a:r>
            <a:r>
              <a:rPr sz="600" spc="75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dirty="0">
                <a:latin typeface="Arial MT"/>
                <a:cs typeface="Arial MT"/>
                <a:hlinkClick r:id="rId6" action="ppaction://hlinksldjump"/>
              </a:rPr>
              <a:t>Key</a:t>
            </a:r>
            <a:r>
              <a:rPr sz="600" spc="10" dirty="0">
                <a:latin typeface="Arial MT"/>
                <a:cs typeface="Arial MT"/>
                <a:hlinkClick r:id="rId6" action="ppaction://hlinksldjump"/>
              </a:rPr>
              <a:t> </a:t>
            </a:r>
            <a:r>
              <a:rPr sz="600" spc="-10" dirty="0">
                <a:latin typeface="Arial MT"/>
                <a:cs typeface="Arial MT"/>
                <a:hlinkClick r:id="rId6" action="ppaction://hlinksldjump"/>
              </a:rPr>
              <a:t>Topics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August</a:t>
            </a:r>
            <a:r>
              <a:rPr spc="10" dirty="0"/>
              <a:t> </a:t>
            </a:r>
            <a:r>
              <a:rPr dirty="0"/>
              <a:t>1,</a:t>
            </a:r>
            <a:r>
              <a:rPr spc="15" dirty="0"/>
              <a:t> </a:t>
            </a:r>
            <a:r>
              <a:rPr spc="-20" dirty="0"/>
              <a:t>2025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9</a:t>
            </a:fld>
            <a:r>
              <a:rPr spc="-55" dirty="0"/>
              <a:t> </a:t>
            </a:r>
            <a:r>
              <a:rPr spc="150" dirty="0"/>
              <a:t>/</a:t>
            </a:r>
            <a:r>
              <a:rPr spc="-55" dirty="0"/>
              <a:t> </a:t>
            </a:r>
            <a:r>
              <a:rPr spc="-35" dirty="0"/>
              <a:t>11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1104</Words>
  <Application>Microsoft Office PowerPoint</Application>
  <PresentationFormat>Custom</PresentationFormat>
  <Paragraphs>129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 Black</vt:lpstr>
      <vt:lpstr>Arial MT</vt:lpstr>
      <vt:lpstr>Calibri</vt:lpstr>
      <vt:lpstr>Palatino Linotype</vt:lpstr>
      <vt:lpstr>Tahoma</vt:lpstr>
      <vt:lpstr>Times New Roman</vt:lpstr>
      <vt:lpstr>Office Theme</vt:lpstr>
      <vt:lpstr>Python Programming: Key Topics</vt:lpstr>
      <vt:lpstr>Introduction to Python</vt:lpstr>
      <vt:lpstr>Basic Syntax and Data Types</vt:lpstr>
      <vt:lpstr>Operators and Control Structures</vt:lpstr>
      <vt:lpstr>Data Structures</vt:lpstr>
      <vt:lpstr>Functions</vt:lpstr>
      <vt:lpstr>Modules and File Handling</vt:lpstr>
      <vt:lpstr>Exception Handling and OOP</vt:lpstr>
      <vt:lpstr>Advanced Topics</vt:lpstr>
      <vt:lpstr>Best Practices and Tools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Programming: Key Topics - A Comprehensive Guide for Beginners to Advanced Learners</dc:title>
  <dc:creator>K S AVINASHRAJ  avinashgithub0707@gmail.com</dc:creator>
  <cp:lastModifiedBy>Avinash Selvam</cp:lastModifiedBy>
  <cp:revision>2</cp:revision>
  <dcterms:created xsi:type="dcterms:W3CDTF">2025-08-01T05:22:17Z</dcterms:created>
  <dcterms:modified xsi:type="dcterms:W3CDTF">2025-08-01T05:26:41Z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2025-08-01T00:00:00Z</vt:filetime>
  </property>
  <property fmtid="{D5CDD505-2E9C-101B-9397-08002B2CF9AE}" pid="3" name="Creator">
    <vt:lpwstr>LaTeX with Beamer class</vt:lpwstr>
  </property>
  <property fmtid="{D5CDD505-2E9C-101B-9397-08002B2CF9AE}" pid="4" name="Producer">
    <vt:lpwstr>xdvipdfmx (20220710)</vt:lpwstr>
  </property>
  <property fmtid="{D5CDD505-2E9C-101B-9397-08002B2CF9AE}" pid="5" name="LastSaved">
    <vt:filetime>2025-08-01T00:00:00Z</vt:filetime>
  </property>
</Properties>
</file>