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72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CB2EE92-129D-4685-9B2F-0EF9A1CF1332}" type="doc">
      <dgm:prSet loTypeId="urn:microsoft.com/office/officeart/2018/5/layout/IconLeaf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60E1278-7F4F-4283-9472-5281D30C7E2B}">
      <dgm:prSet/>
      <dgm:spPr/>
      <dgm:t>
        <a:bodyPr/>
        <a:lstStyle/>
        <a:p>
          <a:pPr>
            <a:defRPr cap="all"/>
          </a:pPr>
          <a:r>
            <a:rPr lang="en-US"/>
            <a:t>- Integrate and clean inventory and purchase price datasets</a:t>
          </a:r>
        </a:p>
      </dgm:t>
    </dgm:pt>
    <dgm:pt modelId="{E3C1AF84-C65F-48F4-BBC6-C2C6B260CDD9}" type="parTrans" cxnId="{9285B416-2250-4FD6-963B-85830EC57657}">
      <dgm:prSet/>
      <dgm:spPr/>
      <dgm:t>
        <a:bodyPr/>
        <a:lstStyle/>
        <a:p>
          <a:endParaRPr lang="en-US"/>
        </a:p>
      </dgm:t>
    </dgm:pt>
    <dgm:pt modelId="{84496605-288B-4BBE-8B4F-6DE78E819327}" type="sibTrans" cxnId="{9285B416-2250-4FD6-963B-85830EC57657}">
      <dgm:prSet/>
      <dgm:spPr/>
      <dgm:t>
        <a:bodyPr/>
        <a:lstStyle/>
        <a:p>
          <a:endParaRPr lang="en-US"/>
        </a:p>
      </dgm:t>
    </dgm:pt>
    <dgm:pt modelId="{280035C2-C865-4AAB-8E92-9259C16C43A8}">
      <dgm:prSet/>
      <dgm:spPr/>
      <dgm:t>
        <a:bodyPr/>
        <a:lstStyle/>
        <a:p>
          <a:pPr>
            <a:defRPr cap="all"/>
          </a:pPr>
          <a:r>
            <a:rPr lang="en-US"/>
            <a:t>- Calculate Annual Consumption Value for each product</a:t>
          </a:r>
        </a:p>
      </dgm:t>
    </dgm:pt>
    <dgm:pt modelId="{50212DD1-7430-4F1C-A427-B29F52F5B7A6}" type="parTrans" cxnId="{667A8AB4-5585-4B4C-8FE3-BF9AE70FF6DB}">
      <dgm:prSet/>
      <dgm:spPr/>
      <dgm:t>
        <a:bodyPr/>
        <a:lstStyle/>
        <a:p>
          <a:endParaRPr lang="en-US"/>
        </a:p>
      </dgm:t>
    </dgm:pt>
    <dgm:pt modelId="{7AC881EA-DA79-471B-BBF8-52F122E95EFA}" type="sibTrans" cxnId="{667A8AB4-5585-4B4C-8FE3-BF9AE70FF6DB}">
      <dgm:prSet/>
      <dgm:spPr/>
      <dgm:t>
        <a:bodyPr/>
        <a:lstStyle/>
        <a:p>
          <a:endParaRPr lang="en-US"/>
        </a:p>
      </dgm:t>
    </dgm:pt>
    <dgm:pt modelId="{9EFA3E65-92BD-4B9A-942A-D24E3DAD1260}">
      <dgm:prSet/>
      <dgm:spPr/>
      <dgm:t>
        <a:bodyPr/>
        <a:lstStyle/>
        <a:p>
          <a:pPr>
            <a:defRPr cap="all"/>
          </a:pPr>
          <a:r>
            <a:rPr lang="en-US"/>
            <a:t>- Perform ABC classification to identify priority items</a:t>
          </a:r>
        </a:p>
      </dgm:t>
    </dgm:pt>
    <dgm:pt modelId="{4A5B4B42-BD7F-4EF6-9373-844837166251}" type="parTrans" cxnId="{96788767-683F-47C5-9B33-57CE31D1644D}">
      <dgm:prSet/>
      <dgm:spPr/>
      <dgm:t>
        <a:bodyPr/>
        <a:lstStyle/>
        <a:p>
          <a:endParaRPr lang="en-US"/>
        </a:p>
      </dgm:t>
    </dgm:pt>
    <dgm:pt modelId="{46407B7D-66B1-4996-B55E-BA913877BFA4}" type="sibTrans" cxnId="{96788767-683F-47C5-9B33-57CE31D1644D}">
      <dgm:prSet/>
      <dgm:spPr/>
      <dgm:t>
        <a:bodyPr/>
        <a:lstStyle/>
        <a:p>
          <a:endParaRPr lang="en-US"/>
        </a:p>
      </dgm:t>
    </dgm:pt>
    <dgm:pt modelId="{C77D2C73-FA73-4197-83D1-FCD044098125}">
      <dgm:prSet/>
      <dgm:spPr/>
      <dgm:t>
        <a:bodyPr/>
        <a:lstStyle/>
        <a:p>
          <a:pPr>
            <a:defRPr cap="all"/>
          </a:pPr>
          <a:r>
            <a:rPr lang="en-US"/>
            <a:t>- Export cleaned and analyzed data for decision-making</a:t>
          </a:r>
        </a:p>
      </dgm:t>
    </dgm:pt>
    <dgm:pt modelId="{F22222B1-C874-41E3-8D32-557CAC79A1CC}" type="parTrans" cxnId="{4A715BB5-DBF8-4CBE-82DC-F877DAF89653}">
      <dgm:prSet/>
      <dgm:spPr/>
      <dgm:t>
        <a:bodyPr/>
        <a:lstStyle/>
        <a:p>
          <a:endParaRPr lang="en-US"/>
        </a:p>
      </dgm:t>
    </dgm:pt>
    <dgm:pt modelId="{979CE1E3-5BC4-420E-9F73-8CABB164D3B5}" type="sibTrans" cxnId="{4A715BB5-DBF8-4CBE-82DC-F877DAF89653}">
      <dgm:prSet/>
      <dgm:spPr/>
      <dgm:t>
        <a:bodyPr/>
        <a:lstStyle/>
        <a:p>
          <a:endParaRPr lang="en-US"/>
        </a:p>
      </dgm:t>
    </dgm:pt>
    <dgm:pt modelId="{9F684FED-C0EB-464F-8887-CEFD14EDB2A6}" type="pres">
      <dgm:prSet presAssocID="{7CB2EE92-129D-4685-9B2F-0EF9A1CF1332}" presName="root" presStyleCnt="0">
        <dgm:presLayoutVars>
          <dgm:dir/>
          <dgm:resizeHandles val="exact"/>
        </dgm:presLayoutVars>
      </dgm:prSet>
      <dgm:spPr/>
    </dgm:pt>
    <dgm:pt modelId="{1B091CFB-D720-4C0A-8BC5-C16F55B05669}" type="pres">
      <dgm:prSet presAssocID="{560E1278-7F4F-4283-9472-5281D30C7E2B}" presName="compNode" presStyleCnt="0"/>
      <dgm:spPr/>
    </dgm:pt>
    <dgm:pt modelId="{E843C0AF-6604-4664-B238-ECD0EB2D6940}" type="pres">
      <dgm:prSet presAssocID="{560E1278-7F4F-4283-9472-5281D30C7E2B}" presName="iconBgRect" presStyleLbl="bgShp" presStyleIdx="0" presStyleCnt="4"/>
      <dgm:spPr>
        <a:prstGeom prst="round2DiagRect">
          <a:avLst>
            <a:gd name="adj1" fmla="val 29727"/>
            <a:gd name="adj2" fmla="val 0"/>
          </a:avLst>
        </a:prstGeom>
      </dgm:spPr>
    </dgm:pt>
    <dgm:pt modelId="{C4743E1B-8967-4349-B119-EDC7D91A3F72}" type="pres">
      <dgm:prSet presAssocID="{560E1278-7F4F-4283-9472-5281D30C7E2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AD0DFB0C-2202-4CDD-885A-6543F1D7BD15}" type="pres">
      <dgm:prSet presAssocID="{560E1278-7F4F-4283-9472-5281D30C7E2B}" presName="spaceRect" presStyleCnt="0"/>
      <dgm:spPr/>
    </dgm:pt>
    <dgm:pt modelId="{5170B1F7-E9F8-4A51-ACFC-E567E1C9231C}" type="pres">
      <dgm:prSet presAssocID="{560E1278-7F4F-4283-9472-5281D30C7E2B}" presName="textRect" presStyleLbl="revTx" presStyleIdx="0" presStyleCnt="4">
        <dgm:presLayoutVars>
          <dgm:chMax val="1"/>
          <dgm:chPref val="1"/>
        </dgm:presLayoutVars>
      </dgm:prSet>
      <dgm:spPr/>
    </dgm:pt>
    <dgm:pt modelId="{F7CA032D-A677-4DB1-9C7A-3A3F1D2E9382}" type="pres">
      <dgm:prSet presAssocID="{84496605-288B-4BBE-8B4F-6DE78E819327}" presName="sibTrans" presStyleCnt="0"/>
      <dgm:spPr/>
    </dgm:pt>
    <dgm:pt modelId="{40F708D5-999C-4798-8E84-1007A52DB0F0}" type="pres">
      <dgm:prSet presAssocID="{280035C2-C865-4AAB-8E92-9259C16C43A8}" presName="compNode" presStyleCnt="0"/>
      <dgm:spPr/>
    </dgm:pt>
    <dgm:pt modelId="{C6E064AC-64D3-438E-91D5-42DA5CB6E53D}" type="pres">
      <dgm:prSet presAssocID="{280035C2-C865-4AAB-8E92-9259C16C43A8}" presName="iconBgRect" presStyleLbl="bgShp" presStyleIdx="1" presStyleCnt="4"/>
      <dgm:spPr>
        <a:prstGeom prst="round2DiagRect">
          <a:avLst>
            <a:gd name="adj1" fmla="val 29727"/>
            <a:gd name="adj2" fmla="val 0"/>
          </a:avLst>
        </a:prstGeom>
      </dgm:spPr>
    </dgm:pt>
    <dgm:pt modelId="{0A92CC5B-38EB-4163-9E09-3867EF6B6451}" type="pres">
      <dgm:prSet presAssocID="{280035C2-C865-4AAB-8E92-9259C16C43A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lculator"/>
        </a:ext>
      </dgm:extLst>
    </dgm:pt>
    <dgm:pt modelId="{3A2FB9EE-88E9-4DA4-9119-1A7A0B0F1F56}" type="pres">
      <dgm:prSet presAssocID="{280035C2-C865-4AAB-8E92-9259C16C43A8}" presName="spaceRect" presStyleCnt="0"/>
      <dgm:spPr/>
    </dgm:pt>
    <dgm:pt modelId="{C18D1444-2A64-4A60-9EAC-1177381A8CA8}" type="pres">
      <dgm:prSet presAssocID="{280035C2-C865-4AAB-8E92-9259C16C43A8}" presName="textRect" presStyleLbl="revTx" presStyleIdx="1" presStyleCnt="4">
        <dgm:presLayoutVars>
          <dgm:chMax val="1"/>
          <dgm:chPref val="1"/>
        </dgm:presLayoutVars>
      </dgm:prSet>
      <dgm:spPr/>
    </dgm:pt>
    <dgm:pt modelId="{257E39BA-A9D5-473D-BE70-9388DC4FA99F}" type="pres">
      <dgm:prSet presAssocID="{7AC881EA-DA79-471B-BBF8-52F122E95EFA}" presName="sibTrans" presStyleCnt="0"/>
      <dgm:spPr/>
    </dgm:pt>
    <dgm:pt modelId="{B97F5785-4806-449B-977E-6D546C7589F4}" type="pres">
      <dgm:prSet presAssocID="{9EFA3E65-92BD-4B9A-942A-D24E3DAD1260}" presName="compNode" presStyleCnt="0"/>
      <dgm:spPr/>
    </dgm:pt>
    <dgm:pt modelId="{248B08A4-2653-4BF8-B3A9-11DF8D7CD869}" type="pres">
      <dgm:prSet presAssocID="{9EFA3E65-92BD-4B9A-942A-D24E3DAD1260}" presName="iconBgRect" presStyleLbl="bgShp" presStyleIdx="2" presStyleCnt="4"/>
      <dgm:spPr>
        <a:prstGeom prst="round2DiagRect">
          <a:avLst>
            <a:gd name="adj1" fmla="val 29727"/>
            <a:gd name="adj2" fmla="val 0"/>
          </a:avLst>
        </a:prstGeom>
      </dgm:spPr>
    </dgm:pt>
    <dgm:pt modelId="{03F1718B-9BE4-4398-B444-48E1B06FD403}" type="pres">
      <dgm:prSet presAssocID="{9EFA3E65-92BD-4B9A-942A-D24E3DAD126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DE39ADA0-DD6A-4BA3-B847-142CDBFB9125}" type="pres">
      <dgm:prSet presAssocID="{9EFA3E65-92BD-4B9A-942A-D24E3DAD1260}" presName="spaceRect" presStyleCnt="0"/>
      <dgm:spPr/>
    </dgm:pt>
    <dgm:pt modelId="{2AA128F6-CBCA-46C3-9D35-365357EDDC0A}" type="pres">
      <dgm:prSet presAssocID="{9EFA3E65-92BD-4B9A-942A-D24E3DAD1260}" presName="textRect" presStyleLbl="revTx" presStyleIdx="2" presStyleCnt="4">
        <dgm:presLayoutVars>
          <dgm:chMax val="1"/>
          <dgm:chPref val="1"/>
        </dgm:presLayoutVars>
      </dgm:prSet>
      <dgm:spPr/>
    </dgm:pt>
    <dgm:pt modelId="{FB422CAA-9167-4474-B78A-0849103C8787}" type="pres">
      <dgm:prSet presAssocID="{46407B7D-66B1-4996-B55E-BA913877BFA4}" presName="sibTrans" presStyleCnt="0"/>
      <dgm:spPr/>
    </dgm:pt>
    <dgm:pt modelId="{1B8804AB-0FC4-4132-AEDD-B08B431E2F36}" type="pres">
      <dgm:prSet presAssocID="{C77D2C73-FA73-4197-83D1-FCD044098125}" presName="compNode" presStyleCnt="0"/>
      <dgm:spPr/>
    </dgm:pt>
    <dgm:pt modelId="{B1CFC503-D799-4AF1-A248-28CD70C8F362}" type="pres">
      <dgm:prSet presAssocID="{C77D2C73-FA73-4197-83D1-FCD044098125}" presName="iconBgRect" presStyleLbl="bgShp" presStyleIdx="3" presStyleCnt="4"/>
      <dgm:spPr>
        <a:prstGeom prst="round2DiagRect">
          <a:avLst>
            <a:gd name="adj1" fmla="val 29727"/>
            <a:gd name="adj2" fmla="val 0"/>
          </a:avLst>
        </a:prstGeom>
      </dgm:spPr>
    </dgm:pt>
    <dgm:pt modelId="{5E35172E-7037-4AD8-A56E-8CFB3FED3C39}" type="pres">
      <dgm:prSet presAssocID="{C77D2C73-FA73-4197-83D1-FCD044098125}"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x"/>
        </a:ext>
      </dgm:extLst>
    </dgm:pt>
    <dgm:pt modelId="{EFB55146-82AD-4A7C-9FD8-79FF508C725E}" type="pres">
      <dgm:prSet presAssocID="{C77D2C73-FA73-4197-83D1-FCD044098125}" presName="spaceRect" presStyleCnt="0"/>
      <dgm:spPr/>
    </dgm:pt>
    <dgm:pt modelId="{C514AE2D-EE13-4AA6-98DE-6F2AF3A40896}" type="pres">
      <dgm:prSet presAssocID="{C77D2C73-FA73-4197-83D1-FCD044098125}" presName="textRect" presStyleLbl="revTx" presStyleIdx="3" presStyleCnt="4">
        <dgm:presLayoutVars>
          <dgm:chMax val="1"/>
          <dgm:chPref val="1"/>
        </dgm:presLayoutVars>
      </dgm:prSet>
      <dgm:spPr/>
    </dgm:pt>
  </dgm:ptLst>
  <dgm:cxnLst>
    <dgm:cxn modelId="{9285B416-2250-4FD6-963B-85830EC57657}" srcId="{7CB2EE92-129D-4685-9B2F-0EF9A1CF1332}" destId="{560E1278-7F4F-4283-9472-5281D30C7E2B}" srcOrd="0" destOrd="0" parTransId="{E3C1AF84-C65F-48F4-BBC6-C2C6B260CDD9}" sibTransId="{84496605-288B-4BBE-8B4F-6DE78E819327}"/>
    <dgm:cxn modelId="{4F5F271A-30B1-47D7-ADA1-AD3D089B81EB}" type="presOf" srcId="{C77D2C73-FA73-4197-83D1-FCD044098125}" destId="{C514AE2D-EE13-4AA6-98DE-6F2AF3A40896}" srcOrd="0" destOrd="0" presId="urn:microsoft.com/office/officeart/2018/5/layout/IconLeafLabelList"/>
    <dgm:cxn modelId="{30DACE3A-E018-411E-8758-A8AA03610B66}" type="presOf" srcId="{560E1278-7F4F-4283-9472-5281D30C7E2B}" destId="{5170B1F7-E9F8-4A51-ACFC-E567E1C9231C}" srcOrd="0" destOrd="0" presId="urn:microsoft.com/office/officeart/2018/5/layout/IconLeafLabelList"/>
    <dgm:cxn modelId="{96788767-683F-47C5-9B33-57CE31D1644D}" srcId="{7CB2EE92-129D-4685-9B2F-0EF9A1CF1332}" destId="{9EFA3E65-92BD-4B9A-942A-D24E3DAD1260}" srcOrd="2" destOrd="0" parTransId="{4A5B4B42-BD7F-4EF6-9373-844837166251}" sibTransId="{46407B7D-66B1-4996-B55E-BA913877BFA4}"/>
    <dgm:cxn modelId="{2B36834F-7220-4489-B4F9-FDD3554BB248}" type="presOf" srcId="{9EFA3E65-92BD-4B9A-942A-D24E3DAD1260}" destId="{2AA128F6-CBCA-46C3-9D35-365357EDDC0A}" srcOrd="0" destOrd="0" presId="urn:microsoft.com/office/officeart/2018/5/layout/IconLeafLabelList"/>
    <dgm:cxn modelId="{667A8AB4-5585-4B4C-8FE3-BF9AE70FF6DB}" srcId="{7CB2EE92-129D-4685-9B2F-0EF9A1CF1332}" destId="{280035C2-C865-4AAB-8E92-9259C16C43A8}" srcOrd="1" destOrd="0" parTransId="{50212DD1-7430-4F1C-A427-B29F52F5B7A6}" sibTransId="{7AC881EA-DA79-471B-BBF8-52F122E95EFA}"/>
    <dgm:cxn modelId="{4A715BB5-DBF8-4CBE-82DC-F877DAF89653}" srcId="{7CB2EE92-129D-4685-9B2F-0EF9A1CF1332}" destId="{C77D2C73-FA73-4197-83D1-FCD044098125}" srcOrd="3" destOrd="0" parTransId="{F22222B1-C874-41E3-8D32-557CAC79A1CC}" sibTransId="{979CE1E3-5BC4-420E-9F73-8CABB164D3B5}"/>
    <dgm:cxn modelId="{4C87DEF9-BF2B-4D48-872A-8B24D6C75903}" type="presOf" srcId="{280035C2-C865-4AAB-8E92-9259C16C43A8}" destId="{C18D1444-2A64-4A60-9EAC-1177381A8CA8}" srcOrd="0" destOrd="0" presId="urn:microsoft.com/office/officeart/2018/5/layout/IconLeafLabelList"/>
    <dgm:cxn modelId="{0F6F16FC-60B1-4BE6-9CD3-C43A4C84BE62}" type="presOf" srcId="{7CB2EE92-129D-4685-9B2F-0EF9A1CF1332}" destId="{9F684FED-C0EB-464F-8887-CEFD14EDB2A6}" srcOrd="0" destOrd="0" presId="urn:microsoft.com/office/officeart/2018/5/layout/IconLeafLabelList"/>
    <dgm:cxn modelId="{D1CA8F36-AAD6-4395-9798-CCD5179A8464}" type="presParOf" srcId="{9F684FED-C0EB-464F-8887-CEFD14EDB2A6}" destId="{1B091CFB-D720-4C0A-8BC5-C16F55B05669}" srcOrd="0" destOrd="0" presId="urn:microsoft.com/office/officeart/2018/5/layout/IconLeafLabelList"/>
    <dgm:cxn modelId="{6D341AE1-F361-4727-B93D-412E12B1A24D}" type="presParOf" srcId="{1B091CFB-D720-4C0A-8BC5-C16F55B05669}" destId="{E843C0AF-6604-4664-B238-ECD0EB2D6940}" srcOrd="0" destOrd="0" presId="urn:microsoft.com/office/officeart/2018/5/layout/IconLeafLabelList"/>
    <dgm:cxn modelId="{231435B1-9D5F-4952-9823-2D515FF24BDD}" type="presParOf" srcId="{1B091CFB-D720-4C0A-8BC5-C16F55B05669}" destId="{C4743E1B-8967-4349-B119-EDC7D91A3F72}" srcOrd="1" destOrd="0" presId="urn:microsoft.com/office/officeart/2018/5/layout/IconLeafLabelList"/>
    <dgm:cxn modelId="{3C9AA105-BC84-45E0-85C8-9250FAD816DB}" type="presParOf" srcId="{1B091CFB-D720-4C0A-8BC5-C16F55B05669}" destId="{AD0DFB0C-2202-4CDD-885A-6543F1D7BD15}" srcOrd="2" destOrd="0" presId="urn:microsoft.com/office/officeart/2018/5/layout/IconLeafLabelList"/>
    <dgm:cxn modelId="{C7D5903C-3DA0-418F-BC4E-DACB7F158EE7}" type="presParOf" srcId="{1B091CFB-D720-4C0A-8BC5-C16F55B05669}" destId="{5170B1F7-E9F8-4A51-ACFC-E567E1C9231C}" srcOrd="3" destOrd="0" presId="urn:microsoft.com/office/officeart/2018/5/layout/IconLeafLabelList"/>
    <dgm:cxn modelId="{543A954F-1917-4D0C-B6B7-00A8DF0BC4E3}" type="presParOf" srcId="{9F684FED-C0EB-464F-8887-CEFD14EDB2A6}" destId="{F7CA032D-A677-4DB1-9C7A-3A3F1D2E9382}" srcOrd="1" destOrd="0" presId="urn:microsoft.com/office/officeart/2018/5/layout/IconLeafLabelList"/>
    <dgm:cxn modelId="{5D767629-E3AA-4BFD-8715-CC7D7F0054A4}" type="presParOf" srcId="{9F684FED-C0EB-464F-8887-CEFD14EDB2A6}" destId="{40F708D5-999C-4798-8E84-1007A52DB0F0}" srcOrd="2" destOrd="0" presId="urn:microsoft.com/office/officeart/2018/5/layout/IconLeafLabelList"/>
    <dgm:cxn modelId="{6A0FDC8E-282C-424B-93C2-FC4AA8E438F2}" type="presParOf" srcId="{40F708D5-999C-4798-8E84-1007A52DB0F0}" destId="{C6E064AC-64D3-438E-91D5-42DA5CB6E53D}" srcOrd="0" destOrd="0" presId="urn:microsoft.com/office/officeart/2018/5/layout/IconLeafLabelList"/>
    <dgm:cxn modelId="{C0A7D090-9F84-43AA-9EBA-6F4E6B828875}" type="presParOf" srcId="{40F708D5-999C-4798-8E84-1007A52DB0F0}" destId="{0A92CC5B-38EB-4163-9E09-3867EF6B6451}" srcOrd="1" destOrd="0" presId="urn:microsoft.com/office/officeart/2018/5/layout/IconLeafLabelList"/>
    <dgm:cxn modelId="{35589808-6307-4347-8370-8D8FD76D600C}" type="presParOf" srcId="{40F708D5-999C-4798-8E84-1007A52DB0F0}" destId="{3A2FB9EE-88E9-4DA4-9119-1A7A0B0F1F56}" srcOrd="2" destOrd="0" presId="urn:microsoft.com/office/officeart/2018/5/layout/IconLeafLabelList"/>
    <dgm:cxn modelId="{FFB5F4F6-1EB2-45AE-8D96-7FC930E40304}" type="presParOf" srcId="{40F708D5-999C-4798-8E84-1007A52DB0F0}" destId="{C18D1444-2A64-4A60-9EAC-1177381A8CA8}" srcOrd="3" destOrd="0" presId="urn:microsoft.com/office/officeart/2018/5/layout/IconLeafLabelList"/>
    <dgm:cxn modelId="{38A8F11D-05AD-4235-9225-56EB87C9EDD3}" type="presParOf" srcId="{9F684FED-C0EB-464F-8887-CEFD14EDB2A6}" destId="{257E39BA-A9D5-473D-BE70-9388DC4FA99F}" srcOrd="3" destOrd="0" presId="urn:microsoft.com/office/officeart/2018/5/layout/IconLeafLabelList"/>
    <dgm:cxn modelId="{F7A6DD7F-6BBF-4783-A9EA-722A8A5AB7BF}" type="presParOf" srcId="{9F684FED-C0EB-464F-8887-CEFD14EDB2A6}" destId="{B97F5785-4806-449B-977E-6D546C7589F4}" srcOrd="4" destOrd="0" presId="urn:microsoft.com/office/officeart/2018/5/layout/IconLeafLabelList"/>
    <dgm:cxn modelId="{31E071A1-12A3-4A8C-9770-6193841536E1}" type="presParOf" srcId="{B97F5785-4806-449B-977E-6D546C7589F4}" destId="{248B08A4-2653-4BF8-B3A9-11DF8D7CD869}" srcOrd="0" destOrd="0" presId="urn:microsoft.com/office/officeart/2018/5/layout/IconLeafLabelList"/>
    <dgm:cxn modelId="{C43410DE-003E-40B3-BFDA-73A5D22F5614}" type="presParOf" srcId="{B97F5785-4806-449B-977E-6D546C7589F4}" destId="{03F1718B-9BE4-4398-B444-48E1B06FD403}" srcOrd="1" destOrd="0" presId="urn:microsoft.com/office/officeart/2018/5/layout/IconLeafLabelList"/>
    <dgm:cxn modelId="{82546FF2-FFC8-4D3D-B4D2-CC7F522295C6}" type="presParOf" srcId="{B97F5785-4806-449B-977E-6D546C7589F4}" destId="{DE39ADA0-DD6A-4BA3-B847-142CDBFB9125}" srcOrd="2" destOrd="0" presId="urn:microsoft.com/office/officeart/2018/5/layout/IconLeafLabelList"/>
    <dgm:cxn modelId="{25DB0BB4-4B39-4E4D-A459-FEFFC9B06C06}" type="presParOf" srcId="{B97F5785-4806-449B-977E-6D546C7589F4}" destId="{2AA128F6-CBCA-46C3-9D35-365357EDDC0A}" srcOrd="3" destOrd="0" presId="urn:microsoft.com/office/officeart/2018/5/layout/IconLeafLabelList"/>
    <dgm:cxn modelId="{FDDC8795-A065-4C6F-8820-118527477B6D}" type="presParOf" srcId="{9F684FED-C0EB-464F-8887-CEFD14EDB2A6}" destId="{FB422CAA-9167-4474-B78A-0849103C8787}" srcOrd="5" destOrd="0" presId="urn:microsoft.com/office/officeart/2018/5/layout/IconLeafLabelList"/>
    <dgm:cxn modelId="{9AB4D28B-83EC-4081-A9E2-06F43CBBE7B8}" type="presParOf" srcId="{9F684FED-C0EB-464F-8887-CEFD14EDB2A6}" destId="{1B8804AB-0FC4-4132-AEDD-B08B431E2F36}" srcOrd="6" destOrd="0" presId="urn:microsoft.com/office/officeart/2018/5/layout/IconLeafLabelList"/>
    <dgm:cxn modelId="{05909FF7-668A-4DF7-819F-39F7197140CA}" type="presParOf" srcId="{1B8804AB-0FC4-4132-AEDD-B08B431E2F36}" destId="{B1CFC503-D799-4AF1-A248-28CD70C8F362}" srcOrd="0" destOrd="0" presId="urn:microsoft.com/office/officeart/2018/5/layout/IconLeafLabelList"/>
    <dgm:cxn modelId="{0F0748D5-BE71-4CED-A85E-A992DCBA6E02}" type="presParOf" srcId="{1B8804AB-0FC4-4132-AEDD-B08B431E2F36}" destId="{5E35172E-7037-4AD8-A56E-8CFB3FED3C39}" srcOrd="1" destOrd="0" presId="urn:microsoft.com/office/officeart/2018/5/layout/IconLeafLabelList"/>
    <dgm:cxn modelId="{9D3E1299-C9BE-43C9-9B4F-167A2CAB3BF2}" type="presParOf" srcId="{1B8804AB-0FC4-4132-AEDD-B08B431E2F36}" destId="{EFB55146-82AD-4A7C-9FD8-79FF508C725E}" srcOrd="2" destOrd="0" presId="urn:microsoft.com/office/officeart/2018/5/layout/IconLeafLabelList"/>
    <dgm:cxn modelId="{C4209352-4E44-4A36-ADE7-8317F92E0112}" type="presParOf" srcId="{1B8804AB-0FC4-4132-AEDD-B08B431E2F36}" destId="{C514AE2D-EE13-4AA6-98DE-6F2AF3A40896}" srcOrd="3" destOrd="0" presId="urn:microsoft.com/office/officeart/2018/5/layout/IconLeaf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0480EA6-D2B7-4D46-8ECE-482FB40D0BB9}" type="doc">
      <dgm:prSet loTypeId="urn:microsoft.com/office/officeart/2005/8/layout/vList5" loCatId="list" qsTypeId="urn:microsoft.com/office/officeart/2005/8/quickstyle/simple4" qsCatId="simple" csTypeId="urn:microsoft.com/office/officeart/2005/8/colors/accent1_2" csCatId="accent1"/>
      <dgm:spPr/>
      <dgm:t>
        <a:bodyPr/>
        <a:lstStyle/>
        <a:p>
          <a:endParaRPr lang="en-US"/>
        </a:p>
      </dgm:t>
    </dgm:pt>
    <dgm:pt modelId="{D3AE6E89-B255-4D6B-B4B5-B0E9CE2081FA}">
      <dgm:prSet/>
      <dgm:spPr/>
      <dgm:t>
        <a:bodyPr/>
        <a:lstStyle/>
        <a:p>
          <a:r>
            <a:rPr lang="en-US"/>
            <a:t>1. BegInvFINAL12312016_cleaned.csv - Beginning Inventory Data</a:t>
          </a:r>
        </a:p>
      </dgm:t>
    </dgm:pt>
    <dgm:pt modelId="{F2960AA4-7996-433E-AC0A-9AB24CAAFA9E}" type="parTrans" cxnId="{0B271144-7C4C-48DF-95D2-9D476036FD5B}">
      <dgm:prSet/>
      <dgm:spPr/>
      <dgm:t>
        <a:bodyPr/>
        <a:lstStyle/>
        <a:p>
          <a:endParaRPr lang="en-US"/>
        </a:p>
      </dgm:t>
    </dgm:pt>
    <dgm:pt modelId="{BA9DF3C9-90A7-41A2-975C-906770937CFA}" type="sibTrans" cxnId="{0B271144-7C4C-48DF-95D2-9D476036FD5B}">
      <dgm:prSet/>
      <dgm:spPr/>
      <dgm:t>
        <a:bodyPr/>
        <a:lstStyle/>
        <a:p>
          <a:endParaRPr lang="en-US"/>
        </a:p>
      </dgm:t>
    </dgm:pt>
    <dgm:pt modelId="{871A7139-8AAD-4043-89E2-B22D2FAE7E5F}">
      <dgm:prSet/>
      <dgm:spPr/>
      <dgm:t>
        <a:bodyPr/>
        <a:lstStyle/>
        <a:p>
          <a:r>
            <a:rPr lang="en-US"/>
            <a:t>2. 2017PurchasePricesDec_cleaned.csv - Purchase Prices Data</a:t>
          </a:r>
        </a:p>
      </dgm:t>
    </dgm:pt>
    <dgm:pt modelId="{EAF46504-A9D0-4EBC-BF48-9865FD36EB38}" type="parTrans" cxnId="{6007EA6F-30D6-48E2-876D-709BF585D5CA}">
      <dgm:prSet/>
      <dgm:spPr/>
      <dgm:t>
        <a:bodyPr/>
        <a:lstStyle/>
        <a:p>
          <a:endParaRPr lang="en-US"/>
        </a:p>
      </dgm:t>
    </dgm:pt>
    <dgm:pt modelId="{3A098744-5E94-4CE3-B272-396CA2E1AB5F}" type="sibTrans" cxnId="{6007EA6F-30D6-48E2-876D-709BF585D5CA}">
      <dgm:prSet/>
      <dgm:spPr/>
      <dgm:t>
        <a:bodyPr/>
        <a:lstStyle/>
        <a:p>
          <a:endParaRPr lang="en-US"/>
        </a:p>
      </dgm:t>
    </dgm:pt>
    <dgm:pt modelId="{551F119F-28A3-48A4-8CA5-8048243A07C1}">
      <dgm:prSet/>
      <dgm:spPr/>
      <dgm:t>
        <a:bodyPr/>
        <a:lstStyle/>
        <a:p>
          <a:r>
            <a:rPr lang="en-US"/>
            <a:t>Both datasets were pre-cleaned to remove inconsistencies.</a:t>
          </a:r>
        </a:p>
      </dgm:t>
    </dgm:pt>
    <dgm:pt modelId="{7424413F-BF6A-47A8-96C3-2F63738814D2}" type="parTrans" cxnId="{7F24C56D-E1BF-40A7-BDD7-D3F565330BBF}">
      <dgm:prSet/>
      <dgm:spPr/>
      <dgm:t>
        <a:bodyPr/>
        <a:lstStyle/>
        <a:p>
          <a:endParaRPr lang="en-US"/>
        </a:p>
      </dgm:t>
    </dgm:pt>
    <dgm:pt modelId="{2DB52934-EA27-4B0A-90F0-7DFB98DB67CA}" type="sibTrans" cxnId="{7F24C56D-E1BF-40A7-BDD7-D3F565330BBF}">
      <dgm:prSet/>
      <dgm:spPr/>
      <dgm:t>
        <a:bodyPr/>
        <a:lstStyle/>
        <a:p>
          <a:endParaRPr lang="en-US"/>
        </a:p>
      </dgm:t>
    </dgm:pt>
    <dgm:pt modelId="{8D9E2FE7-24CF-47B5-8253-87CC6CAEBCC9}" type="pres">
      <dgm:prSet presAssocID="{20480EA6-D2B7-4D46-8ECE-482FB40D0BB9}" presName="Name0" presStyleCnt="0">
        <dgm:presLayoutVars>
          <dgm:dir/>
          <dgm:animLvl val="lvl"/>
          <dgm:resizeHandles val="exact"/>
        </dgm:presLayoutVars>
      </dgm:prSet>
      <dgm:spPr/>
    </dgm:pt>
    <dgm:pt modelId="{63AE1313-AF8C-487A-8243-753121EEDD8D}" type="pres">
      <dgm:prSet presAssocID="{D3AE6E89-B255-4D6B-B4B5-B0E9CE2081FA}" presName="linNode" presStyleCnt="0"/>
      <dgm:spPr/>
    </dgm:pt>
    <dgm:pt modelId="{9DC79E48-E312-49E7-A144-6779451299BB}" type="pres">
      <dgm:prSet presAssocID="{D3AE6E89-B255-4D6B-B4B5-B0E9CE2081FA}" presName="parentText" presStyleLbl="node1" presStyleIdx="0" presStyleCnt="3">
        <dgm:presLayoutVars>
          <dgm:chMax val="1"/>
          <dgm:bulletEnabled val="1"/>
        </dgm:presLayoutVars>
      </dgm:prSet>
      <dgm:spPr/>
    </dgm:pt>
    <dgm:pt modelId="{DB3F67C9-AA7F-4A87-AFA6-6644A13F8FE5}" type="pres">
      <dgm:prSet presAssocID="{BA9DF3C9-90A7-41A2-975C-906770937CFA}" presName="sp" presStyleCnt="0"/>
      <dgm:spPr/>
    </dgm:pt>
    <dgm:pt modelId="{E15EBE8D-1CAE-4FA6-93EA-C4BE74002FF7}" type="pres">
      <dgm:prSet presAssocID="{871A7139-8AAD-4043-89E2-B22D2FAE7E5F}" presName="linNode" presStyleCnt="0"/>
      <dgm:spPr/>
    </dgm:pt>
    <dgm:pt modelId="{CE6EDD41-F93C-4558-865E-BA8C0647C4CE}" type="pres">
      <dgm:prSet presAssocID="{871A7139-8AAD-4043-89E2-B22D2FAE7E5F}" presName="parentText" presStyleLbl="node1" presStyleIdx="1" presStyleCnt="3">
        <dgm:presLayoutVars>
          <dgm:chMax val="1"/>
          <dgm:bulletEnabled val="1"/>
        </dgm:presLayoutVars>
      </dgm:prSet>
      <dgm:spPr/>
    </dgm:pt>
    <dgm:pt modelId="{3FEFED43-4F3E-42A6-AF82-0EC9D8FD94BA}" type="pres">
      <dgm:prSet presAssocID="{3A098744-5E94-4CE3-B272-396CA2E1AB5F}" presName="sp" presStyleCnt="0"/>
      <dgm:spPr/>
    </dgm:pt>
    <dgm:pt modelId="{B9ECA934-F438-4DD5-9888-AC46694A4336}" type="pres">
      <dgm:prSet presAssocID="{551F119F-28A3-48A4-8CA5-8048243A07C1}" presName="linNode" presStyleCnt="0"/>
      <dgm:spPr/>
    </dgm:pt>
    <dgm:pt modelId="{56B6E4CE-BB13-4DA1-B4A0-F91CBA436900}" type="pres">
      <dgm:prSet presAssocID="{551F119F-28A3-48A4-8CA5-8048243A07C1}" presName="parentText" presStyleLbl="node1" presStyleIdx="2" presStyleCnt="3">
        <dgm:presLayoutVars>
          <dgm:chMax val="1"/>
          <dgm:bulletEnabled val="1"/>
        </dgm:presLayoutVars>
      </dgm:prSet>
      <dgm:spPr/>
    </dgm:pt>
  </dgm:ptLst>
  <dgm:cxnLst>
    <dgm:cxn modelId="{E1341060-99F2-4555-AD8A-8E8CC06BDEB5}" type="presOf" srcId="{D3AE6E89-B255-4D6B-B4B5-B0E9CE2081FA}" destId="{9DC79E48-E312-49E7-A144-6779451299BB}" srcOrd="0" destOrd="0" presId="urn:microsoft.com/office/officeart/2005/8/layout/vList5"/>
    <dgm:cxn modelId="{145F8561-2D80-4ACA-B4E8-A8B7E6ED6BA4}" type="presOf" srcId="{20480EA6-D2B7-4D46-8ECE-482FB40D0BB9}" destId="{8D9E2FE7-24CF-47B5-8253-87CC6CAEBCC9}" srcOrd="0" destOrd="0" presId="urn:microsoft.com/office/officeart/2005/8/layout/vList5"/>
    <dgm:cxn modelId="{0B271144-7C4C-48DF-95D2-9D476036FD5B}" srcId="{20480EA6-D2B7-4D46-8ECE-482FB40D0BB9}" destId="{D3AE6E89-B255-4D6B-B4B5-B0E9CE2081FA}" srcOrd="0" destOrd="0" parTransId="{F2960AA4-7996-433E-AC0A-9AB24CAAFA9E}" sibTransId="{BA9DF3C9-90A7-41A2-975C-906770937CFA}"/>
    <dgm:cxn modelId="{7F24C56D-E1BF-40A7-BDD7-D3F565330BBF}" srcId="{20480EA6-D2B7-4D46-8ECE-482FB40D0BB9}" destId="{551F119F-28A3-48A4-8CA5-8048243A07C1}" srcOrd="2" destOrd="0" parTransId="{7424413F-BF6A-47A8-96C3-2F63738814D2}" sibTransId="{2DB52934-EA27-4B0A-90F0-7DFB98DB67CA}"/>
    <dgm:cxn modelId="{6007EA6F-30D6-48E2-876D-709BF585D5CA}" srcId="{20480EA6-D2B7-4D46-8ECE-482FB40D0BB9}" destId="{871A7139-8AAD-4043-89E2-B22D2FAE7E5F}" srcOrd="1" destOrd="0" parTransId="{EAF46504-A9D0-4EBC-BF48-9865FD36EB38}" sibTransId="{3A098744-5E94-4CE3-B272-396CA2E1AB5F}"/>
    <dgm:cxn modelId="{8D679079-D0B9-4CBC-A8CD-0EE13CCC286E}" type="presOf" srcId="{551F119F-28A3-48A4-8CA5-8048243A07C1}" destId="{56B6E4CE-BB13-4DA1-B4A0-F91CBA436900}" srcOrd="0" destOrd="0" presId="urn:microsoft.com/office/officeart/2005/8/layout/vList5"/>
    <dgm:cxn modelId="{3773027B-821C-433D-B62E-DAF0A808C12A}" type="presOf" srcId="{871A7139-8AAD-4043-89E2-B22D2FAE7E5F}" destId="{CE6EDD41-F93C-4558-865E-BA8C0647C4CE}" srcOrd="0" destOrd="0" presId="urn:microsoft.com/office/officeart/2005/8/layout/vList5"/>
    <dgm:cxn modelId="{08DAE6DD-2D4C-42B5-AA73-D76AE0590526}" type="presParOf" srcId="{8D9E2FE7-24CF-47B5-8253-87CC6CAEBCC9}" destId="{63AE1313-AF8C-487A-8243-753121EEDD8D}" srcOrd="0" destOrd="0" presId="urn:microsoft.com/office/officeart/2005/8/layout/vList5"/>
    <dgm:cxn modelId="{9521BA52-E3B3-4F99-8A0A-653A36927956}" type="presParOf" srcId="{63AE1313-AF8C-487A-8243-753121EEDD8D}" destId="{9DC79E48-E312-49E7-A144-6779451299BB}" srcOrd="0" destOrd="0" presId="urn:microsoft.com/office/officeart/2005/8/layout/vList5"/>
    <dgm:cxn modelId="{89A4F9E1-9D06-4D1F-9127-B916D7E8D046}" type="presParOf" srcId="{8D9E2FE7-24CF-47B5-8253-87CC6CAEBCC9}" destId="{DB3F67C9-AA7F-4A87-AFA6-6644A13F8FE5}" srcOrd="1" destOrd="0" presId="urn:microsoft.com/office/officeart/2005/8/layout/vList5"/>
    <dgm:cxn modelId="{D70A3609-1ACF-4F32-A55B-7306C76F8F09}" type="presParOf" srcId="{8D9E2FE7-24CF-47B5-8253-87CC6CAEBCC9}" destId="{E15EBE8D-1CAE-4FA6-93EA-C4BE74002FF7}" srcOrd="2" destOrd="0" presId="urn:microsoft.com/office/officeart/2005/8/layout/vList5"/>
    <dgm:cxn modelId="{CCE108DE-3580-4E9E-BE6A-7027E27A25EE}" type="presParOf" srcId="{E15EBE8D-1CAE-4FA6-93EA-C4BE74002FF7}" destId="{CE6EDD41-F93C-4558-865E-BA8C0647C4CE}" srcOrd="0" destOrd="0" presId="urn:microsoft.com/office/officeart/2005/8/layout/vList5"/>
    <dgm:cxn modelId="{DC17F5D5-5488-430A-A94F-5434A4F2B126}" type="presParOf" srcId="{8D9E2FE7-24CF-47B5-8253-87CC6CAEBCC9}" destId="{3FEFED43-4F3E-42A6-AF82-0EC9D8FD94BA}" srcOrd="3" destOrd="0" presId="urn:microsoft.com/office/officeart/2005/8/layout/vList5"/>
    <dgm:cxn modelId="{CD67BB76-4945-4478-801D-6E09E0F0DE78}" type="presParOf" srcId="{8D9E2FE7-24CF-47B5-8253-87CC6CAEBCC9}" destId="{B9ECA934-F438-4DD5-9888-AC46694A4336}" srcOrd="4" destOrd="0" presId="urn:microsoft.com/office/officeart/2005/8/layout/vList5"/>
    <dgm:cxn modelId="{C89C2BBD-AA7D-4D6F-A05D-C647BBF02F5F}" type="presParOf" srcId="{B9ECA934-F438-4DD5-9888-AC46694A4336}" destId="{56B6E4CE-BB13-4DA1-B4A0-F91CBA436900}" srcOrd="0"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43C0AF-6604-4664-B238-ECD0EB2D6940}">
      <dsp:nvSpPr>
        <dsp:cNvPr id="0" name=""/>
        <dsp:cNvSpPr/>
      </dsp:nvSpPr>
      <dsp:spPr>
        <a:xfrm>
          <a:off x="341781" y="1130473"/>
          <a:ext cx="1062615" cy="106261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743E1B-8967-4349-B119-EDC7D91A3F72}">
      <dsp:nvSpPr>
        <dsp:cNvPr id="0" name=""/>
        <dsp:cNvSpPr/>
      </dsp:nvSpPr>
      <dsp:spPr>
        <a:xfrm>
          <a:off x="568240" y="1356932"/>
          <a:ext cx="609697" cy="6096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170B1F7-E9F8-4A51-ACFC-E567E1C9231C}">
      <dsp:nvSpPr>
        <dsp:cNvPr id="0" name=""/>
        <dsp:cNvSpPr/>
      </dsp:nvSpPr>
      <dsp:spPr>
        <a:xfrm>
          <a:off x="2092" y="2524067"/>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 Integrate and clean inventory and purchase price datasets</a:t>
          </a:r>
        </a:p>
      </dsp:txBody>
      <dsp:txXfrm>
        <a:off x="2092" y="2524067"/>
        <a:ext cx="1741992" cy="696796"/>
      </dsp:txXfrm>
    </dsp:sp>
    <dsp:sp modelId="{C6E064AC-64D3-438E-91D5-42DA5CB6E53D}">
      <dsp:nvSpPr>
        <dsp:cNvPr id="0" name=""/>
        <dsp:cNvSpPr/>
      </dsp:nvSpPr>
      <dsp:spPr>
        <a:xfrm>
          <a:off x="2388621" y="1130473"/>
          <a:ext cx="1062615" cy="106261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92CC5B-38EB-4163-9E09-3867EF6B6451}">
      <dsp:nvSpPr>
        <dsp:cNvPr id="0" name=""/>
        <dsp:cNvSpPr/>
      </dsp:nvSpPr>
      <dsp:spPr>
        <a:xfrm>
          <a:off x="2615080" y="1356932"/>
          <a:ext cx="609697" cy="6096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18D1444-2A64-4A60-9EAC-1177381A8CA8}">
      <dsp:nvSpPr>
        <dsp:cNvPr id="0" name=""/>
        <dsp:cNvSpPr/>
      </dsp:nvSpPr>
      <dsp:spPr>
        <a:xfrm>
          <a:off x="2048933" y="2524067"/>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 Calculate Annual Consumption Value for each product</a:t>
          </a:r>
        </a:p>
      </dsp:txBody>
      <dsp:txXfrm>
        <a:off x="2048933" y="2524067"/>
        <a:ext cx="1741992" cy="696796"/>
      </dsp:txXfrm>
    </dsp:sp>
    <dsp:sp modelId="{248B08A4-2653-4BF8-B3A9-11DF8D7CD869}">
      <dsp:nvSpPr>
        <dsp:cNvPr id="0" name=""/>
        <dsp:cNvSpPr/>
      </dsp:nvSpPr>
      <dsp:spPr>
        <a:xfrm>
          <a:off x="4435462" y="1130473"/>
          <a:ext cx="1062615" cy="106261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3F1718B-9BE4-4398-B444-48E1B06FD403}">
      <dsp:nvSpPr>
        <dsp:cNvPr id="0" name=""/>
        <dsp:cNvSpPr/>
      </dsp:nvSpPr>
      <dsp:spPr>
        <a:xfrm>
          <a:off x="4661921" y="1356932"/>
          <a:ext cx="609697" cy="6096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AA128F6-CBCA-46C3-9D35-365357EDDC0A}">
      <dsp:nvSpPr>
        <dsp:cNvPr id="0" name=""/>
        <dsp:cNvSpPr/>
      </dsp:nvSpPr>
      <dsp:spPr>
        <a:xfrm>
          <a:off x="4095774" y="2524067"/>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 Perform ABC classification to identify priority items</a:t>
          </a:r>
        </a:p>
      </dsp:txBody>
      <dsp:txXfrm>
        <a:off x="4095774" y="2524067"/>
        <a:ext cx="1741992" cy="696796"/>
      </dsp:txXfrm>
    </dsp:sp>
    <dsp:sp modelId="{B1CFC503-D799-4AF1-A248-28CD70C8F362}">
      <dsp:nvSpPr>
        <dsp:cNvPr id="0" name=""/>
        <dsp:cNvSpPr/>
      </dsp:nvSpPr>
      <dsp:spPr>
        <a:xfrm>
          <a:off x="6482303" y="1130473"/>
          <a:ext cx="1062615" cy="1062615"/>
        </a:xfrm>
        <a:prstGeom prst="round2DiagRect">
          <a:avLst>
            <a:gd name="adj1" fmla="val 29727"/>
            <a:gd name="adj2" fmla="val 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E35172E-7037-4AD8-A56E-8CFB3FED3C39}">
      <dsp:nvSpPr>
        <dsp:cNvPr id="0" name=""/>
        <dsp:cNvSpPr/>
      </dsp:nvSpPr>
      <dsp:spPr>
        <a:xfrm>
          <a:off x="6708762" y="1356932"/>
          <a:ext cx="609697" cy="6096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514AE2D-EE13-4AA6-98DE-6F2AF3A40896}">
      <dsp:nvSpPr>
        <dsp:cNvPr id="0" name=""/>
        <dsp:cNvSpPr/>
      </dsp:nvSpPr>
      <dsp:spPr>
        <a:xfrm>
          <a:off x="6142615" y="2524067"/>
          <a:ext cx="1741992" cy="6967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US" sz="1200" kern="1200"/>
            <a:t>- Export cleaned and analyzed data for decision-making</a:t>
          </a:r>
        </a:p>
      </dsp:txBody>
      <dsp:txXfrm>
        <a:off x="6142615" y="2524067"/>
        <a:ext cx="1741992" cy="69679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C79E48-E312-49E7-A144-6779451299BB}">
      <dsp:nvSpPr>
        <dsp:cNvPr id="0" name=""/>
        <dsp:cNvSpPr/>
      </dsp:nvSpPr>
      <dsp:spPr>
        <a:xfrm>
          <a:off x="2523743" y="2124"/>
          <a:ext cx="2839212" cy="1402286"/>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n-US" sz="1300" kern="1200"/>
            <a:t>1. BegInvFINAL12312016_cleaned.csv - Beginning Inventory Data</a:t>
          </a:r>
        </a:p>
      </dsp:txBody>
      <dsp:txXfrm>
        <a:off x="2592197" y="70578"/>
        <a:ext cx="2702304" cy="1265378"/>
      </dsp:txXfrm>
    </dsp:sp>
    <dsp:sp modelId="{CE6EDD41-F93C-4558-865E-BA8C0647C4CE}">
      <dsp:nvSpPr>
        <dsp:cNvPr id="0" name=""/>
        <dsp:cNvSpPr/>
      </dsp:nvSpPr>
      <dsp:spPr>
        <a:xfrm>
          <a:off x="2523743" y="1474525"/>
          <a:ext cx="2839212" cy="1402286"/>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n-US" sz="1300" kern="1200"/>
            <a:t>2. 2017PurchasePricesDec_cleaned.csv - Purchase Prices Data</a:t>
          </a:r>
        </a:p>
      </dsp:txBody>
      <dsp:txXfrm>
        <a:off x="2592197" y="1542979"/>
        <a:ext cx="2702304" cy="1265378"/>
      </dsp:txXfrm>
    </dsp:sp>
    <dsp:sp modelId="{56B6E4CE-BB13-4DA1-B4A0-F91CBA436900}">
      <dsp:nvSpPr>
        <dsp:cNvPr id="0" name=""/>
        <dsp:cNvSpPr/>
      </dsp:nvSpPr>
      <dsp:spPr>
        <a:xfrm>
          <a:off x="2523743" y="2946926"/>
          <a:ext cx="2839212" cy="1402286"/>
        </a:xfrm>
        <a:prstGeom prst="roundRect">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9530" tIns="24765" rIns="49530" bIns="24765" numCol="1" spcCol="1270" anchor="ctr" anchorCtr="0">
          <a:noAutofit/>
        </a:bodyPr>
        <a:lstStyle/>
        <a:p>
          <a:pPr marL="0" lvl="0" indent="0" algn="ctr" defTabSz="577850">
            <a:lnSpc>
              <a:spcPct val="90000"/>
            </a:lnSpc>
            <a:spcBef>
              <a:spcPct val="0"/>
            </a:spcBef>
            <a:spcAft>
              <a:spcPct val="35000"/>
            </a:spcAft>
            <a:buNone/>
          </a:pPr>
          <a:r>
            <a:rPr lang="en-US" sz="1300" kern="1200"/>
            <a:t>Both datasets were pre-cleaned to remove inconsistencies.</a:t>
          </a:r>
        </a:p>
      </dsp:txBody>
      <dsp:txXfrm>
        <a:off x="2592197" y="3015380"/>
        <a:ext cx="2702304" cy="1265378"/>
      </dsp:txXfrm>
    </dsp:sp>
  </dsp:spTree>
</dsp:drawing>
</file>

<file path=ppt/diagrams/layout1.xml><?xml version="1.0" encoding="utf-8"?>
<dgm:layoutDef xmlns:dgm="http://schemas.openxmlformats.org/drawingml/2006/diagram" xmlns:a="http://schemas.openxmlformats.org/drawingml/2006/main" uniqueId="urn:microsoft.com/office/officeart/2018/5/layout/IconLeafLabelList">
  <dgm:title val="Icon Leaf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round2DiagRect" r:blip="">
            <dgm:adjLst/>
            <dgm:extLst>
              <a:ext uri="{B698B0E9-8C71-41B9-8309-B3DCBF30829C}">
                <dgm1612:spPr xmlns:dgm1612="http://schemas.microsoft.com/office/drawing/2016/12/diagram">
                  <a:prstGeom prst="round2DiagRect">
                    <a:avLst>
                      <a:gd name="adj1" fmla="val 29727"/>
                      <a:gd name="adj2" fmla="val 0"/>
                    </a:avLst>
                  </a:prstGeom>
                </dgm1612:spPr>
              </a:ext>
            </dgm:ext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8/12/2025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143" y="0"/>
            <a:ext cx="914171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ngled shot of pen on a graph">
            <a:extLst>
              <a:ext uri="{FF2B5EF4-FFF2-40B4-BE49-F238E27FC236}">
                <a16:creationId xmlns:a16="http://schemas.microsoft.com/office/drawing/2014/main" id="{335F2206-F91B-5901-E259-2CE41A263957}"/>
              </a:ext>
            </a:extLst>
          </p:cNvPr>
          <p:cNvPicPr>
            <a:picLocks noChangeAspect="1"/>
          </p:cNvPicPr>
          <p:nvPr/>
        </p:nvPicPr>
        <p:blipFill>
          <a:blip r:embed="rId2"/>
          <a:srcRect r="10985" b="2"/>
          <a:stretch>
            <a:fillRect/>
          </a:stretch>
        </p:blipFill>
        <p:spPr>
          <a:xfrm>
            <a:off x="1143" y="1282"/>
            <a:ext cx="9143980" cy="6856718"/>
          </a:xfrm>
          <a:prstGeom prst="rect">
            <a:avLst/>
          </a:prstGeom>
        </p:spPr>
      </p:pic>
      <p:sp>
        <p:nvSpPr>
          <p:cNvPr id="2" name="Title 1"/>
          <p:cNvSpPr>
            <a:spLocks noGrp="1"/>
          </p:cNvSpPr>
          <p:nvPr>
            <p:ph type="ctrTitle"/>
          </p:nvPr>
        </p:nvSpPr>
        <p:spPr>
          <a:xfrm>
            <a:off x="685800" y="806247"/>
            <a:ext cx="7772400" cy="1624166"/>
          </a:xfrm>
        </p:spPr>
        <p:txBody>
          <a:bodyPr/>
          <a:lstStyle/>
          <a:p>
            <a:r>
              <a:rPr dirty="0"/>
              <a:t>Inventory Data Analysis</a:t>
            </a:r>
          </a:p>
        </p:txBody>
      </p:sp>
      <p:sp>
        <p:nvSpPr>
          <p:cNvPr id="3" name="Subtitle 2"/>
          <p:cNvSpPr>
            <a:spLocks noGrp="1"/>
          </p:cNvSpPr>
          <p:nvPr>
            <p:ph type="subTitle" idx="1"/>
          </p:nvPr>
        </p:nvSpPr>
        <p:spPr>
          <a:xfrm>
            <a:off x="1243781" y="2902975"/>
            <a:ext cx="6400800" cy="2288458"/>
          </a:xfrm>
        </p:spPr>
        <p:txBody>
          <a:bodyPr>
            <a:noAutofit/>
          </a:bodyPr>
          <a:lstStyle/>
          <a:p>
            <a:r>
              <a:rPr sz="2800" b="1" dirty="0">
                <a:solidFill>
                  <a:srgbClr val="FF0000"/>
                </a:solidFill>
              </a:rPr>
              <a:t>Automating ABC Classification and Annual Consumption Value Calculation</a:t>
            </a:r>
            <a:br>
              <a:rPr lang="en-IN" sz="2800" b="1" dirty="0">
                <a:solidFill>
                  <a:srgbClr val="FF0000"/>
                </a:solidFill>
              </a:rPr>
            </a:br>
            <a:br>
              <a:rPr lang="en-IN" sz="2800" b="1" dirty="0">
                <a:solidFill>
                  <a:srgbClr val="FF0000"/>
                </a:solidFill>
              </a:rPr>
            </a:br>
            <a:endParaRPr lang="en-IN" sz="2800" b="1" dirty="0">
              <a:solidFill>
                <a:srgbClr val="FF0000"/>
              </a:solidFill>
            </a:endParaRPr>
          </a:p>
          <a:p>
            <a:r>
              <a:rPr lang="en-IN" sz="2800" b="1" dirty="0">
                <a:solidFill>
                  <a:srgbClr val="FF0000"/>
                </a:solidFill>
              </a:rPr>
              <a:t>K S AVINASHRAJ</a:t>
            </a:r>
            <a:br>
              <a:rPr lang="en-IN" sz="2800" b="1" dirty="0">
                <a:solidFill>
                  <a:srgbClr val="FF0000"/>
                </a:solidFill>
              </a:rPr>
            </a:br>
            <a:br>
              <a:rPr lang="en-IN" sz="2800" b="1" dirty="0">
                <a:solidFill>
                  <a:srgbClr val="FF0000"/>
                </a:solidFill>
              </a:rPr>
            </a:br>
            <a:r>
              <a:rPr lang="en-IN" sz="2800" b="1" dirty="0">
                <a:solidFill>
                  <a:srgbClr val="FF0000"/>
                </a:solidFill>
              </a:rPr>
              <a:t>https://github.com/avinashrajselvam</a:t>
            </a:r>
            <a:endParaRPr sz="28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a:bodyPr>
          <a:lstStyle/>
          <a:p>
            <a:r>
              <a:rPr lang="en-IN" sz="3500"/>
              <a:t>Introduction</a:t>
            </a:r>
          </a:p>
        </p:txBody>
      </p:sp>
      <p:sp>
        <p:nvSpPr>
          <p:cNvPr id="3" name="Content Placeholder 2"/>
          <p:cNvSpPr>
            <a:spLocks noGrp="1"/>
          </p:cNvSpPr>
          <p:nvPr>
            <p:ph idx="1"/>
          </p:nvPr>
        </p:nvSpPr>
        <p:spPr>
          <a:xfrm>
            <a:off x="571351" y="2743200"/>
            <a:ext cx="3485179" cy="3613149"/>
          </a:xfrm>
        </p:spPr>
        <p:txBody>
          <a:bodyPr anchor="ctr">
            <a:normAutofit/>
          </a:bodyPr>
          <a:lstStyle/>
          <a:p>
            <a:r>
              <a:rPr lang="en-US" sz="1700"/>
              <a:t>This project analyzes inventory data to calculate the Annual Consumption Value (ACV) and classify products into ABC categories. It merges beginning inventory data with purchase prices, processes the dataset, and generates actionable insights.</a:t>
            </a:r>
          </a:p>
        </p:txBody>
      </p:sp>
      <p:pic>
        <p:nvPicPr>
          <p:cNvPr id="5" name="Picture 4" descr="Desk with productivity items">
            <a:extLst>
              <a:ext uri="{FF2B5EF4-FFF2-40B4-BE49-F238E27FC236}">
                <a16:creationId xmlns:a16="http://schemas.microsoft.com/office/drawing/2014/main" id="{E86A5331-C2E1-F49D-BE3D-9C51CB6579AB}"/>
              </a:ext>
            </a:extLst>
          </p:cNvPr>
          <p:cNvPicPr>
            <a:picLocks noChangeAspect="1"/>
          </p:cNvPicPr>
          <p:nvPr/>
        </p:nvPicPr>
        <p:blipFill>
          <a:blip r:embed="rId2"/>
          <a:srcRect l="35350" r="20100" b="-2"/>
          <a:stretch>
            <a:fillRect/>
          </a:stretch>
        </p:blipFill>
        <p:spPr>
          <a:xfrm>
            <a:off x="4572000" y="1"/>
            <a:ext cx="4577118" cy="68580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EEBE78E-5E65-5EDC-AF6D-7A4A958DB8EF}"/>
              </a:ext>
            </a:extLst>
          </p:cNvPr>
          <p:cNvPicPr>
            <a:picLocks noChangeAspect="1"/>
          </p:cNvPicPr>
          <p:nvPr/>
        </p:nvPicPr>
        <p:blipFill>
          <a:blip r:embed="rId2">
            <a:duotone>
              <a:schemeClr val="bg2">
                <a:shade val="45000"/>
                <a:satMod val="135000"/>
              </a:schemeClr>
              <a:prstClr val="white"/>
            </a:duotone>
          </a:blip>
          <a:srcRect l="4579" r="20421"/>
          <a:stretch>
            <a:fillRect/>
          </a:stretch>
        </p:blipFill>
        <p:spPr>
          <a:xfrm>
            <a:off x="20" y="10"/>
            <a:ext cx="9143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t>Objective</a:t>
            </a:r>
          </a:p>
        </p:txBody>
      </p:sp>
      <p:graphicFrame>
        <p:nvGraphicFramePr>
          <p:cNvPr id="5" name="Content Placeholder 2">
            <a:extLst>
              <a:ext uri="{FF2B5EF4-FFF2-40B4-BE49-F238E27FC236}">
                <a16:creationId xmlns:a16="http://schemas.microsoft.com/office/drawing/2014/main" id="{80B85C18-B1E9-1922-87FE-1BFF65AE9202}"/>
              </a:ext>
            </a:extLst>
          </p:cNvPr>
          <p:cNvGraphicFramePr>
            <a:graphicFrameLocks noGrp="1"/>
          </p:cNvGraphicFramePr>
          <p:nvPr>
            <p:ph idx="1"/>
            <p:extLst>
              <p:ext uri="{D42A27DB-BD31-4B8C-83A1-F6EECF244321}">
                <p14:modId xmlns:p14="http://schemas.microsoft.com/office/powerpoint/2010/main" val="271858266"/>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F480CBB-0FF5-F6DB-27E7-5D515FD3FA42}"/>
              </a:ext>
            </a:extLst>
          </p:cNvPr>
          <p:cNvPicPr>
            <a:picLocks noChangeAspect="1"/>
          </p:cNvPicPr>
          <p:nvPr/>
        </p:nvPicPr>
        <p:blipFill>
          <a:blip r:embed="rId2">
            <a:duotone>
              <a:schemeClr val="bg2">
                <a:shade val="45000"/>
                <a:satMod val="135000"/>
              </a:schemeClr>
              <a:prstClr val="white"/>
            </a:duotone>
          </a:blip>
          <a:srcRect r="10999" b="-1"/>
          <a:stretch>
            <a:fillRect/>
          </a:stretch>
        </p:blipFill>
        <p:spPr>
          <a:xfrm>
            <a:off x="20" y="10"/>
            <a:ext cx="9143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t>Data Sources</a:t>
            </a:r>
          </a:p>
        </p:txBody>
      </p:sp>
      <p:graphicFrame>
        <p:nvGraphicFramePr>
          <p:cNvPr id="5" name="Content Placeholder 2">
            <a:extLst>
              <a:ext uri="{FF2B5EF4-FFF2-40B4-BE49-F238E27FC236}">
                <a16:creationId xmlns:a16="http://schemas.microsoft.com/office/drawing/2014/main" id="{9DE0E7C9-8420-6D77-1340-AB03E4520416}"/>
              </a:ext>
            </a:extLst>
          </p:cNvPr>
          <p:cNvGraphicFramePr>
            <a:graphicFrameLocks noGrp="1"/>
          </p:cNvGraphicFramePr>
          <p:nvPr>
            <p:ph idx="1"/>
            <p:extLst>
              <p:ext uri="{D42A27DB-BD31-4B8C-83A1-F6EECF244321}">
                <p14:modId xmlns:p14="http://schemas.microsoft.com/office/powerpoint/2010/main" val="146181163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762001"/>
            <a:ext cx="4000647" cy="1708242"/>
          </a:xfrm>
        </p:spPr>
        <p:txBody>
          <a:bodyPr anchor="ctr">
            <a:normAutofit/>
          </a:bodyPr>
          <a:lstStyle/>
          <a:p>
            <a:r>
              <a:rPr lang="en-IN" sz="3500"/>
              <a:t>Data Cleaning &amp; Merging</a:t>
            </a:r>
          </a:p>
        </p:txBody>
      </p:sp>
      <p:sp>
        <p:nvSpPr>
          <p:cNvPr id="3" name="Content Placeholder 2"/>
          <p:cNvSpPr>
            <a:spLocks noGrp="1"/>
          </p:cNvSpPr>
          <p:nvPr>
            <p:ph idx="1"/>
          </p:nvPr>
        </p:nvSpPr>
        <p:spPr>
          <a:xfrm>
            <a:off x="571350" y="2470244"/>
            <a:ext cx="4000647" cy="3769835"/>
          </a:xfrm>
        </p:spPr>
        <p:txBody>
          <a:bodyPr anchor="ctr">
            <a:normAutofit/>
          </a:bodyPr>
          <a:lstStyle/>
          <a:p>
            <a:r>
              <a:rPr lang="en-US" sz="1700"/>
              <a:t>- Checked for missing values and corrected column names</a:t>
            </a:r>
          </a:p>
          <a:p>
            <a:r>
              <a:rPr lang="en-US" sz="1700"/>
              <a:t>- Merged datasets using a common product identifier</a:t>
            </a:r>
          </a:p>
          <a:p>
            <a:r>
              <a:rPr lang="en-US" sz="1700"/>
              <a:t>- Removed duplicates and irrelevant columns</a:t>
            </a:r>
          </a:p>
        </p:txBody>
      </p:sp>
      <p:pic>
        <p:nvPicPr>
          <p:cNvPr id="5" name="Picture 4" descr="Green and yellow layers">
            <a:extLst>
              <a:ext uri="{FF2B5EF4-FFF2-40B4-BE49-F238E27FC236}">
                <a16:creationId xmlns:a16="http://schemas.microsoft.com/office/drawing/2014/main" id="{E2743725-46FB-1F12-8411-654200ED09E1}"/>
              </a:ext>
            </a:extLst>
          </p:cNvPr>
          <p:cNvPicPr>
            <a:picLocks noChangeAspect="1"/>
          </p:cNvPicPr>
          <p:nvPr/>
        </p:nvPicPr>
        <p:blipFill>
          <a:blip r:embed="rId2"/>
          <a:srcRect l="28130" r="24984"/>
          <a:stretch>
            <a:fillRect/>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a:bodyPr>
          <a:lstStyle/>
          <a:p>
            <a:r>
              <a:rPr lang="en-IN" sz="3500"/>
              <a:t>Analysis Performed</a:t>
            </a:r>
          </a:p>
        </p:txBody>
      </p:sp>
      <p:sp>
        <p:nvSpPr>
          <p:cNvPr id="3" name="Content Placeholder 2"/>
          <p:cNvSpPr>
            <a:spLocks noGrp="1"/>
          </p:cNvSpPr>
          <p:nvPr>
            <p:ph idx="1"/>
          </p:nvPr>
        </p:nvSpPr>
        <p:spPr>
          <a:xfrm>
            <a:off x="571351" y="2743200"/>
            <a:ext cx="3485179" cy="3613149"/>
          </a:xfrm>
        </p:spPr>
        <p:txBody>
          <a:bodyPr anchor="ctr">
            <a:normAutofit/>
          </a:bodyPr>
          <a:lstStyle/>
          <a:p>
            <a:r>
              <a:rPr lang="en-US" sz="1700"/>
              <a:t>- Calculated Annual Consumption Value: Quantity × Unit Price</a:t>
            </a:r>
          </a:p>
          <a:p>
            <a:r>
              <a:rPr lang="en-US" sz="1700"/>
              <a:t>- Sorted products by ACV in descending order</a:t>
            </a:r>
          </a:p>
          <a:p>
            <a:r>
              <a:rPr lang="en-US" sz="1700"/>
              <a:t>- Applied ABC classification thresholds:</a:t>
            </a:r>
          </a:p>
          <a:p>
            <a:r>
              <a:rPr lang="en-US" sz="1700"/>
              <a:t>   * A: Top 80% of total value</a:t>
            </a:r>
          </a:p>
          <a:p>
            <a:r>
              <a:rPr lang="en-US" sz="1700"/>
              <a:t>   * B: Next 15% of total value</a:t>
            </a:r>
          </a:p>
          <a:p>
            <a:r>
              <a:rPr lang="en-US" sz="1700"/>
              <a:t>   * C: Remaining 5% of total value</a:t>
            </a:r>
          </a:p>
        </p:txBody>
      </p:sp>
      <p:pic>
        <p:nvPicPr>
          <p:cNvPr id="5" name="Picture 4" descr="White percentage symbol on red background">
            <a:extLst>
              <a:ext uri="{FF2B5EF4-FFF2-40B4-BE49-F238E27FC236}">
                <a16:creationId xmlns:a16="http://schemas.microsoft.com/office/drawing/2014/main" id="{03081F08-859E-3098-CDB8-A3E2E35BB46C}"/>
              </a:ext>
            </a:extLst>
          </p:cNvPr>
          <p:cNvPicPr>
            <a:picLocks noChangeAspect="1"/>
          </p:cNvPicPr>
          <p:nvPr/>
        </p:nvPicPr>
        <p:blipFill>
          <a:blip r:embed="rId2"/>
          <a:srcRect l="45647" r="9803" b="-2"/>
          <a:stretch>
            <a:fillRect/>
          </a:stretch>
        </p:blipFill>
        <p:spPr>
          <a:xfrm>
            <a:off x="4572000" y="1"/>
            <a:ext cx="4577118" cy="68580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762001"/>
            <a:ext cx="4000647" cy="1708242"/>
          </a:xfrm>
        </p:spPr>
        <p:txBody>
          <a:bodyPr anchor="ctr">
            <a:normAutofit/>
          </a:bodyPr>
          <a:lstStyle/>
          <a:p>
            <a:r>
              <a:rPr lang="en-IN" sz="3500"/>
              <a:t>Key Findings</a:t>
            </a:r>
          </a:p>
        </p:txBody>
      </p:sp>
      <p:sp>
        <p:nvSpPr>
          <p:cNvPr id="3" name="Content Placeholder 2"/>
          <p:cNvSpPr>
            <a:spLocks noGrp="1"/>
          </p:cNvSpPr>
          <p:nvPr>
            <p:ph idx="1"/>
          </p:nvPr>
        </p:nvSpPr>
        <p:spPr>
          <a:xfrm>
            <a:off x="571350" y="2470244"/>
            <a:ext cx="4000647" cy="3769835"/>
          </a:xfrm>
        </p:spPr>
        <p:txBody>
          <a:bodyPr anchor="ctr">
            <a:normAutofit/>
          </a:bodyPr>
          <a:lstStyle/>
          <a:p>
            <a:r>
              <a:rPr lang="en-US" sz="1700"/>
              <a:t>The analysis identifies high-value inventory items that require tighter control. ABC classification highlights that a small percentage of items contribute to the majority of inventory value.</a:t>
            </a:r>
          </a:p>
          <a:p>
            <a:endParaRPr lang="en-US" sz="1700"/>
          </a:p>
          <a:p>
            <a:r>
              <a:rPr lang="en-US" sz="1700"/>
              <a:t>[Insert charts/graphs here]</a:t>
            </a:r>
          </a:p>
        </p:txBody>
      </p:sp>
      <p:pic>
        <p:nvPicPr>
          <p:cNvPr id="5" name="Picture 4" descr="Magnifying glass showing decling performance">
            <a:extLst>
              <a:ext uri="{FF2B5EF4-FFF2-40B4-BE49-F238E27FC236}">
                <a16:creationId xmlns:a16="http://schemas.microsoft.com/office/drawing/2014/main" id="{9A2D4495-BD58-77DA-F82B-78AC09A768CD}"/>
              </a:ext>
            </a:extLst>
          </p:cNvPr>
          <p:cNvPicPr>
            <a:picLocks noChangeAspect="1"/>
          </p:cNvPicPr>
          <p:nvPr/>
        </p:nvPicPr>
        <p:blipFill>
          <a:blip r:embed="rId2"/>
          <a:srcRect l="24001" r="37122" b="-1"/>
          <a:stretch>
            <a:fillRect/>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1" name="Rectangle 10">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a:bodyPr>
          <a:lstStyle/>
          <a:p>
            <a:pPr>
              <a:lnSpc>
                <a:spcPct val="90000"/>
              </a:lnSpc>
            </a:pPr>
            <a:r>
              <a:rPr lang="en-IN" sz="3200"/>
              <a:t>Conclusion &amp; Recommendations</a:t>
            </a:r>
          </a:p>
        </p:txBody>
      </p:sp>
      <p:sp>
        <p:nvSpPr>
          <p:cNvPr id="3" name="Content Placeholder 2"/>
          <p:cNvSpPr>
            <a:spLocks noGrp="1"/>
          </p:cNvSpPr>
          <p:nvPr>
            <p:ph idx="1"/>
          </p:nvPr>
        </p:nvSpPr>
        <p:spPr>
          <a:xfrm>
            <a:off x="571351" y="2743200"/>
            <a:ext cx="3485179" cy="3613149"/>
          </a:xfrm>
        </p:spPr>
        <p:txBody>
          <a:bodyPr anchor="ctr">
            <a:normAutofit/>
          </a:bodyPr>
          <a:lstStyle/>
          <a:p>
            <a:r>
              <a:rPr lang="en-US" sz="1700"/>
              <a:t>- Focus on Category A items for cost reduction and inventory optimization</a:t>
            </a:r>
          </a:p>
          <a:p>
            <a:r>
              <a:rPr lang="en-US" sz="1700"/>
              <a:t>- Apply moderate control on Category B items</a:t>
            </a:r>
          </a:p>
          <a:p>
            <a:r>
              <a:rPr lang="en-US" sz="1700"/>
              <a:t>- Maintain minimal control on Category C items</a:t>
            </a:r>
          </a:p>
          <a:p>
            <a:r>
              <a:rPr lang="en-US" sz="1700"/>
              <a:t>- Periodically update the analysis to adapt to changing demand and prices</a:t>
            </a:r>
          </a:p>
        </p:txBody>
      </p:sp>
      <p:pic>
        <p:nvPicPr>
          <p:cNvPr id="5" name="Picture 4" descr="Desk with productivity items">
            <a:extLst>
              <a:ext uri="{FF2B5EF4-FFF2-40B4-BE49-F238E27FC236}">
                <a16:creationId xmlns:a16="http://schemas.microsoft.com/office/drawing/2014/main" id="{7A857756-4D9A-D04B-FBC0-556D348764DB}"/>
              </a:ext>
            </a:extLst>
          </p:cNvPr>
          <p:cNvPicPr>
            <a:picLocks noChangeAspect="1"/>
          </p:cNvPicPr>
          <p:nvPr/>
        </p:nvPicPr>
        <p:blipFill>
          <a:blip r:embed="rId2"/>
          <a:srcRect l="35350" r="20100" b="-2"/>
          <a:stretch>
            <a:fillRect/>
          </a:stretch>
        </p:blipFill>
        <p:spPr>
          <a:xfrm>
            <a:off x="4572000" y="1"/>
            <a:ext cx="4577118" cy="6858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TotalTime>
  <Words>294</Words>
  <Application>Microsoft Office PowerPoint</Application>
  <PresentationFormat>On-screen Show (4:3)</PresentationFormat>
  <Paragraphs>34</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Inventory Data Analysis</vt:lpstr>
      <vt:lpstr>Introduction</vt:lpstr>
      <vt:lpstr>Objective</vt:lpstr>
      <vt:lpstr>Data Sources</vt:lpstr>
      <vt:lpstr>Data Cleaning &amp; Merging</vt:lpstr>
      <vt:lpstr>Analysis Performed</vt:lpstr>
      <vt:lpstr>Key Findings</vt:lpstr>
      <vt:lpstr>Conclusion &amp; Recommendations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Avinash Selvam</cp:lastModifiedBy>
  <cp:revision>2</cp:revision>
  <dcterms:created xsi:type="dcterms:W3CDTF">2013-01-27T09:14:16Z</dcterms:created>
  <dcterms:modified xsi:type="dcterms:W3CDTF">2025-08-12T08:41:54Z</dcterms:modified>
  <cp:category/>
</cp:coreProperties>
</file>