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2304415" cy="883285"/>
          </a:xfrm>
          <a:custGeom>
            <a:avLst/>
            <a:gdLst/>
            <a:ahLst/>
            <a:cxnLst/>
            <a:rect l="l" t="t" r="r" b="b"/>
            <a:pathLst>
              <a:path w="2304415" h="883285">
                <a:moveTo>
                  <a:pt x="2303995" y="0"/>
                </a:moveTo>
                <a:lnTo>
                  <a:pt x="0" y="0"/>
                </a:lnTo>
                <a:lnTo>
                  <a:pt x="0" y="883107"/>
                </a:lnTo>
                <a:lnTo>
                  <a:pt x="2303995" y="883107"/>
                </a:lnTo>
                <a:lnTo>
                  <a:pt x="2303995" y="0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523" y="3311459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hyperlink" Target="https://github.com/avinashrajselvam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2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hyperlink" Target="https://github.com/avinashrajselva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" Target="slide4.xml"/><Relationship Id="rId21" Type="http://schemas.openxmlformats.org/officeDocument/2006/relationships/image" Target="../media/image10.png"/><Relationship Id="rId7" Type="http://schemas.openxmlformats.org/officeDocument/2006/relationships/slide" Target="slide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" Target="slide3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image" Target="../media/image4.png"/><Relationship Id="rId10" Type="http://schemas.openxmlformats.org/officeDocument/2006/relationships/slide" Target="slide11.xml"/><Relationship Id="rId19" Type="http://schemas.openxmlformats.org/officeDocument/2006/relationships/image" Target="../media/image8.png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934085"/>
            <a:chOff x="0" y="50"/>
            <a:chExt cx="4608195" cy="93408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3158"/>
              <a:ext cx="4608195" cy="50800"/>
            </a:xfrm>
            <a:custGeom>
              <a:avLst/>
              <a:gdLst/>
              <a:ahLst/>
              <a:cxnLst/>
              <a:rect l="l" t="t" r="r" b="b"/>
              <a:pathLst>
                <a:path w="4608195" h="50800">
                  <a:moveTo>
                    <a:pt x="4608060" y="0"/>
                  </a:moveTo>
                  <a:lnTo>
                    <a:pt x="0" y="0"/>
                  </a:lnTo>
                  <a:lnTo>
                    <a:pt x="0" y="50610"/>
                  </a:lnTo>
                  <a:lnTo>
                    <a:pt x="4608060" y="50610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9193" y="1105890"/>
            <a:ext cx="4040504" cy="744220"/>
            <a:chOff x="309193" y="1105890"/>
            <a:chExt cx="4040504" cy="744220"/>
          </a:xfrm>
        </p:grpSpPr>
        <p:sp>
          <p:nvSpPr>
            <p:cNvPr id="7" name="object 7"/>
            <p:cNvSpPr/>
            <p:nvPr/>
          </p:nvSpPr>
          <p:spPr>
            <a:xfrm>
              <a:off x="309193" y="110589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1169151"/>
              <a:ext cx="3989704" cy="680720"/>
            </a:xfrm>
            <a:custGeom>
              <a:avLst/>
              <a:gdLst/>
              <a:ahLst/>
              <a:cxnLst/>
              <a:rect l="l" t="t" r="r" b="b"/>
              <a:pathLst>
                <a:path w="3989704" h="680719">
                  <a:moveTo>
                    <a:pt x="3989652" y="0"/>
                  </a:moveTo>
                  <a:lnTo>
                    <a:pt x="0" y="0"/>
                  </a:lnTo>
                  <a:lnTo>
                    <a:pt x="0" y="680579"/>
                  </a:lnTo>
                  <a:lnTo>
                    <a:pt x="3989652" y="68057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150314"/>
              <a:ext cx="3989704" cy="648970"/>
            </a:xfrm>
            <a:custGeom>
              <a:avLst/>
              <a:gdLst/>
              <a:ahLst/>
              <a:cxnLst/>
              <a:rect l="l" t="t" r="r" b="b"/>
              <a:pathLst>
                <a:path w="3989704" h="648969">
                  <a:moveTo>
                    <a:pt x="3989652" y="0"/>
                  </a:moveTo>
                  <a:lnTo>
                    <a:pt x="0" y="0"/>
                  </a:lnTo>
                  <a:lnTo>
                    <a:pt x="0" y="597814"/>
                  </a:lnTo>
                  <a:lnTo>
                    <a:pt x="4008" y="617539"/>
                  </a:lnTo>
                  <a:lnTo>
                    <a:pt x="14922" y="633692"/>
                  </a:lnTo>
                  <a:lnTo>
                    <a:pt x="31075" y="644606"/>
                  </a:lnTo>
                  <a:lnTo>
                    <a:pt x="50800" y="648615"/>
                  </a:lnTo>
                  <a:lnTo>
                    <a:pt x="3938852" y="648615"/>
                  </a:lnTo>
                  <a:lnTo>
                    <a:pt x="3958576" y="644606"/>
                  </a:lnTo>
                  <a:lnTo>
                    <a:pt x="3974729" y="633692"/>
                  </a:lnTo>
                  <a:lnTo>
                    <a:pt x="3985644" y="617539"/>
                  </a:lnTo>
                  <a:lnTo>
                    <a:pt x="3989652" y="59781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9994" y="1169151"/>
            <a:ext cx="3989704" cy="6807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Stock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Market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 marR="93980" algn="ctr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Exploratory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079" y="2011996"/>
            <a:ext cx="3181985" cy="108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K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140" dirty="0">
                <a:latin typeface="Arial MT"/>
                <a:cs typeface="Arial MT"/>
              </a:rPr>
              <a:t>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AVINASHRAJ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GitHub: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12"/>
              </a:rPr>
              <a:t>github.com/avinashrajselvam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latin typeface="Arial MT"/>
                <a:cs typeface="Arial MT"/>
              </a:rPr>
              <a:t>Analyzing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Stock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Trends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 </a:t>
            </a:r>
            <a:r>
              <a:rPr sz="1000" spc="-10" dirty="0">
                <a:latin typeface="Arial MT"/>
                <a:cs typeface="Arial MT"/>
              </a:rPr>
              <a:t>Python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Machine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Learning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698" y="880640"/>
            <a:ext cx="897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33436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994" y="1310854"/>
            <a:ext cx="31369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Steps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143" y="1572112"/>
            <a:ext cx="5334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095" y="1530107"/>
            <a:ext cx="300672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Install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dependencies: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spc="60" dirty="0">
                <a:latin typeface="Cambria"/>
                <a:cs typeface="Cambria"/>
              </a:rPr>
              <a:t>pip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spc="155" dirty="0">
                <a:latin typeface="Cambria"/>
                <a:cs typeface="Cambria"/>
              </a:rPr>
              <a:t>install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pandas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numpy</a:t>
            </a:r>
            <a:r>
              <a:rPr sz="1100" spc="75" dirty="0">
                <a:latin typeface="Cambria"/>
                <a:cs typeface="Cambria"/>
              </a:rPr>
              <a:t> matplotlib</a:t>
            </a:r>
            <a:r>
              <a:rPr sz="1100" spc="4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seaborn</a:t>
            </a:r>
            <a:r>
              <a:rPr sz="1100" spc="434" dirty="0">
                <a:latin typeface="Cambria"/>
                <a:cs typeface="Cambria"/>
              </a:rPr>
              <a:t> </a:t>
            </a:r>
            <a:r>
              <a:rPr sz="1100" spc="140" dirty="0">
                <a:latin typeface="Cambria"/>
                <a:cs typeface="Cambria"/>
              </a:rPr>
              <a:t>scikit-</a:t>
            </a:r>
            <a:r>
              <a:rPr sz="1100" spc="75" dirty="0">
                <a:latin typeface="Cambria"/>
                <a:cs typeface="Cambria"/>
              </a:rPr>
              <a:t>learn</a:t>
            </a:r>
            <a:r>
              <a:rPr sz="1100" spc="7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R="461009">
              <a:lnSpc>
                <a:spcPct val="125299"/>
              </a:lnSpc>
            </a:pPr>
            <a:r>
              <a:rPr sz="1100" spc="-30" dirty="0">
                <a:latin typeface="Arial MT"/>
                <a:cs typeface="Arial MT"/>
              </a:rPr>
              <a:t>Update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60" dirty="0">
                <a:latin typeface="Cambria"/>
                <a:cs typeface="Cambria"/>
              </a:rPr>
              <a:t>csv_path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70" dirty="0">
                <a:latin typeface="Cambria"/>
                <a:cs typeface="Cambria"/>
              </a:rPr>
              <a:t>Stocks.csv</a:t>
            </a:r>
            <a:r>
              <a:rPr sz="1100" spc="70" dirty="0">
                <a:latin typeface="Arial MT"/>
                <a:cs typeface="Arial MT"/>
              </a:rPr>
              <a:t>. </a:t>
            </a:r>
            <a:r>
              <a:rPr sz="1100" spc="-25" dirty="0">
                <a:latin typeface="Arial MT"/>
                <a:cs typeface="Arial MT"/>
              </a:rPr>
              <a:t>Run: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python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stock_analysis.py</a:t>
            </a:r>
            <a:r>
              <a:rPr sz="1100" spc="7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193" y="2501429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9994" y="2478848"/>
            <a:ext cx="470534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Outputs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594" y="2652024"/>
            <a:ext cx="404050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60" dirty="0">
                <a:latin typeface="Arial MT"/>
                <a:cs typeface="Arial MT"/>
              </a:rPr>
              <a:t>Console: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Missing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values,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RMSE,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R²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Score.</a:t>
            </a:r>
            <a:endParaRPr sz="110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35" dirty="0">
                <a:latin typeface="Arial MT"/>
                <a:cs typeface="Arial MT"/>
              </a:rPr>
              <a:t>Visuals: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Heatmap,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histogram,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bar</a:t>
            </a:r>
            <a:r>
              <a:rPr sz="1100" dirty="0">
                <a:latin typeface="Arial MT"/>
                <a:cs typeface="Arial MT"/>
              </a:rPr>
              <a:t> plot, </a:t>
            </a:r>
            <a:r>
              <a:rPr sz="1100" spc="-25" dirty="0">
                <a:latin typeface="Arial MT"/>
                <a:cs typeface="Arial MT"/>
              </a:rPr>
              <a:t>scatter</a:t>
            </a:r>
            <a:r>
              <a:rPr sz="1100" dirty="0">
                <a:latin typeface="Arial MT"/>
                <a:cs typeface="Arial MT"/>
              </a:rPr>
              <a:t> plot, </a:t>
            </a:r>
            <a:r>
              <a:rPr sz="1100" spc="-10" dirty="0">
                <a:latin typeface="Arial MT"/>
                <a:cs typeface="Arial MT"/>
              </a:rPr>
              <a:t>boxplot.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Improvements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551088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3989652" y="17853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994" y="1525459"/>
            <a:ext cx="140017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Enhancements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51" y="1695447"/>
            <a:ext cx="289369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60" dirty="0">
                <a:latin typeface="Arial MT"/>
                <a:cs typeface="Arial MT"/>
              </a:rPr>
              <a:t>Advanced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models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(Random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Forest,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XGBoost).</a:t>
            </a:r>
            <a:endParaRPr sz="1100">
              <a:latin typeface="Arial MT"/>
              <a:cs typeface="Arial MT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70" dirty="0">
                <a:latin typeface="Arial MT"/>
                <a:cs typeface="Arial MT"/>
              </a:rPr>
              <a:t>Time-</a:t>
            </a:r>
            <a:r>
              <a:rPr sz="1100" spc="-40" dirty="0">
                <a:latin typeface="Arial MT"/>
                <a:cs typeface="Arial MT"/>
              </a:rPr>
              <a:t>series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cross-</a:t>
            </a:r>
            <a:r>
              <a:rPr sz="1100" spc="-10" dirty="0">
                <a:latin typeface="Arial MT"/>
                <a:cs typeface="Arial MT"/>
              </a:rPr>
              <a:t>validation.</a:t>
            </a:r>
            <a:endParaRPr sz="1100">
              <a:latin typeface="Arial MT"/>
              <a:cs typeface="Arial MT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45" dirty="0">
                <a:latin typeface="Arial MT"/>
                <a:cs typeface="Arial MT"/>
              </a:rPr>
              <a:t>Technical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indicators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(RSI,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MACD).</a:t>
            </a:r>
            <a:endParaRPr sz="1100">
              <a:latin typeface="Arial MT"/>
              <a:cs typeface="Arial MT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0" dirty="0">
                <a:latin typeface="Arial MT"/>
                <a:cs typeface="Arial MT"/>
              </a:rPr>
              <a:t>Save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visuals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files.</a:t>
            </a:r>
            <a:endParaRPr sz="1100">
              <a:latin typeface="Arial MT"/>
              <a:cs typeface="Arial MT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50" dirty="0">
                <a:latin typeface="Arial MT"/>
                <a:cs typeface="Arial MT"/>
              </a:rPr>
              <a:t>Real-</a:t>
            </a:r>
            <a:r>
              <a:rPr sz="1100" spc="-20" dirty="0">
                <a:latin typeface="Arial MT"/>
                <a:cs typeface="Arial MT"/>
              </a:rPr>
              <a:t>time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integration.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698" y="880640"/>
            <a:ext cx="824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39341"/>
            <a:ext cx="3989704" cy="191135"/>
          </a:xfrm>
          <a:custGeom>
            <a:avLst/>
            <a:gdLst/>
            <a:ahLst/>
            <a:cxnLst/>
            <a:rect l="l" t="t" r="r" b="b"/>
            <a:pathLst>
              <a:path w="3989704" h="19113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007"/>
                </a:lnTo>
                <a:lnTo>
                  <a:pt x="3989652" y="19100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994" y="1316760"/>
            <a:ext cx="54292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17700"/>
            <a:ext cx="3989704" cy="660865"/>
            <a:chOff x="309193" y="1517700"/>
            <a:chExt cx="3989704" cy="660865"/>
          </a:xfrm>
        </p:grpSpPr>
        <p:pic>
          <p:nvPicPr>
            <p:cNvPr id="10" name="object 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193" y="1517700"/>
              <a:ext cx="3989652" cy="506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193" y="1561980"/>
              <a:ext cx="3989704" cy="616585"/>
            </a:xfrm>
            <a:custGeom>
              <a:avLst/>
              <a:gdLst/>
              <a:ahLst/>
              <a:cxnLst/>
              <a:rect l="l" t="t" r="r" b="b"/>
              <a:pathLst>
                <a:path w="3989704" h="616585">
                  <a:moveTo>
                    <a:pt x="3989652" y="0"/>
                  </a:moveTo>
                  <a:lnTo>
                    <a:pt x="0" y="0"/>
                  </a:lnTo>
                  <a:lnTo>
                    <a:pt x="0" y="565218"/>
                  </a:lnTo>
                  <a:lnTo>
                    <a:pt x="4008" y="584943"/>
                  </a:lnTo>
                  <a:lnTo>
                    <a:pt x="14922" y="601096"/>
                  </a:lnTo>
                  <a:lnTo>
                    <a:pt x="31075" y="612010"/>
                  </a:lnTo>
                  <a:lnTo>
                    <a:pt x="50800" y="616018"/>
                  </a:lnTo>
                  <a:lnTo>
                    <a:pt x="3938852" y="616018"/>
                  </a:lnTo>
                  <a:lnTo>
                    <a:pt x="3958576" y="612010"/>
                  </a:lnTo>
                  <a:lnTo>
                    <a:pt x="3974729" y="601096"/>
                  </a:lnTo>
                  <a:lnTo>
                    <a:pt x="3985644" y="584943"/>
                  </a:lnTo>
                  <a:lnTo>
                    <a:pt x="3989652" y="56521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09193" y="232991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959"/>
                </a:lnTo>
                <a:lnTo>
                  <a:pt x="3989652" y="1879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9994" y="2304286"/>
            <a:ext cx="106997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95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505227"/>
            <a:ext cx="3989704" cy="252565"/>
            <a:chOff x="309193" y="2505227"/>
            <a:chExt cx="3989704" cy="25256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193" y="2505227"/>
              <a:ext cx="3989652" cy="506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9193" y="2549513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2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2" y="208279"/>
                  </a:lnTo>
                  <a:lnTo>
                    <a:pt x="3958576" y="204270"/>
                  </a:lnTo>
                  <a:lnTo>
                    <a:pt x="3974729" y="193356"/>
                  </a:lnTo>
                  <a:lnTo>
                    <a:pt x="3985644" y="177203"/>
                  </a:lnTo>
                  <a:lnTo>
                    <a:pt x="3989652" y="1574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9194" y="1490075"/>
            <a:ext cx="4091304" cy="1607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76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27660" algn="l"/>
              </a:tabLst>
            </a:pPr>
            <a:r>
              <a:rPr sz="1100" spc="-75" dirty="0">
                <a:latin typeface="Arial MT"/>
                <a:cs typeface="Arial MT"/>
              </a:rPr>
              <a:t>Comprehensive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EDA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visualization</a:t>
            </a:r>
            <a:r>
              <a:rPr sz="1100" dirty="0">
                <a:latin typeface="Arial MT"/>
                <a:cs typeface="Arial MT"/>
              </a:rPr>
              <a:t> of </a:t>
            </a:r>
            <a:r>
              <a:rPr sz="1100" spc="-20" dirty="0">
                <a:latin typeface="Arial MT"/>
                <a:cs typeface="Arial MT"/>
              </a:rPr>
              <a:t>stock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data.</a:t>
            </a:r>
            <a:endParaRPr sz="1100" dirty="0">
              <a:latin typeface="Arial MT"/>
              <a:cs typeface="Arial MT"/>
            </a:endParaRPr>
          </a:p>
          <a:p>
            <a:pPr marL="3276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27660" algn="l"/>
              </a:tabLst>
            </a:pP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closing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price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prediction.</a:t>
            </a:r>
            <a:endParaRPr sz="1100" dirty="0">
              <a:latin typeface="Arial MT"/>
              <a:cs typeface="Arial MT"/>
            </a:endParaRPr>
          </a:p>
          <a:p>
            <a:pPr marL="3276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327660" algn="l"/>
              </a:tabLst>
            </a:pPr>
            <a:r>
              <a:rPr sz="1100" spc="-65" dirty="0">
                <a:latin typeface="Arial MT"/>
                <a:cs typeface="Arial MT"/>
              </a:rPr>
              <a:t>Open-</a:t>
            </a:r>
            <a:r>
              <a:rPr sz="1100" spc="-60" dirty="0">
                <a:latin typeface="Arial MT"/>
                <a:cs typeface="Arial MT"/>
              </a:rPr>
              <a:t>source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project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hosted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GitHub.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100" dirty="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Arial MT"/>
                <a:cs typeface="Arial MT"/>
                <a:hlinkClick r:id="rId14"/>
              </a:rPr>
              <a:t>github.com/avinashrajselvam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100" dirty="0">
              <a:latin typeface="Arial MT"/>
              <a:cs typeface="Arial MT"/>
            </a:endParaRPr>
          </a:p>
          <a:p>
            <a:pPr marR="93345" algn="ctr">
              <a:lnSpc>
                <a:spcPct val="100000"/>
              </a:lnSpc>
            </a:pPr>
            <a:r>
              <a:rPr sz="1100" spc="-120" dirty="0">
                <a:latin typeface="Arial Black"/>
                <a:cs typeface="Arial Black"/>
              </a:rPr>
              <a:t>Thank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You!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1365885"/>
            <a:chOff x="0" y="50"/>
            <a:chExt cx="4608195" cy="136588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0781" y="1206004"/>
              <a:ext cx="159931" cy="15993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781" y="1414602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698" y="777398"/>
            <a:ext cx="1386840" cy="80073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  <a:p>
            <a:pPr marL="374650" indent="-165735">
              <a:lnSpc>
                <a:spcPct val="100000"/>
              </a:lnSpc>
              <a:spcBef>
                <a:spcPts val="615"/>
              </a:spcBef>
              <a:buClr>
                <a:srgbClr val="EAEAF7"/>
              </a:buClr>
              <a:buSzPct val="72727"/>
              <a:buAutoNum type="arabicPlain"/>
              <a:tabLst>
                <a:tab pos="374650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endParaRPr sz="1100">
              <a:latin typeface="Arial MT"/>
              <a:cs typeface="Arial MT"/>
            </a:endParaRPr>
          </a:p>
          <a:p>
            <a:pPr marL="374650" indent="-165735">
              <a:lnSpc>
                <a:spcPct val="100000"/>
              </a:lnSpc>
              <a:spcBef>
                <a:spcPts val="325"/>
              </a:spcBef>
              <a:buClr>
                <a:srgbClr val="EAEAF7"/>
              </a:buClr>
              <a:buSzPct val="72727"/>
              <a:buAutoNum type="arabicPlain"/>
              <a:tabLst>
                <a:tab pos="374650" algn="l"/>
              </a:tabLst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1100" spc="-65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0781" y="1623187"/>
            <a:ext cx="159931" cy="1599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81" y="1831784"/>
            <a:ext cx="159931" cy="1599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781" y="2040369"/>
            <a:ext cx="159931" cy="1599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0781" y="2248966"/>
            <a:ext cx="159931" cy="1599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0781" y="2457551"/>
            <a:ext cx="159931" cy="1599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0781" y="2666149"/>
            <a:ext cx="159931" cy="1599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0781" y="2874734"/>
            <a:ext cx="159931" cy="1599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10781" y="3083331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4980" y="1552636"/>
            <a:ext cx="1818005" cy="16941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635" indent="-165735">
              <a:lnSpc>
                <a:spcPct val="100000"/>
              </a:lnSpc>
              <a:spcBef>
                <a:spcPts val="425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35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0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55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1100" spc="35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5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0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5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0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1100">
              <a:latin typeface="Arial MT"/>
              <a:cs typeface="Arial MT"/>
            </a:endParaRPr>
          </a:p>
          <a:p>
            <a:pPr marL="254635" indent="-165735">
              <a:lnSpc>
                <a:spcPct val="100000"/>
              </a:lnSpc>
              <a:spcBef>
                <a:spcPts val="320"/>
              </a:spcBef>
              <a:buClr>
                <a:srgbClr val="EAEAF7"/>
              </a:buClr>
              <a:buSzPct val="72727"/>
              <a:buAutoNum type="arabicPlain" startAt="3"/>
              <a:tabLst>
                <a:tab pos="254635" algn="l"/>
              </a:tabLst>
            </a:pP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1100">
              <a:latin typeface="Arial MT"/>
              <a:cs typeface="Arial MT"/>
            </a:endParaRPr>
          </a:p>
          <a:p>
            <a:pPr marL="254000" indent="-192405">
              <a:lnSpc>
                <a:spcPct val="100000"/>
              </a:lnSpc>
              <a:spcBef>
                <a:spcPts val="325"/>
              </a:spcBef>
              <a:buClr>
                <a:srgbClr val="EAEAF7"/>
              </a:buClr>
              <a:buSzPct val="72727"/>
              <a:buAutoNum type="arabicPlain" startAt="3"/>
              <a:tabLst>
                <a:tab pos="254000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698" y="880640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525" y="1358968"/>
            <a:ext cx="3989704" cy="200383"/>
          </a:xfrm>
          <a:custGeom>
            <a:avLst/>
            <a:gdLst/>
            <a:ahLst/>
            <a:cxnLst/>
            <a:rect l="l" t="t" r="r" b="b"/>
            <a:pathLst>
              <a:path w="3989704" h="19113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007"/>
                </a:lnTo>
                <a:lnTo>
                  <a:pt x="3989652" y="19100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994" y="1402929"/>
            <a:ext cx="98933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451" y="1621407"/>
            <a:ext cx="3760470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7810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0" dirty="0">
                <a:latin typeface="Arial Black"/>
                <a:cs typeface="Arial Black"/>
              </a:rPr>
              <a:t>Objective</a:t>
            </a:r>
            <a:r>
              <a:rPr sz="1100" spc="-10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Analyze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historical</a:t>
            </a:r>
            <a:r>
              <a:rPr sz="1100" spc="-20" dirty="0">
                <a:latin typeface="Arial MT"/>
                <a:cs typeface="Arial MT"/>
              </a:rPr>
              <a:t> stock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market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 </a:t>
            </a:r>
            <a:r>
              <a:rPr sz="1100" spc="-45" dirty="0">
                <a:latin typeface="Arial MT"/>
                <a:cs typeface="Arial MT"/>
              </a:rPr>
              <a:t>closing</a:t>
            </a:r>
            <a:r>
              <a:rPr sz="1100" spc="-10" dirty="0">
                <a:latin typeface="Arial MT"/>
                <a:cs typeface="Arial MT"/>
              </a:rPr>
              <a:t> prices.</a:t>
            </a:r>
            <a:endParaRPr sz="1100" dirty="0">
              <a:latin typeface="Arial MT"/>
              <a:cs typeface="Arial MT"/>
            </a:endParaRPr>
          </a:p>
          <a:p>
            <a:pPr marL="176530" marR="52387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90" dirty="0">
                <a:latin typeface="Arial Black"/>
                <a:cs typeface="Arial Black"/>
              </a:rPr>
              <a:t>Tools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Python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(pandas,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numpy,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matplotlib,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seaborn, </a:t>
            </a:r>
            <a:r>
              <a:rPr sz="1100" spc="-40" dirty="0">
                <a:latin typeface="Arial MT"/>
                <a:cs typeface="Arial MT"/>
              </a:rPr>
              <a:t>scikit-</a:t>
            </a:r>
            <a:r>
              <a:rPr sz="1100" spc="-10" dirty="0">
                <a:latin typeface="Arial MT"/>
                <a:cs typeface="Arial MT"/>
              </a:rPr>
              <a:t>learn).</a:t>
            </a:r>
            <a:endParaRPr sz="1100" dirty="0">
              <a:latin typeface="Arial MT"/>
              <a:cs typeface="Arial MT"/>
            </a:endParaRPr>
          </a:p>
          <a:p>
            <a:pPr marL="17653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95" dirty="0">
                <a:latin typeface="Arial Black"/>
                <a:cs typeface="Arial Black"/>
              </a:rPr>
              <a:t>Dataset</a:t>
            </a:r>
            <a:r>
              <a:rPr sz="1100" spc="-95" dirty="0">
                <a:latin typeface="Arial MT"/>
                <a:cs typeface="Arial MT"/>
              </a:rPr>
              <a:t>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CSV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columns: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Open,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High,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Low, </a:t>
            </a:r>
            <a:r>
              <a:rPr sz="1100" spc="-50" dirty="0">
                <a:latin typeface="Arial MT"/>
                <a:cs typeface="Arial MT"/>
              </a:rPr>
              <a:t>Close, </a:t>
            </a:r>
            <a:r>
              <a:rPr sz="1100" spc="-40" dirty="0">
                <a:latin typeface="Arial MT"/>
                <a:cs typeface="Arial MT"/>
              </a:rPr>
              <a:t>Volume,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Ticker.</a:t>
            </a:r>
            <a:endParaRPr sz="1100" dirty="0">
              <a:latin typeface="Arial MT"/>
              <a:cs typeface="Arial MT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5" dirty="0">
                <a:latin typeface="Arial Black"/>
                <a:cs typeface="Arial Black"/>
              </a:rPr>
              <a:t>Approach</a:t>
            </a:r>
            <a:r>
              <a:rPr sz="1100" spc="-105" dirty="0">
                <a:latin typeface="Arial MT"/>
                <a:cs typeface="Arial MT"/>
              </a:rPr>
              <a:t>: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Combine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EDA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Regression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modeling.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Preprocessing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933" y="1588679"/>
            <a:ext cx="2045970" cy="188595"/>
          </a:xfrm>
          <a:custGeom>
            <a:avLst/>
            <a:gdLst/>
            <a:ahLst/>
            <a:cxnLst/>
            <a:rect l="l" t="t" r="r" b="b"/>
            <a:pathLst>
              <a:path w="2045970" h="188594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8098"/>
                </a:lnTo>
                <a:lnTo>
                  <a:pt x="2045626" y="188098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004" y="1588679"/>
            <a:ext cx="78613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Loading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92" y="1923369"/>
            <a:ext cx="2096770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33210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65" dirty="0">
                <a:latin typeface="Arial MT"/>
                <a:cs typeface="Arial MT"/>
              </a:rPr>
              <a:t>Loads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90" dirty="0">
                <a:latin typeface="Cambria"/>
                <a:cs typeface="Cambria"/>
              </a:rPr>
              <a:t>Stocks.csv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using </a:t>
            </a:r>
            <a:r>
              <a:rPr sz="1100" spc="-10" dirty="0">
                <a:latin typeface="Arial MT"/>
                <a:cs typeface="Arial MT"/>
              </a:rPr>
              <a:t>pandas.</a:t>
            </a:r>
            <a:endParaRPr sz="1100" dirty="0">
              <a:latin typeface="Arial MT"/>
              <a:cs typeface="Arial MT"/>
            </a:endParaRPr>
          </a:p>
          <a:p>
            <a:pPr marL="302260" marR="484505" indent="-1390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40" dirty="0">
                <a:latin typeface="Arial MT"/>
                <a:cs typeface="Arial MT"/>
              </a:rPr>
              <a:t>Validates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and </a:t>
            </a:r>
            <a:r>
              <a:rPr sz="1100" spc="-40" dirty="0">
                <a:latin typeface="Arial MT"/>
                <a:cs typeface="Arial MT"/>
              </a:rPr>
              <a:t>required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columns.</a:t>
            </a:r>
            <a:endParaRPr sz="1100" dirty="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45" dirty="0">
                <a:latin typeface="Arial MT"/>
                <a:cs typeface="Arial MT"/>
              </a:rPr>
              <a:t>Converts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Date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datetime.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5974" y="1664517"/>
            <a:ext cx="2045970" cy="188595"/>
          </a:xfrm>
          <a:custGeom>
            <a:avLst/>
            <a:gdLst/>
            <a:ahLst/>
            <a:cxnLst/>
            <a:rect l="l" t="t" r="r" b="b"/>
            <a:pathLst>
              <a:path w="2045970" h="188594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8098"/>
                </a:lnTo>
                <a:lnTo>
                  <a:pt x="2045626" y="188098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3998" y="1660384"/>
            <a:ext cx="78930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Preprocessing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9910" y="2015905"/>
            <a:ext cx="209677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85" dirty="0">
                <a:latin typeface="Arial MT"/>
                <a:cs typeface="Arial MT"/>
              </a:rPr>
              <a:t>Checks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missing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values.</a:t>
            </a:r>
            <a:endParaRPr sz="1100" dirty="0">
              <a:latin typeface="Arial MT"/>
              <a:cs typeface="Arial MT"/>
            </a:endParaRPr>
          </a:p>
          <a:p>
            <a:pPr marL="302260" marR="32131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35" dirty="0">
                <a:latin typeface="Arial MT"/>
                <a:cs typeface="Arial MT"/>
              </a:rPr>
              <a:t>Drops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NaNs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feature </a:t>
            </a:r>
            <a:r>
              <a:rPr sz="1100" spc="-10" dirty="0">
                <a:latin typeface="Arial MT"/>
                <a:cs typeface="Arial MT"/>
              </a:rPr>
              <a:t>engineering.</a:t>
            </a:r>
            <a:endParaRPr sz="1100" dirty="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80" dirty="0">
                <a:latin typeface="Arial MT"/>
                <a:cs typeface="Arial MT"/>
              </a:rPr>
              <a:t>Ensures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 integrity.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500" y="-12720"/>
            <a:ext cx="898525" cy="913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2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  <a:hlinkClick r:id="rId4" action="ppaction://hlinksldjump"/>
              </a:rPr>
              <a:t>Exploratory</a:t>
            </a:r>
            <a:r>
              <a:rPr sz="600" spc="2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2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0" dirty="0">
                <a:latin typeface="Arial MT"/>
                <a:cs typeface="Arial MT"/>
                <a:hlinkClick r:id="rId4" action="ppaction://hlinksldjump"/>
              </a:rPr>
              <a:t>Analysis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4273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4698" y="880640"/>
            <a:ext cx="2493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Exploratory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Analysis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(EDA)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37627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3989652" y="17853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994" y="1311997"/>
            <a:ext cx="78740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Visualizations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751" y="1519668"/>
            <a:ext cx="3542665" cy="1553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431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189230" algn="l"/>
              </a:tabLst>
            </a:pPr>
            <a:r>
              <a:rPr sz="1100" spc="-125" dirty="0">
                <a:latin typeface="Arial Black"/>
                <a:cs typeface="Arial Black"/>
              </a:rPr>
              <a:t>Correlation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Heatmap</a:t>
            </a:r>
            <a:r>
              <a:rPr sz="1100" spc="-100" dirty="0">
                <a:latin typeface="Arial MT"/>
                <a:cs typeface="Arial MT"/>
              </a:rPr>
              <a:t>: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Relationships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numerical </a:t>
            </a:r>
            <a:r>
              <a:rPr sz="1100" spc="-10" dirty="0">
                <a:latin typeface="Arial MT"/>
                <a:cs typeface="Arial MT"/>
              </a:rPr>
              <a:t>features.</a:t>
            </a:r>
            <a:endParaRPr sz="1100">
              <a:latin typeface="Arial MT"/>
              <a:cs typeface="Arial MT"/>
            </a:endParaRPr>
          </a:p>
          <a:p>
            <a:pPr marL="189230" indent="-1384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Times New Roman"/>
              <a:buChar char="•"/>
              <a:tabLst>
                <a:tab pos="189230" algn="l"/>
              </a:tabLst>
            </a:pPr>
            <a:r>
              <a:rPr sz="1100" spc="-135" dirty="0">
                <a:latin typeface="Arial Black"/>
                <a:cs typeface="Arial Black"/>
              </a:rPr>
              <a:t>Closing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0" dirty="0">
                <a:latin typeface="Arial Black"/>
                <a:cs typeface="Arial Black"/>
              </a:rPr>
              <a:t>Price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Histogram</a:t>
            </a:r>
            <a:r>
              <a:rPr sz="1100" spc="-105" dirty="0">
                <a:latin typeface="Arial MT"/>
                <a:cs typeface="Arial MT"/>
              </a:rPr>
              <a:t>: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Price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distribution.</a:t>
            </a:r>
            <a:endParaRPr sz="1100">
              <a:latin typeface="Arial MT"/>
              <a:cs typeface="Arial MT"/>
            </a:endParaRPr>
          </a:p>
          <a:p>
            <a:pPr marL="18923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189230" algn="l"/>
              </a:tabLst>
            </a:pPr>
            <a:r>
              <a:rPr sz="1100" spc="-135" dirty="0">
                <a:latin typeface="Arial Black"/>
                <a:cs typeface="Arial Black"/>
              </a:rPr>
              <a:t>Volume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by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0" dirty="0">
                <a:latin typeface="Arial Black"/>
                <a:cs typeface="Arial Black"/>
              </a:rPr>
              <a:t>Ticker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Total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trading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volume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stock.</a:t>
            </a:r>
            <a:endParaRPr sz="1100">
              <a:latin typeface="Arial MT"/>
              <a:cs typeface="Arial MT"/>
            </a:endParaRPr>
          </a:p>
          <a:p>
            <a:pPr marL="18923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189230" algn="l"/>
              </a:tabLst>
            </a:pPr>
            <a:r>
              <a:rPr sz="1100" spc="-135" dirty="0">
                <a:latin typeface="Arial Black"/>
                <a:cs typeface="Arial Black"/>
              </a:rPr>
              <a:t>Volume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Arial Black"/>
                <a:cs typeface="Arial Black"/>
              </a:rPr>
              <a:t>vs.</a:t>
            </a:r>
            <a:r>
              <a:rPr sz="1100" spc="-2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Close</a:t>
            </a:r>
            <a:r>
              <a:rPr sz="1100" spc="-95" dirty="0">
                <a:latin typeface="Arial MT"/>
                <a:cs typeface="Arial MT"/>
              </a:rPr>
              <a:t>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Trading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volume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impact.</a:t>
            </a:r>
            <a:endParaRPr sz="1100">
              <a:latin typeface="Arial MT"/>
              <a:cs typeface="Arial MT"/>
            </a:endParaRPr>
          </a:p>
          <a:p>
            <a:pPr marL="189230" indent="-1384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Times New Roman"/>
              <a:buChar char="•"/>
              <a:tabLst>
                <a:tab pos="189230" algn="l"/>
              </a:tabLst>
            </a:pPr>
            <a:r>
              <a:rPr sz="1100" spc="-90" dirty="0">
                <a:latin typeface="Arial Black"/>
                <a:cs typeface="Arial Black"/>
              </a:rPr>
              <a:t>Boxplot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Outliers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closing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prices.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Arial MT"/>
              <a:cs typeface="Arial MT"/>
            </a:endParaRPr>
          </a:p>
          <a:p>
            <a:pPr marL="655955">
              <a:lnSpc>
                <a:spcPct val="100000"/>
              </a:lnSpc>
            </a:pPr>
            <a:r>
              <a:rPr sz="1000" spc="-35" dirty="0">
                <a:latin typeface="Arial MT"/>
                <a:cs typeface="Arial MT"/>
              </a:rPr>
              <a:t>Visuals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created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Matplotlib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Seaborn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483423"/>
            <a:ext cx="3989704" cy="202565"/>
          </a:xfrm>
          <a:custGeom>
            <a:avLst/>
            <a:gdLst/>
            <a:ahLst/>
            <a:cxnLst/>
            <a:rect l="l" t="t" r="r" b="b"/>
            <a:pathLst>
              <a:path w="3989704" h="2025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3989652" y="20195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994" y="1465553"/>
            <a:ext cx="154305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(Per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Ticker)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193" y="2491041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435"/>
                </a:lnTo>
                <a:lnTo>
                  <a:pt x="3989652" y="186435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9994" y="2465411"/>
            <a:ext cx="467359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Purpose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94" y="1651200"/>
            <a:ext cx="4065904" cy="1221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100" dirty="0">
                <a:latin typeface="Arial Black"/>
                <a:cs typeface="Arial Black"/>
              </a:rPr>
              <a:t>Moving</a:t>
            </a:r>
            <a:r>
              <a:rPr sz="1100" spc="5" dirty="0">
                <a:latin typeface="Arial Black"/>
                <a:cs typeface="Arial Black"/>
              </a:rPr>
              <a:t> </a:t>
            </a:r>
            <a:r>
              <a:rPr sz="1100" spc="-120" dirty="0">
                <a:latin typeface="Arial Black"/>
                <a:cs typeface="Arial Black"/>
              </a:rPr>
              <a:t>Averages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7-</a:t>
            </a:r>
            <a:r>
              <a:rPr sz="1100" spc="-60" dirty="0">
                <a:latin typeface="Arial MT"/>
                <a:cs typeface="Arial MT"/>
              </a:rPr>
              <a:t>day,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14-day,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30-</a:t>
            </a:r>
            <a:r>
              <a:rPr sz="1100" spc="-45" dirty="0">
                <a:latin typeface="Arial MT"/>
                <a:cs typeface="Arial MT"/>
              </a:rPr>
              <a:t>day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(</a:t>
            </a:r>
            <a:r>
              <a:rPr sz="1100" spc="-75" dirty="0">
                <a:latin typeface="Cambria"/>
                <a:cs typeface="Cambria"/>
              </a:rPr>
              <a:t>MA7</a:t>
            </a:r>
            <a:r>
              <a:rPr sz="1100" spc="-75" dirty="0">
                <a:latin typeface="Arial MT"/>
                <a:cs typeface="Arial MT"/>
              </a:rPr>
              <a:t>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Cambria"/>
                <a:cs typeface="Cambria"/>
              </a:rPr>
              <a:t>MA14</a:t>
            </a:r>
            <a:r>
              <a:rPr sz="1100" spc="-105" dirty="0">
                <a:latin typeface="Arial MT"/>
                <a:cs typeface="Arial MT"/>
              </a:rPr>
              <a:t>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mbria"/>
                <a:cs typeface="Cambria"/>
              </a:rPr>
              <a:t>MA30</a:t>
            </a:r>
            <a:r>
              <a:rPr sz="1100" spc="-10" dirty="0">
                <a:latin typeface="Arial MT"/>
                <a:cs typeface="Arial MT"/>
              </a:rPr>
              <a:t>).</a:t>
            </a:r>
            <a:endParaRPr sz="1100" dirty="0">
              <a:latin typeface="Arial MT"/>
              <a:cs typeface="Arial MT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85" dirty="0">
                <a:latin typeface="Arial Black"/>
                <a:cs typeface="Arial Black"/>
              </a:rPr>
              <a:t>Daily</a:t>
            </a:r>
            <a:r>
              <a:rPr sz="1100" spc="-1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Return</a:t>
            </a:r>
            <a:r>
              <a:rPr sz="1100" spc="-75" dirty="0">
                <a:latin typeface="Arial MT"/>
                <a:cs typeface="Arial MT"/>
              </a:rPr>
              <a:t>: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Percentage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change</a:t>
            </a:r>
            <a:r>
              <a:rPr sz="1100" dirty="0">
                <a:latin typeface="Arial MT"/>
                <a:cs typeface="Arial MT"/>
              </a:rPr>
              <a:t> 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closing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price.</a:t>
            </a:r>
            <a:endParaRPr sz="1100" dirty="0">
              <a:latin typeface="Arial MT"/>
              <a:cs typeface="Arial MT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85" dirty="0">
                <a:latin typeface="Arial Black"/>
                <a:cs typeface="Arial Black"/>
              </a:rPr>
              <a:t>Volatility</a:t>
            </a:r>
            <a:r>
              <a:rPr sz="1100" spc="-85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7-</a:t>
            </a:r>
            <a:r>
              <a:rPr sz="1100" spc="-45" dirty="0">
                <a:latin typeface="Arial MT"/>
                <a:cs typeface="Arial MT"/>
              </a:rPr>
              <a:t>day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14-</a:t>
            </a:r>
            <a:r>
              <a:rPr sz="1100" spc="-45" dirty="0">
                <a:latin typeface="Arial MT"/>
                <a:cs typeface="Arial MT"/>
              </a:rPr>
              <a:t>day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standard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deviation</a:t>
            </a:r>
            <a:r>
              <a:rPr sz="1100" dirty="0">
                <a:latin typeface="Arial MT"/>
                <a:cs typeface="Arial MT"/>
              </a:rPr>
              <a:t> of </a:t>
            </a:r>
            <a:r>
              <a:rPr sz="1100" spc="-10" dirty="0">
                <a:latin typeface="Arial MT"/>
                <a:cs typeface="Arial MT"/>
              </a:rPr>
              <a:t>returns.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en-IN"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spc="-50" dirty="0">
                <a:latin typeface="Arial MT"/>
                <a:cs typeface="Arial MT"/>
              </a:rPr>
              <a:t>Captures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trends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volatility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improve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performance.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03" y="1325587"/>
            <a:ext cx="2045970" cy="181610"/>
          </a:xfrm>
          <a:custGeom>
            <a:avLst/>
            <a:gdLst/>
            <a:ahLst/>
            <a:cxnLst/>
            <a:rect l="l" t="t" r="r" b="b"/>
            <a:pathLst>
              <a:path w="2045970" h="181609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584"/>
                </a:lnTo>
                <a:lnTo>
                  <a:pt x="2045626" y="1815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004" y="1303006"/>
            <a:ext cx="99885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604" y="1512060"/>
            <a:ext cx="2096770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12192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114" dirty="0">
                <a:latin typeface="Arial Black"/>
                <a:cs typeface="Arial Black"/>
              </a:rPr>
              <a:t>Features</a:t>
            </a:r>
            <a:r>
              <a:rPr sz="1100" spc="-114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Open,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High,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Low, </a:t>
            </a:r>
            <a:r>
              <a:rPr sz="1100" spc="-40" dirty="0">
                <a:latin typeface="Arial MT"/>
                <a:cs typeface="Arial MT"/>
              </a:rPr>
              <a:t>Volume,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MA7,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MA14, MA30,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Volatility_7, Volatility_14.</a:t>
            </a:r>
            <a:endParaRPr sz="1100">
              <a:latin typeface="Arial MT"/>
              <a:cs typeface="Arial MT"/>
            </a:endParaRPr>
          </a:p>
          <a:p>
            <a:pPr marL="302260" marR="53911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95" dirty="0">
                <a:latin typeface="Arial Black"/>
                <a:cs typeface="Arial Black"/>
              </a:rPr>
              <a:t>Target</a:t>
            </a:r>
            <a:r>
              <a:rPr sz="1100" spc="-95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Closing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price </a:t>
            </a:r>
            <a:r>
              <a:rPr sz="1100" spc="45" dirty="0">
                <a:latin typeface="Arial MT"/>
                <a:cs typeface="Arial MT"/>
              </a:rPr>
              <a:t>(</a:t>
            </a:r>
            <a:r>
              <a:rPr sz="1100" spc="45" dirty="0">
                <a:latin typeface="Cambria"/>
                <a:cs typeface="Cambria"/>
              </a:rPr>
              <a:t>Close</a:t>
            </a:r>
            <a:r>
              <a:rPr sz="1100" spc="45" dirty="0">
                <a:latin typeface="Arial MT"/>
                <a:cs typeface="Arial MT"/>
              </a:rPr>
              <a:t>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3197" y="1581137"/>
            <a:ext cx="2045970" cy="188595"/>
          </a:xfrm>
          <a:custGeom>
            <a:avLst/>
            <a:gdLst/>
            <a:ahLst/>
            <a:cxnLst/>
            <a:rect l="l" t="t" r="r" b="b"/>
            <a:pathLst>
              <a:path w="2045970" h="188594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8098"/>
                </a:lnTo>
                <a:lnTo>
                  <a:pt x="2045626" y="188098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3998" y="1555507"/>
            <a:ext cx="78930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Preprocessing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8598" y="1735059"/>
            <a:ext cx="209677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50" dirty="0">
                <a:latin typeface="Arial MT"/>
                <a:cs typeface="Arial MT"/>
              </a:rPr>
              <a:t>80%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20%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0" dirty="0">
                <a:latin typeface="Arial MT"/>
                <a:cs typeface="Arial MT"/>
              </a:rPr>
              <a:t> split.</a:t>
            </a:r>
            <a:endParaRPr sz="1100">
              <a:latin typeface="Arial MT"/>
              <a:cs typeface="Arial MT"/>
            </a:endParaRPr>
          </a:p>
          <a:p>
            <a:pPr marL="302260" marR="2717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55" dirty="0">
                <a:latin typeface="Arial MT"/>
                <a:cs typeface="Arial MT"/>
              </a:rPr>
              <a:t>StandardScaler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feature </a:t>
            </a:r>
            <a:r>
              <a:rPr sz="1100" spc="-10" dirty="0">
                <a:latin typeface="Arial MT"/>
                <a:cs typeface="Arial MT"/>
              </a:rPr>
              <a:t>scaling.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9193" y="2754667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3989652" y="17853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9994" y="2729038"/>
            <a:ext cx="36068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994" y="2936569"/>
            <a:ext cx="39897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trained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scaled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features.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3" y="1308226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3989652" y="17853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994" y="1282597"/>
            <a:ext cx="42799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Metrics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193" y="2076157"/>
            <a:ext cx="3989704" cy="202565"/>
          </a:xfrm>
          <a:custGeom>
            <a:avLst/>
            <a:gdLst/>
            <a:ahLst/>
            <a:cxnLst/>
            <a:rect l="l" t="t" r="r" b="b"/>
            <a:pathLst>
              <a:path w="3989704" h="2025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2"/>
                </a:lnTo>
                <a:lnTo>
                  <a:pt x="3989652" y="20195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9994" y="2058287"/>
            <a:ext cx="1766570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Sample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(Hypothetical)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894" y="1447873"/>
            <a:ext cx="4065904" cy="1515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55" dirty="0">
                <a:latin typeface="Arial Black"/>
                <a:cs typeface="Arial Black"/>
              </a:rPr>
              <a:t>RMSE</a:t>
            </a:r>
            <a:r>
              <a:rPr sz="1100" spc="-55" dirty="0">
                <a:latin typeface="Arial MT"/>
                <a:cs typeface="Arial MT"/>
              </a:rPr>
              <a:t>: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Measures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error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magnitude.</a:t>
            </a:r>
            <a:endParaRPr sz="1100" dirty="0">
              <a:latin typeface="Arial MT"/>
              <a:cs typeface="Arial MT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dirty="0">
                <a:latin typeface="Arial Black"/>
                <a:cs typeface="Arial Black"/>
              </a:rPr>
              <a:t>R²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Score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Proportion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variance</a:t>
            </a:r>
            <a:r>
              <a:rPr sz="1100" spc="-10" dirty="0">
                <a:latin typeface="Arial MT"/>
                <a:cs typeface="Arial MT"/>
              </a:rPr>
              <a:t> explained.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rial MT"/>
              <a:cs typeface="Arial MT"/>
            </a:endParaRPr>
          </a:p>
          <a:p>
            <a:pPr marR="93980" algn="ctr">
              <a:lnSpc>
                <a:spcPct val="100000"/>
              </a:lnSpc>
              <a:tabLst>
                <a:tab pos="648970" algn="l"/>
              </a:tabLst>
            </a:pPr>
            <a:r>
              <a:rPr sz="1100" spc="-10" dirty="0">
                <a:latin typeface="Arial MT"/>
                <a:cs typeface="Arial MT"/>
              </a:rPr>
              <a:t>Metric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10" dirty="0">
                <a:latin typeface="Arial MT"/>
                <a:cs typeface="Arial MT"/>
              </a:rPr>
              <a:t>Value</a:t>
            </a:r>
            <a:endParaRPr sz="1100" dirty="0">
              <a:latin typeface="Arial MT"/>
              <a:cs typeface="Arial MT"/>
            </a:endParaRPr>
          </a:p>
          <a:p>
            <a:pPr marR="131445" algn="ctr">
              <a:lnSpc>
                <a:spcPct val="100000"/>
              </a:lnSpc>
              <a:spcBef>
                <a:spcPts val="600"/>
              </a:spcBef>
              <a:tabLst>
                <a:tab pos="686435" algn="l"/>
              </a:tabLst>
            </a:pPr>
            <a:r>
              <a:rPr sz="1100" spc="-20" dirty="0">
                <a:latin typeface="Arial MT"/>
                <a:cs typeface="Arial MT"/>
              </a:rPr>
              <a:t>RMSE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5.23</a:t>
            </a:r>
            <a:endParaRPr sz="1100" dirty="0">
              <a:latin typeface="Arial MT"/>
              <a:cs typeface="Arial MT"/>
            </a:endParaRPr>
          </a:p>
          <a:p>
            <a:pPr marR="131445" algn="ctr">
              <a:lnSpc>
                <a:spcPct val="100000"/>
              </a:lnSpc>
              <a:spcBef>
                <a:spcPts val="35"/>
              </a:spcBef>
              <a:tabLst>
                <a:tab pos="686435" algn="l"/>
              </a:tabLst>
            </a:pPr>
            <a:r>
              <a:rPr sz="1100" dirty="0">
                <a:latin typeface="Arial MT"/>
                <a:cs typeface="Arial MT"/>
              </a:rPr>
              <a:t>R²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Score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0.89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42694" y="3004007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80">
                <a:moveTo>
                  <a:pt x="0" y="0"/>
                </a:moveTo>
                <a:lnTo>
                  <a:pt x="1122603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194435"/>
            <a:chOff x="0" y="50"/>
            <a:chExt cx="4608195" cy="1194435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883285"/>
            </a:xfrm>
            <a:custGeom>
              <a:avLst/>
              <a:gdLst/>
              <a:ahLst/>
              <a:cxnLst/>
              <a:rect l="l" t="t" r="r" b="b"/>
              <a:pathLst>
                <a:path w="2304415" h="883285">
                  <a:moveTo>
                    <a:pt x="2303995" y="0"/>
                  </a:moveTo>
                  <a:lnTo>
                    <a:pt x="0" y="0"/>
                  </a:lnTo>
                  <a:lnTo>
                    <a:pt x="0" y="883107"/>
                  </a:lnTo>
                  <a:lnTo>
                    <a:pt x="2303995" y="88310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156"/>
              <a:ext cx="4608060" cy="3113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4698" y="-12720"/>
            <a:ext cx="205422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8400" marR="5080" indent="459740" algn="r">
              <a:lnSpc>
                <a:spcPts val="700"/>
              </a:lnSpc>
              <a:spcBef>
                <a:spcPts val="135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Data</a:t>
            </a:r>
            <a:r>
              <a:rPr sz="600" spc="5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4" action="ppaction://hlinksldjump"/>
              </a:rPr>
              <a:t>Preparation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Exploratory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Data</a:t>
            </a:r>
            <a:r>
              <a:rPr sz="600" spc="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5B5B72"/>
                </a:solidFill>
                <a:latin typeface="Arial MT"/>
                <a:cs typeface="Arial MT"/>
                <a:hlinkClick r:id="rId5" action="ppaction://hlinksldjump"/>
              </a:rPr>
              <a:t>Analysis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Feature</a:t>
            </a: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6" action="ppaction://hlinksldjump"/>
              </a:rPr>
              <a:t>Engineering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7" action="ppaction://hlinksldjump"/>
              </a:rPr>
              <a:t>Modeling</a:t>
            </a:r>
            <a:endParaRPr sz="600">
              <a:latin typeface="Arial MT"/>
              <a:cs typeface="Arial MT"/>
            </a:endParaRPr>
          </a:p>
          <a:p>
            <a:pPr marL="1583055" marR="5080" indent="102870" algn="r">
              <a:lnSpc>
                <a:spcPts val="700"/>
              </a:lnSpc>
              <a:spcBef>
                <a:spcPts val="30"/>
              </a:spcBef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8" action="ppaction://hlinksldjump"/>
              </a:rPr>
              <a:t>Evaluation</a:t>
            </a:r>
            <a:r>
              <a:rPr sz="600" spc="500" dirty="0">
                <a:solidFill>
                  <a:srgbClr val="5B5B72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  <a:hlinkClick r:id="rId9" action="ppaction://hlinksldjump"/>
              </a:rPr>
              <a:t>Visualizations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65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0" action="ppaction://hlinksldjump"/>
              </a:rPr>
              <a:t>Usage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695"/>
              </a:lnSpc>
            </a:pPr>
            <a:r>
              <a:rPr sz="60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Future</a:t>
            </a:r>
            <a:r>
              <a:rPr sz="600" spc="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1" action="ppaction://hlinksldjump"/>
              </a:rPr>
              <a:t>Improvements</a:t>
            </a:r>
            <a:endParaRPr sz="600">
              <a:latin typeface="Arial MT"/>
              <a:cs typeface="Arial MT"/>
            </a:endParaRPr>
          </a:p>
          <a:p>
            <a:pPr marR="5080" algn="r">
              <a:lnSpc>
                <a:spcPts val="710"/>
              </a:lnSpc>
            </a:pPr>
            <a:r>
              <a:rPr sz="600" spc="-10" dirty="0">
                <a:solidFill>
                  <a:srgbClr val="5B5B72"/>
                </a:solidFill>
                <a:latin typeface="Arial MT"/>
                <a:cs typeface="Arial MT"/>
                <a:hlinkClick r:id="rId12" action="ppaction://hlinksldjump"/>
              </a:rPr>
              <a:t>Conclusion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Visualizations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03" y="1740610"/>
            <a:ext cx="2045970" cy="187960"/>
          </a:xfrm>
          <a:custGeom>
            <a:avLst/>
            <a:gdLst/>
            <a:ahLst/>
            <a:cxnLst/>
            <a:rect l="l" t="t" r="r" b="b"/>
            <a:pathLst>
              <a:path w="2045970" h="18796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959"/>
                </a:lnTo>
                <a:lnTo>
                  <a:pt x="2045626" y="187959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004" y="1714981"/>
            <a:ext cx="56197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Plots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604" y="1888297"/>
            <a:ext cx="209677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35" dirty="0">
                <a:latin typeface="Arial MT"/>
                <a:cs typeface="Arial MT"/>
              </a:rPr>
              <a:t>Correlation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Heatmap</a:t>
            </a:r>
            <a:endParaRPr sz="110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50" dirty="0">
                <a:latin typeface="Arial MT"/>
                <a:cs typeface="Arial MT"/>
              </a:rPr>
              <a:t>Closing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Price</a:t>
            </a:r>
            <a:r>
              <a:rPr sz="1100" spc="-10" dirty="0">
                <a:latin typeface="Arial MT"/>
                <a:cs typeface="Arial MT"/>
              </a:rPr>
              <a:t> Distribution</a:t>
            </a:r>
            <a:endParaRPr sz="110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45" dirty="0">
                <a:latin typeface="Arial MT"/>
                <a:cs typeface="Arial MT"/>
              </a:rPr>
              <a:t>Volume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Ticker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3197" y="1850275"/>
            <a:ext cx="2045970" cy="179070"/>
          </a:xfrm>
          <a:custGeom>
            <a:avLst/>
            <a:gdLst/>
            <a:ahLst/>
            <a:cxnLst/>
            <a:rect l="l" t="t" r="r" b="b"/>
            <a:pathLst>
              <a:path w="2045970" h="179069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2045626" y="178536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3998" y="1824645"/>
            <a:ext cx="929005" cy="203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Plots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8598" y="1988551"/>
            <a:ext cx="20967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843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45" dirty="0">
                <a:latin typeface="Arial MT"/>
                <a:cs typeface="Arial MT"/>
              </a:rPr>
              <a:t>Volume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vs.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Closing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Price</a:t>
            </a:r>
            <a:endParaRPr sz="1100">
              <a:latin typeface="Arial MT"/>
              <a:cs typeface="Arial MT"/>
            </a:endParaRPr>
          </a:p>
          <a:p>
            <a:pPr marL="3022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Times New Roman"/>
              <a:buChar char="•"/>
              <a:tabLst>
                <a:tab pos="302260" algn="l"/>
              </a:tabLst>
            </a:pPr>
            <a:r>
              <a:rPr sz="1100" spc="-50" dirty="0">
                <a:latin typeface="Arial MT"/>
                <a:cs typeface="Arial MT"/>
              </a:rPr>
              <a:t>Closing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Price</a:t>
            </a:r>
            <a:r>
              <a:rPr sz="1100" spc="-10" dirty="0">
                <a:latin typeface="Arial MT"/>
                <a:cs typeface="Arial MT"/>
              </a:rPr>
              <a:t> Boxplot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706</Words>
  <Application>Microsoft Office PowerPoint</Application>
  <PresentationFormat>Custom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Arial MT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- Exploratory Data Analysis and Predictive Modeling</dc:title>
  <dc:creator>K S AVINASHRAJ</dc:creator>
  <cp:lastModifiedBy>Avinash Selvam</cp:lastModifiedBy>
  <cp:revision>1</cp:revision>
  <dcterms:created xsi:type="dcterms:W3CDTF">2025-07-31T07:16:52Z</dcterms:created>
  <dcterms:modified xsi:type="dcterms:W3CDTF">2025-07-31T07:24:29Z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2025-07-31T00:00:00Z</vt:filetime>
  </property>
</Properties>
</file>