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EFF77-3B0A-45D8-B743-0FF8B3C9D424}" v="882" dt="2023-11-29T00:42:54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7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am-png/download/128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whaven.edu/student-life/diversity-inclusion/faq.php" TargetMode="External"/><Relationship Id="rId5" Type="http://schemas.openxmlformats.org/officeDocument/2006/relationships/hyperlink" Target="https://www.newhaven.edu/student-life/career-development-center/faq.php" TargetMode="External"/><Relationship Id="rId4" Type="http://schemas.openxmlformats.org/officeDocument/2006/relationships/hyperlink" Target="https://www.newhaven.edu/student-life/get-involved/faq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squad_v2" TargetMode="External"/><Relationship Id="rId2" Type="http://schemas.openxmlformats.org/officeDocument/2006/relationships/hyperlink" Target="https://huggingface.co/roberta-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DSCI-6011-03</a:t>
            </a:r>
            <a:br>
              <a:rPr lang="en-US" sz="3000"/>
            </a:br>
            <a:r>
              <a:rPr lang="en-US" sz="3000"/>
              <a:t>NATURAL LANGUAGE PROCESSING</a:t>
            </a:r>
          </a:p>
          <a:p>
            <a:pPr>
              <a:lnSpc>
                <a:spcPct val="90000"/>
              </a:lnSpc>
            </a:pPr>
            <a:endParaRPr 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Members: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Yegneshwar</a:t>
            </a:r>
            <a:r>
              <a:rPr lang="en-US" dirty="0">
                <a:solidFill>
                  <a:schemeClr val="bg1"/>
                </a:solidFill>
              </a:rPr>
              <a:t> Rao </a:t>
            </a:r>
            <a:r>
              <a:rPr lang="en-US" dirty="0" err="1">
                <a:solidFill>
                  <a:schemeClr val="bg1"/>
                </a:solidFill>
              </a:rPr>
              <a:t>Ginjupalli</a:t>
            </a:r>
            <a:br>
              <a:rPr lang="en-US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Avinash Reddy </a:t>
            </a:r>
            <a:r>
              <a:rPr lang="en-US" dirty="0" err="1">
                <a:solidFill>
                  <a:schemeClr val="bg1"/>
                </a:solidFill>
              </a:rPr>
              <a:t>Bhavanam</a:t>
            </a:r>
            <a:br>
              <a:rPr lang="en-US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Ramya Krishna </a:t>
            </a:r>
            <a:r>
              <a:rPr lang="en-US" dirty="0" err="1">
                <a:solidFill>
                  <a:schemeClr val="bg1"/>
                </a:solidFill>
              </a:rPr>
              <a:t>Gadiparthi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 group of people giving each other a high five&#10;&#10;Description automatically generated">
            <a:extLst>
              <a:ext uri="{FF2B5EF4-FFF2-40B4-BE49-F238E27FC236}">
                <a16:creationId xmlns:a16="http://schemas.microsoft.com/office/drawing/2014/main" id="{8BAC9B1A-0B89-F842-7930-391F849E5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70" r="736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B38F5-778B-AEC6-FC19-46FE9B37C759}"/>
              </a:ext>
            </a:extLst>
          </p:cNvPr>
          <p:cNvSpPr txBox="1"/>
          <p:nvPr/>
        </p:nvSpPr>
        <p:spPr>
          <a:xfrm>
            <a:off x="9556343" y="6657945"/>
            <a:ext cx="263565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4309-CBCA-D480-5CDF-D905236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F0C8-3C8E-9587-8EBE-2B71E5D2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u="sng" dirty="0"/>
              <a:t>Google's Palm model: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Google's Palm (Path-Aware Multi-modal) is a large-scale multimodal AI model integrating text, image, and layout data. 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Utilizing a </a:t>
            </a:r>
            <a:r>
              <a:rPr lang="en-US" b="1" dirty="0">
                <a:ea typeface="+mn-lt"/>
                <a:cs typeface="+mn-lt"/>
              </a:rPr>
              <a:t>path-based</a:t>
            </a:r>
            <a:r>
              <a:rPr lang="en-US" dirty="0">
                <a:ea typeface="+mn-lt"/>
                <a:cs typeface="+mn-lt"/>
              </a:rPr>
              <a:t> architecture, it enhances contextual understanding across various modalities, facilitating nuanced comprehension and generation of diverse content, improving multimodal tasks like document understanding and synthesis.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Google's Palm have 150 billion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D0E8-63E6-A8EA-9AF8-14DD7F7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Transformer-based vs path-based 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8F69-5A05-8C82-0581-1B45B4B5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 dirty="0"/>
              <a:t>Transformer-based architectures,</a:t>
            </a:r>
            <a:r>
              <a:rPr lang="en-US" dirty="0"/>
              <a:t> popularized by models like BERT and GPT, rely on </a:t>
            </a:r>
            <a:r>
              <a:rPr lang="en-US" b="1" dirty="0"/>
              <a:t>self-attention mechanisms</a:t>
            </a:r>
            <a:r>
              <a:rPr lang="en-US" dirty="0"/>
              <a:t> to process sequential data. They </a:t>
            </a:r>
            <a:r>
              <a:rPr lang="en-US" b="1" dirty="0"/>
              <a:t>excel </a:t>
            </a:r>
            <a:r>
              <a:rPr lang="en-US" dirty="0"/>
              <a:t>in capturing </a:t>
            </a:r>
            <a:r>
              <a:rPr lang="en-US" b="1" dirty="0"/>
              <a:t>long-range dependencies</a:t>
            </a:r>
            <a:r>
              <a:rPr lang="en-US" dirty="0"/>
              <a:t> but </a:t>
            </a:r>
            <a:r>
              <a:rPr lang="en-US" b="1" dirty="0"/>
              <a:t>struggle </a:t>
            </a:r>
            <a:r>
              <a:rPr lang="en-US" dirty="0"/>
              <a:t>with </a:t>
            </a:r>
            <a:r>
              <a:rPr lang="en-US" b="1" dirty="0"/>
              <a:t>understanding global structures</a:t>
            </a:r>
            <a:r>
              <a:rPr lang="en-US" dirty="0"/>
              <a:t>.</a:t>
            </a:r>
            <a:endParaRPr lang="en-US"/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Path-based architectures</a:t>
            </a:r>
            <a:r>
              <a:rPr lang="en-US" dirty="0"/>
              <a:t>, like Google's Path-Aware Multi-modal (Palm) model, </a:t>
            </a:r>
            <a:r>
              <a:rPr lang="en-US" b="1" dirty="0"/>
              <a:t>incorporate paths</a:t>
            </a:r>
            <a:r>
              <a:rPr lang="en-US" dirty="0"/>
              <a:t> connecting elements within a </a:t>
            </a:r>
            <a:r>
              <a:rPr lang="en-US" b="1" dirty="0"/>
              <a:t>graph-like structure</a:t>
            </a:r>
            <a:r>
              <a:rPr lang="en-US" dirty="0"/>
              <a:t>. Path-based models aim to better </a:t>
            </a:r>
            <a:r>
              <a:rPr lang="en-US" b="1" dirty="0"/>
              <a:t>represent complex relationships</a:t>
            </a:r>
            <a:r>
              <a:rPr lang="en-US" dirty="0"/>
              <a:t> and improve </a:t>
            </a:r>
            <a:r>
              <a:rPr lang="en-US" b="1" dirty="0"/>
              <a:t>contextual understanding</a:t>
            </a:r>
            <a:r>
              <a:rPr lang="en-US" dirty="0"/>
              <a:t> by emphasizing direct connections over self-attention mechanisms used in transformer-based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95244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1A46-068C-BF35-9E5B-FC09A171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9540897" cy="1306514"/>
          </a:xfrm>
        </p:spPr>
        <p:txBody>
          <a:bodyPr/>
          <a:lstStyle/>
          <a:p>
            <a:r>
              <a:rPr lang="en-US"/>
              <a:t>Model evaluation (Intrinsic)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41E9-306B-94B9-E25D-8E8BDA4C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301809"/>
            <a:ext cx="11209058" cy="463516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Given question and answer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Does the University provide bus passes to use for CT Transit?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CT Transit </a:t>
            </a:r>
            <a:r>
              <a:rPr lang="en-US" err="1">
                <a:ea typeface="+mn-lt"/>
                <a:cs typeface="+mn-lt"/>
              </a:rPr>
              <a:t>ChargerGo</a:t>
            </a:r>
            <a:r>
              <a:rPr lang="en-US" dirty="0">
                <a:ea typeface="+mn-lt"/>
                <a:cs typeface="+mn-lt"/>
              </a:rPr>
              <a:t> Bus Pass Program provides a semester only bus pass for approximately $40 USD. These can be applied for online on the University Parking System. During off semesters, students can apply for a CT Transit Bus Pass.</a:t>
            </a:r>
          </a:p>
          <a:p>
            <a:r>
              <a:rPr lang="en-US" b="1" dirty="0"/>
              <a:t>GPT2 response</a:t>
            </a:r>
          </a:p>
          <a:p>
            <a:r>
              <a:rPr lang="en-US" dirty="0">
                <a:ea typeface="+mn-lt"/>
                <a:cs typeface="+mn-lt"/>
              </a:rPr>
              <a:t>university provide bus pass?</a:t>
            </a:r>
          </a:p>
          <a:p>
            <a:r>
              <a:rPr lang="en-US" dirty="0">
                <a:ea typeface="+mn-lt"/>
                <a:cs typeface="+mn-lt"/>
              </a:rPr>
              <a:t>The Pass Program provides a semester only bus pass for approximately</a:t>
            </a:r>
          </a:p>
          <a:p>
            <a:r>
              <a:rPr lang="en-US" b="1" dirty="0" err="1">
                <a:ea typeface="+mn-lt"/>
                <a:cs typeface="+mn-lt"/>
              </a:rPr>
              <a:t>Goolge</a:t>
            </a:r>
            <a:r>
              <a:rPr lang="en-US" b="1" dirty="0">
                <a:ea typeface="+mn-lt"/>
                <a:cs typeface="+mn-lt"/>
              </a:rPr>
              <a:t> Palm response</a:t>
            </a:r>
          </a:p>
          <a:p>
            <a:r>
              <a:rPr lang="en-US" dirty="0">
                <a:ea typeface="+mn-lt"/>
                <a:cs typeface="+mn-lt"/>
              </a:rPr>
              <a:t>university provide bus pass?</a:t>
            </a:r>
          </a:p>
          <a:p>
            <a:r>
              <a:rPr lang="en-US" dirty="0">
                <a:ea typeface="+mn-lt"/>
                <a:cs typeface="+mn-lt"/>
              </a:rPr>
              <a:t>The CT Transit </a:t>
            </a:r>
            <a:r>
              <a:rPr lang="en-US" dirty="0" err="1">
                <a:ea typeface="+mn-lt"/>
                <a:cs typeface="+mn-lt"/>
              </a:rPr>
              <a:t>ChargerGo</a:t>
            </a:r>
            <a:r>
              <a:rPr lang="en-US" dirty="0">
                <a:ea typeface="+mn-lt"/>
                <a:cs typeface="+mn-lt"/>
              </a:rPr>
              <a:t> Bus Pass Program provides a semester only bus pass for approximately $40 USD. These can be applied for online on the University Parking System. During off semesters, students can apply for a CT Transit Bus Pass.</a:t>
            </a:r>
          </a:p>
        </p:txBody>
      </p:sp>
    </p:spTree>
    <p:extLst>
      <p:ext uri="{BB962C8B-B14F-4D97-AF65-F5344CB8AC3E}">
        <p14:creationId xmlns:p14="http://schemas.microsoft.com/office/powerpoint/2010/main" val="239823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0C3B8-580A-2E80-8CA0-4FD03C96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9" y="397275"/>
            <a:ext cx="2554257" cy="161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Thank you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Graphic 22" descr="Smiling Face with No Fill">
            <a:extLst>
              <a:ext uri="{FF2B5EF4-FFF2-40B4-BE49-F238E27FC236}">
                <a16:creationId xmlns:a16="http://schemas.microsoft.com/office/drawing/2014/main" id="{72D9ABDF-D4C3-7D7D-E9F4-D8A531BF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9304" y="60960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A7B77-2B3A-AFDC-E874-CD327016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1122363"/>
            <a:ext cx="4908694" cy="238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UNH Question and Answer Bot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ED2BC9D5-DE44-EE38-C10F-9F3CE459E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1473" y="221861"/>
            <a:ext cx="2876480" cy="2876480"/>
          </a:xfrm>
          <a:prstGeom prst="rect">
            <a:avLst/>
          </a:prstGeom>
        </p:spPr>
      </p:pic>
      <p:pic>
        <p:nvPicPr>
          <p:cNvPr id="4" name="Picture 3" descr="Yale University Campus in New Haven, Connecticut image - Free stock ...">
            <a:extLst>
              <a:ext uri="{FF2B5EF4-FFF2-40B4-BE49-F238E27FC236}">
                <a16:creationId xmlns:a16="http://schemas.microsoft.com/office/drawing/2014/main" id="{05E1FB9F-02F9-0FE0-12D7-EE8F1EE8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42" y="3415979"/>
            <a:ext cx="5113742" cy="28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8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EA0DF-8281-FB15-E3F2-957E2CB4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C287-C60B-60FF-32BD-2542EC61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UNH question and answer bot is a user-friendly closed domain tool designed for answering all questions (like registration, financial, transportation, etc..) regarding the University of New Haven.</a:t>
            </a:r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4FA4362-22AE-D395-6436-E8DA1278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3" r="18504" b="1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0963-02C4-C5DF-6956-1E65253A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3C60-21B6-33AC-7261-9B267B17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837329"/>
            <a:ext cx="5331229" cy="3339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Data collection/Data set preparation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Vector embedding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Vector Data Base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Model selection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Model evaluation</a:t>
            </a:r>
          </a:p>
          <a:p>
            <a:endParaRPr lang="en-US"/>
          </a:p>
        </p:txBody>
      </p:sp>
      <p:pic>
        <p:nvPicPr>
          <p:cNvPr id="19" name="Picture 18" descr="White bulbs with a yellow one standing out">
            <a:extLst>
              <a:ext uri="{FF2B5EF4-FFF2-40B4-BE49-F238E27FC236}">
                <a16:creationId xmlns:a16="http://schemas.microsoft.com/office/drawing/2014/main" id="{4082FB1A-934D-E6FA-88AB-1A6B43454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6" b="-3"/>
          <a:stretch/>
        </p:blipFill>
        <p:spPr>
          <a:xfrm>
            <a:off x="6095998" y="2279889"/>
            <a:ext cx="6095998" cy="45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0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C7E2A-73F6-9A0B-458A-999C0084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r>
              <a:rPr lang="en-US" dirty="0"/>
              <a:t>Data collection: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0919B4A3-65A6-A86F-9E7B-9054137B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911" y="3707199"/>
            <a:ext cx="2562113" cy="25621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D193-017A-4988-360E-1868F19C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46" y="365125"/>
            <a:ext cx="4904153" cy="581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To train the model of this bot, we need a file with questions and answers.</a:t>
            </a:r>
          </a:p>
          <a:p>
            <a:pPr marL="342900" indent="-342900">
              <a:buChar char="•"/>
            </a:pPr>
            <a:r>
              <a:rPr lang="en-US" dirty="0"/>
              <a:t>We used Python to execute web scraping on several university URLs, as an example is provided below and created CSV file.</a:t>
            </a:r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 '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https://www.newhaven.edu/student-life/get-involved/faq.php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',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       '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https://www.newhaven.edu/student-life/career-development-center/faq.php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',</a:t>
            </a:r>
            <a:endParaRPr lang="en-US" dirty="0">
              <a:solidFill>
                <a:srgbClr val="00B0F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488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9283F-5268-A2E8-D0DD-9712828B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r>
              <a:rPr lang="en-US" dirty="0"/>
              <a:t>Vector embedding</a:t>
            </a: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06FBF920-7C35-D72A-4EC5-4FAF0EDD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911" y="3707199"/>
            <a:ext cx="2562113" cy="256211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1D04-D943-C4A4-D656-7904638D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46" y="365125"/>
            <a:ext cx="4904153" cy="58118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During the vector embedding phase, the corpus is tokenized and numerically represented. 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We are employing a pretrained model ("</a:t>
            </a:r>
            <a:r>
              <a:rPr lang="en-US" dirty="0" err="1">
                <a:ea typeface="+mn-lt"/>
                <a:cs typeface="+mn-lt"/>
              </a:rPr>
              <a:t>hkunlp</a:t>
            </a:r>
            <a:r>
              <a:rPr lang="en-US" dirty="0">
                <a:ea typeface="+mn-lt"/>
                <a:cs typeface="+mn-lt"/>
              </a:rPr>
              <a:t>/instructor-large") from hugging faces for vector embedding.</a:t>
            </a:r>
          </a:p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"hkunlp/instructor-large" an instruction-finetuned text embedding model that can generate text embeddings tailored to any task (e.g., classification, retrieval, clustering, text evaluation, etc.) and domains (e.g., science, finance, etc.)</a:t>
            </a:r>
          </a:p>
        </p:txBody>
      </p:sp>
    </p:spTree>
    <p:extLst>
      <p:ext uri="{BB962C8B-B14F-4D97-AF65-F5344CB8AC3E}">
        <p14:creationId xmlns:p14="http://schemas.microsoft.com/office/powerpoint/2010/main" val="301710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B95D9-9785-E950-F743-B49BDDFB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>
            <a:normAutofit/>
          </a:bodyPr>
          <a:lstStyle/>
          <a:p>
            <a:r>
              <a:rPr lang="en-US" dirty="0"/>
              <a:t>Vector Data Base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C0D7D53-576F-AF32-6987-150141529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6314" y="3694814"/>
            <a:ext cx="2661535" cy="266153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9B66AAD-E2D6-4E63-A491-B5CA241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608A2F-0FE5-4AD3-A12C-CEFA9519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71BD8E-CD34-4B44-B62F-AE81B7FF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EC6D-691F-8539-BD82-73B9D553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671" y="649432"/>
            <a:ext cx="5301307" cy="5527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Vector databases are specialized storage systems that store data as high-dimensional vectors.</a:t>
            </a:r>
            <a:endParaRPr lang="en-US"/>
          </a:p>
          <a:p>
            <a:pPr marL="342900" indent="-342900">
              <a:buChar char="•"/>
            </a:pPr>
            <a:r>
              <a:rPr lang="en-US" dirty="0"/>
              <a:t>Here we are using Facebook AI Similarity Search (FAISS) to create vector data base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FAISS </a:t>
            </a:r>
            <a:r>
              <a:rPr lang="en-US" dirty="0"/>
              <a:t>is an open-source library that provides algorithms for efficient similarity search and clustering of high-dimensional vectors.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4309-CBCA-D480-5CDF-D905236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F0C8-3C8E-9587-8EBE-2B71E5D2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Bart model:</a:t>
            </a:r>
          </a:p>
          <a:p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deepset</a:t>
            </a:r>
            <a:r>
              <a:rPr lang="en-US" dirty="0">
                <a:ea typeface="+mn-lt"/>
                <a:cs typeface="+mn-lt"/>
              </a:rPr>
              <a:t>/roberta-base-squad2"</a:t>
            </a:r>
          </a:p>
          <a:p>
            <a:r>
              <a:rPr lang="en-US" dirty="0">
                <a:ea typeface="+mn-lt"/>
                <a:cs typeface="+mn-lt"/>
              </a:rPr>
              <a:t>This is the </a:t>
            </a:r>
            <a:r>
              <a:rPr lang="en-US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roberta-base</a:t>
            </a:r>
            <a:r>
              <a:rPr lang="en-US" dirty="0">
                <a:ea typeface="+mn-lt"/>
                <a:cs typeface="+mn-lt"/>
              </a:rPr>
              <a:t> model, fine-tuned using the </a:t>
            </a:r>
            <a:r>
              <a:rPr lang="en-US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SQuAD2.0</a:t>
            </a:r>
            <a:r>
              <a:rPr lang="en-US" dirty="0">
                <a:ea typeface="+mn-lt"/>
                <a:cs typeface="+mn-lt"/>
              </a:rPr>
              <a:t> dataset. It's been trained on question-answer pairs, including unanswerable questions, for the task of Question Answering.</a:t>
            </a:r>
          </a:p>
          <a:p>
            <a:r>
              <a:rPr lang="en-US" sz="2100" dirty="0">
                <a:ea typeface="+mn-lt"/>
                <a:cs typeface="+mn-lt"/>
              </a:rPr>
              <a:t>Model description:</a:t>
            </a:r>
          </a:p>
          <a:p>
            <a:r>
              <a:rPr lang="en-US" sz="2100" dirty="0">
                <a:ea typeface="+mn-lt"/>
                <a:cs typeface="+mn-lt"/>
              </a:rPr>
              <a:t>Language model: </a:t>
            </a:r>
            <a:r>
              <a:rPr lang="en-US" sz="2100" dirty="0" err="1">
                <a:ea typeface="+mn-lt"/>
                <a:cs typeface="+mn-lt"/>
              </a:rPr>
              <a:t>roberta</a:t>
            </a:r>
            <a:r>
              <a:rPr lang="en-US" sz="2100" dirty="0">
                <a:ea typeface="+mn-lt"/>
                <a:cs typeface="+mn-lt"/>
              </a:rPr>
              <a:t>-base</a:t>
            </a:r>
            <a:br>
              <a:rPr lang="en-US" sz="2100" dirty="0">
                <a:ea typeface="+mn-lt"/>
                <a:cs typeface="+mn-lt"/>
              </a:rPr>
            </a:br>
            <a:r>
              <a:rPr lang="en-US" sz="2100" dirty="0">
                <a:ea typeface="+mn-lt"/>
                <a:cs typeface="+mn-lt"/>
              </a:rPr>
              <a:t>Language: English</a:t>
            </a:r>
            <a:br>
              <a:rPr lang="en-US" sz="2100" dirty="0">
                <a:ea typeface="+mn-lt"/>
                <a:cs typeface="+mn-lt"/>
              </a:rPr>
            </a:br>
            <a:r>
              <a:rPr lang="en-US" sz="2100" dirty="0">
                <a:ea typeface="+mn-lt"/>
                <a:cs typeface="+mn-lt"/>
              </a:rPr>
              <a:t>Downstream-task: Extractive QA</a:t>
            </a:r>
            <a:br>
              <a:rPr lang="en-US" sz="2100" dirty="0">
                <a:ea typeface="+mn-lt"/>
                <a:cs typeface="+mn-lt"/>
              </a:rPr>
            </a:br>
            <a:r>
              <a:rPr lang="en-US" sz="2100" dirty="0">
                <a:ea typeface="+mn-lt"/>
                <a:cs typeface="+mn-lt"/>
              </a:rPr>
              <a:t>Training data: </a:t>
            </a:r>
            <a:r>
              <a:rPr lang="en-US" sz="2100" dirty="0" err="1">
                <a:ea typeface="+mn-lt"/>
                <a:cs typeface="+mn-lt"/>
              </a:rPr>
              <a:t>SQuAD</a:t>
            </a:r>
            <a:r>
              <a:rPr lang="en-US" sz="2100" dirty="0">
                <a:ea typeface="+mn-lt"/>
                <a:cs typeface="+mn-lt"/>
              </a:rPr>
              <a:t> 2.0</a:t>
            </a:r>
            <a:br>
              <a:rPr lang="en-US" sz="2100" dirty="0">
                <a:ea typeface="+mn-lt"/>
                <a:cs typeface="+mn-lt"/>
              </a:rPr>
            </a:br>
            <a:r>
              <a:rPr lang="en-US" sz="2100" dirty="0">
                <a:ea typeface="+mn-lt"/>
                <a:cs typeface="+mn-lt"/>
              </a:rPr>
              <a:t>Eval data: </a:t>
            </a:r>
            <a:r>
              <a:rPr lang="en-US" sz="2100" dirty="0" err="1">
                <a:ea typeface="+mn-lt"/>
                <a:cs typeface="+mn-lt"/>
              </a:rPr>
              <a:t>SQuAD</a:t>
            </a:r>
            <a:r>
              <a:rPr lang="en-US" sz="2100" dirty="0">
                <a:ea typeface="+mn-lt"/>
                <a:cs typeface="+mn-lt"/>
              </a:rPr>
              <a:t> 2.0</a:t>
            </a:r>
            <a:br>
              <a:rPr lang="en-US" sz="2100" dirty="0">
                <a:ea typeface="+mn-lt"/>
                <a:cs typeface="+mn-lt"/>
              </a:rPr>
            </a:br>
            <a:r>
              <a:rPr lang="en-US" sz="2100" dirty="0">
                <a:ea typeface="+mn-lt"/>
                <a:cs typeface="+mn-lt"/>
              </a:rPr>
              <a:t>Infrastructure: 4x Tesla v100</a:t>
            </a:r>
            <a:endParaRPr lang="en-US" sz="2100">
              <a:ea typeface="+mn-lt"/>
              <a:cs typeface="+mn-lt"/>
            </a:endParaRPr>
          </a:p>
          <a:p>
            <a:endParaRPr lang="en-US" sz="21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38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4309-CBCA-D480-5CDF-D905236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F0C8-3C8E-9587-8EBE-2B71E5D2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u="sng" dirty="0"/>
              <a:t>GPT2 model: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GPT-2 is a </a:t>
            </a:r>
            <a:r>
              <a:rPr lang="en-US" b="1" dirty="0">
                <a:ea typeface="+mn-lt"/>
                <a:cs typeface="+mn-lt"/>
              </a:rPr>
              <a:t>transformer-based</a:t>
            </a:r>
            <a:r>
              <a:rPr lang="en-US" dirty="0">
                <a:ea typeface="+mn-lt"/>
                <a:cs typeface="+mn-lt"/>
              </a:rPr>
              <a:t> language model developed by OpenAI, designed to understand and generate human-like text. 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With 1.5 billion parameters, it excels in various natural language tasks, demonstrating impressive text completion, translation, summarization, and question-answering abilities.</a:t>
            </a:r>
          </a:p>
        </p:txBody>
      </p:sp>
    </p:spTree>
    <p:extLst>
      <p:ext uri="{BB962C8B-B14F-4D97-AF65-F5344CB8AC3E}">
        <p14:creationId xmlns:p14="http://schemas.microsoft.com/office/powerpoint/2010/main" val="421265918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MatrixVTI</vt:lpstr>
      <vt:lpstr>DSCI-6011-03 NATURAL LANGUAGE PROCESSING </vt:lpstr>
      <vt:lpstr>UNH Question and Answer Bot</vt:lpstr>
      <vt:lpstr>Statement:</vt:lpstr>
      <vt:lpstr>Approach</vt:lpstr>
      <vt:lpstr>Data collection:</vt:lpstr>
      <vt:lpstr>Vector embedding</vt:lpstr>
      <vt:lpstr>Vector Data Base</vt:lpstr>
      <vt:lpstr>Model selection</vt:lpstr>
      <vt:lpstr>Model selection</vt:lpstr>
      <vt:lpstr>Model selection</vt:lpstr>
      <vt:lpstr>Transformer-based vs path-based architecture</vt:lpstr>
      <vt:lpstr>Model evaluation (Intrinsic)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430</cp:revision>
  <dcterms:created xsi:type="dcterms:W3CDTF">2023-11-28T21:47:11Z</dcterms:created>
  <dcterms:modified xsi:type="dcterms:W3CDTF">2023-11-29T01:30:42Z</dcterms:modified>
</cp:coreProperties>
</file>