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8" r:id="rId7"/>
    <p:sldId id="262" r:id="rId8"/>
    <p:sldId id="259" r:id="rId9"/>
    <p:sldId id="260" r:id="rId10"/>
    <p:sldId id="263"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58236-8710-9095-27B6-D8EE50973097}" v="13" dt="2024-03-07T21:34:08.784"/>
    <p1510:client id="{161CEF4F-AE0C-D6F8-6B80-98A53A56C07B}" v="20" dt="2024-03-08T03:29:53.381"/>
    <p1510:client id="{4C24F4C7-2979-9977-067F-11B8B001598C}" v="86" dt="2024-03-08T01:11:33.334"/>
    <p1510:client id="{506A1344-10B1-95BB-3C58-00C16A15A7BA}" v="197" dt="2024-03-07T19:52:44.064"/>
    <p1510:client id="{5D06A66F-976E-A039-FE63-AF476A4BA8E0}" v="175" dt="2024-03-07T03:37:20.236"/>
    <p1510:client id="{A4604AA1-6B04-26D0-F7BB-3F908631AFF8}" v="11" dt="2024-03-07T21:46:35.563"/>
    <p1510:client id="{E5760C73-0F6B-9262-A4E2-ED212CEF7015}" v="282" dt="2024-03-07T19:47:08.719"/>
    <p1510:client id="{F2A649BD-0520-4C97-3E79-2E84D53B45F9}" v="32" dt="2024-03-07T19:29:43.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EDD371-0B49-4591-B167-AA9DEC7845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2B2E51-69A6-429B-86CA-144AD58D7024}">
      <dgm:prSet/>
      <dgm:spPr/>
      <dgm:t>
        <a:bodyPr/>
        <a:lstStyle/>
        <a:p>
          <a:pPr>
            <a:lnSpc>
              <a:spcPct val="100000"/>
            </a:lnSpc>
          </a:pPr>
          <a:r>
            <a:rPr lang="en-US" b="1"/>
            <a:t>Baseline Budget Scenarios (2020-2022):</a:t>
          </a:r>
          <a:r>
            <a:rPr lang="en-US"/>
            <a:t> Steady growth trajectory with Electronics leading revenue contribution.</a:t>
          </a:r>
        </a:p>
      </dgm:t>
    </dgm:pt>
    <dgm:pt modelId="{C613FAAA-CA86-4C62-B50A-FD575BB32670}" type="parTrans" cxnId="{26BE3AF1-276E-4317-8DC0-584370F7701E}">
      <dgm:prSet/>
      <dgm:spPr/>
      <dgm:t>
        <a:bodyPr/>
        <a:lstStyle/>
        <a:p>
          <a:endParaRPr lang="en-US"/>
        </a:p>
      </dgm:t>
    </dgm:pt>
    <dgm:pt modelId="{005D8E38-BE89-40A2-B188-337DE22FBC30}" type="sibTrans" cxnId="{26BE3AF1-276E-4317-8DC0-584370F7701E}">
      <dgm:prSet/>
      <dgm:spPr/>
      <dgm:t>
        <a:bodyPr/>
        <a:lstStyle/>
        <a:p>
          <a:endParaRPr lang="en-US"/>
        </a:p>
      </dgm:t>
    </dgm:pt>
    <dgm:pt modelId="{8E576063-D12E-428E-8A51-625962146460}">
      <dgm:prSet/>
      <dgm:spPr/>
      <dgm:t>
        <a:bodyPr/>
        <a:lstStyle/>
        <a:p>
          <a:pPr>
            <a:lnSpc>
              <a:spcPct val="100000"/>
            </a:lnSpc>
          </a:pPr>
          <a:r>
            <a:rPr lang="en-US" b="1"/>
            <a:t>Variance Analysis Findings:</a:t>
          </a:r>
          <a:r>
            <a:rPr lang="en-US"/>
            <a:t> Positive and negative trends observed across product categories and regions, influencing revenue forecasting and budget planning.</a:t>
          </a:r>
        </a:p>
      </dgm:t>
    </dgm:pt>
    <dgm:pt modelId="{0C883A5B-A645-49E6-99F7-F8A5E439B710}" type="parTrans" cxnId="{DCBC8D1C-A2AB-4375-863E-E21B4EF0164D}">
      <dgm:prSet/>
      <dgm:spPr/>
      <dgm:t>
        <a:bodyPr/>
        <a:lstStyle/>
        <a:p>
          <a:endParaRPr lang="en-US"/>
        </a:p>
      </dgm:t>
    </dgm:pt>
    <dgm:pt modelId="{1C4CC7FF-93FE-444B-BEE3-E9F829C31F5D}" type="sibTrans" cxnId="{DCBC8D1C-A2AB-4375-863E-E21B4EF0164D}">
      <dgm:prSet/>
      <dgm:spPr/>
      <dgm:t>
        <a:bodyPr/>
        <a:lstStyle/>
        <a:p>
          <a:endParaRPr lang="en-US"/>
        </a:p>
      </dgm:t>
    </dgm:pt>
    <dgm:pt modelId="{54A6CE93-B9DC-439B-BBF9-FBFA20F80CF5}">
      <dgm:prSet/>
      <dgm:spPr/>
      <dgm:t>
        <a:bodyPr/>
        <a:lstStyle/>
        <a:p>
          <a:pPr>
            <a:lnSpc>
              <a:spcPct val="100000"/>
            </a:lnSpc>
          </a:pPr>
          <a:r>
            <a:rPr lang="en-US" b="1"/>
            <a:t>Stretch Budget Scenarios:</a:t>
          </a:r>
          <a:r>
            <a:rPr lang="en-US"/>
            <a:t> Incremental revenue growth projected above baseline forecasts.</a:t>
          </a:r>
        </a:p>
      </dgm:t>
    </dgm:pt>
    <dgm:pt modelId="{71012B22-2683-4F5F-BA78-9F3B7AA3886D}" type="parTrans" cxnId="{F7487B24-14A9-47F2-82F5-A7136977B031}">
      <dgm:prSet/>
      <dgm:spPr/>
      <dgm:t>
        <a:bodyPr/>
        <a:lstStyle/>
        <a:p>
          <a:endParaRPr lang="en-US"/>
        </a:p>
      </dgm:t>
    </dgm:pt>
    <dgm:pt modelId="{2A51C84B-ACA8-4421-B79B-118FA7B2A660}" type="sibTrans" cxnId="{F7487B24-14A9-47F2-82F5-A7136977B031}">
      <dgm:prSet/>
      <dgm:spPr/>
      <dgm:t>
        <a:bodyPr/>
        <a:lstStyle/>
        <a:p>
          <a:endParaRPr lang="en-US"/>
        </a:p>
      </dgm:t>
    </dgm:pt>
    <dgm:pt modelId="{01BBF48B-80BC-4B07-885E-D67D7B3F2E54}">
      <dgm:prSet/>
      <dgm:spPr/>
      <dgm:t>
        <a:bodyPr/>
        <a:lstStyle/>
        <a:p>
          <a:pPr>
            <a:lnSpc>
              <a:spcPct val="100000"/>
            </a:lnSpc>
          </a:pPr>
          <a:r>
            <a:rPr lang="en-US" b="1"/>
            <a:t>New Product Suggestions and Growth Requirements:</a:t>
          </a:r>
          <a:r>
            <a:rPr lang="en-US"/>
            <a:t> Opportunities identified for tech accessories, subscription services, and home entertainment products to drive growth.</a:t>
          </a:r>
        </a:p>
      </dgm:t>
    </dgm:pt>
    <dgm:pt modelId="{303A8C57-1DCE-48F8-96C2-2098A2AAB7EC}" type="parTrans" cxnId="{D41AA824-4687-4B77-BCDE-DEB2631057D8}">
      <dgm:prSet/>
      <dgm:spPr/>
      <dgm:t>
        <a:bodyPr/>
        <a:lstStyle/>
        <a:p>
          <a:endParaRPr lang="en-US"/>
        </a:p>
      </dgm:t>
    </dgm:pt>
    <dgm:pt modelId="{E2932629-3203-4A00-A334-13BBC3084BAA}" type="sibTrans" cxnId="{D41AA824-4687-4B77-BCDE-DEB2631057D8}">
      <dgm:prSet/>
      <dgm:spPr/>
      <dgm:t>
        <a:bodyPr/>
        <a:lstStyle/>
        <a:p>
          <a:endParaRPr lang="en-US"/>
        </a:p>
      </dgm:t>
    </dgm:pt>
    <dgm:pt modelId="{191380D3-24FB-4306-940D-2601B1339D29}" type="pres">
      <dgm:prSet presAssocID="{40EDD371-0B49-4591-B167-AA9DEC784531}" presName="root" presStyleCnt="0">
        <dgm:presLayoutVars>
          <dgm:dir/>
          <dgm:resizeHandles val="exact"/>
        </dgm:presLayoutVars>
      </dgm:prSet>
      <dgm:spPr/>
    </dgm:pt>
    <dgm:pt modelId="{D13AACEE-C19C-4C5F-A873-C3DC8FE15420}" type="pres">
      <dgm:prSet presAssocID="{D22B2E51-69A6-429B-86CA-144AD58D7024}" presName="compNode" presStyleCnt="0"/>
      <dgm:spPr/>
    </dgm:pt>
    <dgm:pt modelId="{E6E9F508-9950-4BE8-B469-5DD60EEFB7B6}" type="pres">
      <dgm:prSet presAssocID="{D22B2E51-69A6-429B-86CA-144AD58D7024}" presName="bgRect" presStyleLbl="bgShp" presStyleIdx="0" presStyleCnt="4"/>
      <dgm:spPr/>
    </dgm:pt>
    <dgm:pt modelId="{BAF4907A-8E5D-4E73-A9D9-F68A7644CBD4}" type="pres">
      <dgm:prSet presAssocID="{D22B2E51-69A6-429B-86CA-144AD58D70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2252DF06-7EDD-4AE9-8C83-771DB4E1ECDB}" type="pres">
      <dgm:prSet presAssocID="{D22B2E51-69A6-429B-86CA-144AD58D7024}" presName="spaceRect" presStyleCnt="0"/>
      <dgm:spPr/>
    </dgm:pt>
    <dgm:pt modelId="{2390E120-9B23-40D5-A407-A98396132583}" type="pres">
      <dgm:prSet presAssocID="{D22B2E51-69A6-429B-86CA-144AD58D7024}" presName="parTx" presStyleLbl="revTx" presStyleIdx="0" presStyleCnt="4">
        <dgm:presLayoutVars>
          <dgm:chMax val="0"/>
          <dgm:chPref val="0"/>
        </dgm:presLayoutVars>
      </dgm:prSet>
      <dgm:spPr/>
    </dgm:pt>
    <dgm:pt modelId="{31CBFCE1-E5CE-49F0-ACB7-6363C08ABA25}" type="pres">
      <dgm:prSet presAssocID="{005D8E38-BE89-40A2-B188-337DE22FBC30}" presName="sibTrans" presStyleCnt="0"/>
      <dgm:spPr/>
    </dgm:pt>
    <dgm:pt modelId="{EF9896A7-831C-4D60-AB5D-1762CC5BFFE3}" type="pres">
      <dgm:prSet presAssocID="{8E576063-D12E-428E-8A51-625962146460}" presName="compNode" presStyleCnt="0"/>
      <dgm:spPr/>
    </dgm:pt>
    <dgm:pt modelId="{C4FC1202-4984-4879-AE60-724B9C846084}" type="pres">
      <dgm:prSet presAssocID="{8E576063-D12E-428E-8A51-625962146460}" presName="bgRect" presStyleLbl="bgShp" presStyleIdx="1" presStyleCnt="4"/>
      <dgm:spPr/>
    </dgm:pt>
    <dgm:pt modelId="{1EE32FB3-12A4-431B-A266-1F312B5F59D8}" type="pres">
      <dgm:prSet presAssocID="{8E576063-D12E-428E-8A51-6259621464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214B68E-9B2C-4F5E-BA4F-D17D68711769}" type="pres">
      <dgm:prSet presAssocID="{8E576063-D12E-428E-8A51-625962146460}" presName="spaceRect" presStyleCnt="0"/>
      <dgm:spPr/>
    </dgm:pt>
    <dgm:pt modelId="{B72A7402-2860-4F3C-BA7C-F4B677194107}" type="pres">
      <dgm:prSet presAssocID="{8E576063-D12E-428E-8A51-625962146460}" presName="parTx" presStyleLbl="revTx" presStyleIdx="1" presStyleCnt="4">
        <dgm:presLayoutVars>
          <dgm:chMax val="0"/>
          <dgm:chPref val="0"/>
        </dgm:presLayoutVars>
      </dgm:prSet>
      <dgm:spPr/>
    </dgm:pt>
    <dgm:pt modelId="{498C2BD7-DD9F-4BEC-A4A1-7E512F2F27B7}" type="pres">
      <dgm:prSet presAssocID="{1C4CC7FF-93FE-444B-BEE3-E9F829C31F5D}" presName="sibTrans" presStyleCnt="0"/>
      <dgm:spPr/>
    </dgm:pt>
    <dgm:pt modelId="{A74088C4-B0A0-49B6-ACD6-A4DD336DED05}" type="pres">
      <dgm:prSet presAssocID="{54A6CE93-B9DC-439B-BBF9-FBFA20F80CF5}" presName="compNode" presStyleCnt="0"/>
      <dgm:spPr/>
    </dgm:pt>
    <dgm:pt modelId="{C257B2BC-8DDB-4373-8F57-4F6EB85BB0CF}" type="pres">
      <dgm:prSet presAssocID="{54A6CE93-B9DC-439B-BBF9-FBFA20F80CF5}" presName="bgRect" presStyleLbl="bgShp" presStyleIdx="2" presStyleCnt="4"/>
      <dgm:spPr/>
    </dgm:pt>
    <dgm:pt modelId="{D66CBAC9-4BF5-4177-8940-0EA5D1DB3EF3}" type="pres">
      <dgm:prSet presAssocID="{54A6CE93-B9DC-439B-BBF9-FBFA20F80C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F3BAD4F-9757-42AE-A0B7-C9FB1F7E5705}" type="pres">
      <dgm:prSet presAssocID="{54A6CE93-B9DC-439B-BBF9-FBFA20F80CF5}" presName="spaceRect" presStyleCnt="0"/>
      <dgm:spPr/>
    </dgm:pt>
    <dgm:pt modelId="{010E4ECA-ACF4-43B6-971B-E302EB204E18}" type="pres">
      <dgm:prSet presAssocID="{54A6CE93-B9DC-439B-BBF9-FBFA20F80CF5}" presName="parTx" presStyleLbl="revTx" presStyleIdx="2" presStyleCnt="4">
        <dgm:presLayoutVars>
          <dgm:chMax val="0"/>
          <dgm:chPref val="0"/>
        </dgm:presLayoutVars>
      </dgm:prSet>
      <dgm:spPr/>
    </dgm:pt>
    <dgm:pt modelId="{1173B0D3-9373-48E7-B25E-DCBEB45C4356}" type="pres">
      <dgm:prSet presAssocID="{2A51C84B-ACA8-4421-B79B-118FA7B2A660}" presName="sibTrans" presStyleCnt="0"/>
      <dgm:spPr/>
    </dgm:pt>
    <dgm:pt modelId="{6BADB56C-382A-4773-9705-D84D234936F6}" type="pres">
      <dgm:prSet presAssocID="{01BBF48B-80BC-4B07-885E-D67D7B3F2E54}" presName="compNode" presStyleCnt="0"/>
      <dgm:spPr/>
    </dgm:pt>
    <dgm:pt modelId="{12A9A109-1406-4A2D-9092-E49B9E0ED057}" type="pres">
      <dgm:prSet presAssocID="{01BBF48B-80BC-4B07-885E-D67D7B3F2E54}" presName="bgRect" presStyleLbl="bgShp" presStyleIdx="3" presStyleCnt="4"/>
      <dgm:spPr/>
    </dgm:pt>
    <dgm:pt modelId="{D274303E-FE48-44C9-8C87-232DBDABB468}" type="pres">
      <dgm:prSet presAssocID="{01BBF48B-80BC-4B07-885E-D67D7B3F2E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ttle"/>
        </a:ext>
      </dgm:extLst>
    </dgm:pt>
    <dgm:pt modelId="{B3F935B5-1F4A-4A4B-B80F-3920FD6666B2}" type="pres">
      <dgm:prSet presAssocID="{01BBF48B-80BC-4B07-885E-D67D7B3F2E54}" presName="spaceRect" presStyleCnt="0"/>
      <dgm:spPr/>
    </dgm:pt>
    <dgm:pt modelId="{9D4269F5-2BC3-46A8-BA37-88E6EC7687CE}" type="pres">
      <dgm:prSet presAssocID="{01BBF48B-80BC-4B07-885E-D67D7B3F2E54}" presName="parTx" presStyleLbl="revTx" presStyleIdx="3" presStyleCnt="4">
        <dgm:presLayoutVars>
          <dgm:chMax val="0"/>
          <dgm:chPref val="0"/>
        </dgm:presLayoutVars>
      </dgm:prSet>
      <dgm:spPr/>
    </dgm:pt>
  </dgm:ptLst>
  <dgm:cxnLst>
    <dgm:cxn modelId="{DCBC8D1C-A2AB-4375-863E-E21B4EF0164D}" srcId="{40EDD371-0B49-4591-B167-AA9DEC784531}" destId="{8E576063-D12E-428E-8A51-625962146460}" srcOrd="1" destOrd="0" parTransId="{0C883A5B-A645-49E6-99F7-F8A5E439B710}" sibTransId="{1C4CC7FF-93FE-444B-BEE3-E9F829C31F5D}"/>
    <dgm:cxn modelId="{F7487B24-14A9-47F2-82F5-A7136977B031}" srcId="{40EDD371-0B49-4591-B167-AA9DEC784531}" destId="{54A6CE93-B9DC-439B-BBF9-FBFA20F80CF5}" srcOrd="2" destOrd="0" parTransId="{71012B22-2683-4F5F-BA78-9F3B7AA3886D}" sibTransId="{2A51C84B-ACA8-4421-B79B-118FA7B2A660}"/>
    <dgm:cxn modelId="{D41AA824-4687-4B77-BCDE-DEB2631057D8}" srcId="{40EDD371-0B49-4591-B167-AA9DEC784531}" destId="{01BBF48B-80BC-4B07-885E-D67D7B3F2E54}" srcOrd="3" destOrd="0" parTransId="{303A8C57-1DCE-48F8-96C2-2098A2AAB7EC}" sibTransId="{E2932629-3203-4A00-A334-13BBC3084BAA}"/>
    <dgm:cxn modelId="{2C473270-3914-47A3-9AA4-079FDABC5982}" type="presOf" srcId="{8E576063-D12E-428E-8A51-625962146460}" destId="{B72A7402-2860-4F3C-BA7C-F4B677194107}" srcOrd="0" destOrd="0" presId="urn:microsoft.com/office/officeart/2018/2/layout/IconVerticalSolidList"/>
    <dgm:cxn modelId="{D79AD553-A604-4EF5-90C6-2CA60FD49F36}" type="presOf" srcId="{54A6CE93-B9DC-439B-BBF9-FBFA20F80CF5}" destId="{010E4ECA-ACF4-43B6-971B-E302EB204E18}" srcOrd="0" destOrd="0" presId="urn:microsoft.com/office/officeart/2018/2/layout/IconVerticalSolidList"/>
    <dgm:cxn modelId="{CCD716AF-C158-411F-8AF6-96ED33C30F11}" type="presOf" srcId="{D22B2E51-69A6-429B-86CA-144AD58D7024}" destId="{2390E120-9B23-40D5-A407-A98396132583}" srcOrd="0" destOrd="0" presId="urn:microsoft.com/office/officeart/2018/2/layout/IconVerticalSolidList"/>
    <dgm:cxn modelId="{DDCB82CE-80FD-43C9-9011-1D92103010E4}" type="presOf" srcId="{40EDD371-0B49-4591-B167-AA9DEC784531}" destId="{191380D3-24FB-4306-940D-2601B1339D29}" srcOrd="0" destOrd="0" presId="urn:microsoft.com/office/officeart/2018/2/layout/IconVerticalSolidList"/>
    <dgm:cxn modelId="{753A12D4-37AA-4521-938E-DF2C1B18ACAF}" type="presOf" srcId="{01BBF48B-80BC-4B07-885E-D67D7B3F2E54}" destId="{9D4269F5-2BC3-46A8-BA37-88E6EC7687CE}" srcOrd="0" destOrd="0" presId="urn:microsoft.com/office/officeart/2018/2/layout/IconVerticalSolidList"/>
    <dgm:cxn modelId="{26BE3AF1-276E-4317-8DC0-584370F7701E}" srcId="{40EDD371-0B49-4591-B167-AA9DEC784531}" destId="{D22B2E51-69A6-429B-86CA-144AD58D7024}" srcOrd="0" destOrd="0" parTransId="{C613FAAA-CA86-4C62-B50A-FD575BB32670}" sibTransId="{005D8E38-BE89-40A2-B188-337DE22FBC30}"/>
    <dgm:cxn modelId="{AD6367E0-CE48-4516-A27E-93B93754D824}" type="presParOf" srcId="{191380D3-24FB-4306-940D-2601B1339D29}" destId="{D13AACEE-C19C-4C5F-A873-C3DC8FE15420}" srcOrd="0" destOrd="0" presId="urn:microsoft.com/office/officeart/2018/2/layout/IconVerticalSolidList"/>
    <dgm:cxn modelId="{7F2AED28-ED84-4998-B67B-384B2C4F5FA7}" type="presParOf" srcId="{D13AACEE-C19C-4C5F-A873-C3DC8FE15420}" destId="{E6E9F508-9950-4BE8-B469-5DD60EEFB7B6}" srcOrd="0" destOrd="0" presId="urn:microsoft.com/office/officeart/2018/2/layout/IconVerticalSolidList"/>
    <dgm:cxn modelId="{711D406B-2EA7-46AA-B95E-4E94AEB6C3A4}" type="presParOf" srcId="{D13AACEE-C19C-4C5F-A873-C3DC8FE15420}" destId="{BAF4907A-8E5D-4E73-A9D9-F68A7644CBD4}" srcOrd="1" destOrd="0" presId="urn:microsoft.com/office/officeart/2018/2/layout/IconVerticalSolidList"/>
    <dgm:cxn modelId="{C962956D-9F5C-491B-88E0-C3F7E8B4B709}" type="presParOf" srcId="{D13AACEE-C19C-4C5F-A873-C3DC8FE15420}" destId="{2252DF06-7EDD-4AE9-8C83-771DB4E1ECDB}" srcOrd="2" destOrd="0" presId="urn:microsoft.com/office/officeart/2018/2/layout/IconVerticalSolidList"/>
    <dgm:cxn modelId="{9CE8435D-C8E1-4646-B23B-8379009D25C3}" type="presParOf" srcId="{D13AACEE-C19C-4C5F-A873-C3DC8FE15420}" destId="{2390E120-9B23-40D5-A407-A98396132583}" srcOrd="3" destOrd="0" presId="urn:microsoft.com/office/officeart/2018/2/layout/IconVerticalSolidList"/>
    <dgm:cxn modelId="{0C8AAAE9-E18C-4386-80C2-100F5CAD3E2D}" type="presParOf" srcId="{191380D3-24FB-4306-940D-2601B1339D29}" destId="{31CBFCE1-E5CE-49F0-ACB7-6363C08ABA25}" srcOrd="1" destOrd="0" presId="urn:microsoft.com/office/officeart/2018/2/layout/IconVerticalSolidList"/>
    <dgm:cxn modelId="{134C625F-0C9B-4213-B27B-8D468737597A}" type="presParOf" srcId="{191380D3-24FB-4306-940D-2601B1339D29}" destId="{EF9896A7-831C-4D60-AB5D-1762CC5BFFE3}" srcOrd="2" destOrd="0" presId="urn:microsoft.com/office/officeart/2018/2/layout/IconVerticalSolidList"/>
    <dgm:cxn modelId="{7080CD06-AAE5-4635-BFA5-959D3E456A40}" type="presParOf" srcId="{EF9896A7-831C-4D60-AB5D-1762CC5BFFE3}" destId="{C4FC1202-4984-4879-AE60-724B9C846084}" srcOrd="0" destOrd="0" presId="urn:microsoft.com/office/officeart/2018/2/layout/IconVerticalSolidList"/>
    <dgm:cxn modelId="{7CACFE00-00B3-4549-A3D1-2169A72B5E72}" type="presParOf" srcId="{EF9896A7-831C-4D60-AB5D-1762CC5BFFE3}" destId="{1EE32FB3-12A4-431B-A266-1F312B5F59D8}" srcOrd="1" destOrd="0" presId="urn:microsoft.com/office/officeart/2018/2/layout/IconVerticalSolidList"/>
    <dgm:cxn modelId="{8B185A28-3CA1-4061-9FBA-B34915C4A827}" type="presParOf" srcId="{EF9896A7-831C-4D60-AB5D-1762CC5BFFE3}" destId="{B214B68E-9B2C-4F5E-BA4F-D17D68711769}" srcOrd="2" destOrd="0" presId="urn:microsoft.com/office/officeart/2018/2/layout/IconVerticalSolidList"/>
    <dgm:cxn modelId="{3A68B55E-A5ED-488E-8619-5E4A6013F26A}" type="presParOf" srcId="{EF9896A7-831C-4D60-AB5D-1762CC5BFFE3}" destId="{B72A7402-2860-4F3C-BA7C-F4B677194107}" srcOrd="3" destOrd="0" presId="urn:microsoft.com/office/officeart/2018/2/layout/IconVerticalSolidList"/>
    <dgm:cxn modelId="{3935021F-C384-4655-A828-89FB645DC932}" type="presParOf" srcId="{191380D3-24FB-4306-940D-2601B1339D29}" destId="{498C2BD7-DD9F-4BEC-A4A1-7E512F2F27B7}" srcOrd="3" destOrd="0" presId="urn:microsoft.com/office/officeart/2018/2/layout/IconVerticalSolidList"/>
    <dgm:cxn modelId="{33B20E7F-5859-4BFB-BDFC-85A0D8EB2AD7}" type="presParOf" srcId="{191380D3-24FB-4306-940D-2601B1339D29}" destId="{A74088C4-B0A0-49B6-ACD6-A4DD336DED05}" srcOrd="4" destOrd="0" presId="urn:microsoft.com/office/officeart/2018/2/layout/IconVerticalSolidList"/>
    <dgm:cxn modelId="{70753328-491C-47FF-83C5-E29C291A38BB}" type="presParOf" srcId="{A74088C4-B0A0-49B6-ACD6-A4DD336DED05}" destId="{C257B2BC-8DDB-4373-8F57-4F6EB85BB0CF}" srcOrd="0" destOrd="0" presId="urn:microsoft.com/office/officeart/2018/2/layout/IconVerticalSolidList"/>
    <dgm:cxn modelId="{84D8ED82-B548-4D1F-AAC9-84A24A161756}" type="presParOf" srcId="{A74088C4-B0A0-49B6-ACD6-A4DD336DED05}" destId="{D66CBAC9-4BF5-4177-8940-0EA5D1DB3EF3}" srcOrd="1" destOrd="0" presId="urn:microsoft.com/office/officeart/2018/2/layout/IconVerticalSolidList"/>
    <dgm:cxn modelId="{C3B88390-C199-4EE5-B1E2-22E7A176579E}" type="presParOf" srcId="{A74088C4-B0A0-49B6-ACD6-A4DD336DED05}" destId="{1F3BAD4F-9757-42AE-A0B7-C9FB1F7E5705}" srcOrd="2" destOrd="0" presId="urn:microsoft.com/office/officeart/2018/2/layout/IconVerticalSolidList"/>
    <dgm:cxn modelId="{1DD4BB97-53C6-40A7-83EC-9E3E4A11ED45}" type="presParOf" srcId="{A74088C4-B0A0-49B6-ACD6-A4DD336DED05}" destId="{010E4ECA-ACF4-43B6-971B-E302EB204E18}" srcOrd="3" destOrd="0" presId="urn:microsoft.com/office/officeart/2018/2/layout/IconVerticalSolidList"/>
    <dgm:cxn modelId="{47C9EF8B-5A71-4836-A6AC-1A5C0D21DD31}" type="presParOf" srcId="{191380D3-24FB-4306-940D-2601B1339D29}" destId="{1173B0D3-9373-48E7-B25E-DCBEB45C4356}" srcOrd="5" destOrd="0" presId="urn:microsoft.com/office/officeart/2018/2/layout/IconVerticalSolidList"/>
    <dgm:cxn modelId="{82C9316E-A620-4EE2-AE40-4430BC7813F7}" type="presParOf" srcId="{191380D3-24FB-4306-940D-2601B1339D29}" destId="{6BADB56C-382A-4773-9705-D84D234936F6}" srcOrd="6" destOrd="0" presId="urn:microsoft.com/office/officeart/2018/2/layout/IconVerticalSolidList"/>
    <dgm:cxn modelId="{280BD9AD-72C8-47F0-A420-80AADA98C241}" type="presParOf" srcId="{6BADB56C-382A-4773-9705-D84D234936F6}" destId="{12A9A109-1406-4A2D-9092-E49B9E0ED057}" srcOrd="0" destOrd="0" presId="urn:microsoft.com/office/officeart/2018/2/layout/IconVerticalSolidList"/>
    <dgm:cxn modelId="{F7435C67-93CD-4001-A521-3CA704EB477D}" type="presParOf" srcId="{6BADB56C-382A-4773-9705-D84D234936F6}" destId="{D274303E-FE48-44C9-8C87-232DBDABB468}" srcOrd="1" destOrd="0" presId="urn:microsoft.com/office/officeart/2018/2/layout/IconVerticalSolidList"/>
    <dgm:cxn modelId="{5223FEDA-E831-48BA-AE1D-0E2D4F2AEAAF}" type="presParOf" srcId="{6BADB56C-382A-4773-9705-D84D234936F6}" destId="{B3F935B5-1F4A-4A4B-B80F-3920FD6666B2}" srcOrd="2" destOrd="0" presId="urn:microsoft.com/office/officeart/2018/2/layout/IconVerticalSolidList"/>
    <dgm:cxn modelId="{C65B0ED3-D1C9-4380-A019-FA556F78B890}" type="presParOf" srcId="{6BADB56C-382A-4773-9705-D84D234936F6}" destId="{9D4269F5-2BC3-46A8-BA37-88E6EC7687C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C2107B-ADA3-4ECD-A9E2-C2CB78845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8559BE-E162-4F9B-87C8-A6DD3BD4C8D4}">
      <dgm:prSet/>
      <dgm:spPr/>
      <dgm:t>
        <a:bodyPr/>
        <a:lstStyle/>
        <a:p>
          <a:pPr>
            <a:lnSpc>
              <a:spcPct val="100000"/>
            </a:lnSpc>
          </a:pPr>
          <a:r>
            <a:rPr lang="en-US"/>
            <a:t>Revenue growth that is consistent across all regions from the year 2020 to the year 2022.</a:t>
          </a:r>
        </a:p>
      </dgm:t>
    </dgm:pt>
    <dgm:pt modelId="{0316CB19-DA1B-4177-B3C4-D0C19F331652}" type="parTrans" cxnId="{7B8612F6-346B-4376-84A5-192369B8A3CE}">
      <dgm:prSet/>
      <dgm:spPr/>
      <dgm:t>
        <a:bodyPr/>
        <a:lstStyle/>
        <a:p>
          <a:endParaRPr lang="en-US"/>
        </a:p>
      </dgm:t>
    </dgm:pt>
    <dgm:pt modelId="{40796775-1A89-4D7C-B3AE-E432DE1A6BCD}" type="sibTrans" cxnId="{7B8612F6-346B-4376-84A5-192369B8A3CE}">
      <dgm:prSet/>
      <dgm:spPr/>
      <dgm:t>
        <a:bodyPr/>
        <a:lstStyle/>
        <a:p>
          <a:pPr>
            <a:lnSpc>
              <a:spcPct val="100000"/>
            </a:lnSpc>
          </a:pPr>
          <a:endParaRPr lang="en-US"/>
        </a:p>
      </dgm:t>
    </dgm:pt>
    <dgm:pt modelId="{53C4B2A0-F58C-4883-A028-C23B46AD9D38}">
      <dgm:prSet/>
      <dgm:spPr/>
      <dgm:t>
        <a:bodyPr/>
        <a:lstStyle/>
        <a:p>
          <a:pPr>
            <a:lnSpc>
              <a:spcPct val="100000"/>
            </a:lnSpc>
          </a:pPr>
          <a:r>
            <a:rPr lang="en-US"/>
            <a:t>Even if every area grows, not all of them do it at the same rate. Although some regions, like the Northeast and Web category, display faster growth rates and larger absolute sales figures, others, like the Southeast and Southwest, display slower growth rates.</a:t>
          </a:r>
        </a:p>
      </dgm:t>
    </dgm:pt>
    <dgm:pt modelId="{A6F792C2-F52D-41BB-A03F-A799CE960520}" type="parTrans" cxnId="{B3CEC4F0-06B7-41EB-927F-2E09608EAB11}">
      <dgm:prSet/>
      <dgm:spPr/>
      <dgm:t>
        <a:bodyPr/>
        <a:lstStyle/>
        <a:p>
          <a:endParaRPr lang="en-US"/>
        </a:p>
      </dgm:t>
    </dgm:pt>
    <dgm:pt modelId="{A54EE291-3FC8-4B12-98D2-9D7C799D3ED9}" type="sibTrans" cxnId="{B3CEC4F0-06B7-41EB-927F-2E09608EAB11}">
      <dgm:prSet/>
      <dgm:spPr/>
      <dgm:t>
        <a:bodyPr/>
        <a:lstStyle/>
        <a:p>
          <a:pPr>
            <a:lnSpc>
              <a:spcPct val="100000"/>
            </a:lnSpc>
          </a:pPr>
          <a:endParaRPr lang="en-US"/>
        </a:p>
      </dgm:t>
    </dgm:pt>
    <dgm:pt modelId="{A8A925D7-6D2E-4362-96B2-E62FD852742B}">
      <dgm:prSet/>
      <dgm:spPr/>
      <dgm:t>
        <a:bodyPr/>
        <a:lstStyle/>
        <a:p>
          <a:pPr>
            <a:lnSpc>
              <a:spcPct val="100000"/>
            </a:lnSpc>
          </a:pPr>
          <a:r>
            <a:rPr lang="en-US"/>
            <a:t>Additional predictions of revenue provide the opportunity to gain insights into future growth plans.</a:t>
          </a:r>
        </a:p>
      </dgm:t>
    </dgm:pt>
    <dgm:pt modelId="{A1A69706-5A82-4031-9029-C284A2B14F9A}" type="parTrans" cxnId="{1FC92F22-A6E9-42B6-B4BF-52CC5A6CF188}">
      <dgm:prSet/>
      <dgm:spPr/>
      <dgm:t>
        <a:bodyPr/>
        <a:lstStyle/>
        <a:p>
          <a:endParaRPr lang="en-US"/>
        </a:p>
      </dgm:t>
    </dgm:pt>
    <dgm:pt modelId="{359F0DB0-53B0-4C61-9E64-02D7830811B1}" type="sibTrans" cxnId="{1FC92F22-A6E9-42B6-B4BF-52CC5A6CF188}">
      <dgm:prSet/>
      <dgm:spPr/>
      <dgm:t>
        <a:bodyPr/>
        <a:lstStyle/>
        <a:p>
          <a:endParaRPr lang="en-US"/>
        </a:p>
      </dgm:t>
    </dgm:pt>
    <dgm:pt modelId="{223CF435-27C9-448F-A9D3-E21678DE9611}" type="pres">
      <dgm:prSet presAssocID="{AAC2107B-ADA3-4ECD-A9E2-C2CB78845D5E}" presName="linear" presStyleCnt="0">
        <dgm:presLayoutVars>
          <dgm:animLvl val="lvl"/>
          <dgm:resizeHandles val="exact"/>
        </dgm:presLayoutVars>
      </dgm:prSet>
      <dgm:spPr/>
    </dgm:pt>
    <dgm:pt modelId="{B75DC2ED-1DCD-4521-8D15-32189D7A4579}" type="pres">
      <dgm:prSet presAssocID="{288559BE-E162-4F9B-87C8-A6DD3BD4C8D4}" presName="parentText" presStyleLbl="node1" presStyleIdx="0" presStyleCnt="3">
        <dgm:presLayoutVars>
          <dgm:chMax val="0"/>
          <dgm:bulletEnabled val="1"/>
        </dgm:presLayoutVars>
      </dgm:prSet>
      <dgm:spPr/>
    </dgm:pt>
    <dgm:pt modelId="{AEE56057-3641-4E4D-BA0E-D2A898073385}" type="pres">
      <dgm:prSet presAssocID="{40796775-1A89-4D7C-B3AE-E432DE1A6BCD}" presName="spacer" presStyleCnt="0"/>
      <dgm:spPr/>
    </dgm:pt>
    <dgm:pt modelId="{8608F10A-0CB9-4041-BDF5-B545AAE9D4A5}" type="pres">
      <dgm:prSet presAssocID="{53C4B2A0-F58C-4883-A028-C23B46AD9D38}" presName="parentText" presStyleLbl="node1" presStyleIdx="1" presStyleCnt="3">
        <dgm:presLayoutVars>
          <dgm:chMax val="0"/>
          <dgm:bulletEnabled val="1"/>
        </dgm:presLayoutVars>
      </dgm:prSet>
      <dgm:spPr/>
    </dgm:pt>
    <dgm:pt modelId="{F00EF73E-DE2E-4D69-847F-971F4A1B827A}" type="pres">
      <dgm:prSet presAssocID="{A54EE291-3FC8-4B12-98D2-9D7C799D3ED9}" presName="spacer" presStyleCnt="0"/>
      <dgm:spPr/>
    </dgm:pt>
    <dgm:pt modelId="{B5214FD0-8C46-425B-B689-4B10394BE36B}" type="pres">
      <dgm:prSet presAssocID="{A8A925D7-6D2E-4362-96B2-E62FD852742B}" presName="parentText" presStyleLbl="node1" presStyleIdx="2" presStyleCnt="3">
        <dgm:presLayoutVars>
          <dgm:chMax val="0"/>
          <dgm:bulletEnabled val="1"/>
        </dgm:presLayoutVars>
      </dgm:prSet>
      <dgm:spPr/>
    </dgm:pt>
  </dgm:ptLst>
  <dgm:cxnLst>
    <dgm:cxn modelId="{97C0CE1B-2F5D-4682-8A00-BF7AFDC1DCE1}" type="presOf" srcId="{53C4B2A0-F58C-4883-A028-C23B46AD9D38}" destId="{8608F10A-0CB9-4041-BDF5-B545AAE9D4A5}" srcOrd="0" destOrd="0" presId="urn:microsoft.com/office/officeart/2005/8/layout/vList2"/>
    <dgm:cxn modelId="{1FC92F22-A6E9-42B6-B4BF-52CC5A6CF188}" srcId="{AAC2107B-ADA3-4ECD-A9E2-C2CB78845D5E}" destId="{A8A925D7-6D2E-4362-96B2-E62FD852742B}" srcOrd="2" destOrd="0" parTransId="{A1A69706-5A82-4031-9029-C284A2B14F9A}" sibTransId="{359F0DB0-53B0-4C61-9E64-02D7830811B1}"/>
    <dgm:cxn modelId="{08D7AA2D-0243-40AF-8414-4656B232AC18}" type="presOf" srcId="{A8A925D7-6D2E-4362-96B2-E62FD852742B}" destId="{B5214FD0-8C46-425B-B689-4B10394BE36B}" srcOrd="0" destOrd="0" presId="urn:microsoft.com/office/officeart/2005/8/layout/vList2"/>
    <dgm:cxn modelId="{ADEA9AEF-E9E3-495A-90A2-6CEDE8D4E8FE}" type="presOf" srcId="{AAC2107B-ADA3-4ECD-A9E2-C2CB78845D5E}" destId="{223CF435-27C9-448F-A9D3-E21678DE9611}" srcOrd="0" destOrd="0" presId="urn:microsoft.com/office/officeart/2005/8/layout/vList2"/>
    <dgm:cxn modelId="{B3CEC4F0-06B7-41EB-927F-2E09608EAB11}" srcId="{AAC2107B-ADA3-4ECD-A9E2-C2CB78845D5E}" destId="{53C4B2A0-F58C-4883-A028-C23B46AD9D38}" srcOrd="1" destOrd="0" parTransId="{A6F792C2-F52D-41BB-A03F-A799CE960520}" sibTransId="{A54EE291-3FC8-4B12-98D2-9D7C799D3ED9}"/>
    <dgm:cxn modelId="{7B8612F6-346B-4376-84A5-192369B8A3CE}" srcId="{AAC2107B-ADA3-4ECD-A9E2-C2CB78845D5E}" destId="{288559BE-E162-4F9B-87C8-A6DD3BD4C8D4}" srcOrd="0" destOrd="0" parTransId="{0316CB19-DA1B-4177-B3C4-D0C19F331652}" sibTransId="{40796775-1A89-4D7C-B3AE-E432DE1A6BCD}"/>
    <dgm:cxn modelId="{29AD5EFA-C73D-4AD0-9F7F-C937685161D0}" type="presOf" srcId="{288559BE-E162-4F9B-87C8-A6DD3BD4C8D4}" destId="{B75DC2ED-1DCD-4521-8D15-32189D7A4579}" srcOrd="0" destOrd="0" presId="urn:microsoft.com/office/officeart/2005/8/layout/vList2"/>
    <dgm:cxn modelId="{76B40EAA-9DFC-4118-8ABE-20CBD2EB1539}" type="presParOf" srcId="{223CF435-27C9-448F-A9D3-E21678DE9611}" destId="{B75DC2ED-1DCD-4521-8D15-32189D7A4579}" srcOrd="0" destOrd="0" presId="urn:microsoft.com/office/officeart/2005/8/layout/vList2"/>
    <dgm:cxn modelId="{36872F15-434D-4A1C-8EB4-1EE8E46B63AC}" type="presParOf" srcId="{223CF435-27C9-448F-A9D3-E21678DE9611}" destId="{AEE56057-3641-4E4D-BA0E-D2A898073385}" srcOrd="1" destOrd="0" presId="urn:microsoft.com/office/officeart/2005/8/layout/vList2"/>
    <dgm:cxn modelId="{09A8E4ED-26B3-4EDD-BDCC-4140D04B42C7}" type="presParOf" srcId="{223CF435-27C9-448F-A9D3-E21678DE9611}" destId="{8608F10A-0CB9-4041-BDF5-B545AAE9D4A5}" srcOrd="2" destOrd="0" presId="urn:microsoft.com/office/officeart/2005/8/layout/vList2"/>
    <dgm:cxn modelId="{FCBEAC64-09AA-4354-8AEA-FF267A3A7369}" type="presParOf" srcId="{223CF435-27C9-448F-A9D3-E21678DE9611}" destId="{F00EF73E-DE2E-4D69-847F-971F4A1B827A}" srcOrd="3" destOrd="0" presId="urn:microsoft.com/office/officeart/2005/8/layout/vList2"/>
    <dgm:cxn modelId="{C3DC4BE9-D765-465A-81D3-8497EBC6F1BF}" type="presParOf" srcId="{223CF435-27C9-448F-A9D3-E21678DE9611}" destId="{B5214FD0-8C46-425B-B689-4B10394BE36B}"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1DFA-F5AB-4E02-9754-91C48A1F5ED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B130047-F119-4145-829D-9EABCDE59148}">
      <dgm:prSet/>
      <dgm:spPr/>
      <dgm:t>
        <a:bodyPr/>
        <a:lstStyle/>
        <a:p>
          <a:pPr>
            <a:lnSpc>
              <a:spcPct val="100000"/>
            </a:lnSpc>
          </a:pPr>
          <a:r>
            <a:rPr lang="en-US"/>
            <a:t>There is a clear upward trend in revenue from 2020 to 2022 across all product categories, which bodes well for the growth of the market and the demand from consumers.</a:t>
          </a:r>
        </a:p>
      </dgm:t>
    </dgm:pt>
    <dgm:pt modelId="{26DEDB67-582E-4E53-B1B3-45E4D8773863}" type="parTrans" cxnId="{4D0BE72B-19F7-4813-ADA9-72CFF7BCE467}">
      <dgm:prSet/>
      <dgm:spPr/>
      <dgm:t>
        <a:bodyPr/>
        <a:lstStyle/>
        <a:p>
          <a:endParaRPr lang="en-US"/>
        </a:p>
      </dgm:t>
    </dgm:pt>
    <dgm:pt modelId="{81EA877C-7205-498E-A7B3-E464D40114CE}" type="sibTrans" cxnId="{4D0BE72B-19F7-4813-ADA9-72CFF7BCE467}">
      <dgm:prSet/>
      <dgm:spPr/>
      <dgm:t>
        <a:bodyPr/>
        <a:lstStyle/>
        <a:p>
          <a:pPr>
            <a:lnSpc>
              <a:spcPct val="100000"/>
            </a:lnSpc>
          </a:pPr>
          <a:endParaRPr lang="en-US"/>
        </a:p>
      </dgm:t>
    </dgm:pt>
    <dgm:pt modelId="{30AB638F-65CA-4BE6-8ED0-2B4F28C80151}">
      <dgm:prSet/>
      <dgm:spPr/>
      <dgm:t>
        <a:bodyPr/>
        <a:lstStyle/>
        <a:p>
          <a:pPr>
            <a:lnSpc>
              <a:spcPct val="100000"/>
            </a:lnSpc>
          </a:pPr>
          <a:r>
            <a:rPr lang="en-US"/>
            <a:t>With 5%, 10%, and 15% increments, the potential impact of incremental revenue grows, revealing how each category's revenue scales.</a:t>
          </a:r>
        </a:p>
      </dgm:t>
    </dgm:pt>
    <dgm:pt modelId="{2A25817A-140A-4063-8F17-BF795861C23C}" type="parTrans" cxnId="{A634A5E2-9212-4F30-8615-C466DBD3E6AD}">
      <dgm:prSet/>
      <dgm:spPr/>
      <dgm:t>
        <a:bodyPr/>
        <a:lstStyle/>
        <a:p>
          <a:endParaRPr lang="en-US"/>
        </a:p>
      </dgm:t>
    </dgm:pt>
    <dgm:pt modelId="{E32062B9-A191-4000-BF6C-BC9F07F39A4A}" type="sibTrans" cxnId="{A634A5E2-9212-4F30-8615-C466DBD3E6AD}">
      <dgm:prSet/>
      <dgm:spPr/>
      <dgm:t>
        <a:bodyPr/>
        <a:lstStyle/>
        <a:p>
          <a:pPr>
            <a:lnSpc>
              <a:spcPct val="100000"/>
            </a:lnSpc>
          </a:pPr>
          <a:endParaRPr lang="en-US"/>
        </a:p>
      </dgm:t>
    </dgm:pt>
    <dgm:pt modelId="{269250CF-33EB-404B-B679-981352F21B86}">
      <dgm:prSet/>
      <dgm:spPr/>
      <dgm:t>
        <a:bodyPr/>
        <a:lstStyle/>
        <a:p>
          <a:pPr>
            <a:lnSpc>
              <a:spcPct val="100000"/>
            </a:lnSpc>
          </a:pPr>
          <a:r>
            <a:rPr lang="en-US"/>
            <a:t>A company's long-term success depends on its ability to use the insights provided by its revenue forecasts to make educated decisions and launch strategic projects that will bring in more money.</a:t>
          </a:r>
        </a:p>
      </dgm:t>
    </dgm:pt>
    <dgm:pt modelId="{54EABC41-8574-49D9-B0CF-485E8E2FA1C4}" type="parTrans" cxnId="{2AE3453E-3985-4276-8885-CDA489A4EF05}">
      <dgm:prSet/>
      <dgm:spPr/>
      <dgm:t>
        <a:bodyPr/>
        <a:lstStyle/>
        <a:p>
          <a:endParaRPr lang="en-US"/>
        </a:p>
      </dgm:t>
    </dgm:pt>
    <dgm:pt modelId="{06E1FB48-3E40-4F21-A7A6-12D1FEFD6519}" type="sibTrans" cxnId="{2AE3453E-3985-4276-8885-CDA489A4EF05}">
      <dgm:prSet/>
      <dgm:spPr/>
      <dgm:t>
        <a:bodyPr/>
        <a:lstStyle/>
        <a:p>
          <a:endParaRPr lang="en-US"/>
        </a:p>
      </dgm:t>
    </dgm:pt>
    <dgm:pt modelId="{AA066653-5564-494C-8338-84DF3C88FD80}" type="pres">
      <dgm:prSet presAssocID="{4F511DFA-F5AB-4E02-9754-91C48A1F5EDF}" presName="root" presStyleCnt="0">
        <dgm:presLayoutVars>
          <dgm:dir/>
          <dgm:resizeHandles val="exact"/>
        </dgm:presLayoutVars>
      </dgm:prSet>
      <dgm:spPr/>
    </dgm:pt>
    <dgm:pt modelId="{E314D944-CFE7-423A-B908-E02DAB435D9E}" type="pres">
      <dgm:prSet presAssocID="{4F511DFA-F5AB-4E02-9754-91C48A1F5EDF}" presName="container" presStyleCnt="0">
        <dgm:presLayoutVars>
          <dgm:dir/>
          <dgm:resizeHandles val="exact"/>
        </dgm:presLayoutVars>
      </dgm:prSet>
      <dgm:spPr/>
    </dgm:pt>
    <dgm:pt modelId="{D4A7D4B2-9E47-4DCA-BE3A-81F4466BED86}" type="pres">
      <dgm:prSet presAssocID="{9B130047-F119-4145-829D-9EABCDE59148}" presName="compNode" presStyleCnt="0"/>
      <dgm:spPr/>
    </dgm:pt>
    <dgm:pt modelId="{E7DFBB29-1F69-4A9A-8522-DB6883D52AC1}" type="pres">
      <dgm:prSet presAssocID="{9B130047-F119-4145-829D-9EABCDE59148}" presName="iconBgRect" presStyleLbl="bgShp" presStyleIdx="0" presStyleCnt="3"/>
      <dgm:spPr/>
    </dgm:pt>
    <dgm:pt modelId="{1B456EE5-7910-4175-BC0F-804B1056D7C1}" type="pres">
      <dgm:prSet presAssocID="{9B130047-F119-4145-829D-9EABCDE591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1653ADC3-D104-4367-A08E-6F61CC874C96}" type="pres">
      <dgm:prSet presAssocID="{9B130047-F119-4145-829D-9EABCDE59148}" presName="spaceRect" presStyleCnt="0"/>
      <dgm:spPr/>
    </dgm:pt>
    <dgm:pt modelId="{8F7FA9E7-7AC6-41CF-BA73-324C8D00978F}" type="pres">
      <dgm:prSet presAssocID="{9B130047-F119-4145-829D-9EABCDE59148}" presName="textRect" presStyleLbl="revTx" presStyleIdx="0" presStyleCnt="3">
        <dgm:presLayoutVars>
          <dgm:chMax val="1"/>
          <dgm:chPref val="1"/>
        </dgm:presLayoutVars>
      </dgm:prSet>
      <dgm:spPr/>
    </dgm:pt>
    <dgm:pt modelId="{0393FCB1-3214-46A5-B097-1285498C96DB}" type="pres">
      <dgm:prSet presAssocID="{81EA877C-7205-498E-A7B3-E464D40114CE}" presName="sibTrans" presStyleLbl="sibTrans2D1" presStyleIdx="0" presStyleCnt="0"/>
      <dgm:spPr/>
    </dgm:pt>
    <dgm:pt modelId="{5001B556-6A24-4CAD-9EC7-91CC7309FE59}" type="pres">
      <dgm:prSet presAssocID="{30AB638F-65CA-4BE6-8ED0-2B4F28C80151}" presName="compNode" presStyleCnt="0"/>
      <dgm:spPr/>
    </dgm:pt>
    <dgm:pt modelId="{F7D0241C-35DD-406F-B55F-09E93F4156FC}" type="pres">
      <dgm:prSet presAssocID="{30AB638F-65CA-4BE6-8ED0-2B4F28C80151}" presName="iconBgRect" presStyleLbl="bgShp" presStyleIdx="1" presStyleCnt="3"/>
      <dgm:spPr/>
    </dgm:pt>
    <dgm:pt modelId="{D889093D-C592-4D73-B79C-6689CC42E651}" type="pres">
      <dgm:prSet presAssocID="{30AB638F-65CA-4BE6-8ED0-2B4F28C801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4AFF6D23-0098-4E0F-B941-90FFF6BF38C9}" type="pres">
      <dgm:prSet presAssocID="{30AB638F-65CA-4BE6-8ED0-2B4F28C80151}" presName="spaceRect" presStyleCnt="0"/>
      <dgm:spPr/>
    </dgm:pt>
    <dgm:pt modelId="{64AA293F-BE04-4B79-806B-6A258128675D}" type="pres">
      <dgm:prSet presAssocID="{30AB638F-65CA-4BE6-8ED0-2B4F28C80151}" presName="textRect" presStyleLbl="revTx" presStyleIdx="1" presStyleCnt="3">
        <dgm:presLayoutVars>
          <dgm:chMax val="1"/>
          <dgm:chPref val="1"/>
        </dgm:presLayoutVars>
      </dgm:prSet>
      <dgm:spPr/>
    </dgm:pt>
    <dgm:pt modelId="{AD3A0666-28F0-4012-A0A1-3FC0F8D3871D}" type="pres">
      <dgm:prSet presAssocID="{E32062B9-A191-4000-BF6C-BC9F07F39A4A}" presName="sibTrans" presStyleLbl="sibTrans2D1" presStyleIdx="0" presStyleCnt="0"/>
      <dgm:spPr/>
    </dgm:pt>
    <dgm:pt modelId="{90B2D027-3B72-4A7E-A0D2-923F60770E98}" type="pres">
      <dgm:prSet presAssocID="{269250CF-33EB-404B-B679-981352F21B86}" presName="compNode" presStyleCnt="0"/>
      <dgm:spPr/>
    </dgm:pt>
    <dgm:pt modelId="{E3B265B7-A22A-4090-BA2E-16642702E3C5}" type="pres">
      <dgm:prSet presAssocID="{269250CF-33EB-404B-B679-981352F21B86}" presName="iconBgRect" presStyleLbl="bgShp" presStyleIdx="2" presStyleCnt="3"/>
      <dgm:spPr/>
    </dgm:pt>
    <dgm:pt modelId="{6799C241-2844-43A5-B086-8BF338439DA6}" type="pres">
      <dgm:prSet presAssocID="{269250CF-33EB-404B-B679-981352F21B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8A7626A-D424-4673-B813-0014588BA7A5}" type="pres">
      <dgm:prSet presAssocID="{269250CF-33EB-404B-B679-981352F21B86}" presName="spaceRect" presStyleCnt="0"/>
      <dgm:spPr/>
    </dgm:pt>
    <dgm:pt modelId="{22FF6CD8-CB1F-4ADC-93B1-21F77B31FD87}" type="pres">
      <dgm:prSet presAssocID="{269250CF-33EB-404B-B679-981352F21B86}" presName="textRect" presStyleLbl="revTx" presStyleIdx="2" presStyleCnt="3">
        <dgm:presLayoutVars>
          <dgm:chMax val="1"/>
          <dgm:chPref val="1"/>
        </dgm:presLayoutVars>
      </dgm:prSet>
      <dgm:spPr/>
    </dgm:pt>
  </dgm:ptLst>
  <dgm:cxnLst>
    <dgm:cxn modelId="{2ACE6823-6A9C-4C8F-A5CF-72B28BE31629}" type="presOf" srcId="{E32062B9-A191-4000-BF6C-BC9F07F39A4A}" destId="{AD3A0666-28F0-4012-A0A1-3FC0F8D3871D}" srcOrd="0" destOrd="0" presId="urn:microsoft.com/office/officeart/2018/2/layout/IconCircleList"/>
    <dgm:cxn modelId="{4D0BE72B-19F7-4813-ADA9-72CFF7BCE467}" srcId="{4F511DFA-F5AB-4E02-9754-91C48A1F5EDF}" destId="{9B130047-F119-4145-829D-9EABCDE59148}" srcOrd="0" destOrd="0" parTransId="{26DEDB67-582E-4E53-B1B3-45E4D8773863}" sibTransId="{81EA877C-7205-498E-A7B3-E464D40114CE}"/>
    <dgm:cxn modelId="{2AE3453E-3985-4276-8885-CDA489A4EF05}" srcId="{4F511DFA-F5AB-4E02-9754-91C48A1F5EDF}" destId="{269250CF-33EB-404B-B679-981352F21B86}" srcOrd="2" destOrd="0" parTransId="{54EABC41-8574-49D9-B0CF-485E8E2FA1C4}" sibTransId="{06E1FB48-3E40-4F21-A7A6-12D1FEFD6519}"/>
    <dgm:cxn modelId="{D20B6755-981C-4A8F-86BB-39C62C44F27D}" type="presOf" srcId="{4F511DFA-F5AB-4E02-9754-91C48A1F5EDF}" destId="{AA066653-5564-494C-8338-84DF3C88FD80}" srcOrd="0" destOrd="0" presId="urn:microsoft.com/office/officeart/2018/2/layout/IconCircleList"/>
    <dgm:cxn modelId="{BF4F1C8F-74BA-4305-8EF6-80DA6CD86368}" type="presOf" srcId="{81EA877C-7205-498E-A7B3-E464D40114CE}" destId="{0393FCB1-3214-46A5-B097-1285498C96DB}" srcOrd="0" destOrd="0" presId="urn:microsoft.com/office/officeart/2018/2/layout/IconCircleList"/>
    <dgm:cxn modelId="{2EFCF5D6-F86C-4DB6-93EE-4B675C0B492E}" type="presOf" srcId="{30AB638F-65CA-4BE6-8ED0-2B4F28C80151}" destId="{64AA293F-BE04-4B79-806B-6A258128675D}" srcOrd="0" destOrd="0" presId="urn:microsoft.com/office/officeart/2018/2/layout/IconCircleList"/>
    <dgm:cxn modelId="{56FAC4D8-CB36-42ED-9915-7E76998AE721}" type="presOf" srcId="{9B130047-F119-4145-829D-9EABCDE59148}" destId="{8F7FA9E7-7AC6-41CF-BA73-324C8D00978F}" srcOrd="0" destOrd="0" presId="urn:microsoft.com/office/officeart/2018/2/layout/IconCircleList"/>
    <dgm:cxn modelId="{A634A5E2-9212-4F30-8615-C466DBD3E6AD}" srcId="{4F511DFA-F5AB-4E02-9754-91C48A1F5EDF}" destId="{30AB638F-65CA-4BE6-8ED0-2B4F28C80151}" srcOrd="1" destOrd="0" parTransId="{2A25817A-140A-4063-8F17-BF795861C23C}" sibTransId="{E32062B9-A191-4000-BF6C-BC9F07F39A4A}"/>
    <dgm:cxn modelId="{5B282FF3-A610-4BDD-A590-83CE98DA6A0E}" type="presOf" srcId="{269250CF-33EB-404B-B679-981352F21B86}" destId="{22FF6CD8-CB1F-4ADC-93B1-21F77B31FD87}" srcOrd="0" destOrd="0" presId="urn:microsoft.com/office/officeart/2018/2/layout/IconCircleList"/>
    <dgm:cxn modelId="{E2EDBAA3-D4AA-43FB-AB03-81E145907B5A}" type="presParOf" srcId="{AA066653-5564-494C-8338-84DF3C88FD80}" destId="{E314D944-CFE7-423A-B908-E02DAB435D9E}" srcOrd="0" destOrd="0" presId="urn:microsoft.com/office/officeart/2018/2/layout/IconCircleList"/>
    <dgm:cxn modelId="{56724903-43CD-4D1B-99A9-719E36CE2994}" type="presParOf" srcId="{E314D944-CFE7-423A-B908-E02DAB435D9E}" destId="{D4A7D4B2-9E47-4DCA-BE3A-81F4466BED86}" srcOrd="0" destOrd="0" presId="urn:microsoft.com/office/officeart/2018/2/layout/IconCircleList"/>
    <dgm:cxn modelId="{7D877696-786E-40AD-84F6-618D8952CCE5}" type="presParOf" srcId="{D4A7D4B2-9E47-4DCA-BE3A-81F4466BED86}" destId="{E7DFBB29-1F69-4A9A-8522-DB6883D52AC1}" srcOrd="0" destOrd="0" presId="urn:microsoft.com/office/officeart/2018/2/layout/IconCircleList"/>
    <dgm:cxn modelId="{EA04DA6E-AFCF-439C-93B8-65BBE0399C27}" type="presParOf" srcId="{D4A7D4B2-9E47-4DCA-BE3A-81F4466BED86}" destId="{1B456EE5-7910-4175-BC0F-804B1056D7C1}" srcOrd="1" destOrd="0" presId="urn:microsoft.com/office/officeart/2018/2/layout/IconCircleList"/>
    <dgm:cxn modelId="{8BA69D75-AB7E-4F81-9C2B-BD7A53A5E965}" type="presParOf" srcId="{D4A7D4B2-9E47-4DCA-BE3A-81F4466BED86}" destId="{1653ADC3-D104-4367-A08E-6F61CC874C96}" srcOrd="2" destOrd="0" presId="urn:microsoft.com/office/officeart/2018/2/layout/IconCircleList"/>
    <dgm:cxn modelId="{5DAFABBC-260D-420F-89F3-662FB0E9AFD7}" type="presParOf" srcId="{D4A7D4B2-9E47-4DCA-BE3A-81F4466BED86}" destId="{8F7FA9E7-7AC6-41CF-BA73-324C8D00978F}" srcOrd="3" destOrd="0" presId="urn:microsoft.com/office/officeart/2018/2/layout/IconCircleList"/>
    <dgm:cxn modelId="{8EFC7330-B0D4-4CF4-983A-5495E3ACEA6E}" type="presParOf" srcId="{E314D944-CFE7-423A-B908-E02DAB435D9E}" destId="{0393FCB1-3214-46A5-B097-1285498C96DB}" srcOrd="1" destOrd="0" presId="urn:microsoft.com/office/officeart/2018/2/layout/IconCircleList"/>
    <dgm:cxn modelId="{9B5243B6-DC5D-4B29-8E6E-7287EBF7EF2D}" type="presParOf" srcId="{E314D944-CFE7-423A-B908-E02DAB435D9E}" destId="{5001B556-6A24-4CAD-9EC7-91CC7309FE59}" srcOrd="2" destOrd="0" presId="urn:microsoft.com/office/officeart/2018/2/layout/IconCircleList"/>
    <dgm:cxn modelId="{52A094C4-712A-4845-A27D-DA9F486242F6}" type="presParOf" srcId="{5001B556-6A24-4CAD-9EC7-91CC7309FE59}" destId="{F7D0241C-35DD-406F-B55F-09E93F4156FC}" srcOrd="0" destOrd="0" presId="urn:microsoft.com/office/officeart/2018/2/layout/IconCircleList"/>
    <dgm:cxn modelId="{82564898-1D9D-477E-823E-4679AB946199}" type="presParOf" srcId="{5001B556-6A24-4CAD-9EC7-91CC7309FE59}" destId="{D889093D-C592-4D73-B79C-6689CC42E651}" srcOrd="1" destOrd="0" presId="urn:microsoft.com/office/officeart/2018/2/layout/IconCircleList"/>
    <dgm:cxn modelId="{B2604624-8604-45F7-BA82-78A4B36FF6E0}" type="presParOf" srcId="{5001B556-6A24-4CAD-9EC7-91CC7309FE59}" destId="{4AFF6D23-0098-4E0F-B941-90FFF6BF38C9}" srcOrd="2" destOrd="0" presId="urn:microsoft.com/office/officeart/2018/2/layout/IconCircleList"/>
    <dgm:cxn modelId="{00DECCD2-F7B0-4278-947E-00CAF0BEC6E2}" type="presParOf" srcId="{5001B556-6A24-4CAD-9EC7-91CC7309FE59}" destId="{64AA293F-BE04-4B79-806B-6A258128675D}" srcOrd="3" destOrd="0" presId="urn:microsoft.com/office/officeart/2018/2/layout/IconCircleList"/>
    <dgm:cxn modelId="{4E10AE4A-3824-4275-9F81-1FA8C66786FE}" type="presParOf" srcId="{E314D944-CFE7-423A-B908-E02DAB435D9E}" destId="{AD3A0666-28F0-4012-A0A1-3FC0F8D3871D}" srcOrd="3" destOrd="0" presId="urn:microsoft.com/office/officeart/2018/2/layout/IconCircleList"/>
    <dgm:cxn modelId="{5A6FB140-7BAB-40C3-9DAE-BE8EBD8BE63C}" type="presParOf" srcId="{E314D944-CFE7-423A-B908-E02DAB435D9E}" destId="{90B2D027-3B72-4A7E-A0D2-923F60770E98}" srcOrd="4" destOrd="0" presId="urn:microsoft.com/office/officeart/2018/2/layout/IconCircleList"/>
    <dgm:cxn modelId="{532CC9FB-98DC-4DF3-97AE-ED87BF874F7C}" type="presParOf" srcId="{90B2D027-3B72-4A7E-A0D2-923F60770E98}" destId="{E3B265B7-A22A-4090-BA2E-16642702E3C5}" srcOrd="0" destOrd="0" presId="urn:microsoft.com/office/officeart/2018/2/layout/IconCircleList"/>
    <dgm:cxn modelId="{748D0BED-3455-40A6-B803-E7D1864AC741}" type="presParOf" srcId="{90B2D027-3B72-4A7E-A0D2-923F60770E98}" destId="{6799C241-2844-43A5-B086-8BF338439DA6}" srcOrd="1" destOrd="0" presId="urn:microsoft.com/office/officeart/2018/2/layout/IconCircleList"/>
    <dgm:cxn modelId="{EE5A6BDB-1FA8-408F-8F94-E951E7430E4C}" type="presParOf" srcId="{90B2D027-3B72-4A7E-A0D2-923F60770E98}" destId="{F8A7626A-D424-4673-B813-0014588BA7A5}" srcOrd="2" destOrd="0" presId="urn:microsoft.com/office/officeart/2018/2/layout/IconCircleList"/>
    <dgm:cxn modelId="{86405AE8-81A5-40E8-93AF-4FCD19C351D3}" type="presParOf" srcId="{90B2D027-3B72-4A7E-A0D2-923F60770E98}" destId="{22FF6CD8-CB1F-4ADC-93B1-21F77B31FD87}"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9F508-9950-4BE8-B469-5DD60EEFB7B6}">
      <dsp:nvSpPr>
        <dsp:cNvPr id="0" name=""/>
        <dsp:cNvSpPr/>
      </dsp:nvSpPr>
      <dsp:spPr>
        <a:xfrm>
          <a:off x="0" y="2298"/>
          <a:ext cx="6912245" cy="116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4907A-8E5D-4E73-A9D9-F68A7644CBD4}">
      <dsp:nvSpPr>
        <dsp:cNvPr id="0" name=""/>
        <dsp:cNvSpPr/>
      </dsp:nvSpPr>
      <dsp:spPr>
        <a:xfrm>
          <a:off x="352319" y="264353"/>
          <a:ext cx="640580" cy="6405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90E120-9B23-40D5-A407-A98396132583}">
      <dsp:nvSpPr>
        <dsp:cNvPr id="0" name=""/>
        <dsp:cNvSpPr/>
      </dsp:nvSpPr>
      <dsp:spPr>
        <a:xfrm>
          <a:off x="1345219" y="2298"/>
          <a:ext cx="5567025" cy="116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63" tIns="123263" rIns="123263" bIns="123263" numCol="1" spcCol="1270" anchor="ctr" anchorCtr="0">
          <a:noAutofit/>
        </a:bodyPr>
        <a:lstStyle/>
        <a:p>
          <a:pPr marL="0" lvl="0" indent="0" algn="l" defTabSz="711200">
            <a:lnSpc>
              <a:spcPct val="100000"/>
            </a:lnSpc>
            <a:spcBef>
              <a:spcPct val="0"/>
            </a:spcBef>
            <a:spcAft>
              <a:spcPct val="35000"/>
            </a:spcAft>
            <a:buNone/>
          </a:pPr>
          <a:r>
            <a:rPr lang="en-US" sz="1600" b="1" kern="1200"/>
            <a:t>Baseline Budget Scenarios (2020-2022):</a:t>
          </a:r>
          <a:r>
            <a:rPr lang="en-US" sz="1600" kern="1200"/>
            <a:t> Steady growth trajectory with Electronics leading revenue contribution.</a:t>
          </a:r>
        </a:p>
      </dsp:txBody>
      <dsp:txXfrm>
        <a:off x="1345219" y="2298"/>
        <a:ext cx="5567025" cy="1164691"/>
      </dsp:txXfrm>
    </dsp:sp>
    <dsp:sp modelId="{C4FC1202-4984-4879-AE60-724B9C846084}">
      <dsp:nvSpPr>
        <dsp:cNvPr id="0" name=""/>
        <dsp:cNvSpPr/>
      </dsp:nvSpPr>
      <dsp:spPr>
        <a:xfrm>
          <a:off x="0" y="1458163"/>
          <a:ext cx="6912245" cy="116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E32FB3-12A4-431B-A266-1F312B5F59D8}">
      <dsp:nvSpPr>
        <dsp:cNvPr id="0" name=""/>
        <dsp:cNvSpPr/>
      </dsp:nvSpPr>
      <dsp:spPr>
        <a:xfrm>
          <a:off x="352319" y="1720218"/>
          <a:ext cx="640580" cy="6405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2A7402-2860-4F3C-BA7C-F4B677194107}">
      <dsp:nvSpPr>
        <dsp:cNvPr id="0" name=""/>
        <dsp:cNvSpPr/>
      </dsp:nvSpPr>
      <dsp:spPr>
        <a:xfrm>
          <a:off x="1345219" y="1458163"/>
          <a:ext cx="5567025" cy="116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63" tIns="123263" rIns="123263" bIns="123263" numCol="1" spcCol="1270" anchor="ctr" anchorCtr="0">
          <a:noAutofit/>
        </a:bodyPr>
        <a:lstStyle/>
        <a:p>
          <a:pPr marL="0" lvl="0" indent="0" algn="l" defTabSz="711200">
            <a:lnSpc>
              <a:spcPct val="100000"/>
            </a:lnSpc>
            <a:spcBef>
              <a:spcPct val="0"/>
            </a:spcBef>
            <a:spcAft>
              <a:spcPct val="35000"/>
            </a:spcAft>
            <a:buNone/>
          </a:pPr>
          <a:r>
            <a:rPr lang="en-US" sz="1600" b="1" kern="1200"/>
            <a:t>Variance Analysis Findings:</a:t>
          </a:r>
          <a:r>
            <a:rPr lang="en-US" sz="1600" kern="1200"/>
            <a:t> Positive and negative trends observed across product categories and regions, influencing revenue forecasting and budget planning.</a:t>
          </a:r>
        </a:p>
      </dsp:txBody>
      <dsp:txXfrm>
        <a:off x="1345219" y="1458163"/>
        <a:ext cx="5567025" cy="1164691"/>
      </dsp:txXfrm>
    </dsp:sp>
    <dsp:sp modelId="{C257B2BC-8DDB-4373-8F57-4F6EB85BB0CF}">
      <dsp:nvSpPr>
        <dsp:cNvPr id="0" name=""/>
        <dsp:cNvSpPr/>
      </dsp:nvSpPr>
      <dsp:spPr>
        <a:xfrm>
          <a:off x="0" y="2914027"/>
          <a:ext cx="6912245" cy="116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CBAC9-4BF5-4177-8940-0EA5D1DB3EF3}">
      <dsp:nvSpPr>
        <dsp:cNvPr id="0" name=""/>
        <dsp:cNvSpPr/>
      </dsp:nvSpPr>
      <dsp:spPr>
        <a:xfrm>
          <a:off x="352319" y="3176083"/>
          <a:ext cx="640580" cy="6405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0E4ECA-ACF4-43B6-971B-E302EB204E18}">
      <dsp:nvSpPr>
        <dsp:cNvPr id="0" name=""/>
        <dsp:cNvSpPr/>
      </dsp:nvSpPr>
      <dsp:spPr>
        <a:xfrm>
          <a:off x="1345219" y="2914027"/>
          <a:ext cx="5567025" cy="116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63" tIns="123263" rIns="123263" bIns="123263" numCol="1" spcCol="1270" anchor="ctr" anchorCtr="0">
          <a:noAutofit/>
        </a:bodyPr>
        <a:lstStyle/>
        <a:p>
          <a:pPr marL="0" lvl="0" indent="0" algn="l" defTabSz="711200">
            <a:lnSpc>
              <a:spcPct val="100000"/>
            </a:lnSpc>
            <a:spcBef>
              <a:spcPct val="0"/>
            </a:spcBef>
            <a:spcAft>
              <a:spcPct val="35000"/>
            </a:spcAft>
            <a:buNone/>
          </a:pPr>
          <a:r>
            <a:rPr lang="en-US" sz="1600" b="1" kern="1200"/>
            <a:t>Stretch Budget Scenarios:</a:t>
          </a:r>
          <a:r>
            <a:rPr lang="en-US" sz="1600" kern="1200"/>
            <a:t> Incremental revenue growth projected above baseline forecasts.</a:t>
          </a:r>
        </a:p>
      </dsp:txBody>
      <dsp:txXfrm>
        <a:off x="1345219" y="2914027"/>
        <a:ext cx="5567025" cy="1164691"/>
      </dsp:txXfrm>
    </dsp:sp>
    <dsp:sp modelId="{12A9A109-1406-4A2D-9092-E49B9E0ED057}">
      <dsp:nvSpPr>
        <dsp:cNvPr id="0" name=""/>
        <dsp:cNvSpPr/>
      </dsp:nvSpPr>
      <dsp:spPr>
        <a:xfrm>
          <a:off x="0" y="4369892"/>
          <a:ext cx="6912245" cy="116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4303E-FE48-44C9-8C87-232DBDABB468}">
      <dsp:nvSpPr>
        <dsp:cNvPr id="0" name=""/>
        <dsp:cNvSpPr/>
      </dsp:nvSpPr>
      <dsp:spPr>
        <a:xfrm>
          <a:off x="352319" y="4631948"/>
          <a:ext cx="640580" cy="6405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4269F5-2BC3-46A8-BA37-88E6EC7687CE}">
      <dsp:nvSpPr>
        <dsp:cNvPr id="0" name=""/>
        <dsp:cNvSpPr/>
      </dsp:nvSpPr>
      <dsp:spPr>
        <a:xfrm>
          <a:off x="1345219" y="4369892"/>
          <a:ext cx="5567025" cy="116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63" tIns="123263" rIns="123263" bIns="123263" numCol="1" spcCol="1270" anchor="ctr" anchorCtr="0">
          <a:noAutofit/>
        </a:bodyPr>
        <a:lstStyle/>
        <a:p>
          <a:pPr marL="0" lvl="0" indent="0" algn="l" defTabSz="711200">
            <a:lnSpc>
              <a:spcPct val="100000"/>
            </a:lnSpc>
            <a:spcBef>
              <a:spcPct val="0"/>
            </a:spcBef>
            <a:spcAft>
              <a:spcPct val="35000"/>
            </a:spcAft>
            <a:buNone/>
          </a:pPr>
          <a:r>
            <a:rPr lang="en-US" sz="1600" b="1" kern="1200"/>
            <a:t>New Product Suggestions and Growth Requirements:</a:t>
          </a:r>
          <a:r>
            <a:rPr lang="en-US" sz="1600" kern="1200"/>
            <a:t> Opportunities identified for tech accessories, subscription services, and home entertainment products to drive growth.</a:t>
          </a:r>
        </a:p>
      </dsp:txBody>
      <dsp:txXfrm>
        <a:off x="1345219" y="4369892"/>
        <a:ext cx="5567025" cy="1164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DC2ED-1DCD-4521-8D15-32189D7A4579}">
      <dsp:nvSpPr>
        <dsp:cNvPr id="0" name=""/>
        <dsp:cNvSpPr/>
      </dsp:nvSpPr>
      <dsp:spPr>
        <a:xfrm>
          <a:off x="0" y="241444"/>
          <a:ext cx="11774675" cy="694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a:t>Revenue growth that is consistent across all regions from the year 2020 to the year 2022.</a:t>
          </a:r>
        </a:p>
      </dsp:txBody>
      <dsp:txXfrm>
        <a:off x="33926" y="275370"/>
        <a:ext cx="11706823" cy="627128"/>
      </dsp:txXfrm>
    </dsp:sp>
    <dsp:sp modelId="{8608F10A-0CB9-4041-BDF5-B545AAE9D4A5}">
      <dsp:nvSpPr>
        <dsp:cNvPr id="0" name=""/>
        <dsp:cNvSpPr/>
      </dsp:nvSpPr>
      <dsp:spPr>
        <a:xfrm>
          <a:off x="0" y="982505"/>
          <a:ext cx="11774675" cy="694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a:t>Even if every area grows, not all of them do it at the same rate. Although some regions, like the Northeast and Web category, display faster growth rates and larger absolute sales figures, others, like the Southeast and Southwest, display slower growth rates.</a:t>
          </a:r>
        </a:p>
      </dsp:txBody>
      <dsp:txXfrm>
        <a:off x="33926" y="1016431"/>
        <a:ext cx="11706823" cy="627128"/>
      </dsp:txXfrm>
    </dsp:sp>
    <dsp:sp modelId="{B5214FD0-8C46-425B-B689-4B10394BE36B}">
      <dsp:nvSpPr>
        <dsp:cNvPr id="0" name=""/>
        <dsp:cNvSpPr/>
      </dsp:nvSpPr>
      <dsp:spPr>
        <a:xfrm>
          <a:off x="0" y="1723565"/>
          <a:ext cx="11774675" cy="694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a:t>Additional predictions of revenue provide the opportunity to gain insights into future growth plans.</a:t>
          </a:r>
        </a:p>
      </dsp:txBody>
      <dsp:txXfrm>
        <a:off x="33926" y="1757491"/>
        <a:ext cx="11706823" cy="627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FBB29-1F69-4A9A-8522-DB6883D52AC1}">
      <dsp:nvSpPr>
        <dsp:cNvPr id="0" name=""/>
        <dsp:cNvSpPr/>
      </dsp:nvSpPr>
      <dsp:spPr>
        <a:xfrm>
          <a:off x="55789" y="972875"/>
          <a:ext cx="1040114" cy="1040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56EE5-7910-4175-BC0F-804B1056D7C1}">
      <dsp:nvSpPr>
        <dsp:cNvPr id="0" name=""/>
        <dsp:cNvSpPr/>
      </dsp:nvSpPr>
      <dsp:spPr>
        <a:xfrm>
          <a:off x="274213" y="1191299"/>
          <a:ext cx="603266" cy="60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7FA9E7-7AC6-41CF-BA73-324C8D00978F}">
      <dsp:nvSpPr>
        <dsp:cNvPr id="0" name=""/>
        <dsp:cNvSpPr/>
      </dsp:nvSpPr>
      <dsp:spPr>
        <a:xfrm>
          <a:off x="1318784" y="972875"/>
          <a:ext cx="2451697" cy="104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There is a clear upward trend in revenue from 2020 to 2022 across all product categories, which bodes well for the growth of the market and the demand from consumers.</a:t>
          </a:r>
        </a:p>
      </dsp:txBody>
      <dsp:txXfrm>
        <a:off x="1318784" y="972875"/>
        <a:ext cx="2451697" cy="1040114"/>
      </dsp:txXfrm>
    </dsp:sp>
    <dsp:sp modelId="{F7D0241C-35DD-406F-B55F-09E93F4156FC}">
      <dsp:nvSpPr>
        <dsp:cNvPr id="0" name=""/>
        <dsp:cNvSpPr/>
      </dsp:nvSpPr>
      <dsp:spPr>
        <a:xfrm>
          <a:off x="4197672" y="972875"/>
          <a:ext cx="1040114" cy="1040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9093D-C592-4D73-B79C-6689CC42E651}">
      <dsp:nvSpPr>
        <dsp:cNvPr id="0" name=""/>
        <dsp:cNvSpPr/>
      </dsp:nvSpPr>
      <dsp:spPr>
        <a:xfrm>
          <a:off x="4416096" y="1191299"/>
          <a:ext cx="603266" cy="60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AA293F-BE04-4B79-806B-6A258128675D}">
      <dsp:nvSpPr>
        <dsp:cNvPr id="0" name=""/>
        <dsp:cNvSpPr/>
      </dsp:nvSpPr>
      <dsp:spPr>
        <a:xfrm>
          <a:off x="5460668" y="972875"/>
          <a:ext cx="2451697" cy="104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With 5%, 10%, and 15% increments, the potential impact of incremental revenue grows, revealing how each category's revenue scales.</a:t>
          </a:r>
        </a:p>
      </dsp:txBody>
      <dsp:txXfrm>
        <a:off x="5460668" y="972875"/>
        <a:ext cx="2451697" cy="1040114"/>
      </dsp:txXfrm>
    </dsp:sp>
    <dsp:sp modelId="{E3B265B7-A22A-4090-BA2E-16642702E3C5}">
      <dsp:nvSpPr>
        <dsp:cNvPr id="0" name=""/>
        <dsp:cNvSpPr/>
      </dsp:nvSpPr>
      <dsp:spPr>
        <a:xfrm>
          <a:off x="8339555" y="972875"/>
          <a:ext cx="1040114" cy="104011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9C241-2844-43A5-B086-8BF338439DA6}">
      <dsp:nvSpPr>
        <dsp:cNvPr id="0" name=""/>
        <dsp:cNvSpPr/>
      </dsp:nvSpPr>
      <dsp:spPr>
        <a:xfrm>
          <a:off x="8557979" y="1191299"/>
          <a:ext cx="603266" cy="60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FF6CD8-CB1F-4ADC-93B1-21F77B31FD87}">
      <dsp:nvSpPr>
        <dsp:cNvPr id="0" name=""/>
        <dsp:cNvSpPr/>
      </dsp:nvSpPr>
      <dsp:spPr>
        <a:xfrm>
          <a:off x="9602551" y="972875"/>
          <a:ext cx="2451697" cy="104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 company's long-term success depends on its ability to use the insights provided by its revenue forecasts to make educated decisions and launch strategic projects that will bring in more money.</a:t>
          </a:r>
        </a:p>
      </dsp:txBody>
      <dsp:txXfrm>
        <a:off x="9602551" y="972875"/>
        <a:ext cx="2451697" cy="1040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B62290E6-F669-4B6C-9BA4-A27A58C19BC4}"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361168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290E6-F669-4B6C-9BA4-A27A58C19BC4}"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146154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290E6-F669-4B6C-9BA4-A27A58C19BC4}"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2972359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290E6-F669-4B6C-9BA4-A27A58C19BC4}"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6087-EA3B-468C-AF2D-92C05F755702}"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191319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290E6-F669-4B6C-9BA4-A27A58C19BC4}"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4183706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2290E6-F669-4B6C-9BA4-A27A58C19BC4}"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508915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2290E6-F669-4B6C-9BA4-A27A58C19BC4}"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1095041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290E6-F669-4B6C-9BA4-A27A58C19BC4}"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106209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290E6-F669-4B6C-9BA4-A27A58C19BC4}"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278227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290E6-F669-4B6C-9BA4-A27A58C19BC4}"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77272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2290E6-F669-4B6C-9BA4-A27A58C19BC4}"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21713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2290E6-F669-4B6C-9BA4-A27A58C19BC4}"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348980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2290E6-F669-4B6C-9BA4-A27A58C19BC4}"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19583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2290E6-F669-4B6C-9BA4-A27A58C19BC4}"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251728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290E6-F669-4B6C-9BA4-A27A58C19BC4}"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1481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290E6-F669-4B6C-9BA4-A27A58C19BC4}"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204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290E6-F669-4B6C-9BA4-A27A58C19BC4}"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E6087-EA3B-468C-AF2D-92C05F755702}" type="slidenum">
              <a:rPr lang="en-US" smtClean="0"/>
              <a:t>‹#›</a:t>
            </a:fld>
            <a:endParaRPr lang="en-US"/>
          </a:p>
        </p:txBody>
      </p:sp>
    </p:spTree>
    <p:extLst>
      <p:ext uri="{BB962C8B-B14F-4D97-AF65-F5344CB8AC3E}">
        <p14:creationId xmlns:p14="http://schemas.microsoft.com/office/powerpoint/2010/main" val="165891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2290E6-F669-4B6C-9BA4-A27A58C19BC4}" type="datetimeFigureOut">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5DE6087-EA3B-468C-AF2D-92C05F755702}" type="slidenum">
              <a:rPr lang="en-US" smtClean="0"/>
              <a:t>‹#›</a:t>
            </a:fld>
            <a:endParaRPr lang="en-US"/>
          </a:p>
        </p:txBody>
      </p:sp>
    </p:spTree>
    <p:extLst>
      <p:ext uri="{BB962C8B-B14F-4D97-AF65-F5344CB8AC3E}">
        <p14:creationId xmlns:p14="http://schemas.microsoft.com/office/powerpoint/2010/main" val="338570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2.png"/><Relationship Id="rId7" Type="http://schemas.openxmlformats.org/officeDocument/2006/relationships/diagramQuickStyle" Target="../diagrams/quickStyle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3.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5.png"/><Relationship Id="rId7" Type="http://schemas.openxmlformats.org/officeDocument/2006/relationships/diagramQuickStyle" Target="../diagrams/quickStyle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6.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Aerial view of container ship">
            <a:extLst>
              <a:ext uri="{FF2B5EF4-FFF2-40B4-BE49-F238E27FC236}">
                <a16:creationId xmlns:a16="http://schemas.microsoft.com/office/drawing/2014/main" id="{F6C2CAA4-D648-0A9B-3833-2230E6C33B63}"/>
              </a:ext>
            </a:extLst>
          </p:cNvPr>
          <p:cNvPicPr>
            <a:picLocks noChangeAspect="1"/>
          </p:cNvPicPr>
          <p:nvPr/>
        </p:nvPicPr>
        <p:blipFill rotWithShape="1">
          <a:blip r:embed="rId3"/>
          <a:srcRect l="1988" r="36088" b="-5"/>
          <a:stretch/>
        </p:blipFill>
        <p:spPr>
          <a:xfrm>
            <a:off x="4636008" y="10"/>
            <a:ext cx="7555992" cy="6857990"/>
          </a:xfrm>
          <a:prstGeom prst="rect">
            <a:avLst/>
          </a:prstGeom>
        </p:spPr>
      </p:pic>
      <p:sp useBgFill="1">
        <p:nvSpPr>
          <p:cNvPr id="9" name="Rectangle 8">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FFA9D-9EDF-791A-DAC4-FADDF36C3237}"/>
              </a:ext>
            </a:extLst>
          </p:cNvPr>
          <p:cNvSpPr>
            <a:spLocks noGrp="1"/>
          </p:cNvSpPr>
          <p:nvPr>
            <p:ph type="title"/>
          </p:nvPr>
        </p:nvSpPr>
        <p:spPr>
          <a:xfrm>
            <a:off x="838201" y="365125"/>
            <a:ext cx="3478160" cy="1325563"/>
          </a:xfrm>
        </p:spPr>
        <p:txBody>
          <a:bodyPr>
            <a:normAutofit fontScale="90000"/>
          </a:bodyPr>
          <a:lstStyle/>
          <a:p>
            <a:r>
              <a:rPr lang="en-US" sz="3700"/>
              <a:t>BSC Budget Plan</a:t>
            </a:r>
            <a:br>
              <a:rPr lang="en-US" sz="3700"/>
            </a:br>
            <a:r>
              <a:rPr lang="en-US" sz="2200">
                <a:latin typeface="Calibri"/>
                <a:ea typeface="Calibri"/>
                <a:cs typeface="Calibri"/>
              </a:rPr>
              <a:t>Group 8 E01 Project</a:t>
            </a:r>
            <a:br>
              <a:rPr lang="en-US" sz="3700"/>
            </a:br>
            <a:endParaRPr lang="en-US" sz="3700"/>
          </a:p>
        </p:txBody>
      </p:sp>
      <p:sp>
        <p:nvSpPr>
          <p:cNvPr id="3" name="Subtitle 2">
            <a:extLst>
              <a:ext uri="{FF2B5EF4-FFF2-40B4-BE49-F238E27FC236}">
                <a16:creationId xmlns:a16="http://schemas.microsoft.com/office/drawing/2014/main" id="{FD926751-4884-EA28-021F-18E817C1E983}"/>
              </a:ext>
            </a:extLst>
          </p:cNvPr>
          <p:cNvSpPr>
            <a:spLocks noGrp="1"/>
          </p:cNvSpPr>
          <p:nvPr>
            <p:ph idx="1"/>
          </p:nvPr>
        </p:nvSpPr>
        <p:spPr>
          <a:xfrm>
            <a:off x="838202" y="1825625"/>
            <a:ext cx="3478160" cy="4351338"/>
          </a:xfrm>
        </p:spPr>
        <p:txBody>
          <a:bodyPr vert="horz" lIns="91440" tIns="45720" rIns="91440" bIns="45720" rtlCol="0" anchor="t">
            <a:normAutofit lnSpcReduction="10000"/>
          </a:bodyPr>
          <a:lstStyle/>
          <a:p>
            <a:pPr marL="0" indent="0">
              <a:buNone/>
            </a:pPr>
            <a:endParaRPr lang="en-US" sz="2000">
              <a:latin typeface="Calibri"/>
              <a:ea typeface="Calibri"/>
              <a:cs typeface="Calibri"/>
            </a:endParaRPr>
          </a:p>
          <a:p>
            <a:r>
              <a:rPr lang="en-US" sz="2400">
                <a:latin typeface="Calibri"/>
                <a:ea typeface="Calibri"/>
                <a:cs typeface="Calibri"/>
              </a:rPr>
              <a:t>TEAM MEMBERS</a:t>
            </a:r>
            <a:br>
              <a:rPr lang="en-US" sz="2000">
                <a:latin typeface="Calibri"/>
              </a:rPr>
            </a:br>
            <a:endParaRPr lang="en-US" sz="2000">
              <a:latin typeface="Calibri"/>
              <a:ea typeface="Calibri"/>
              <a:cs typeface="Calibri"/>
            </a:endParaRPr>
          </a:p>
          <a:p>
            <a:r>
              <a:rPr lang="en-US" sz="2000">
                <a:latin typeface="Calibri"/>
                <a:ea typeface="Calibri"/>
                <a:cs typeface="Calibri"/>
              </a:rPr>
              <a:t>JESSICA NEBELSICK</a:t>
            </a:r>
          </a:p>
          <a:p>
            <a:r>
              <a:rPr lang="en-US" sz="2000">
                <a:latin typeface="Calibri"/>
                <a:ea typeface="Calibri"/>
                <a:cs typeface="Calibri"/>
              </a:rPr>
              <a:t>SRIJA REDDY YEDULLA</a:t>
            </a:r>
          </a:p>
          <a:p>
            <a:r>
              <a:rPr lang="en-US" sz="2000">
                <a:latin typeface="Calibri"/>
                <a:ea typeface="Calibri"/>
                <a:cs typeface="Calibri"/>
              </a:rPr>
              <a:t>MADHUKIRAN REDDY SUNKARA</a:t>
            </a:r>
          </a:p>
          <a:p>
            <a:r>
              <a:rPr lang="en-US" sz="2000">
                <a:latin typeface="Calibri"/>
                <a:ea typeface="Calibri"/>
                <a:cs typeface="Calibri"/>
              </a:rPr>
              <a:t>JOSHUA ALBERA-HAGERICH</a:t>
            </a:r>
            <a:endParaRPr lang="en-US">
              <a:latin typeface="Corbel" panose="020B0503020204020204"/>
              <a:ea typeface="Calibri"/>
              <a:cs typeface="Calibri"/>
            </a:endParaRPr>
          </a:p>
          <a:p>
            <a:r>
              <a:rPr lang="en-US" sz="2000">
                <a:latin typeface="Calibri"/>
                <a:ea typeface="Calibri"/>
                <a:cs typeface="Calibri"/>
              </a:rPr>
              <a:t>AVINASH REDDY VINJAMURI</a:t>
            </a:r>
            <a:endParaRPr lang="en-US" sz="2000">
              <a:solidFill>
                <a:srgbClr val="000000"/>
              </a:solidFill>
              <a:latin typeface="Calibri"/>
              <a:ea typeface="Calibri"/>
              <a:cs typeface="Calibri"/>
            </a:endParaRPr>
          </a:p>
          <a:p>
            <a:r>
              <a:rPr lang="en-US" sz="2000">
                <a:latin typeface="Calibri"/>
                <a:ea typeface="Calibri"/>
                <a:cs typeface="Calibri"/>
              </a:rPr>
              <a:t>SRI SAI CHARAN KARNATI</a:t>
            </a:r>
          </a:p>
          <a:p>
            <a:pPr marL="0" indent="0">
              <a:buNone/>
            </a:pPr>
            <a:br>
              <a:rPr lang="en-US" sz="2000">
                <a:latin typeface="Calibri"/>
                <a:ea typeface="Calibri"/>
                <a:cs typeface="Calibri"/>
              </a:rPr>
            </a:br>
            <a:br>
              <a:rPr lang="en-US" sz="2000">
                <a:latin typeface="Calibri"/>
                <a:ea typeface="Calibri"/>
                <a:cs typeface="Calibri"/>
              </a:rPr>
            </a:br>
            <a:endParaRPr lang="en-US" sz="2000"/>
          </a:p>
        </p:txBody>
      </p:sp>
    </p:spTree>
    <p:extLst>
      <p:ext uri="{BB962C8B-B14F-4D97-AF65-F5344CB8AC3E}">
        <p14:creationId xmlns:p14="http://schemas.microsoft.com/office/powerpoint/2010/main" val="203326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964CC0-1E13-3381-7B1E-1AAA22FCB29F}"/>
              </a:ext>
            </a:extLst>
          </p:cNvPr>
          <p:cNvSpPr>
            <a:spLocks noGrp="1"/>
          </p:cNvSpPr>
          <p:nvPr>
            <p:ph type="title"/>
          </p:nvPr>
        </p:nvSpPr>
        <p:spPr>
          <a:xfrm>
            <a:off x="647889" y="1349680"/>
            <a:ext cx="2931320" cy="4449541"/>
          </a:xfrm>
        </p:spPr>
        <p:txBody>
          <a:bodyPr anchor="t">
            <a:normAutofit/>
          </a:bodyPr>
          <a:lstStyle/>
          <a:p>
            <a:r>
              <a:rPr lang="en-US" sz="4800">
                <a:solidFill>
                  <a:schemeClr val="tx1"/>
                </a:solidFill>
              </a:rPr>
              <a:t>Objective &amp;</a:t>
            </a:r>
            <a:br>
              <a:rPr lang="en-US" sz="4800">
                <a:solidFill>
                  <a:schemeClr val="tx1"/>
                </a:solidFill>
              </a:rPr>
            </a:br>
            <a:r>
              <a:rPr lang="en-US" sz="4800">
                <a:solidFill>
                  <a:schemeClr val="tx1"/>
                </a:solidFill>
              </a:rPr>
              <a:t>Executive Summary</a:t>
            </a:r>
          </a:p>
        </p:txBody>
      </p:sp>
      <p:graphicFrame>
        <p:nvGraphicFramePr>
          <p:cNvPr id="11" name="Content Placeholder 2">
            <a:extLst>
              <a:ext uri="{FF2B5EF4-FFF2-40B4-BE49-F238E27FC236}">
                <a16:creationId xmlns:a16="http://schemas.microsoft.com/office/drawing/2014/main" id="{632EA1AF-CCC9-C0EF-F250-BA03EB138E8D}"/>
              </a:ext>
            </a:extLst>
          </p:cNvPr>
          <p:cNvGraphicFramePr>
            <a:graphicFrameLocks noGrp="1"/>
          </p:cNvGraphicFramePr>
          <p:nvPr>
            <p:ph idx="1"/>
            <p:extLst>
              <p:ext uri="{D42A27DB-BD31-4B8C-83A1-F6EECF244321}">
                <p14:modId xmlns:p14="http://schemas.microsoft.com/office/powerpoint/2010/main" val="2876937909"/>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096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0436-2FEB-BB0B-7207-0B5B8AEBDC8A}"/>
              </a:ext>
            </a:extLst>
          </p:cNvPr>
          <p:cNvSpPr>
            <a:spLocks noGrp="1"/>
          </p:cNvSpPr>
          <p:nvPr>
            <p:ph type="title"/>
          </p:nvPr>
        </p:nvSpPr>
        <p:spPr>
          <a:xfrm>
            <a:off x="838200" y="-302930"/>
            <a:ext cx="10515600" cy="1325563"/>
          </a:xfrm>
        </p:spPr>
        <p:txBody>
          <a:bodyPr/>
          <a:lstStyle/>
          <a:p>
            <a:r>
              <a:rPr lang="en-US"/>
              <a:t>Forecasting Revenue By Region</a:t>
            </a:r>
          </a:p>
        </p:txBody>
      </p:sp>
      <p:pic>
        <p:nvPicPr>
          <p:cNvPr id="4" name="Content Placeholder 3" descr="A graph of different colored bars&#10;&#10;Description automatically generated">
            <a:extLst>
              <a:ext uri="{FF2B5EF4-FFF2-40B4-BE49-F238E27FC236}">
                <a16:creationId xmlns:a16="http://schemas.microsoft.com/office/drawing/2014/main" id="{9625478C-E61B-66B2-0A74-565D07CAF0CA}"/>
              </a:ext>
            </a:extLst>
          </p:cNvPr>
          <p:cNvPicPr>
            <a:picLocks noGrp="1" noChangeAspect="1"/>
          </p:cNvPicPr>
          <p:nvPr>
            <p:ph idx="1"/>
          </p:nvPr>
        </p:nvPicPr>
        <p:blipFill rotWithShape="1">
          <a:blip r:embed="rId2"/>
          <a:srcRect b="514"/>
          <a:stretch/>
        </p:blipFill>
        <p:spPr>
          <a:xfrm>
            <a:off x="32637" y="768729"/>
            <a:ext cx="4109485" cy="2471395"/>
          </a:xfrm>
        </p:spPr>
      </p:pic>
      <p:pic>
        <p:nvPicPr>
          <p:cNvPr id="5" name="Picture 4" descr="A graph of different colored bars&#10;&#10;Description automatically generated">
            <a:extLst>
              <a:ext uri="{FF2B5EF4-FFF2-40B4-BE49-F238E27FC236}">
                <a16:creationId xmlns:a16="http://schemas.microsoft.com/office/drawing/2014/main" id="{D071A870-EC9E-7198-A46E-832FBDA9DC66}"/>
              </a:ext>
            </a:extLst>
          </p:cNvPr>
          <p:cNvPicPr>
            <a:picLocks noChangeAspect="1"/>
          </p:cNvPicPr>
          <p:nvPr/>
        </p:nvPicPr>
        <p:blipFill>
          <a:blip r:embed="rId3"/>
          <a:stretch>
            <a:fillRect/>
          </a:stretch>
        </p:blipFill>
        <p:spPr>
          <a:xfrm>
            <a:off x="4153129" y="768729"/>
            <a:ext cx="4112540" cy="2471283"/>
          </a:xfrm>
          <a:prstGeom prst="rect">
            <a:avLst/>
          </a:prstGeom>
        </p:spPr>
      </p:pic>
      <p:pic>
        <p:nvPicPr>
          <p:cNvPr id="6" name="Picture 5" descr="A graph of a number of different colored bars&#10;&#10;Description automatically generated">
            <a:extLst>
              <a:ext uri="{FF2B5EF4-FFF2-40B4-BE49-F238E27FC236}">
                <a16:creationId xmlns:a16="http://schemas.microsoft.com/office/drawing/2014/main" id="{B4A5DCA4-DC7C-631E-31BC-631D0B76822D}"/>
              </a:ext>
            </a:extLst>
          </p:cNvPr>
          <p:cNvPicPr>
            <a:picLocks noChangeAspect="1"/>
          </p:cNvPicPr>
          <p:nvPr/>
        </p:nvPicPr>
        <p:blipFill rotWithShape="1">
          <a:blip r:embed="rId4"/>
          <a:srcRect r="-311" b="830"/>
          <a:stretch/>
        </p:blipFill>
        <p:spPr>
          <a:xfrm>
            <a:off x="8271862" y="768729"/>
            <a:ext cx="3904952" cy="2460767"/>
          </a:xfrm>
          <a:prstGeom prst="rect">
            <a:avLst/>
          </a:prstGeom>
        </p:spPr>
      </p:pic>
      <p:graphicFrame>
        <p:nvGraphicFramePr>
          <p:cNvPr id="10" name="TextBox 2">
            <a:extLst>
              <a:ext uri="{FF2B5EF4-FFF2-40B4-BE49-F238E27FC236}">
                <a16:creationId xmlns:a16="http://schemas.microsoft.com/office/drawing/2014/main" id="{66295BBA-629E-8F96-0CD9-94FFBE49FBEE}"/>
              </a:ext>
            </a:extLst>
          </p:cNvPr>
          <p:cNvGraphicFramePr/>
          <p:nvPr>
            <p:extLst>
              <p:ext uri="{D42A27DB-BD31-4B8C-83A1-F6EECF244321}">
                <p14:modId xmlns:p14="http://schemas.microsoft.com/office/powerpoint/2010/main" val="21130503"/>
              </p:ext>
            </p:extLst>
          </p:nvPr>
        </p:nvGraphicFramePr>
        <p:xfrm>
          <a:off x="148099" y="3431107"/>
          <a:ext cx="11774675" cy="26599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5812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50E9-165F-7147-D399-F745898FDCE6}"/>
              </a:ext>
            </a:extLst>
          </p:cNvPr>
          <p:cNvSpPr>
            <a:spLocks noGrp="1"/>
          </p:cNvSpPr>
          <p:nvPr>
            <p:ph type="title"/>
          </p:nvPr>
        </p:nvSpPr>
        <p:spPr>
          <a:xfrm>
            <a:off x="900830" y="-146354"/>
            <a:ext cx="10515600" cy="1325563"/>
          </a:xfrm>
        </p:spPr>
        <p:txBody>
          <a:bodyPr/>
          <a:lstStyle/>
          <a:p>
            <a:r>
              <a:rPr lang="en-US"/>
              <a:t>Forecasting Revenue By Category</a:t>
            </a:r>
          </a:p>
        </p:txBody>
      </p:sp>
      <p:pic>
        <p:nvPicPr>
          <p:cNvPr id="4" name="Content Placeholder 3">
            <a:extLst>
              <a:ext uri="{FF2B5EF4-FFF2-40B4-BE49-F238E27FC236}">
                <a16:creationId xmlns:a16="http://schemas.microsoft.com/office/drawing/2014/main" id="{149AC747-73A1-6A7B-067C-C3163286AD29}"/>
              </a:ext>
            </a:extLst>
          </p:cNvPr>
          <p:cNvPicPr>
            <a:picLocks noGrp="1" noChangeAspect="1"/>
          </p:cNvPicPr>
          <p:nvPr>
            <p:ph idx="1"/>
          </p:nvPr>
        </p:nvPicPr>
        <p:blipFill>
          <a:blip r:embed="rId2"/>
          <a:stretch>
            <a:fillRect/>
          </a:stretch>
        </p:blipFill>
        <p:spPr>
          <a:xfrm>
            <a:off x="33683" y="1003137"/>
            <a:ext cx="4147298" cy="2637921"/>
          </a:xfrm>
        </p:spPr>
      </p:pic>
      <p:pic>
        <p:nvPicPr>
          <p:cNvPr id="5" name="Picture 4">
            <a:extLst>
              <a:ext uri="{FF2B5EF4-FFF2-40B4-BE49-F238E27FC236}">
                <a16:creationId xmlns:a16="http://schemas.microsoft.com/office/drawing/2014/main" id="{E0A24740-F62B-590A-0157-B4A85BE6AD64}"/>
              </a:ext>
            </a:extLst>
          </p:cNvPr>
          <p:cNvPicPr>
            <a:picLocks noChangeAspect="1"/>
          </p:cNvPicPr>
          <p:nvPr/>
        </p:nvPicPr>
        <p:blipFill>
          <a:blip r:embed="rId3"/>
          <a:stretch>
            <a:fillRect/>
          </a:stretch>
        </p:blipFill>
        <p:spPr>
          <a:xfrm>
            <a:off x="4215982" y="1003137"/>
            <a:ext cx="4006764" cy="2640139"/>
          </a:xfrm>
          <a:prstGeom prst="rect">
            <a:avLst/>
          </a:prstGeom>
        </p:spPr>
      </p:pic>
      <p:pic>
        <p:nvPicPr>
          <p:cNvPr id="6" name="Picture 5">
            <a:extLst>
              <a:ext uri="{FF2B5EF4-FFF2-40B4-BE49-F238E27FC236}">
                <a16:creationId xmlns:a16="http://schemas.microsoft.com/office/drawing/2014/main" id="{F12BE0C7-38CF-C47E-674E-B025CE70AD4D}"/>
              </a:ext>
            </a:extLst>
          </p:cNvPr>
          <p:cNvPicPr>
            <a:picLocks noChangeAspect="1"/>
          </p:cNvPicPr>
          <p:nvPr/>
        </p:nvPicPr>
        <p:blipFill>
          <a:blip r:embed="rId4"/>
          <a:stretch>
            <a:fillRect/>
          </a:stretch>
        </p:blipFill>
        <p:spPr>
          <a:xfrm>
            <a:off x="8260396" y="1003137"/>
            <a:ext cx="3900520" cy="2639102"/>
          </a:xfrm>
          <a:prstGeom prst="rect">
            <a:avLst/>
          </a:prstGeom>
        </p:spPr>
      </p:pic>
      <p:graphicFrame>
        <p:nvGraphicFramePr>
          <p:cNvPr id="9" name="TextBox 6">
            <a:extLst>
              <a:ext uri="{FF2B5EF4-FFF2-40B4-BE49-F238E27FC236}">
                <a16:creationId xmlns:a16="http://schemas.microsoft.com/office/drawing/2014/main" id="{0201685F-ED91-B47A-44C0-F225F7E0B593}"/>
              </a:ext>
            </a:extLst>
          </p:cNvPr>
          <p:cNvGraphicFramePr/>
          <p:nvPr>
            <p:extLst>
              <p:ext uri="{D42A27DB-BD31-4B8C-83A1-F6EECF244321}">
                <p14:modId xmlns:p14="http://schemas.microsoft.com/office/powerpoint/2010/main" val="1963821201"/>
              </p:ext>
            </p:extLst>
          </p:nvPr>
        </p:nvGraphicFramePr>
        <p:xfrm>
          <a:off x="80539" y="3743551"/>
          <a:ext cx="12110038" cy="29858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9619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4D6F-3D99-BFF1-0EFF-B68DF505AA29}"/>
              </a:ext>
            </a:extLst>
          </p:cNvPr>
          <p:cNvSpPr>
            <a:spLocks noGrp="1"/>
          </p:cNvSpPr>
          <p:nvPr>
            <p:ph type="title"/>
          </p:nvPr>
        </p:nvSpPr>
        <p:spPr>
          <a:xfrm>
            <a:off x="838200" y="365125"/>
            <a:ext cx="10515600" cy="1325563"/>
          </a:xfrm>
        </p:spPr>
        <p:txBody>
          <a:bodyPr>
            <a:normAutofit/>
          </a:bodyPr>
          <a:lstStyle/>
          <a:p>
            <a:r>
              <a:rPr lang="en-US"/>
              <a:t>Variance Analysis</a:t>
            </a:r>
          </a:p>
        </p:txBody>
      </p:sp>
      <p:sp>
        <p:nvSpPr>
          <p:cNvPr id="20" name="Rounded Rectangle 17">
            <a:extLst>
              <a:ext uri="{FF2B5EF4-FFF2-40B4-BE49-F238E27FC236}">
                <a16:creationId xmlns:a16="http://schemas.microsoft.com/office/drawing/2014/main" id="{D08F7946-F2EC-4EF3-8CAD-92607FD65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694662-EBA8-489B-66EF-2A02AF7DD5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2484" y="4648533"/>
            <a:ext cx="3244836" cy="10615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4F19266-1E56-F958-EE31-1DF93BF11B75}"/>
              </a:ext>
            </a:extLst>
          </p:cNvPr>
          <p:cNvPicPr>
            <a:picLocks noChangeAspect="1"/>
          </p:cNvPicPr>
          <p:nvPr/>
        </p:nvPicPr>
        <p:blipFill>
          <a:blip r:embed="rId4"/>
          <a:stretch>
            <a:fillRect/>
          </a:stretch>
        </p:blipFill>
        <p:spPr>
          <a:xfrm>
            <a:off x="1037705" y="2114788"/>
            <a:ext cx="4360514" cy="2532462"/>
          </a:xfrm>
          <a:prstGeom prst="rect">
            <a:avLst/>
          </a:prstGeom>
        </p:spPr>
      </p:pic>
      <p:sp>
        <p:nvSpPr>
          <p:cNvPr id="18" name="Content Placeholder 17">
            <a:extLst>
              <a:ext uri="{FF2B5EF4-FFF2-40B4-BE49-F238E27FC236}">
                <a16:creationId xmlns:a16="http://schemas.microsoft.com/office/drawing/2014/main" id="{CB67B7F3-AE6D-2947-F7DA-5C97420C11CF}"/>
              </a:ext>
            </a:extLst>
          </p:cNvPr>
          <p:cNvSpPr>
            <a:spLocks noGrp="1"/>
          </p:cNvSpPr>
          <p:nvPr>
            <p:ph idx="1"/>
          </p:nvPr>
        </p:nvSpPr>
        <p:spPr>
          <a:xfrm>
            <a:off x="6096000" y="797881"/>
            <a:ext cx="5257799" cy="5379081"/>
          </a:xfrm>
        </p:spPr>
        <p:txBody>
          <a:bodyPr vert="horz" lIns="91440" tIns="45720" rIns="91440" bIns="45720" rtlCol="0" anchor="t">
            <a:noAutofit/>
          </a:bodyPr>
          <a:lstStyle/>
          <a:p>
            <a:endParaRPr lang="en-US" sz="1600"/>
          </a:p>
          <a:p>
            <a:endParaRPr lang="en-US" sz="1600"/>
          </a:p>
          <a:p>
            <a:endParaRPr lang="en-US" sz="1600"/>
          </a:p>
          <a:p>
            <a:r>
              <a:rPr lang="en-US" sz="1600"/>
              <a:t>Positive but declining each year:</a:t>
            </a:r>
          </a:p>
          <a:p>
            <a:pPr lvl="1"/>
            <a:r>
              <a:rPr lang="en-US" sz="1600"/>
              <a:t>2017: strong positive variances in several regions</a:t>
            </a:r>
          </a:p>
          <a:p>
            <a:pPr lvl="1"/>
            <a:r>
              <a:rPr lang="en-US" sz="1600"/>
              <a:t>2018: average discount increased as total units increased, and multiple categories and subcategories declining in multiple regions</a:t>
            </a:r>
          </a:p>
          <a:p>
            <a:pPr lvl="1"/>
            <a:r>
              <a:rPr lang="en-US" sz="1600"/>
              <a:t>2019: several of the categories and subcategories that declined in 2018 recovered</a:t>
            </a:r>
          </a:p>
          <a:p>
            <a:r>
              <a:rPr lang="en-US" sz="1600"/>
              <a:t>At the Region level:</a:t>
            </a:r>
          </a:p>
          <a:p>
            <a:pPr lvl="1"/>
            <a:r>
              <a:rPr lang="en-US" sz="1600"/>
              <a:t>Northwest region has the highest variance across years (5.62%)</a:t>
            </a:r>
          </a:p>
          <a:p>
            <a:pPr lvl="1"/>
            <a:r>
              <a:rPr lang="en-US" sz="1600"/>
              <a:t>Southwest has the lowest (4.50%)</a:t>
            </a:r>
          </a:p>
          <a:p>
            <a:r>
              <a:rPr lang="en-US" sz="1600"/>
              <a:t>At the Category level:</a:t>
            </a:r>
          </a:p>
          <a:p>
            <a:pPr lvl="1"/>
            <a:r>
              <a:rPr lang="en-US" sz="1600"/>
              <a:t>Music has the highest variance across years (5.41%), increasing each year</a:t>
            </a:r>
          </a:p>
          <a:p>
            <a:pPr lvl="1"/>
            <a:r>
              <a:rPr lang="en-US" sz="1600"/>
              <a:t>Electronics is the highest in dollar terms and some categories seem to follow a pattern</a:t>
            </a:r>
          </a:p>
          <a:p>
            <a:pPr lvl="1"/>
            <a:endParaRPr lang="en-US" sz="1600"/>
          </a:p>
          <a:p>
            <a:endParaRPr lang="en-US" sz="1600"/>
          </a:p>
          <a:p>
            <a:endParaRPr lang="en-US" sz="1600"/>
          </a:p>
          <a:p>
            <a:endParaRPr lang="en-US" sz="1600"/>
          </a:p>
        </p:txBody>
      </p:sp>
    </p:spTree>
    <p:extLst>
      <p:ext uri="{BB962C8B-B14F-4D97-AF65-F5344CB8AC3E}">
        <p14:creationId xmlns:p14="http://schemas.microsoft.com/office/powerpoint/2010/main" val="343243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1807-C4C6-08E7-0667-EEE4655DD54A}"/>
              </a:ext>
            </a:extLst>
          </p:cNvPr>
          <p:cNvSpPr>
            <a:spLocks noGrp="1"/>
          </p:cNvSpPr>
          <p:nvPr>
            <p:ph type="title"/>
          </p:nvPr>
        </p:nvSpPr>
        <p:spPr/>
        <p:txBody>
          <a:bodyPr/>
          <a:lstStyle/>
          <a:p>
            <a:r>
              <a:rPr lang="en-US"/>
              <a:t>Dashboards &amp; Reports</a:t>
            </a:r>
          </a:p>
        </p:txBody>
      </p:sp>
      <p:pic>
        <p:nvPicPr>
          <p:cNvPr id="3" name="Picture 2" descr="A graph on a screen&#10;&#10;Description automatically generated">
            <a:extLst>
              <a:ext uri="{FF2B5EF4-FFF2-40B4-BE49-F238E27FC236}">
                <a16:creationId xmlns:a16="http://schemas.microsoft.com/office/drawing/2014/main" id="{890AB1CE-1333-D19A-88ED-7F8B1F13ED8A}"/>
              </a:ext>
            </a:extLst>
          </p:cNvPr>
          <p:cNvPicPr>
            <a:picLocks noChangeAspect="1"/>
          </p:cNvPicPr>
          <p:nvPr/>
        </p:nvPicPr>
        <p:blipFill>
          <a:blip r:embed="rId2"/>
          <a:stretch>
            <a:fillRect/>
          </a:stretch>
        </p:blipFill>
        <p:spPr>
          <a:xfrm>
            <a:off x="891396" y="1339929"/>
            <a:ext cx="10869282" cy="5371461"/>
          </a:xfrm>
          <a:prstGeom prst="rect">
            <a:avLst/>
          </a:prstGeom>
        </p:spPr>
      </p:pic>
    </p:spTree>
    <p:extLst>
      <p:ext uri="{BB962C8B-B14F-4D97-AF65-F5344CB8AC3E}">
        <p14:creationId xmlns:p14="http://schemas.microsoft.com/office/powerpoint/2010/main" val="423888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7D4F-93B4-F27E-9518-CF2B11C422FE}"/>
              </a:ext>
            </a:extLst>
          </p:cNvPr>
          <p:cNvSpPr>
            <a:spLocks noGrp="1"/>
          </p:cNvSpPr>
          <p:nvPr>
            <p:ph type="title"/>
          </p:nvPr>
        </p:nvSpPr>
        <p:spPr/>
        <p:txBody>
          <a:bodyPr/>
          <a:lstStyle/>
          <a:p>
            <a:r>
              <a:rPr lang="en-US"/>
              <a:t>Dashboards &amp; Reports</a:t>
            </a:r>
            <a:endParaRPr lang="en-US">
              <a:solidFill>
                <a:srgbClr val="000000"/>
              </a:solidFill>
            </a:endParaRPr>
          </a:p>
          <a:p>
            <a:endParaRPr lang="en-US"/>
          </a:p>
        </p:txBody>
      </p:sp>
      <p:sp>
        <p:nvSpPr>
          <p:cNvPr id="3" name="Content Placeholder 2">
            <a:extLst>
              <a:ext uri="{FF2B5EF4-FFF2-40B4-BE49-F238E27FC236}">
                <a16:creationId xmlns:a16="http://schemas.microsoft.com/office/drawing/2014/main" id="{0C1AD069-CF9A-67CC-1FFA-3D5A6E0B39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237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5" descr="Sphere of mesh and nodes">
            <a:extLst>
              <a:ext uri="{FF2B5EF4-FFF2-40B4-BE49-F238E27FC236}">
                <a16:creationId xmlns:a16="http://schemas.microsoft.com/office/drawing/2014/main" id="{6C0F7435-FEDA-6829-8D0B-CA8C3E6CF395}"/>
              </a:ext>
            </a:extLst>
          </p:cNvPr>
          <p:cNvPicPr>
            <a:picLocks noChangeAspect="1"/>
          </p:cNvPicPr>
          <p:nvPr/>
        </p:nvPicPr>
        <p:blipFill rotWithShape="1">
          <a:blip r:embed="rId3"/>
          <a:srcRect l="39494" r="9774" b="4"/>
          <a:stretch/>
        </p:blipFill>
        <p:spPr>
          <a:xfrm>
            <a:off x="7552944" y="10"/>
            <a:ext cx="4639056" cy="6857990"/>
          </a:xfrm>
          <a:prstGeom prst="rect">
            <a:avLst/>
          </a:prstGeom>
        </p:spPr>
      </p:pic>
      <p:sp useBgFill="1">
        <p:nvSpPr>
          <p:cNvPr id="17" name="Rectangle 16">
            <a:extLst>
              <a:ext uri="{FF2B5EF4-FFF2-40B4-BE49-F238E27FC236}">
                <a16:creationId xmlns:a16="http://schemas.microsoft.com/office/drawing/2014/main" id="{97E60398-905F-436C-AB6F-00D742F62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70BC0-0B7A-E9FA-B2B0-BD5C06C17EC5}"/>
              </a:ext>
            </a:extLst>
          </p:cNvPr>
          <p:cNvSpPr>
            <a:spLocks noGrp="1"/>
          </p:cNvSpPr>
          <p:nvPr>
            <p:ph type="title"/>
          </p:nvPr>
        </p:nvSpPr>
        <p:spPr>
          <a:xfrm>
            <a:off x="838201" y="365125"/>
            <a:ext cx="6361590" cy="1325563"/>
          </a:xfrm>
        </p:spPr>
        <p:txBody>
          <a:bodyPr>
            <a:normAutofit/>
          </a:bodyPr>
          <a:lstStyle/>
          <a:p>
            <a:r>
              <a:rPr lang="en-US"/>
              <a:t>Recommendations</a:t>
            </a:r>
          </a:p>
        </p:txBody>
      </p:sp>
      <p:sp>
        <p:nvSpPr>
          <p:cNvPr id="18" name="Content Placeholder 2">
            <a:extLst>
              <a:ext uri="{FF2B5EF4-FFF2-40B4-BE49-F238E27FC236}">
                <a16:creationId xmlns:a16="http://schemas.microsoft.com/office/drawing/2014/main" id="{7F28DCBD-F1D0-99B2-2A7A-8373C990AADF}"/>
              </a:ext>
            </a:extLst>
          </p:cNvPr>
          <p:cNvSpPr>
            <a:spLocks noGrp="1"/>
          </p:cNvSpPr>
          <p:nvPr>
            <p:ph idx="1"/>
          </p:nvPr>
        </p:nvSpPr>
        <p:spPr>
          <a:xfrm>
            <a:off x="1120000" y="1825625"/>
            <a:ext cx="6079791" cy="4351338"/>
          </a:xfrm>
        </p:spPr>
        <p:txBody>
          <a:bodyPr vert="horz" lIns="91440" tIns="45720" rIns="91440" bIns="45720" rtlCol="0" anchor="t">
            <a:normAutofit/>
          </a:bodyPr>
          <a:lstStyle/>
          <a:p>
            <a:r>
              <a:rPr lang="en-US" sz="2600">
                <a:ea typeface="+mn-lt"/>
                <a:cs typeface="+mn-lt"/>
              </a:rPr>
              <a:t>Maintain Focus on the Electronics Product Line</a:t>
            </a:r>
            <a:endParaRPr lang="en-US" sz="2600"/>
          </a:p>
          <a:p>
            <a:r>
              <a:rPr lang="en-US" sz="2600">
                <a:ea typeface="+mn-lt"/>
                <a:cs typeface="+mn-lt"/>
              </a:rPr>
              <a:t>Enhance Marketing and Brand Recognition </a:t>
            </a:r>
            <a:endParaRPr lang="en-US" sz="2600"/>
          </a:p>
          <a:p>
            <a:r>
              <a:rPr lang="en-US" sz="2600">
                <a:ea typeface="+mn-lt"/>
                <a:cs typeface="+mn-lt"/>
              </a:rPr>
              <a:t>Strengthen Support and Presence for E-Commerce </a:t>
            </a:r>
          </a:p>
          <a:p>
            <a:r>
              <a:rPr lang="en-US" sz="2600">
                <a:ea typeface="+mn-lt"/>
                <a:cs typeface="+mn-lt"/>
              </a:rPr>
              <a:t>Extend Product Offering: Value-Added Services and Subscriptions</a:t>
            </a:r>
            <a:endParaRPr lang="en-US" sz="2600"/>
          </a:p>
          <a:p>
            <a:r>
              <a:rPr lang="en-US" sz="2600"/>
              <a:t>Create a Supply Chain with a Vertical Integration Approach </a:t>
            </a:r>
          </a:p>
          <a:p>
            <a:endParaRPr lang="en-US" sz="2600"/>
          </a:p>
          <a:p>
            <a:endParaRPr lang="en-US" sz="2600"/>
          </a:p>
        </p:txBody>
      </p:sp>
    </p:spTree>
    <p:extLst>
      <p:ext uri="{BB962C8B-B14F-4D97-AF65-F5344CB8AC3E}">
        <p14:creationId xmlns:p14="http://schemas.microsoft.com/office/powerpoint/2010/main" val="180947097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8E50A16C6E54B9DEA2BB32A9FAD2B" ma:contentTypeVersion="4" ma:contentTypeDescription="Create a new document." ma:contentTypeScope="" ma:versionID="be38ce3a023bd8d2b6ef521750f34a68">
  <xsd:schema xmlns:xsd="http://www.w3.org/2001/XMLSchema" xmlns:xs="http://www.w3.org/2001/XMLSchema" xmlns:p="http://schemas.microsoft.com/office/2006/metadata/properties" xmlns:ns2="5c8a6d1f-7487-42da-bd64-e636e45761fc" targetNamespace="http://schemas.microsoft.com/office/2006/metadata/properties" ma:root="true" ma:fieldsID="490de3676823179f7fd271e6c5413983" ns2:_="">
    <xsd:import namespace="5c8a6d1f-7487-42da-bd64-e636e45761f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8a6d1f-7487-42da-bd64-e636e45761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F43870-9F28-4609-AF0C-88C19E545824}">
  <ds:schemaRefs>
    <ds:schemaRef ds:uri="5c8a6d1f-7487-42da-bd64-e636e45761f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D4896EF-B9C3-453E-B1D2-A878ACBCF025}">
  <ds:schemaRefs>
    <ds:schemaRef ds:uri="http://schemas.microsoft.com/sharepoint/v3/contenttype/forms"/>
  </ds:schemaRefs>
</ds:datastoreItem>
</file>

<file path=customXml/itemProps3.xml><?xml version="1.0" encoding="utf-8"?>
<ds:datastoreItem xmlns:ds="http://schemas.openxmlformats.org/officeDocument/2006/customXml" ds:itemID="{1169C8DD-43F4-4433-A671-AD59B515C78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TM04033923[[fn=Depth]]</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Depth</vt:lpstr>
      <vt:lpstr>BSC Budget Plan Group 8 E01 Project </vt:lpstr>
      <vt:lpstr>Objective &amp; Executive Summary</vt:lpstr>
      <vt:lpstr>Forecasting Revenue By Region</vt:lpstr>
      <vt:lpstr>Forecasting Revenue By Category</vt:lpstr>
      <vt:lpstr>Variance Analysis</vt:lpstr>
      <vt:lpstr>Dashboards &amp; Reports</vt:lpstr>
      <vt:lpstr>Dashboards &amp; Reports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E01 Project</dc:title>
  <dc:creator>Jessica Nebelsick</dc:creator>
  <cp:revision>2</cp:revision>
  <dcterms:created xsi:type="dcterms:W3CDTF">2024-03-05T04:26:23Z</dcterms:created>
  <dcterms:modified xsi:type="dcterms:W3CDTF">2024-04-12T18:39:51Z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0x0101006748E50A16C6E54B9DEA2BB32A9FAD2B</vt:lpwstr>
  </property>
</Properties>
</file>