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4" r:id="rId5"/>
    <p:sldId id="265" r:id="rId6"/>
    <p:sldId id="262" r:id="rId7"/>
    <p:sldId id="259" r:id="rId8"/>
    <p:sldId id="26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6276A0-3247-4221-9D67-DA6E1591EDC9}"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177555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6276A0-3247-4221-9D67-DA6E1591EDC9}"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123230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6276A0-3247-4221-9D67-DA6E1591EDC9}"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2986658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6276A0-3247-4221-9D67-DA6E1591EDC9}"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16A37-BA2C-40A4-87FA-62A5C341DAA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97957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6276A0-3247-4221-9D67-DA6E1591EDC9}"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3376138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6276A0-3247-4221-9D67-DA6E1591EDC9}" type="datetimeFigureOut">
              <a:rPr lang="en-US" smtClean="0"/>
              <a:t>2/26/2020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2262857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6276A0-3247-4221-9D67-DA6E1591EDC9}" type="datetimeFigureOut">
              <a:rPr lang="en-US" smtClean="0"/>
              <a:t>2/26/2020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1159203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276A0-3247-4221-9D67-DA6E1591EDC9}"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1604456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276A0-3247-4221-9D67-DA6E1591EDC9}"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3490620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C6276A0-3247-4221-9D67-DA6E1591EDC9}"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194906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6276A0-3247-4221-9D67-DA6E1591EDC9}" type="datetimeFigureOut">
              <a:rPr lang="en-US" smtClean="0"/>
              <a:t>2/26/2020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388411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6276A0-3247-4221-9D67-DA6E1591EDC9}"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93256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6276A0-3247-4221-9D67-DA6E1591EDC9}" type="datetimeFigureOut">
              <a:rPr lang="en-US" smtClean="0"/>
              <a:t>2/26/2020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246917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C6276A0-3247-4221-9D67-DA6E1591EDC9}" type="datetimeFigureOut">
              <a:rPr lang="en-US" smtClean="0"/>
              <a:t>2/26/2020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110154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C6276A0-3247-4221-9D67-DA6E1591EDC9}" type="datetimeFigureOut">
              <a:rPr lang="en-US" smtClean="0"/>
              <a:t>2/26/2020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417128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C6276A0-3247-4221-9D67-DA6E1591EDC9}" type="datetimeFigureOut">
              <a:rPr lang="en-US" smtClean="0"/>
              <a:t>2/26/2020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71864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6276A0-3247-4221-9D67-DA6E1591EDC9}" type="datetimeFigureOut">
              <a:rPr lang="en-US" smtClean="0"/>
              <a:t>2/26/2020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16A37-BA2C-40A4-87FA-62A5C341DAAE}" type="slidenum">
              <a:rPr lang="en-US" smtClean="0"/>
              <a:t>‹#›</a:t>
            </a:fld>
            <a:endParaRPr lang="en-US"/>
          </a:p>
        </p:txBody>
      </p:sp>
    </p:spTree>
    <p:extLst>
      <p:ext uri="{BB962C8B-B14F-4D97-AF65-F5344CB8AC3E}">
        <p14:creationId xmlns:p14="http://schemas.microsoft.com/office/powerpoint/2010/main" val="328812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6276A0-3247-4221-9D67-DA6E1591EDC9}" type="datetimeFigureOut">
              <a:rPr lang="en-US" smtClean="0"/>
              <a:t>2/26/2020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9E16A37-BA2C-40A4-87FA-62A5C341DAAE}" type="slidenum">
              <a:rPr lang="en-US" smtClean="0"/>
              <a:t>‹#›</a:t>
            </a:fld>
            <a:endParaRPr lang="en-US"/>
          </a:p>
        </p:txBody>
      </p:sp>
    </p:spTree>
    <p:extLst>
      <p:ext uri="{BB962C8B-B14F-4D97-AF65-F5344CB8AC3E}">
        <p14:creationId xmlns:p14="http://schemas.microsoft.com/office/powerpoint/2010/main" val="11872951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6116-74FC-4348-B534-4D1C1263C63F}"/>
              </a:ext>
            </a:extLst>
          </p:cNvPr>
          <p:cNvSpPr>
            <a:spLocks noGrp="1"/>
          </p:cNvSpPr>
          <p:nvPr>
            <p:ph type="title"/>
          </p:nvPr>
        </p:nvSpPr>
        <p:spPr/>
        <p:txBody>
          <a:bodyPr/>
          <a:lstStyle/>
          <a:p>
            <a:r>
              <a:rPr lang="en-US" dirty="0"/>
              <a:t>Term Deposits Case Study</a:t>
            </a:r>
          </a:p>
        </p:txBody>
      </p:sp>
    </p:spTree>
    <p:extLst>
      <p:ext uri="{BB962C8B-B14F-4D97-AF65-F5344CB8AC3E}">
        <p14:creationId xmlns:p14="http://schemas.microsoft.com/office/powerpoint/2010/main" val="321487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FA5C1-424D-4132-AB79-6C2659BB7B65}"/>
              </a:ext>
            </a:extLst>
          </p:cNvPr>
          <p:cNvSpPr>
            <a:spLocks noGrp="1"/>
          </p:cNvSpPr>
          <p:nvPr>
            <p:ph type="title"/>
          </p:nvPr>
        </p:nvSpPr>
        <p:spPr/>
        <p:txBody>
          <a:bodyPr/>
          <a:lstStyle/>
          <a:p>
            <a:r>
              <a:rPr lang="en-US" dirty="0"/>
              <a:t>Data Exploration and Data Cleaning </a:t>
            </a:r>
          </a:p>
        </p:txBody>
      </p:sp>
      <p:sp>
        <p:nvSpPr>
          <p:cNvPr id="3" name="Content Placeholder 2">
            <a:extLst>
              <a:ext uri="{FF2B5EF4-FFF2-40B4-BE49-F238E27FC236}">
                <a16:creationId xmlns:a16="http://schemas.microsoft.com/office/drawing/2014/main" id="{F770C691-B3B8-47D8-BF26-59AFAAD67323}"/>
              </a:ext>
            </a:extLst>
          </p:cNvPr>
          <p:cNvSpPr>
            <a:spLocks noGrp="1"/>
          </p:cNvSpPr>
          <p:nvPr>
            <p:ph idx="1"/>
          </p:nvPr>
        </p:nvSpPr>
        <p:spPr/>
        <p:txBody>
          <a:bodyPr>
            <a:noAutofit/>
          </a:bodyPr>
          <a:lstStyle/>
          <a:p>
            <a:r>
              <a:rPr lang="en-US" sz="1500" dirty="0">
                <a:latin typeface="Calibri" panose="020F0502020204030204" pitchFamily="34" charset="0"/>
                <a:cs typeface="Calibri" panose="020F0502020204030204" pitchFamily="34" charset="0"/>
              </a:rPr>
              <a:t>Data set has total of 21 attributes of which one attribute is dependent </a:t>
            </a:r>
          </a:p>
          <a:p>
            <a:r>
              <a:rPr lang="en-US" sz="1500" dirty="0">
                <a:latin typeface="Calibri" panose="020F0502020204030204" pitchFamily="34" charset="0"/>
                <a:cs typeface="Calibri" panose="020F0502020204030204" pitchFamily="34" charset="0"/>
              </a:rPr>
              <a:t>Data is mix of both numeric and Categorical columns </a:t>
            </a:r>
          </a:p>
          <a:p>
            <a:r>
              <a:rPr lang="en-US" sz="1500" dirty="0">
                <a:latin typeface="Calibri" panose="020F0502020204030204" pitchFamily="34" charset="0"/>
                <a:cs typeface="Calibri" panose="020F0502020204030204" pitchFamily="34" charset="0"/>
              </a:rPr>
              <a:t>Categorical columns have unknown as value in their data ,  out of all the columns Default is one column where the unknows are very high and this can be treated as unknown label , similarly for job , marital , education , housing and loan </a:t>
            </a:r>
          </a:p>
          <a:p>
            <a:r>
              <a:rPr lang="en-US" sz="1500" dirty="0">
                <a:latin typeface="Calibri" panose="020F0502020204030204" pitchFamily="34" charset="0"/>
                <a:cs typeface="Calibri" panose="020F0502020204030204" pitchFamily="34" charset="0"/>
              </a:rPr>
              <a:t>Mean age is 40 and it has some outliers as well but to reflect the real world scenario I didn’t drop the outliers</a:t>
            </a:r>
          </a:p>
          <a:p>
            <a:r>
              <a:rPr lang="en-US" sz="1500" dirty="0">
                <a:latin typeface="Calibri" panose="020F0502020204030204" pitchFamily="34" charset="0"/>
                <a:cs typeface="Calibri" panose="020F0502020204030204" pitchFamily="34" charset="0"/>
              </a:rPr>
              <a:t>Duration highly effects the model performance hence dropped it from data set </a:t>
            </a:r>
          </a:p>
          <a:p>
            <a:r>
              <a:rPr lang="en-US" sz="1500" dirty="0">
                <a:latin typeface="Calibri" panose="020F0502020204030204" pitchFamily="34" charset="0"/>
                <a:cs typeface="Calibri" panose="020F0502020204030204" pitchFamily="34" charset="0"/>
              </a:rPr>
              <a:t>The mean balance is higher for customers who subscribe to the term deposit compared to those who don’t </a:t>
            </a:r>
          </a:p>
          <a:p>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05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D16A9-61A3-41CD-8968-1CCC65D1DC40}"/>
              </a:ext>
            </a:extLst>
          </p:cNvPr>
          <p:cNvSpPr>
            <a:spLocks noGrp="1"/>
          </p:cNvSpPr>
          <p:nvPr>
            <p:ph idx="4294967295"/>
          </p:nvPr>
        </p:nvSpPr>
        <p:spPr>
          <a:xfrm>
            <a:off x="1086678" y="583027"/>
            <a:ext cx="9604375" cy="5159375"/>
          </a:xfrm>
        </p:spPr>
        <p:txBody>
          <a:bodyPr>
            <a:normAutofit fontScale="47500" lnSpcReduction="20000"/>
          </a:bodyPr>
          <a:lstStyle/>
          <a:p>
            <a:r>
              <a:rPr lang="en-US" sz="3400" dirty="0">
                <a:latin typeface="Calibri" panose="020F0502020204030204" pitchFamily="34" charset="0"/>
                <a:cs typeface="Calibri" panose="020F0502020204030204" pitchFamily="34" charset="0"/>
              </a:rPr>
              <a:t>Number of days that passed by after the client was last contacted from a previous campaign is lower for people who have subscribed </a:t>
            </a:r>
          </a:p>
          <a:p>
            <a:endParaRPr lang="en-US" sz="3400" dirty="0">
              <a:latin typeface="Calibri" panose="020F0502020204030204" pitchFamily="34" charset="0"/>
              <a:cs typeface="Calibri" panose="020F0502020204030204" pitchFamily="34" charset="0"/>
            </a:endParaRPr>
          </a:p>
          <a:p>
            <a:endParaRPr lang="en-US" sz="3400" dirty="0">
              <a:latin typeface="Calibri" panose="020F0502020204030204" pitchFamily="34" charset="0"/>
              <a:cs typeface="Calibri" panose="020F0502020204030204" pitchFamily="34" charset="0"/>
            </a:endParaRPr>
          </a:p>
          <a:p>
            <a:pPr marL="0" indent="0">
              <a:buNone/>
            </a:pPr>
            <a:endParaRPr lang="en-US" sz="3400" dirty="0">
              <a:latin typeface="Calibri" panose="020F0502020204030204" pitchFamily="34" charset="0"/>
              <a:cs typeface="Calibri" panose="020F0502020204030204" pitchFamily="34" charset="0"/>
            </a:endParaRPr>
          </a:p>
          <a:p>
            <a:pPr marL="0" indent="0">
              <a:buNone/>
            </a:pPr>
            <a:endParaRPr lang="en-US" sz="3400" dirty="0">
              <a:latin typeface="Calibri" panose="020F0502020204030204" pitchFamily="34" charset="0"/>
              <a:cs typeface="Calibri" panose="020F0502020204030204" pitchFamily="34" charset="0"/>
            </a:endParaRPr>
          </a:p>
          <a:p>
            <a:pPr marL="0" indent="0">
              <a:buNone/>
            </a:pPr>
            <a:endParaRPr lang="en-US" sz="3400" dirty="0">
              <a:latin typeface="Calibri" panose="020F0502020204030204" pitchFamily="34" charset="0"/>
              <a:cs typeface="Calibri" panose="020F0502020204030204" pitchFamily="34" charset="0"/>
            </a:endParaRPr>
          </a:p>
          <a:p>
            <a:r>
              <a:rPr lang="en-US" sz="3400" dirty="0">
                <a:latin typeface="Calibri" panose="020F0502020204030204" pitchFamily="34" charset="0"/>
                <a:cs typeface="Calibri" panose="020F0502020204030204" pitchFamily="34" charset="0"/>
              </a:rPr>
              <a:t>Number of contacts performed before this campaign is also lower for customers who subscribe </a:t>
            </a:r>
          </a:p>
          <a:p>
            <a:r>
              <a:rPr lang="en-US" sz="3400" dirty="0">
                <a:latin typeface="Calibri" panose="020F0502020204030204" pitchFamily="34" charset="0"/>
                <a:cs typeface="Calibri" panose="020F0502020204030204" pitchFamily="34" charset="0"/>
              </a:rPr>
              <a:t>This indicates customers with a higher balance and those who have been contacted frequently before the campaign tend to subscribe for term deposit </a:t>
            </a:r>
          </a:p>
          <a:p>
            <a:r>
              <a:rPr lang="en-US" sz="3400" dirty="0">
                <a:latin typeface="Calibri" panose="020F0502020204030204" pitchFamily="34" charset="0"/>
                <a:cs typeface="Calibri" panose="020F0502020204030204" pitchFamily="34" charset="0"/>
              </a:rPr>
              <a:t>Since default yes is only 2 % of the data and the conversion is also comparatively lower for default – yes we can remove this column </a:t>
            </a:r>
          </a:p>
          <a:p>
            <a:r>
              <a:rPr lang="en-US" sz="3400" dirty="0">
                <a:latin typeface="Calibri" panose="020F0502020204030204" pitchFamily="34" charset="0"/>
                <a:cs typeface="Calibri" panose="020F0502020204030204" pitchFamily="34" charset="0"/>
              </a:rPr>
              <a:t>Response rate is only 11.2 % , hence the Y variable has a class imbalance , accuracy will not be a reliable model performance measure </a:t>
            </a:r>
          </a:p>
          <a:p>
            <a:r>
              <a:rPr lang="en-US" sz="3400" dirty="0">
                <a:latin typeface="Calibri" panose="020F0502020204030204" pitchFamily="34" charset="0"/>
                <a:cs typeface="Calibri" panose="020F0502020204030204" pitchFamily="34" charset="0"/>
              </a:rPr>
              <a:t>False Negative is very critical for this business case because a false negative is a customer who will potentially subscribe for a loan but who has been classified as will not subscribe, hence the most relevant model performance measure is recall </a:t>
            </a:r>
          </a:p>
          <a:p>
            <a:endParaRPr lang="en-US" sz="3800" dirty="0">
              <a:latin typeface="Calibri" panose="020F0502020204030204" pitchFamily="34" charset="0"/>
              <a:cs typeface="Calibri" panose="020F0502020204030204" pitchFamily="34" charset="0"/>
            </a:endParaRPr>
          </a:p>
          <a:p>
            <a:endParaRPr lang="en-US" sz="3800" dirty="0">
              <a:latin typeface="Calibri" panose="020F0502020204030204" pitchFamily="34" charset="0"/>
              <a:cs typeface="Calibri" panose="020F0502020204030204" pitchFamily="34" charset="0"/>
            </a:endParaRPr>
          </a:p>
          <a:p>
            <a:endParaRPr lang="en-US" dirty="0"/>
          </a:p>
        </p:txBody>
      </p:sp>
      <p:pic>
        <p:nvPicPr>
          <p:cNvPr id="6" name="Picture 5">
            <a:extLst>
              <a:ext uri="{FF2B5EF4-FFF2-40B4-BE49-F238E27FC236}">
                <a16:creationId xmlns:a16="http://schemas.microsoft.com/office/drawing/2014/main" id="{CFA6E7F9-E309-46C7-863F-9343D90705FE}"/>
              </a:ext>
            </a:extLst>
          </p:cNvPr>
          <p:cNvPicPr>
            <a:picLocks noChangeAspect="1"/>
          </p:cNvPicPr>
          <p:nvPr/>
        </p:nvPicPr>
        <p:blipFill>
          <a:blip r:embed="rId2"/>
          <a:stretch>
            <a:fillRect/>
          </a:stretch>
        </p:blipFill>
        <p:spPr>
          <a:xfrm>
            <a:off x="9574419" y="1226654"/>
            <a:ext cx="2587625" cy="1409700"/>
          </a:xfrm>
          <a:prstGeom prst="rect">
            <a:avLst/>
          </a:prstGeom>
        </p:spPr>
      </p:pic>
      <p:pic>
        <p:nvPicPr>
          <p:cNvPr id="7" name="Picture 6">
            <a:extLst>
              <a:ext uri="{FF2B5EF4-FFF2-40B4-BE49-F238E27FC236}">
                <a16:creationId xmlns:a16="http://schemas.microsoft.com/office/drawing/2014/main" id="{498B425A-9E9E-4953-AC99-85C400ADACF5}"/>
              </a:ext>
            </a:extLst>
          </p:cNvPr>
          <p:cNvPicPr>
            <a:picLocks noChangeAspect="1"/>
          </p:cNvPicPr>
          <p:nvPr/>
        </p:nvPicPr>
        <p:blipFill>
          <a:blip r:embed="rId3"/>
          <a:stretch>
            <a:fillRect/>
          </a:stretch>
        </p:blipFill>
        <p:spPr>
          <a:xfrm>
            <a:off x="325437" y="1251087"/>
            <a:ext cx="8953500" cy="1419225"/>
          </a:xfrm>
          <a:prstGeom prst="rect">
            <a:avLst/>
          </a:prstGeom>
        </p:spPr>
      </p:pic>
      <p:pic>
        <p:nvPicPr>
          <p:cNvPr id="2" name="Picture 1">
            <a:extLst>
              <a:ext uri="{FF2B5EF4-FFF2-40B4-BE49-F238E27FC236}">
                <a16:creationId xmlns:a16="http://schemas.microsoft.com/office/drawing/2014/main" id="{677C3B23-D2CE-4DD1-B5A6-7FF4629BB9C3}"/>
              </a:ext>
            </a:extLst>
          </p:cNvPr>
          <p:cNvPicPr>
            <a:picLocks noChangeAspect="1"/>
          </p:cNvPicPr>
          <p:nvPr/>
        </p:nvPicPr>
        <p:blipFill>
          <a:blip r:embed="rId4"/>
          <a:stretch>
            <a:fillRect/>
          </a:stretch>
        </p:blipFill>
        <p:spPr>
          <a:xfrm>
            <a:off x="6387548" y="5287616"/>
            <a:ext cx="4717774" cy="1570383"/>
          </a:xfrm>
          <a:prstGeom prst="rect">
            <a:avLst/>
          </a:prstGeom>
        </p:spPr>
      </p:pic>
    </p:spTree>
    <p:extLst>
      <p:ext uri="{BB962C8B-B14F-4D97-AF65-F5344CB8AC3E}">
        <p14:creationId xmlns:p14="http://schemas.microsoft.com/office/powerpoint/2010/main" val="405358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EC5377B-98DE-45A7-803A-BD8858AADE92}"/>
              </a:ext>
            </a:extLst>
          </p:cNvPr>
          <p:cNvSpPr txBox="1">
            <a:spLocks/>
          </p:cNvSpPr>
          <p:nvPr/>
        </p:nvSpPr>
        <p:spPr>
          <a:xfrm>
            <a:off x="1129816" y="687944"/>
            <a:ext cx="8946541" cy="4195481"/>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500" dirty="0">
                <a:latin typeface="Calibri" panose="020F0502020204030204" pitchFamily="34" charset="0"/>
                <a:cs typeface="Calibri" panose="020F0502020204030204" pitchFamily="34" charset="0"/>
              </a:rPr>
              <a:t>Customers who doesn’t have loans are the likeliest ones to subscribe to term deposits </a:t>
            </a:r>
          </a:p>
          <a:p>
            <a:r>
              <a:rPr lang="en-US" sz="1500" dirty="0">
                <a:latin typeface="Calibri" panose="020F0502020204030204" pitchFamily="34" charset="0"/>
                <a:cs typeface="Calibri" panose="020F0502020204030204" pitchFamily="34" charset="0"/>
              </a:rPr>
              <a:t>Pout come is a good feature to consider for next campaign around </a:t>
            </a:r>
          </a:p>
          <a:p>
            <a:r>
              <a:rPr lang="en-US" sz="1500" dirty="0">
                <a:latin typeface="Calibri" panose="020F0502020204030204" pitchFamily="34" charset="0"/>
                <a:cs typeface="Calibri" panose="020F0502020204030204" pitchFamily="34" charset="0"/>
              </a:rPr>
              <a:t>Married people are most likely to subscribe for term deposit </a:t>
            </a:r>
          </a:p>
          <a:p>
            <a:r>
              <a:rPr lang="en-US" sz="1500" dirty="0">
                <a:latin typeface="Calibri" panose="020F0502020204030204" pitchFamily="34" charset="0"/>
                <a:cs typeface="Calibri" panose="020F0502020204030204" pitchFamily="34" charset="0"/>
              </a:rPr>
              <a:t>Customers who are contacted through cellular are most likely to subscribe </a:t>
            </a:r>
          </a:p>
        </p:txBody>
      </p:sp>
      <p:pic>
        <p:nvPicPr>
          <p:cNvPr id="3" name="Picture 2">
            <a:extLst>
              <a:ext uri="{FF2B5EF4-FFF2-40B4-BE49-F238E27FC236}">
                <a16:creationId xmlns:a16="http://schemas.microsoft.com/office/drawing/2014/main" id="{AC60EF79-9878-4C42-9038-CC1EEE5C2A93}"/>
              </a:ext>
            </a:extLst>
          </p:cNvPr>
          <p:cNvPicPr>
            <a:picLocks noChangeAspect="1"/>
          </p:cNvPicPr>
          <p:nvPr/>
        </p:nvPicPr>
        <p:blipFill>
          <a:blip r:embed="rId2"/>
          <a:stretch>
            <a:fillRect/>
          </a:stretch>
        </p:blipFill>
        <p:spPr>
          <a:xfrm>
            <a:off x="1279871" y="2504662"/>
            <a:ext cx="5558252" cy="4101548"/>
          </a:xfrm>
          <a:prstGeom prst="rect">
            <a:avLst/>
          </a:prstGeom>
        </p:spPr>
      </p:pic>
      <p:pic>
        <p:nvPicPr>
          <p:cNvPr id="4" name="Picture 3">
            <a:extLst>
              <a:ext uri="{FF2B5EF4-FFF2-40B4-BE49-F238E27FC236}">
                <a16:creationId xmlns:a16="http://schemas.microsoft.com/office/drawing/2014/main" id="{6AF867E8-6DB2-4647-B5C3-4D97396182CE}"/>
              </a:ext>
            </a:extLst>
          </p:cNvPr>
          <p:cNvPicPr>
            <a:picLocks noChangeAspect="1"/>
          </p:cNvPicPr>
          <p:nvPr/>
        </p:nvPicPr>
        <p:blipFill>
          <a:blip r:embed="rId3"/>
          <a:stretch>
            <a:fillRect/>
          </a:stretch>
        </p:blipFill>
        <p:spPr>
          <a:xfrm>
            <a:off x="6838123" y="2504662"/>
            <a:ext cx="5181599" cy="4101548"/>
          </a:xfrm>
          <a:prstGeom prst="rect">
            <a:avLst/>
          </a:prstGeom>
        </p:spPr>
      </p:pic>
    </p:spTree>
    <p:extLst>
      <p:ext uri="{BB962C8B-B14F-4D97-AF65-F5344CB8AC3E}">
        <p14:creationId xmlns:p14="http://schemas.microsoft.com/office/powerpoint/2010/main" val="365339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B6B56B-5128-469B-927C-D0DECC0EDD57}"/>
              </a:ext>
            </a:extLst>
          </p:cNvPr>
          <p:cNvSpPr/>
          <p:nvPr/>
        </p:nvSpPr>
        <p:spPr>
          <a:xfrm>
            <a:off x="1338469" y="611042"/>
            <a:ext cx="7871792" cy="1200329"/>
          </a:xfrm>
          <a:prstGeom prst="rect">
            <a:avLst/>
          </a:prstGeom>
        </p:spPr>
        <p:txBody>
          <a:bodyPr wrap="square">
            <a:spAutoFit/>
          </a:bodyPr>
          <a:lstStyle/>
          <a:p>
            <a:pPr marL="285750" indent="-285750">
              <a:buClr>
                <a:schemeClr val="bg2">
                  <a:lumMod val="60000"/>
                  <a:lumOff val="40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Customers who have high school degree , university degree and professional course are most likely to subscribe to term deposit </a:t>
            </a:r>
          </a:p>
          <a:p>
            <a:pPr marL="285750" indent="-285750">
              <a:buClr>
                <a:schemeClr val="bg2">
                  <a:lumMod val="60000"/>
                  <a:lumOff val="40000"/>
                </a:schemeClr>
              </a:buClr>
              <a:buFont typeface="Wingdings" panose="05000000000000000000" pitchFamily="2" charset="2"/>
              <a:buChar char="Ø"/>
            </a:pPr>
            <a:r>
              <a:rPr lang="en-US" dirty="0">
                <a:latin typeface="Calibri" panose="020F0502020204030204" pitchFamily="34" charset="0"/>
                <a:cs typeface="Calibri" panose="020F0502020204030204" pitchFamily="34" charset="0"/>
              </a:rPr>
              <a:t>Customers who have jobs related to Admin , Blue collar , Technician , retired are more likely to subscribe </a:t>
            </a:r>
          </a:p>
        </p:txBody>
      </p:sp>
      <p:pic>
        <p:nvPicPr>
          <p:cNvPr id="5" name="Picture 4">
            <a:extLst>
              <a:ext uri="{FF2B5EF4-FFF2-40B4-BE49-F238E27FC236}">
                <a16:creationId xmlns:a16="http://schemas.microsoft.com/office/drawing/2014/main" id="{7F193188-7BC5-40E8-A826-036EE1FB9772}"/>
              </a:ext>
            </a:extLst>
          </p:cNvPr>
          <p:cNvPicPr>
            <a:picLocks noChangeAspect="1"/>
          </p:cNvPicPr>
          <p:nvPr/>
        </p:nvPicPr>
        <p:blipFill>
          <a:blip r:embed="rId2"/>
          <a:stretch>
            <a:fillRect/>
          </a:stretch>
        </p:blipFill>
        <p:spPr>
          <a:xfrm>
            <a:off x="1709530" y="1943306"/>
            <a:ext cx="9420225" cy="2045597"/>
          </a:xfrm>
          <a:prstGeom prst="rect">
            <a:avLst/>
          </a:prstGeom>
        </p:spPr>
      </p:pic>
      <p:pic>
        <p:nvPicPr>
          <p:cNvPr id="6" name="Picture 5">
            <a:extLst>
              <a:ext uri="{FF2B5EF4-FFF2-40B4-BE49-F238E27FC236}">
                <a16:creationId xmlns:a16="http://schemas.microsoft.com/office/drawing/2014/main" id="{D4E97F48-A158-4A58-A37F-72354DFE0C05}"/>
              </a:ext>
            </a:extLst>
          </p:cNvPr>
          <p:cNvPicPr>
            <a:picLocks noChangeAspect="1"/>
          </p:cNvPicPr>
          <p:nvPr/>
        </p:nvPicPr>
        <p:blipFill>
          <a:blip r:embed="rId3"/>
          <a:stretch>
            <a:fillRect/>
          </a:stretch>
        </p:blipFill>
        <p:spPr>
          <a:xfrm>
            <a:off x="1709530" y="4161183"/>
            <a:ext cx="9420225" cy="2580276"/>
          </a:xfrm>
          <a:prstGeom prst="rect">
            <a:avLst/>
          </a:prstGeom>
        </p:spPr>
      </p:pic>
    </p:spTree>
    <p:extLst>
      <p:ext uri="{BB962C8B-B14F-4D97-AF65-F5344CB8AC3E}">
        <p14:creationId xmlns:p14="http://schemas.microsoft.com/office/powerpoint/2010/main" val="141911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501A51-F181-458F-B087-FCFB8667E585}"/>
              </a:ext>
            </a:extLst>
          </p:cNvPr>
          <p:cNvSpPr/>
          <p:nvPr/>
        </p:nvSpPr>
        <p:spPr>
          <a:xfrm>
            <a:off x="1136231" y="304116"/>
            <a:ext cx="10227834" cy="861774"/>
          </a:xfrm>
          <a:prstGeom prst="rect">
            <a:avLst/>
          </a:prstGeom>
        </p:spPr>
        <p:txBody>
          <a:bodyPr wrap="square">
            <a:spAutoFit/>
          </a:bodyPr>
          <a:lstStyle/>
          <a:p>
            <a:endParaRPr lang="en-US" dirty="0">
              <a:latin typeface="Calibri" panose="020F0502020204030204" pitchFamily="34" charset="0"/>
              <a:cs typeface="Calibri" panose="020F0502020204030204" pitchFamily="34" charset="0"/>
            </a:endParaRPr>
          </a:p>
          <a:p>
            <a:pPr marL="285750" indent="-285750">
              <a:buClr>
                <a:schemeClr val="bg2">
                  <a:lumMod val="60000"/>
                  <a:lumOff val="40000"/>
                </a:schemeClr>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Among numerical features , only one column ‘pdays’ had missing values as 999 , to handle this ‘pdays’ is converted to categorical feature using buckets &lt; 5 days , 6-15 days etc. </a:t>
            </a:r>
          </a:p>
        </p:txBody>
      </p:sp>
      <p:sp>
        <p:nvSpPr>
          <p:cNvPr id="3" name="Title 2">
            <a:extLst>
              <a:ext uri="{FF2B5EF4-FFF2-40B4-BE49-F238E27FC236}">
                <a16:creationId xmlns:a16="http://schemas.microsoft.com/office/drawing/2014/main" id="{2683AEA2-1674-4010-80EB-69DB7656C59A}"/>
              </a:ext>
            </a:extLst>
          </p:cNvPr>
          <p:cNvSpPr>
            <a:spLocks noGrp="1"/>
          </p:cNvSpPr>
          <p:nvPr>
            <p:ph type="title"/>
          </p:nvPr>
        </p:nvSpPr>
        <p:spPr>
          <a:xfrm>
            <a:off x="1447331" y="1176860"/>
            <a:ext cx="9605635" cy="1059305"/>
          </a:xfrm>
        </p:spPr>
        <p:txBody>
          <a:bodyPr/>
          <a:lstStyle/>
          <a:p>
            <a:r>
              <a:rPr lang="en-US" dirty="0">
                <a:latin typeface="Calibri" panose="020F0502020204030204" pitchFamily="34" charset="0"/>
                <a:cs typeface="Calibri" panose="020F0502020204030204" pitchFamily="34" charset="0"/>
              </a:rPr>
              <a:t>Model Building </a:t>
            </a:r>
          </a:p>
        </p:txBody>
      </p:sp>
      <p:sp>
        <p:nvSpPr>
          <p:cNvPr id="4" name="Content Placeholder 3">
            <a:extLst>
              <a:ext uri="{FF2B5EF4-FFF2-40B4-BE49-F238E27FC236}">
                <a16:creationId xmlns:a16="http://schemas.microsoft.com/office/drawing/2014/main" id="{30027ADA-49AE-40B0-BACB-CE1373F19CC9}"/>
              </a:ext>
            </a:extLst>
          </p:cNvPr>
          <p:cNvSpPr>
            <a:spLocks noGrp="1"/>
          </p:cNvSpPr>
          <p:nvPr>
            <p:ph sz="half" idx="1"/>
          </p:nvPr>
        </p:nvSpPr>
        <p:spPr/>
        <p:txBody>
          <a:bodyPr>
            <a:normAutofit/>
          </a:bodyPr>
          <a:lstStyle/>
          <a:p>
            <a:r>
              <a:rPr lang="en-US" sz="1600" dirty="0">
                <a:latin typeface="Calibri" panose="020F0502020204030204" pitchFamily="34" charset="0"/>
                <a:cs typeface="Calibri" panose="020F0502020204030204" pitchFamily="34" charset="0"/>
              </a:rPr>
              <a:t>Decision Trees </a:t>
            </a:r>
          </a:p>
          <a:p>
            <a:r>
              <a:rPr lang="en-US" sz="1600" dirty="0">
                <a:latin typeface="Calibri" panose="020F0502020204030204" pitchFamily="34" charset="0"/>
                <a:cs typeface="Calibri" panose="020F0502020204030204" pitchFamily="34" charset="0"/>
              </a:rPr>
              <a:t>Simple to understand and effective , splits the data at every node based on one feature </a:t>
            </a:r>
          </a:p>
          <a:p>
            <a:r>
              <a:rPr lang="en-US" sz="1600" dirty="0">
                <a:latin typeface="Calibri" panose="020F0502020204030204" pitchFamily="34" charset="0"/>
                <a:cs typeface="Calibri" panose="020F0502020204030204" pitchFamily="34" charset="0"/>
              </a:rPr>
              <a:t>Uses information gain as measure for split </a:t>
            </a:r>
          </a:p>
          <a:p>
            <a:r>
              <a:rPr lang="en-US" sz="1600" dirty="0">
                <a:latin typeface="Calibri" panose="020F0502020204030204" pitchFamily="34" charset="0"/>
                <a:cs typeface="Calibri" panose="020F0502020204030204" pitchFamily="34" charset="0"/>
              </a:rPr>
              <a:t>Random Forest </a:t>
            </a:r>
          </a:p>
          <a:p>
            <a:r>
              <a:rPr lang="en-US" sz="1600" dirty="0">
                <a:latin typeface="Calibri" panose="020F0502020204030204" pitchFamily="34" charset="0"/>
                <a:cs typeface="Calibri" panose="020F0502020204030204" pitchFamily="34" charset="0"/>
              </a:rPr>
              <a:t>Constructs multiple Decision trees and takes the mode of those trees for an example to make final prediction </a:t>
            </a:r>
          </a:p>
          <a:p>
            <a:endParaRPr lang="en-US" dirty="0"/>
          </a:p>
        </p:txBody>
      </p:sp>
      <p:sp>
        <p:nvSpPr>
          <p:cNvPr id="5" name="Content Placeholder 4">
            <a:extLst>
              <a:ext uri="{FF2B5EF4-FFF2-40B4-BE49-F238E27FC236}">
                <a16:creationId xmlns:a16="http://schemas.microsoft.com/office/drawing/2014/main" id="{0B36A1A7-226A-495E-8F98-B869EBA4ED56}"/>
              </a:ext>
            </a:extLst>
          </p:cNvPr>
          <p:cNvSpPr>
            <a:spLocks noGrp="1"/>
          </p:cNvSpPr>
          <p:nvPr>
            <p:ph sz="half" idx="2"/>
          </p:nvPr>
        </p:nvSpPr>
        <p:spPr/>
        <p:txBody>
          <a:bodyPr>
            <a:normAutofit/>
          </a:bodyPr>
          <a:lstStyle/>
          <a:p>
            <a:r>
              <a:rPr lang="en-US" sz="1500" dirty="0">
                <a:latin typeface="Calibri" panose="020F0502020204030204" pitchFamily="34" charset="0"/>
                <a:cs typeface="Calibri" panose="020F0502020204030204" pitchFamily="34" charset="0"/>
              </a:rPr>
              <a:t>Ada Boost </a:t>
            </a:r>
          </a:p>
          <a:p>
            <a:r>
              <a:rPr lang="en-US" sz="1500" dirty="0">
                <a:latin typeface="Calibri" panose="020F0502020204030204" pitchFamily="34" charset="0"/>
                <a:cs typeface="Calibri" panose="020F0502020204030204" pitchFamily="34" charset="0"/>
              </a:rPr>
              <a:t>Many DT with single split are constructed </a:t>
            </a:r>
          </a:p>
          <a:p>
            <a:r>
              <a:rPr lang="en-US" sz="1500" dirty="0">
                <a:latin typeface="Calibri" panose="020F0502020204030204" pitchFamily="34" charset="0"/>
                <a:cs typeface="Calibri" panose="020F0502020204030204" pitchFamily="34" charset="0"/>
              </a:rPr>
              <a:t>Instance which is hard to classify gets more attention by giving it a larger weight </a:t>
            </a:r>
          </a:p>
          <a:p>
            <a:r>
              <a:rPr lang="en-US" sz="1500" dirty="0">
                <a:latin typeface="Calibri" panose="020F0502020204030204" pitchFamily="34" charset="0"/>
                <a:cs typeface="Calibri" panose="020F0502020204030204" pitchFamily="34" charset="0"/>
              </a:rPr>
              <a:t>Gradient boosting is generalized version of Ada boost </a:t>
            </a:r>
          </a:p>
          <a:p>
            <a:r>
              <a:rPr lang="en-US" sz="1500" dirty="0">
                <a:latin typeface="Calibri" panose="020F0502020204030204" pitchFamily="34" charset="0"/>
                <a:cs typeface="Calibri" panose="020F0502020204030204" pitchFamily="34" charset="0"/>
              </a:rPr>
              <a:t>One week learner is added at a time and existing weak learners remain unchanged </a:t>
            </a:r>
          </a:p>
        </p:txBody>
      </p:sp>
      <p:pic>
        <p:nvPicPr>
          <p:cNvPr id="6" name="Picture 5">
            <a:extLst>
              <a:ext uri="{FF2B5EF4-FFF2-40B4-BE49-F238E27FC236}">
                <a16:creationId xmlns:a16="http://schemas.microsoft.com/office/drawing/2014/main" id="{672EA55A-E9AC-4602-B4A6-C152EBB5DE81}"/>
              </a:ext>
            </a:extLst>
          </p:cNvPr>
          <p:cNvPicPr>
            <a:picLocks noChangeAspect="1"/>
          </p:cNvPicPr>
          <p:nvPr/>
        </p:nvPicPr>
        <p:blipFill>
          <a:blip r:embed="rId2"/>
          <a:stretch>
            <a:fillRect/>
          </a:stretch>
        </p:blipFill>
        <p:spPr>
          <a:xfrm>
            <a:off x="4267260" y="4808677"/>
            <a:ext cx="2774466" cy="1447660"/>
          </a:xfrm>
          <a:prstGeom prst="rect">
            <a:avLst/>
          </a:prstGeom>
        </p:spPr>
      </p:pic>
    </p:spTree>
    <p:extLst>
      <p:ext uri="{BB962C8B-B14F-4D97-AF65-F5344CB8AC3E}">
        <p14:creationId xmlns:p14="http://schemas.microsoft.com/office/powerpoint/2010/main" val="188559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5F93AD-4194-42AC-B5BE-65DB67A8640F}"/>
              </a:ext>
            </a:extLst>
          </p:cNvPr>
          <p:cNvSpPr>
            <a:spLocks noGrp="1"/>
          </p:cNvSpPr>
          <p:nvPr>
            <p:ph idx="4294967295"/>
          </p:nvPr>
        </p:nvSpPr>
        <p:spPr>
          <a:xfrm>
            <a:off x="1293812" y="554831"/>
            <a:ext cx="9604375" cy="5748337"/>
          </a:xfrm>
        </p:spPr>
        <p:txBody>
          <a:bodyPr>
            <a:normAutofit/>
          </a:bodyPr>
          <a:lstStyle/>
          <a:p>
            <a:r>
              <a:rPr lang="en-US" sz="1600" b="1" dirty="0">
                <a:latin typeface="Calibri" panose="020F0502020204030204" pitchFamily="34" charset="0"/>
                <a:cs typeface="Calibri" panose="020F0502020204030204" pitchFamily="34" charset="0"/>
              </a:rPr>
              <a:t>Recall:</a:t>
            </a:r>
            <a:r>
              <a:rPr lang="en-US" sz="1600" dirty="0">
                <a:latin typeface="Calibri" panose="020F0502020204030204" pitchFamily="34" charset="0"/>
                <a:cs typeface="Calibri" panose="020F0502020204030204" pitchFamily="34" charset="0"/>
              </a:rPr>
              <a:t> Is the total number of "Yes" in the label column of the dataset. So how many "Yes" labels does our model detect.</a:t>
            </a:r>
            <a:br>
              <a:rPr lang="en-US" sz="1600" dirty="0">
                <a:latin typeface="Calibri" panose="020F0502020204030204" pitchFamily="34" charset="0"/>
                <a:cs typeface="Calibri" panose="020F0502020204030204" pitchFamily="34" charset="0"/>
              </a:rPr>
            </a:br>
            <a:r>
              <a:rPr lang="en-US" sz="1600" b="1" dirty="0">
                <a:latin typeface="Calibri" panose="020F0502020204030204" pitchFamily="34" charset="0"/>
                <a:cs typeface="Calibri" panose="020F0502020204030204" pitchFamily="34" charset="0"/>
              </a:rPr>
              <a:t>Precision:</a:t>
            </a:r>
            <a:r>
              <a:rPr lang="en-US" sz="1600" dirty="0">
                <a:latin typeface="Calibri" panose="020F0502020204030204" pitchFamily="34" charset="0"/>
                <a:cs typeface="Calibri" panose="020F0502020204030204" pitchFamily="34" charset="0"/>
              </a:rPr>
              <a:t> Means how sure is the prediction of our model that the actual label is a "Yes".</a:t>
            </a:r>
          </a:p>
          <a:p>
            <a:r>
              <a:rPr lang="en-US" sz="1600" b="1" dirty="0">
                <a:latin typeface="Calibri" panose="020F0502020204030204" pitchFamily="34" charset="0"/>
                <a:cs typeface="Calibri" panose="020F0502020204030204" pitchFamily="34" charset="0"/>
              </a:rPr>
              <a:t>Positive/Negative:</a:t>
            </a:r>
            <a:r>
              <a:rPr lang="en-US" sz="1600" dirty="0">
                <a:latin typeface="Calibri" panose="020F0502020204030204" pitchFamily="34" charset="0"/>
                <a:cs typeface="Calibri" panose="020F0502020204030204" pitchFamily="34" charset="0"/>
              </a:rPr>
              <a:t> Type of Class (label) ["No", "Yes"] </a:t>
            </a:r>
            <a:r>
              <a:rPr lang="en-US" sz="1600" b="1" dirty="0">
                <a:latin typeface="Calibri" panose="020F0502020204030204" pitchFamily="34" charset="0"/>
                <a:cs typeface="Calibri" panose="020F0502020204030204" pitchFamily="34" charset="0"/>
              </a:rPr>
              <a:t>True/False:</a:t>
            </a:r>
            <a:r>
              <a:rPr lang="en-US" sz="1600" dirty="0">
                <a:latin typeface="Calibri" panose="020F0502020204030204" pitchFamily="34" charset="0"/>
                <a:cs typeface="Calibri" panose="020F0502020204030204" pitchFamily="34" charset="0"/>
              </a:rPr>
              <a:t> Correctly or Incorrectly classified by the model.</a:t>
            </a:r>
          </a:p>
          <a:p>
            <a:r>
              <a:rPr lang="en-US" sz="1600" b="1" dirty="0">
                <a:latin typeface="Calibri" panose="020F0502020204030204" pitchFamily="34" charset="0"/>
                <a:cs typeface="Calibri" panose="020F0502020204030204" pitchFamily="34" charset="0"/>
              </a:rPr>
              <a:t>True Negatives (Top-Left Square):</a:t>
            </a:r>
            <a:r>
              <a:rPr lang="en-US" sz="1600" dirty="0">
                <a:latin typeface="Calibri" panose="020F0502020204030204" pitchFamily="34" charset="0"/>
                <a:cs typeface="Calibri" panose="020F0502020204030204" pitchFamily="34" charset="0"/>
              </a:rPr>
              <a:t> This is the number of </a:t>
            </a:r>
            <a:r>
              <a:rPr lang="en-US" sz="1600" b="1" dirty="0">
                <a:latin typeface="Calibri" panose="020F0502020204030204" pitchFamily="34" charset="0"/>
                <a:cs typeface="Calibri" panose="020F0502020204030204" pitchFamily="34" charset="0"/>
              </a:rPr>
              <a:t>correctly</a:t>
            </a:r>
            <a:r>
              <a:rPr lang="en-US" sz="1600" dirty="0">
                <a:latin typeface="Calibri" panose="020F0502020204030204" pitchFamily="34" charset="0"/>
                <a:cs typeface="Calibri" panose="020F0502020204030204" pitchFamily="34" charset="0"/>
              </a:rPr>
              <a:t> classifications of the "No" class or potential clients that are </a:t>
            </a:r>
            <a:r>
              <a:rPr lang="en-US" sz="1600" b="1" dirty="0">
                <a:latin typeface="Calibri" panose="020F0502020204030204" pitchFamily="34" charset="0"/>
                <a:cs typeface="Calibri" panose="020F0502020204030204" pitchFamily="34" charset="0"/>
              </a:rPr>
              <a:t>not willing</a:t>
            </a:r>
            <a:r>
              <a:rPr lang="en-US" sz="1600" dirty="0">
                <a:latin typeface="Calibri" panose="020F0502020204030204" pitchFamily="34" charset="0"/>
                <a:cs typeface="Calibri" panose="020F0502020204030204" pitchFamily="34" charset="0"/>
              </a:rPr>
              <a:t> to subscribe a term deposit.</a:t>
            </a:r>
          </a:p>
          <a:p>
            <a:r>
              <a:rPr lang="en-US" sz="1600" b="1" dirty="0">
                <a:latin typeface="Calibri" panose="020F0502020204030204" pitchFamily="34" charset="0"/>
                <a:cs typeface="Calibri" panose="020F0502020204030204" pitchFamily="34" charset="0"/>
              </a:rPr>
              <a:t>False Negatives (Bottom-Left Square):</a:t>
            </a:r>
            <a:r>
              <a:rPr lang="en-US" sz="1600" dirty="0">
                <a:latin typeface="Calibri" panose="020F0502020204030204" pitchFamily="34" charset="0"/>
                <a:cs typeface="Calibri" panose="020F0502020204030204" pitchFamily="34" charset="0"/>
              </a:rPr>
              <a:t> This is the number of </a:t>
            </a:r>
            <a:r>
              <a:rPr lang="en-US" sz="1600" b="1" dirty="0">
                <a:latin typeface="Calibri" panose="020F0502020204030204" pitchFamily="34" charset="0"/>
                <a:cs typeface="Calibri" panose="020F0502020204030204" pitchFamily="34" charset="0"/>
              </a:rPr>
              <a:t>incorrectly</a:t>
            </a:r>
            <a:r>
              <a:rPr lang="en-US" sz="1600" dirty="0">
                <a:latin typeface="Calibri" panose="020F0502020204030204" pitchFamily="34" charset="0"/>
                <a:cs typeface="Calibri" panose="020F0502020204030204" pitchFamily="34" charset="0"/>
              </a:rPr>
              <a:t> classifications of the Yes" class or potential clients that are </a:t>
            </a:r>
            <a:r>
              <a:rPr lang="en-US" sz="1600" b="1" dirty="0">
                <a:latin typeface="Calibri" panose="020F0502020204030204" pitchFamily="34" charset="0"/>
                <a:cs typeface="Calibri" panose="020F0502020204030204" pitchFamily="34" charset="0"/>
              </a:rPr>
              <a:t>not willing</a:t>
            </a:r>
            <a:r>
              <a:rPr lang="en-US" sz="1600" dirty="0">
                <a:latin typeface="Calibri" panose="020F0502020204030204" pitchFamily="34" charset="0"/>
                <a:cs typeface="Calibri" panose="020F0502020204030204" pitchFamily="34" charset="0"/>
              </a:rPr>
              <a:t> to subscribe a term deposits</a:t>
            </a:r>
          </a:p>
          <a:p>
            <a:r>
              <a:rPr lang="en-US" sz="1600" b="1" dirty="0">
                <a:latin typeface="Calibri" panose="020F0502020204030204" pitchFamily="34" charset="0"/>
                <a:cs typeface="Calibri" panose="020F0502020204030204" pitchFamily="34" charset="0"/>
              </a:rPr>
              <a:t>False Positives (Top-Right Square):</a:t>
            </a:r>
            <a:r>
              <a:rPr lang="en-US" sz="1600" dirty="0">
                <a:latin typeface="Calibri" panose="020F0502020204030204" pitchFamily="34" charset="0"/>
                <a:cs typeface="Calibri" panose="020F0502020204030204" pitchFamily="34" charset="0"/>
              </a:rPr>
              <a:t> This is the number of </a:t>
            </a:r>
            <a:r>
              <a:rPr lang="en-US" sz="1600" b="1" dirty="0">
                <a:latin typeface="Calibri" panose="020F0502020204030204" pitchFamily="34" charset="0"/>
                <a:cs typeface="Calibri" panose="020F0502020204030204" pitchFamily="34" charset="0"/>
              </a:rPr>
              <a:t>incorrectly</a:t>
            </a:r>
            <a:r>
              <a:rPr lang="en-US" sz="1600" dirty="0">
                <a:latin typeface="Calibri" panose="020F0502020204030204" pitchFamily="34" charset="0"/>
                <a:cs typeface="Calibri" panose="020F0502020204030204" pitchFamily="34" charset="0"/>
              </a:rPr>
              <a:t> classifications of </a:t>
            </a:r>
            <a:r>
              <a:rPr lang="en-US" sz="1600">
                <a:latin typeface="Calibri" panose="020F0502020204030204" pitchFamily="34" charset="0"/>
                <a:cs typeface="Calibri" panose="020F0502020204030204" pitchFamily="34" charset="0"/>
              </a:rPr>
              <a:t>the “No" </a:t>
            </a:r>
            <a:r>
              <a:rPr lang="en-US" sz="1600" dirty="0">
                <a:latin typeface="Calibri" panose="020F0502020204030204" pitchFamily="34" charset="0"/>
                <a:cs typeface="Calibri" panose="020F0502020204030204" pitchFamily="34" charset="0"/>
              </a:rPr>
              <a:t>class or potential clients that are </a:t>
            </a:r>
            <a:r>
              <a:rPr lang="en-US" sz="1600" b="1" dirty="0">
                <a:latin typeface="Calibri" panose="020F0502020204030204" pitchFamily="34" charset="0"/>
                <a:cs typeface="Calibri" panose="020F0502020204030204" pitchFamily="34" charset="0"/>
              </a:rPr>
              <a:t>willing</a:t>
            </a:r>
            <a:r>
              <a:rPr lang="en-US" sz="1600" dirty="0">
                <a:latin typeface="Calibri" panose="020F0502020204030204" pitchFamily="34" charset="0"/>
                <a:cs typeface="Calibri" panose="020F0502020204030204" pitchFamily="34" charset="0"/>
              </a:rPr>
              <a:t> to subscribe a term deposit.</a:t>
            </a:r>
          </a:p>
          <a:p>
            <a:r>
              <a:rPr lang="en-US" sz="1600" b="1" dirty="0">
                <a:latin typeface="Calibri" panose="020F0502020204030204" pitchFamily="34" charset="0"/>
                <a:cs typeface="Calibri" panose="020F0502020204030204" pitchFamily="34" charset="0"/>
              </a:rPr>
              <a:t>True Positives (Bottom-Right Square):</a:t>
            </a:r>
            <a:r>
              <a:rPr lang="en-US" sz="1600" dirty="0">
                <a:latin typeface="Calibri" panose="020F0502020204030204" pitchFamily="34" charset="0"/>
                <a:cs typeface="Calibri" panose="020F0502020204030204" pitchFamily="34" charset="0"/>
              </a:rPr>
              <a:t> This is the number of </a:t>
            </a:r>
            <a:r>
              <a:rPr lang="en-US" sz="1600" b="1" dirty="0">
                <a:latin typeface="Calibri" panose="020F0502020204030204" pitchFamily="34" charset="0"/>
                <a:cs typeface="Calibri" panose="020F0502020204030204" pitchFamily="34" charset="0"/>
              </a:rPr>
              <a:t>correctly</a:t>
            </a:r>
            <a:r>
              <a:rPr lang="en-US" sz="1600" dirty="0">
                <a:latin typeface="Calibri" panose="020F0502020204030204" pitchFamily="34" charset="0"/>
                <a:cs typeface="Calibri" panose="020F0502020204030204" pitchFamily="34" charset="0"/>
              </a:rPr>
              <a:t> classifications of the "Yes" class or potential clients that are </a:t>
            </a:r>
            <a:r>
              <a:rPr lang="en-US" sz="1600" b="1" dirty="0">
                <a:latin typeface="Calibri" panose="020F0502020204030204" pitchFamily="34" charset="0"/>
                <a:cs typeface="Calibri" panose="020F0502020204030204" pitchFamily="34" charset="0"/>
              </a:rPr>
              <a:t>willing</a:t>
            </a:r>
            <a:r>
              <a:rPr lang="en-US" sz="1600" dirty="0">
                <a:latin typeface="Calibri" panose="020F0502020204030204" pitchFamily="34" charset="0"/>
                <a:cs typeface="Calibri" panose="020F0502020204030204" pitchFamily="34" charset="0"/>
              </a:rPr>
              <a:t> to subscribe a term deposit.</a:t>
            </a:r>
          </a:p>
          <a:p>
            <a:endParaRPr lang="en-US" dirty="0"/>
          </a:p>
        </p:txBody>
      </p:sp>
      <p:pic>
        <p:nvPicPr>
          <p:cNvPr id="4" name="Picture 3">
            <a:extLst>
              <a:ext uri="{FF2B5EF4-FFF2-40B4-BE49-F238E27FC236}">
                <a16:creationId xmlns:a16="http://schemas.microsoft.com/office/drawing/2014/main" id="{FFE06D2D-80FF-43B6-8D3B-A9D5BBCE3FF8}"/>
              </a:ext>
            </a:extLst>
          </p:cNvPr>
          <p:cNvPicPr>
            <a:picLocks noChangeAspect="1"/>
          </p:cNvPicPr>
          <p:nvPr/>
        </p:nvPicPr>
        <p:blipFill>
          <a:blip r:embed="rId2"/>
          <a:stretch>
            <a:fillRect/>
          </a:stretch>
        </p:blipFill>
        <p:spPr>
          <a:xfrm>
            <a:off x="2796207" y="4545910"/>
            <a:ext cx="6016487" cy="2053674"/>
          </a:xfrm>
          <a:prstGeom prst="rect">
            <a:avLst/>
          </a:prstGeom>
        </p:spPr>
      </p:pic>
    </p:spTree>
    <p:extLst>
      <p:ext uri="{BB962C8B-B14F-4D97-AF65-F5344CB8AC3E}">
        <p14:creationId xmlns:p14="http://schemas.microsoft.com/office/powerpoint/2010/main" val="3935759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4166C1-132D-4916-AD92-17758C950CB5}"/>
              </a:ext>
            </a:extLst>
          </p:cNvPr>
          <p:cNvSpPr/>
          <p:nvPr/>
        </p:nvSpPr>
        <p:spPr>
          <a:xfrm>
            <a:off x="1683025" y="485794"/>
            <a:ext cx="7686262" cy="1800493"/>
          </a:xfrm>
          <a:prstGeom prst="rect">
            <a:avLst/>
          </a:prstGeom>
        </p:spPr>
        <p:txBody>
          <a:bodyPr wrap="square">
            <a:spAutoFit/>
          </a:bodyPr>
          <a:lstStyle/>
          <a:p>
            <a:endParaRPr lang="en-US" sz="1500" dirty="0">
              <a:latin typeface="Calibri" panose="020F0502020204030204" pitchFamily="34" charset="0"/>
              <a:cs typeface="Calibri" panose="020F0502020204030204" pitchFamily="34" charset="0"/>
            </a:endParaRPr>
          </a:p>
          <a:p>
            <a:pPr marL="285750" indent="-285750">
              <a:buClr>
                <a:schemeClr val="bg2">
                  <a:lumMod val="60000"/>
                  <a:lumOff val="40000"/>
                </a:schemeClr>
              </a:buClr>
              <a:buFont typeface="Wingdings" panose="05000000000000000000" pitchFamily="2" charset="2"/>
              <a:buChar char="Ø"/>
            </a:pPr>
            <a:r>
              <a:rPr lang="en-US" sz="1600" dirty="0">
                <a:latin typeface="Calibri" panose="020F0502020204030204" pitchFamily="34" charset="0"/>
                <a:cs typeface="Calibri" panose="020F0502020204030204" pitchFamily="34" charset="0"/>
              </a:rPr>
              <a:t>The </a:t>
            </a:r>
            <a:r>
              <a:rPr lang="en-US" sz="1600" b="1" dirty="0">
                <a:latin typeface="Calibri" panose="020F0502020204030204" pitchFamily="34" charset="0"/>
                <a:cs typeface="Calibri" panose="020F0502020204030204" pitchFamily="34" charset="0"/>
              </a:rPr>
              <a:t>ROC curve</a:t>
            </a:r>
            <a:r>
              <a:rPr lang="en-US" sz="1600" dirty="0">
                <a:latin typeface="Calibri" panose="020F0502020204030204" pitchFamily="34" charset="0"/>
                <a:cs typeface="Calibri" panose="020F0502020204030204" pitchFamily="34" charset="0"/>
              </a:rPr>
              <a:t> tells us how well our classifier is classifying between term deposit subscriptions (True Positives) and non-term deposit subscriptions. The </a:t>
            </a:r>
            <a:r>
              <a:rPr lang="en-US" sz="1600" b="1" dirty="0">
                <a:latin typeface="Calibri" panose="020F0502020204030204" pitchFamily="34" charset="0"/>
                <a:cs typeface="Calibri" panose="020F0502020204030204" pitchFamily="34" charset="0"/>
              </a:rPr>
              <a:t>X-axis</a:t>
            </a:r>
            <a:r>
              <a:rPr lang="en-US" sz="1600" dirty="0">
                <a:latin typeface="Calibri" panose="020F0502020204030204" pitchFamily="34" charset="0"/>
                <a:cs typeface="Calibri" panose="020F0502020204030204" pitchFamily="34" charset="0"/>
              </a:rPr>
              <a:t> is represented by False positive rates (Specificity) and the </a:t>
            </a:r>
            <a:r>
              <a:rPr lang="en-US" sz="1600" b="1" dirty="0">
                <a:latin typeface="Calibri" panose="020F0502020204030204" pitchFamily="34" charset="0"/>
                <a:cs typeface="Calibri" panose="020F0502020204030204" pitchFamily="34" charset="0"/>
              </a:rPr>
              <a:t>Y-axis</a:t>
            </a:r>
            <a:r>
              <a:rPr lang="en-US" sz="1600" dirty="0">
                <a:latin typeface="Calibri" panose="020F0502020204030204" pitchFamily="34" charset="0"/>
                <a:cs typeface="Calibri" panose="020F0502020204030204" pitchFamily="34" charset="0"/>
              </a:rPr>
              <a:t> is represented by the True Positive Rate (Sensitivity.) As the line moves the threshold of the classification changes giving us different values. The closer is the line to our top left corner the better is our model separating both classes.</a:t>
            </a:r>
          </a:p>
        </p:txBody>
      </p:sp>
      <p:pic>
        <p:nvPicPr>
          <p:cNvPr id="4" name="Picture 3">
            <a:extLst>
              <a:ext uri="{FF2B5EF4-FFF2-40B4-BE49-F238E27FC236}">
                <a16:creationId xmlns:a16="http://schemas.microsoft.com/office/drawing/2014/main" id="{1A46E946-1261-4D73-B0CD-1E067F7AB75F}"/>
              </a:ext>
            </a:extLst>
          </p:cNvPr>
          <p:cNvPicPr>
            <a:picLocks noChangeAspect="1"/>
          </p:cNvPicPr>
          <p:nvPr/>
        </p:nvPicPr>
        <p:blipFill>
          <a:blip r:embed="rId2"/>
          <a:stretch>
            <a:fillRect/>
          </a:stretch>
        </p:blipFill>
        <p:spPr>
          <a:xfrm>
            <a:off x="2036485" y="2439838"/>
            <a:ext cx="7191375" cy="3711546"/>
          </a:xfrm>
          <a:prstGeom prst="rect">
            <a:avLst/>
          </a:prstGeom>
        </p:spPr>
      </p:pic>
    </p:spTree>
    <p:extLst>
      <p:ext uri="{BB962C8B-B14F-4D97-AF65-F5344CB8AC3E}">
        <p14:creationId xmlns:p14="http://schemas.microsoft.com/office/powerpoint/2010/main" val="2800528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B777-4313-4DE6-BC4F-5D29CE9F4EA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72CC654-B1A3-472A-BE9B-29225EBC1567}"/>
              </a:ext>
            </a:extLst>
          </p:cNvPr>
          <p:cNvSpPr>
            <a:spLocks noGrp="1"/>
          </p:cNvSpPr>
          <p:nvPr>
            <p:ph idx="1"/>
          </p:nvPr>
        </p:nvSpPr>
        <p:spPr>
          <a:xfrm>
            <a:off x="1451579" y="2015732"/>
            <a:ext cx="9603275" cy="4037749"/>
          </a:xfrm>
        </p:spPr>
        <p:txBody>
          <a:bodyPr>
            <a:noAutofit/>
          </a:bodyPr>
          <a:lstStyle/>
          <a:p>
            <a:r>
              <a:rPr lang="en-US" sz="1600" dirty="0">
                <a:solidFill>
                  <a:srgbClr val="00B050"/>
                </a:solidFill>
                <a:latin typeface="Calibri" panose="020F0502020204030204" pitchFamily="34" charset="0"/>
                <a:cs typeface="Calibri" panose="020F0502020204030204" pitchFamily="34" charset="0"/>
              </a:rPr>
              <a:t>bank</a:t>
            </a:r>
            <a:r>
              <a:rPr lang="en-US" sz="1600" dirty="0">
                <a:latin typeface="Calibri" panose="020F0502020204030204" pitchFamily="34" charset="0"/>
                <a:cs typeface="Calibri" panose="020F0502020204030204" pitchFamily="34" charset="0"/>
              </a:rPr>
              <a:t> should consider restricting the number of calls may be not more than 3 calls should be applied to same customer, in order to save time and effort , the more we call the same client the likely he/she will decline to open term deposit</a:t>
            </a:r>
          </a:p>
          <a:p>
            <a:r>
              <a:rPr lang="en-US" sz="1600" dirty="0">
                <a:solidFill>
                  <a:srgbClr val="00B050"/>
                </a:solidFill>
                <a:latin typeface="Calibri" panose="020F0502020204030204" pitchFamily="34" charset="0"/>
                <a:cs typeface="Calibri" panose="020F0502020204030204" pitchFamily="34" charset="0"/>
              </a:rPr>
              <a:t>age</a:t>
            </a:r>
            <a:r>
              <a:rPr lang="en-US" sz="1600" dirty="0">
                <a:latin typeface="Calibri" panose="020F0502020204030204" pitchFamily="34" charset="0"/>
                <a:cs typeface="Calibri" panose="020F0502020204030204" pitchFamily="34" charset="0"/>
              </a:rPr>
              <a:t> category is another factor that should be considered for next campaign , bank should aim at clients in their 20s or younger they have a better chance of subscribing to term deposit </a:t>
            </a:r>
          </a:p>
          <a:p>
            <a:r>
              <a:rPr lang="en-US" sz="1600" dirty="0">
                <a:latin typeface="Calibri" panose="020F0502020204030204" pitchFamily="34" charset="0"/>
                <a:cs typeface="Calibri" panose="020F0502020204030204" pitchFamily="34" charset="0"/>
              </a:rPr>
              <a:t>another thing to be considered is </a:t>
            </a:r>
            <a:r>
              <a:rPr lang="en-US" sz="1600" dirty="0">
                <a:solidFill>
                  <a:srgbClr val="00B050"/>
                </a:solidFill>
                <a:latin typeface="Calibri" panose="020F0502020204030204" pitchFamily="34" charset="0"/>
                <a:cs typeface="Calibri" panose="020F0502020204030204" pitchFamily="34" charset="0"/>
              </a:rPr>
              <a:t>occupation</a:t>
            </a:r>
            <a:r>
              <a:rPr lang="en-US" sz="1600" dirty="0">
                <a:latin typeface="Calibri" panose="020F0502020204030204" pitchFamily="34" charset="0"/>
                <a:cs typeface="Calibri" panose="020F0502020204030204" pitchFamily="34" charset="0"/>
              </a:rPr>
              <a:t> , potential clients include the one's with stable jobs who are in management , admin, tech support , blue caller </a:t>
            </a:r>
          </a:p>
          <a:p>
            <a:r>
              <a:rPr lang="en-US" sz="1600" dirty="0">
                <a:latin typeface="Calibri" panose="020F0502020204030204" pitchFamily="34" charset="0"/>
                <a:cs typeface="Calibri" panose="020F0502020204030204" pitchFamily="34" charset="0"/>
              </a:rPr>
              <a:t>work on a strategy to create a question for calls , because </a:t>
            </a:r>
            <a:r>
              <a:rPr lang="en-US" sz="1600" dirty="0">
                <a:solidFill>
                  <a:srgbClr val="00B050"/>
                </a:solidFill>
                <a:latin typeface="Calibri" panose="020F0502020204030204" pitchFamily="34" charset="0"/>
                <a:cs typeface="Calibri" panose="020F0502020204030204" pitchFamily="34" charset="0"/>
              </a:rPr>
              <a:t>duration</a:t>
            </a:r>
            <a:r>
              <a:rPr lang="en-US" sz="1600" dirty="0">
                <a:latin typeface="Calibri" panose="020F0502020204030204" pitchFamily="34" charset="0"/>
                <a:cs typeface="Calibri" panose="020F0502020204030204" pitchFamily="34" charset="0"/>
              </a:rPr>
              <a:t> of call has positive effect on term deposits , to make  most of the conversation it's important to keep client engaged in the conversion by asking right questions which will help client decide whether to opt for term deposit </a:t>
            </a:r>
          </a:p>
          <a:p>
            <a:r>
              <a:rPr lang="en-US" sz="1600" dirty="0">
                <a:latin typeface="Calibri" panose="020F0502020204030204" pitchFamily="34" charset="0"/>
                <a:cs typeface="Calibri" panose="020F0502020204030204" pitchFamily="34" charset="0"/>
              </a:rPr>
              <a:t>finally identify the clients with higher duration with the bank as there's a high likelihood that they will choose term deposit , manager should consider all of these for next marketing campaign </a:t>
            </a:r>
          </a:p>
        </p:txBody>
      </p:sp>
    </p:spTree>
    <p:extLst>
      <p:ext uri="{BB962C8B-B14F-4D97-AF65-F5344CB8AC3E}">
        <p14:creationId xmlns:p14="http://schemas.microsoft.com/office/powerpoint/2010/main" val="1519377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786</TotalTime>
  <Words>977</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Wingdings</vt:lpstr>
      <vt:lpstr>Wingdings 3</vt:lpstr>
      <vt:lpstr>Ion</vt:lpstr>
      <vt:lpstr>Term Deposits Case Study</vt:lpstr>
      <vt:lpstr>Data Exploration and Data Cleaning </vt:lpstr>
      <vt:lpstr>PowerPoint Presentation</vt:lpstr>
      <vt:lpstr>PowerPoint Presentation</vt:lpstr>
      <vt:lpstr>PowerPoint Presentation</vt:lpstr>
      <vt:lpstr>Model Building </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Deposits Case Study</dc:title>
  <dc:creator>avinash pulichinthala</dc:creator>
  <cp:lastModifiedBy>avinash pulichinthala</cp:lastModifiedBy>
  <cp:revision>39</cp:revision>
  <dcterms:created xsi:type="dcterms:W3CDTF">2020-02-25T21:02:54Z</dcterms:created>
  <dcterms:modified xsi:type="dcterms:W3CDTF">2020-02-26T18:58:58Z</dcterms:modified>
</cp:coreProperties>
</file>