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5"/>
  </p:notesMasterIdLst>
  <p:sldIdLst>
    <p:sldId id="256" r:id="rId2"/>
    <p:sldId id="257" r:id="rId3"/>
    <p:sldId id="260" r:id="rId4"/>
    <p:sldId id="302" r:id="rId5"/>
    <p:sldId id="297" r:id="rId6"/>
    <p:sldId id="273" r:id="rId7"/>
    <p:sldId id="300" r:id="rId8"/>
    <p:sldId id="285" r:id="rId9"/>
    <p:sldId id="341" r:id="rId10"/>
    <p:sldId id="305" r:id="rId11"/>
    <p:sldId id="306" r:id="rId12"/>
    <p:sldId id="307" r:id="rId13"/>
    <p:sldId id="308" r:id="rId14"/>
    <p:sldId id="342" r:id="rId15"/>
    <p:sldId id="309" r:id="rId16"/>
    <p:sldId id="310" r:id="rId17"/>
    <p:sldId id="344" r:id="rId18"/>
    <p:sldId id="345" r:id="rId19"/>
    <p:sldId id="311" r:id="rId20"/>
    <p:sldId id="312" r:id="rId21"/>
    <p:sldId id="313" r:id="rId22"/>
    <p:sldId id="314" r:id="rId23"/>
    <p:sldId id="315" r:id="rId24"/>
    <p:sldId id="346" r:id="rId25"/>
    <p:sldId id="347" r:id="rId26"/>
    <p:sldId id="322" r:id="rId27"/>
    <p:sldId id="325" r:id="rId28"/>
    <p:sldId id="326" r:id="rId29"/>
    <p:sldId id="327" r:id="rId30"/>
    <p:sldId id="329" r:id="rId31"/>
    <p:sldId id="330" r:id="rId32"/>
    <p:sldId id="331" r:id="rId33"/>
    <p:sldId id="348" r:id="rId34"/>
    <p:sldId id="332" r:id="rId35"/>
    <p:sldId id="333" r:id="rId36"/>
    <p:sldId id="349" r:id="rId37"/>
    <p:sldId id="334" r:id="rId38"/>
    <p:sldId id="335" r:id="rId39"/>
    <p:sldId id="336" r:id="rId40"/>
    <p:sldId id="338" r:id="rId41"/>
    <p:sldId id="339" r:id="rId42"/>
    <p:sldId id="295" r:id="rId43"/>
    <p:sldId id="351" r:id="rId44"/>
  </p:sldIdLst>
  <p:sldSz cx="9144000" cy="5143500" type="screen16x9"/>
  <p:notesSz cx="6858000" cy="9144000"/>
  <p:embeddedFontLst>
    <p:embeddedFont>
      <p:font typeface="Bookman Old Style" panose="02050604050505020204" pitchFamily="18" charset="0"/>
      <p:regular r:id="rId46"/>
      <p:bold r:id="rId47"/>
      <p:italic r:id="rId48"/>
      <p:boldItalic r:id="rId49"/>
    </p:embeddedFont>
    <p:embeddedFont>
      <p:font typeface="Lato" panose="020B0604020202020204" charset="0"/>
      <p:regular r:id="rId50"/>
      <p:bold r:id="rId51"/>
      <p:italic r:id="rId52"/>
      <p:boldItalic r:id="rId53"/>
    </p:embeddedFont>
    <p:embeddedFont>
      <p:font typeface="Playfair Display" panose="020B0604020202020204" charset="0"/>
      <p:regular r:id="rId54"/>
      <p:bold r:id="rId55"/>
      <p:italic r:id="rId56"/>
      <p:bold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1536" userDrawn="1">
          <p15:clr>
            <a:srgbClr val="A4A3A4"/>
          </p15:clr>
        </p15:guide>
        <p15:guide id="2" orient="horz" pos="420" userDrawn="1">
          <p15:clr>
            <a:srgbClr val="A4A3A4"/>
          </p15:clr>
        </p15:guide>
        <p15:guide id="3" pos="4272" userDrawn="1">
          <p15:clr>
            <a:srgbClr val="A4A3A4"/>
          </p15:clr>
        </p15:guide>
        <p15:guide id="4" pos="2980" userDrawn="1">
          <p15:clr>
            <a:srgbClr val="A4A3A4"/>
          </p15:clr>
        </p15:guide>
        <p15:guide id="5" orient="horz" pos="17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2" autoAdjust="0"/>
    <p:restoredTop sz="94660"/>
  </p:normalViewPr>
  <p:slideViewPr>
    <p:cSldViewPr snapToGrid="0">
      <p:cViewPr varScale="1">
        <p:scale>
          <a:sx n="90" d="100"/>
          <a:sy n="90" d="100"/>
        </p:scale>
        <p:origin x="750" y="84"/>
      </p:cViewPr>
      <p:guideLst>
        <p:guide pos="1536"/>
        <p:guide orient="horz" pos="420"/>
        <p:guide pos="4272"/>
        <p:guide pos="2980"/>
        <p:guide orient="horz" pos="17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7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font" Target="fonts/font1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8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56" Type="http://schemas.openxmlformats.org/officeDocument/2006/relationships/font" Target="fonts/font11.fntdata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57" Type="http://schemas.openxmlformats.org/officeDocument/2006/relationships/font" Target="fonts/font1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7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1074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72792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64351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80075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76475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13160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052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47850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59083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8770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38915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48218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77305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85511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85226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45350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74885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23652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99127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66439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339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30600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91475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25322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11479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41718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25479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208431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301272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24584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973693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9680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745326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341338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613334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82495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6804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2485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6828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35810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30811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7824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title" hasCustomPrompt="1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lue-gold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7" r:id="rId3"/>
    <p:sldLayoutId id="2147483658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1">
                <a:lumMod val="5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509550" y="1169588"/>
            <a:ext cx="8124900" cy="222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sz="4000" b="0" dirty="0">
                <a:latin typeface="Bookman Old Style" panose="02050604050505020204" pitchFamily="18" charset="0"/>
              </a:rPr>
            </a:br>
            <a:br>
              <a:rPr lang="en-US" sz="4000" b="0" dirty="0">
                <a:latin typeface="Bookman Old Style" panose="02050604050505020204" pitchFamily="18" charset="0"/>
              </a:rPr>
            </a:br>
            <a:br>
              <a:rPr lang="en-US" sz="4000" b="0" dirty="0">
                <a:latin typeface="Bookman Old Style" panose="02050604050505020204" pitchFamily="18" charset="0"/>
              </a:rPr>
            </a:br>
            <a:r>
              <a:rPr lang="en-US" sz="4000" b="0" dirty="0">
                <a:latin typeface="Bookman Old Style" panose="02050604050505020204" pitchFamily="18" charset="0"/>
              </a:rPr>
              <a:t> </a:t>
            </a:r>
            <a:br>
              <a:rPr lang="en-US" sz="4000" b="0" dirty="0">
                <a:latin typeface="Bookman Old Style" panose="02050604050505020204" pitchFamily="18" charset="0"/>
              </a:rPr>
            </a:br>
            <a:r>
              <a:rPr lang="en-US" sz="4000" b="0" dirty="0">
                <a:latin typeface="Bookman Old Style" panose="02050604050505020204" pitchFamily="18" charset="0"/>
              </a:rPr>
              <a:t>Predicting </a:t>
            </a:r>
            <a:br>
              <a:rPr lang="en-US" sz="4000" b="0" dirty="0">
                <a:latin typeface="Bookman Old Style" panose="02050604050505020204" pitchFamily="18" charset="0"/>
              </a:rPr>
            </a:br>
            <a:r>
              <a:rPr lang="en-US" sz="4000" b="0" dirty="0">
                <a:latin typeface="Bookman Old Style" panose="02050604050505020204" pitchFamily="18" charset="0"/>
              </a:rPr>
              <a:t>Exchange Rate </a:t>
            </a:r>
            <a:br>
              <a:rPr lang="en-US" sz="4000" b="0" dirty="0">
                <a:latin typeface="Bookman Old Style" panose="02050604050505020204" pitchFamily="18" charset="0"/>
              </a:rPr>
            </a:br>
            <a:endParaRPr sz="4000" dirty="0">
              <a:latin typeface="Bookman Old Style" panose="02050604050505020204" pitchFamily="18" charset="0"/>
            </a:endParaRPr>
          </a:p>
        </p:txBody>
      </p:sp>
      <p:sp>
        <p:nvSpPr>
          <p:cNvPr id="69" name="Shape 69"/>
          <p:cNvSpPr txBox="1">
            <a:spLocks noGrp="1"/>
          </p:cNvSpPr>
          <p:nvPr>
            <p:ph type="subTitle" idx="4294967295"/>
          </p:nvPr>
        </p:nvSpPr>
        <p:spPr>
          <a:xfrm>
            <a:off x="5624638" y="3718075"/>
            <a:ext cx="3476847" cy="12731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 dirty="0">
                <a:latin typeface="Bookman Old Style" panose="02050604050505020204" pitchFamily="18" charset="0"/>
              </a:rPr>
              <a:t>Prasanti Das</a:t>
            </a:r>
            <a:endParaRPr sz="1600" dirty="0">
              <a:latin typeface="Bookman Old Style" panose="02050604050505020204" pitchFamily="18" charset="0"/>
            </a:endParaRP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 dirty="0">
                <a:latin typeface="Bookman Old Style" panose="02050604050505020204" pitchFamily="18" charset="0"/>
              </a:rPr>
              <a:t>Time Series Analysis</a:t>
            </a:r>
            <a:endParaRPr sz="1600" dirty="0">
              <a:latin typeface="Bookman Old Style" panose="02050604050505020204" pitchFamily="18" charset="0"/>
            </a:endParaRP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 dirty="0">
                <a:latin typeface="Bookman Old Style" panose="02050604050505020204" pitchFamily="18" charset="0"/>
              </a:rPr>
              <a:t>Aug 2018</a:t>
            </a:r>
            <a:endParaRPr sz="1600" dirty="0"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1">
                <a:lumMod val="5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5">
            <a:extLst>
              <a:ext uri="{FF2B5EF4-FFF2-40B4-BE49-F238E27FC236}">
                <a16:creationId xmlns:a16="http://schemas.microsoft.com/office/drawing/2014/main" id="{342FD59D-64F4-4396-B827-44E0C806BDD3}"/>
              </a:ext>
            </a:extLst>
          </p:cNvPr>
          <p:cNvSpPr txBox="1">
            <a:spLocks/>
          </p:cNvSpPr>
          <p:nvPr/>
        </p:nvSpPr>
        <p:spPr>
          <a:xfrm rot="10800000" flipV="1">
            <a:off x="425299" y="1998921"/>
            <a:ext cx="7804301" cy="882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algn="ctr"/>
            <a:r>
              <a:rPr lang="en-US" sz="4000" b="0" dirty="0">
                <a:latin typeface="Bookman Old Style" panose="02050604050505020204" pitchFamily="18" charset="0"/>
              </a:rPr>
              <a:t>Modelling</a:t>
            </a:r>
          </a:p>
        </p:txBody>
      </p:sp>
    </p:spTree>
    <p:extLst>
      <p:ext uri="{BB962C8B-B14F-4D97-AF65-F5344CB8AC3E}">
        <p14:creationId xmlns:p14="http://schemas.microsoft.com/office/powerpoint/2010/main" val="1225315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1">
                <a:lumMod val="5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679B7D46-8A72-4D9D-8535-57A2C969905D}"/>
              </a:ext>
            </a:extLst>
          </p:cNvPr>
          <p:cNvSpPr txBox="1">
            <a:spLocks/>
          </p:cNvSpPr>
          <p:nvPr/>
        </p:nvSpPr>
        <p:spPr>
          <a:xfrm>
            <a:off x="297456" y="1084521"/>
            <a:ext cx="8593156" cy="38840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Important Assumption : </a:t>
            </a:r>
          </a:p>
          <a:p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	Time Series Data is Stationary</a:t>
            </a:r>
          </a:p>
          <a:p>
            <a:endParaRPr lang="en-US" sz="16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Stationary:</a:t>
            </a:r>
          </a:p>
          <a:p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	Mean, variance and autocorrelation does not depend on time.</a:t>
            </a:r>
          </a:p>
          <a:p>
            <a:endParaRPr lang="en-US" sz="16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How to check stationarity ?</a:t>
            </a:r>
          </a:p>
          <a:p>
            <a:endParaRPr lang="en-US" sz="16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285750" lvl="5" indent="-285750"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Plotting Rolling Statistics</a:t>
            </a:r>
          </a:p>
          <a:p>
            <a:pPr marL="285750" lvl="5" indent="-285750"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Augmented Dickey-Fuller Test</a:t>
            </a:r>
          </a:p>
          <a:p>
            <a:endParaRPr lang="en-US" sz="16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How to achieve stationarity?</a:t>
            </a:r>
          </a:p>
          <a:p>
            <a:endParaRPr lang="en-US" sz="16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285750" lvl="3" indent="-285750"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First or second order difference</a:t>
            </a:r>
          </a:p>
          <a:p>
            <a:pPr marL="285750" lvl="3" indent="-285750"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Different transformation</a:t>
            </a:r>
          </a:p>
          <a:p>
            <a:endParaRPr lang="en-US" sz="16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B92987D-DEAC-4C4D-8E04-CE6DA8A1E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03" y="172828"/>
            <a:ext cx="8345254" cy="592716"/>
          </a:xfrm>
        </p:spPr>
        <p:txBody>
          <a:bodyPr/>
          <a:lstStyle/>
          <a:p>
            <a:pPr algn="l"/>
            <a:r>
              <a:rPr lang="en-US" sz="2800" b="0" dirty="0">
                <a:latin typeface="Bookman Old Style" panose="02050604050505020204" pitchFamily="18" charset="0"/>
              </a:rPr>
              <a:t>Model Assumption and preprocessing:</a:t>
            </a:r>
          </a:p>
        </p:txBody>
      </p:sp>
    </p:spTree>
    <p:extLst>
      <p:ext uri="{BB962C8B-B14F-4D97-AF65-F5344CB8AC3E}">
        <p14:creationId xmlns:p14="http://schemas.microsoft.com/office/powerpoint/2010/main" val="1868310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1">
                <a:lumMod val="5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679B7D46-8A72-4D9D-8535-57A2C969905D}"/>
              </a:ext>
            </a:extLst>
          </p:cNvPr>
          <p:cNvSpPr txBox="1">
            <a:spLocks/>
          </p:cNvSpPr>
          <p:nvPr/>
        </p:nvSpPr>
        <p:spPr>
          <a:xfrm>
            <a:off x="297456" y="1084521"/>
            <a:ext cx="8593156" cy="38840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Used to test for a unit root in a time series sample. </a:t>
            </a:r>
          </a:p>
          <a:p>
            <a:endParaRPr lang="en-US" sz="16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lvl="4">
              <a:buClr>
                <a:schemeClr val="tx1"/>
              </a:buClr>
              <a:buSzPct val="150000"/>
            </a:pPr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	Null hypothesis : there is a unit root, </a:t>
            </a:r>
          </a:p>
          <a:p>
            <a:pPr lvl="4">
              <a:buClr>
                <a:schemeClr val="tx1"/>
              </a:buClr>
              <a:buSzPct val="150000"/>
            </a:pPr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	alternative hypothesis : there is no unit root.</a:t>
            </a:r>
          </a:p>
          <a:p>
            <a:endParaRPr lang="en-US" sz="16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Interpretation of ADF Test result:</a:t>
            </a:r>
          </a:p>
          <a:p>
            <a:endParaRPr lang="en-US" sz="16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285750" lvl="7" indent="-285750"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p-value &gt; 0.05: </a:t>
            </a:r>
          </a:p>
          <a:p>
            <a:pPr lvl="7">
              <a:buClr>
                <a:schemeClr val="tx1"/>
              </a:buClr>
              <a:buSzPct val="150000"/>
            </a:pPr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        Accept the null hypothesis (H0), </a:t>
            </a:r>
          </a:p>
          <a:p>
            <a:pPr lvl="7">
              <a:buClr>
                <a:schemeClr val="tx1"/>
              </a:buClr>
              <a:buSzPct val="150000"/>
            </a:pPr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        the data has a unit root and is non-stationary.</a:t>
            </a:r>
          </a:p>
          <a:p>
            <a:pPr lvl="7">
              <a:buClr>
                <a:schemeClr val="tx1"/>
              </a:buClr>
              <a:buSzPct val="150000"/>
            </a:pPr>
            <a:endParaRPr lang="en-US" sz="16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285750" lvl="4" indent="-285750"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p-value &lt; 0.05: </a:t>
            </a:r>
          </a:p>
          <a:p>
            <a:pPr lvl="4">
              <a:buClr>
                <a:schemeClr val="tx1"/>
              </a:buClr>
              <a:buSzPct val="150000"/>
            </a:pPr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        Reject the null hypothesis (H0), </a:t>
            </a:r>
          </a:p>
          <a:p>
            <a:pPr lvl="4">
              <a:buClr>
                <a:schemeClr val="tx1"/>
              </a:buClr>
              <a:buSzPct val="150000"/>
            </a:pPr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        the data does not have a unit root and is stationary.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B92987D-DEAC-4C4D-8E04-CE6DA8A1E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03" y="172828"/>
            <a:ext cx="8345254" cy="592716"/>
          </a:xfrm>
        </p:spPr>
        <p:txBody>
          <a:bodyPr/>
          <a:lstStyle/>
          <a:p>
            <a:pPr algn="l"/>
            <a:r>
              <a:rPr lang="en-US" sz="2800" b="0" dirty="0">
                <a:latin typeface="Bookman Old Style" panose="02050604050505020204" pitchFamily="18" charset="0"/>
              </a:rPr>
              <a:t>Augmented Dickey-Fuller (ADF) test</a:t>
            </a:r>
          </a:p>
        </p:txBody>
      </p:sp>
    </p:spTree>
    <p:extLst>
      <p:ext uri="{BB962C8B-B14F-4D97-AF65-F5344CB8AC3E}">
        <p14:creationId xmlns:p14="http://schemas.microsoft.com/office/powerpoint/2010/main" val="2103866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1">
                <a:lumMod val="5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67A6711-2459-4832-8431-D9AF3B0C8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03" y="172828"/>
            <a:ext cx="8345254" cy="592716"/>
          </a:xfrm>
        </p:spPr>
        <p:txBody>
          <a:bodyPr/>
          <a:lstStyle/>
          <a:p>
            <a:pPr algn="l"/>
            <a:r>
              <a:rPr lang="en-US" sz="2800" b="0" dirty="0">
                <a:latin typeface="Bookman Old Style" panose="02050604050505020204" pitchFamily="18" charset="0"/>
              </a:rPr>
              <a:t>ADF test – Actual Data</a:t>
            </a: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67A7166F-EE1A-4331-9364-464870B391B3}"/>
              </a:ext>
            </a:extLst>
          </p:cNvPr>
          <p:cNvSpPr txBox="1">
            <a:spLocks/>
          </p:cNvSpPr>
          <p:nvPr/>
        </p:nvSpPr>
        <p:spPr>
          <a:xfrm>
            <a:off x="4380614" y="1913604"/>
            <a:ext cx="4552528" cy="101355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P value is more than 0.05</a:t>
            </a:r>
          </a:p>
          <a:p>
            <a:endParaRPr lang="en-US" sz="16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TS is not Stationary </a:t>
            </a:r>
          </a:p>
          <a:p>
            <a:endParaRPr lang="en-US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71E96D-CEBB-421C-B6B1-18F2640671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418" t="30585" r="53256" b="9231"/>
          <a:stretch/>
        </p:blipFill>
        <p:spPr>
          <a:xfrm>
            <a:off x="372138" y="1020726"/>
            <a:ext cx="3508746" cy="367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527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1">
                <a:lumMod val="5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67A6711-2459-4832-8431-D9AF3B0C8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03" y="172828"/>
            <a:ext cx="8345254" cy="592716"/>
          </a:xfrm>
        </p:spPr>
        <p:txBody>
          <a:bodyPr/>
          <a:lstStyle/>
          <a:p>
            <a:pPr algn="l"/>
            <a:r>
              <a:rPr lang="en-US" sz="2800" b="0" dirty="0">
                <a:latin typeface="Bookman Old Style" panose="02050604050505020204" pitchFamily="18" charset="0"/>
              </a:rPr>
              <a:t>ADF test – Differenced Data</a:t>
            </a: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67A7166F-EE1A-4331-9364-464870B391B3}"/>
              </a:ext>
            </a:extLst>
          </p:cNvPr>
          <p:cNvSpPr txBox="1">
            <a:spLocks/>
          </p:cNvSpPr>
          <p:nvPr/>
        </p:nvSpPr>
        <p:spPr>
          <a:xfrm>
            <a:off x="4380614" y="1913604"/>
            <a:ext cx="4552528" cy="101355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P value is less than 0.05</a:t>
            </a:r>
          </a:p>
          <a:p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TS is Stationary </a:t>
            </a:r>
          </a:p>
          <a:p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D10226-32C2-4FD9-AD23-3A9823F6F9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884" t="35963" r="51861" b="5921"/>
          <a:stretch/>
        </p:blipFill>
        <p:spPr>
          <a:xfrm>
            <a:off x="446566" y="988828"/>
            <a:ext cx="3776791" cy="371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74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1">
                <a:lumMod val="5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67A6711-2459-4832-8431-D9AF3B0C8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03" y="172828"/>
            <a:ext cx="8345254" cy="592716"/>
          </a:xfrm>
        </p:spPr>
        <p:txBody>
          <a:bodyPr/>
          <a:lstStyle/>
          <a:p>
            <a:pPr algn="l"/>
            <a:r>
              <a:rPr lang="en-US" sz="2800" b="0" dirty="0">
                <a:latin typeface="Bookman Old Style" panose="02050604050505020204" pitchFamily="18" charset="0"/>
              </a:rPr>
              <a:t>ACF and PACF</a:t>
            </a: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67A7166F-EE1A-4331-9364-464870B391B3}"/>
              </a:ext>
            </a:extLst>
          </p:cNvPr>
          <p:cNvSpPr txBox="1">
            <a:spLocks/>
          </p:cNvSpPr>
          <p:nvPr/>
        </p:nvSpPr>
        <p:spPr>
          <a:xfrm>
            <a:off x="393405" y="1254642"/>
            <a:ext cx="8539737" cy="293458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ACF</a:t>
            </a:r>
          </a:p>
          <a:p>
            <a:endParaRPr lang="en-US" sz="16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Autocorrelation Function:</a:t>
            </a:r>
          </a:p>
          <a:p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Measure of the correlation between the Time series with a lagged version of itself.</a:t>
            </a:r>
          </a:p>
          <a:p>
            <a:endParaRPr lang="en-US" sz="16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PACF</a:t>
            </a:r>
          </a:p>
          <a:p>
            <a:endParaRPr lang="en-US" sz="16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Partial Autocorrelation Function:</a:t>
            </a:r>
          </a:p>
          <a:p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Measures the correlation between the Time series with a lagged version of itself, but after eliminating the variations already explained by the shorter lags.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58019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1">
                <a:lumMod val="5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67A6711-2459-4832-8431-D9AF3B0C8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03" y="172828"/>
            <a:ext cx="8345254" cy="592716"/>
          </a:xfrm>
        </p:spPr>
        <p:txBody>
          <a:bodyPr/>
          <a:lstStyle/>
          <a:p>
            <a:pPr algn="l"/>
            <a:r>
              <a:rPr lang="en-US" sz="2800" b="0" dirty="0">
                <a:latin typeface="Bookman Old Style" panose="02050604050505020204" pitchFamily="18" charset="0"/>
              </a:rPr>
              <a:t>ACF and PACF plot</a:t>
            </a: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67A7166F-EE1A-4331-9364-464870B391B3}"/>
              </a:ext>
            </a:extLst>
          </p:cNvPr>
          <p:cNvSpPr txBox="1">
            <a:spLocks/>
          </p:cNvSpPr>
          <p:nvPr/>
        </p:nvSpPr>
        <p:spPr>
          <a:xfrm>
            <a:off x="361506" y="4129948"/>
            <a:ext cx="8357191" cy="70786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No significant lags.</a:t>
            </a: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B2037C-1226-45E7-809E-6615DCE377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581" t="27896" r="51861" b="39427"/>
          <a:stretch/>
        </p:blipFill>
        <p:spPr>
          <a:xfrm>
            <a:off x="372139" y="925035"/>
            <a:ext cx="4084190" cy="27227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291D48-29C8-4C11-898F-EA7DE1D08C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581" t="60505" r="51861" b="6956"/>
          <a:stretch/>
        </p:blipFill>
        <p:spPr>
          <a:xfrm>
            <a:off x="4639337" y="925036"/>
            <a:ext cx="4084189" cy="271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027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1">
                <a:lumMod val="5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67A6711-2459-4832-8431-D9AF3B0C8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03" y="172828"/>
            <a:ext cx="8345254" cy="592716"/>
          </a:xfrm>
        </p:spPr>
        <p:txBody>
          <a:bodyPr/>
          <a:lstStyle/>
          <a:p>
            <a:pPr algn="l"/>
            <a:r>
              <a:rPr lang="en-US" sz="2800" b="0" dirty="0">
                <a:latin typeface="Bookman Old Style" panose="02050604050505020204" pitchFamily="18" charset="0"/>
              </a:rPr>
              <a:t>ADF test – Differenced Data</a:t>
            </a: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67A7166F-EE1A-4331-9364-464870B391B3}"/>
              </a:ext>
            </a:extLst>
          </p:cNvPr>
          <p:cNvSpPr txBox="1">
            <a:spLocks/>
          </p:cNvSpPr>
          <p:nvPr/>
        </p:nvSpPr>
        <p:spPr>
          <a:xfrm>
            <a:off x="4380614" y="1913604"/>
            <a:ext cx="4552528" cy="101355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Stationary </a:t>
            </a:r>
          </a:p>
          <a:p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P value is less than 0.05</a:t>
            </a:r>
            <a:endParaRPr lang="en-US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92A1B3-064F-4D51-86A8-BCDAC8D16A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651" t="32653" r="52209" b="7163"/>
          <a:stretch/>
        </p:blipFill>
        <p:spPr>
          <a:xfrm>
            <a:off x="404037" y="1063255"/>
            <a:ext cx="3466214" cy="353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947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1">
                <a:lumMod val="5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67A6711-2459-4832-8431-D9AF3B0C8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03" y="172828"/>
            <a:ext cx="8345254" cy="592716"/>
          </a:xfrm>
        </p:spPr>
        <p:txBody>
          <a:bodyPr/>
          <a:lstStyle/>
          <a:p>
            <a:pPr algn="l"/>
            <a:r>
              <a:rPr lang="en-US" sz="2800" b="0" dirty="0">
                <a:latin typeface="Bookman Old Style" panose="02050604050505020204" pitchFamily="18" charset="0"/>
              </a:rPr>
              <a:t>ACF and PACF plot</a:t>
            </a: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67A7166F-EE1A-4331-9364-464870B391B3}"/>
              </a:ext>
            </a:extLst>
          </p:cNvPr>
          <p:cNvSpPr txBox="1">
            <a:spLocks/>
          </p:cNvSpPr>
          <p:nvPr/>
        </p:nvSpPr>
        <p:spPr>
          <a:xfrm>
            <a:off x="361506" y="4129948"/>
            <a:ext cx="8357191" cy="70786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ACF plot suggests MA of order 1 </a:t>
            </a:r>
          </a:p>
          <a:p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PACF plot suggests AR of order 2 or 3 </a:t>
            </a:r>
            <a:endParaRPr lang="en-US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FC0EC0-ECCE-43C6-8440-F2051209DC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44" t="34515" r="51163" b="34877"/>
          <a:stretch/>
        </p:blipFill>
        <p:spPr>
          <a:xfrm>
            <a:off x="340241" y="903767"/>
            <a:ext cx="4000644" cy="25411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67C2C4-AA56-4B40-B803-E01E55615F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44" t="64641" r="51163" b="5302"/>
          <a:stretch/>
        </p:blipFill>
        <p:spPr>
          <a:xfrm>
            <a:off x="4469217" y="903767"/>
            <a:ext cx="4000643" cy="249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512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1">
                <a:lumMod val="5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67A6711-2459-4832-8431-D9AF3B0C8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03" y="172828"/>
            <a:ext cx="8345254" cy="592716"/>
          </a:xfrm>
        </p:spPr>
        <p:txBody>
          <a:bodyPr/>
          <a:lstStyle/>
          <a:p>
            <a:pPr algn="l"/>
            <a:r>
              <a:rPr lang="en-US" sz="2800" b="0" dirty="0">
                <a:latin typeface="Bookman Old Style" panose="02050604050505020204" pitchFamily="18" charset="0"/>
              </a:rPr>
              <a:t>ARIMA Modelling</a:t>
            </a: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67A7166F-EE1A-4331-9364-464870B391B3}"/>
              </a:ext>
            </a:extLst>
          </p:cNvPr>
          <p:cNvSpPr txBox="1">
            <a:spLocks/>
          </p:cNvSpPr>
          <p:nvPr/>
        </p:nvSpPr>
        <p:spPr>
          <a:xfrm>
            <a:off x="393405" y="1254641"/>
            <a:ext cx="8539737" cy="353000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Enables to use linear regression models on non-stationary data.</a:t>
            </a:r>
          </a:p>
          <a:p>
            <a:endParaRPr lang="en-US" sz="16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AR (Autoregression): </a:t>
            </a:r>
          </a:p>
          <a:p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	Uses the relationship between an observation and it’s lagged observations.</a:t>
            </a:r>
          </a:p>
          <a:p>
            <a:endParaRPr lang="en-US" sz="16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I (Integrated):</a:t>
            </a:r>
          </a:p>
          <a:p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	Order of differencing of observations to make the time series stationary.</a:t>
            </a:r>
          </a:p>
          <a:p>
            <a:endParaRPr lang="en-US" sz="2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MA (</a:t>
            </a:r>
            <a:r>
              <a:rPr lang="en-US" sz="2000" dirty="0" err="1">
                <a:solidFill>
                  <a:schemeClr val="tx1"/>
                </a:solidFill>
                <a:latin typeface="Bookman Old Style" panose="02050604050505020204" pitchFamily="18" charset="0"/>
              </a:rPr>
              <a:t>MovingAverage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): </a:t>
            </a:r>
          </a:p>
          <a:p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	Uses the dependency between an observation and past error. </a:t>
            </a:r>
          </a:p>
        </p:txBody>
      </p:sp>
    </p:spTree>
    <p:extLst>
      <p:ext uri="{BB962C8B-B14F-4D97-AF65-F5344CB8AC3E}">
        <p14:creationId xmlns:p14="http://schemas.microsoft.com/office/powerpoint/2010/main" val="1378838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1">
                <a:lumMod val="5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AFE7489-9305-4F72-B7B5-20D0E6D83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50" y="50018"/>
            <a:ext cx="8124900" cy="1300800"/>
          </a:xfrm>
        </p:spPr>
        <p:txBody>
          <a:bodyPr/>
          <a:lstStyle/>
          <a:p>
            <a:pPr algn="l"/>
            <a:r>
              <a:rPr lang="en-US" sz="4000" b="0" dirty="0">
                <a:latin typeface="Bookman Old Style" panose="02050604050505020204" pitchFamily="18" charset="0"/>
              </a:rPr>
              <a:t>About Project</a:t>
            </a:r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8F0F2F2F-B3E2-4E81-96CD-14ED672ACA11}"/>
              </a:ext>
            </a:extLst>
          </p:cNvPr>
          <p:cNvSpPr txBox="1">
            <a:spLocks/>
          </p:cNvSpPr>
          <p:nvPr/>
        </p:nvSpPr>
        <p:spPr>
          <a:xfrm>
            <a:off x="661950" y="1254642"/>
            <a:ext cx="8124900" cy="354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algn="l"/>
            <a:r>
              <a:rPr lang="en-US" sz="1800" b="0" dirty="0">
                <a:latin typeface="Bookman Old Style" panose="02050604050505020204" pitchFamily="18" charset="0"/>
              </a:rPr>
              <a:t>Goal :-</a:t>
            </a:r>
          </a:p>
          <a:p>
            <a:pPr lvl="0" algn="l"/>
            <a:endParaRPr lang="en-US" sz="1600" b="0" dirty="0">
              <a:latin typeface="Bookman Old Style" panose="02050604050505020204" pitchFamily="18" charset="0"/>
            </a:endParaRPr>
          </a:p>
          <a:p>
            <a:pPr lvl="0" algn="l"/>
            <a:r>
              <a:rPr lang="en-US" sz="1600" b="0" dirty="0">
                <a:latin typeface="Bookman Old Style" panose="02050604050505020204" pitchFamily="18" charset="0"/>
              </a:rPr>
              <a:t>Develop a model which will help investors and business owners to decide about their investment opportunities across globe.</a:t>
            </a:r>
          </a:p>
          <a:p>
            <a:pPr lvl="0" algn="l"/>
            <a:endParaRPr lang="en-US" sz="2800" b="0" dirty="0">
              <a:latin typeface="Bookman Old Style" panose="02050604050505020204" pitchFamily="18" charset="0"/>
            </a:endParaRPr>
          </a:p>
          <a:p>
            <a:pPr lvl="0" algn="l"/>
            <a:r>
              <a:rPr lang="en-US" sz="1800" b="0" dirty="0">
                <a:latin typeface="Bookman Old Style" panose="02050604050505020204" pitchFamily="18" charset="0"/>
              </a:rPr>
              <a:t>Benefits:-</a:t>
            </a:r>
          </a:p>
          <a:p>
            <a:pPr lvl="0" algn="l"/>
            <a:endParaRPr lang="en-US" sz="1600" b="0" dirty="0">
              <a:latin typeface="Bookman Old Style" panose="02050604050505020204" pitchFamily="18" charset="0"/>
            </a:endParaRPr>
          </a:p>
          <a:p>
            <a:pPr marL="285750" lvl="0" indent="-285750" algn="l">
              <a:buSzPct val="150000"/>
              <a:buFont typeface="Arial" panose="020B0604020202020204" pitchFamily="34" charset="0"/>
              <a:buChar char="•"/>
            </a:pPr>
            <a:r>
              <a:rPr lang="en-US" sz="1600" b="0" dirty="0">
                <a:latin typeface="Bookman Old Style" panose="02050604050505020204" pitchFamily="18" charset="0"/>
              </a:rPr>
              <a:t>Maximize their profit</a:t>
            </a:r>
          </a:p>
          <a:p>
            <a:pPr marL="285750" lvl="0" indent="-285750" algn="l">
              <a:buSzPct val="150000"/>
              <a:buFont typeface="Arial" panose="020B0604020202020204" pitchFamily="34" charset="0"/>
              <a:buChar char="•"/>
            </a:pPr>
            <a:r>
              <a:rPr lang="en-US" sz="1600" b="0" dirty="0">
                <a:latin typeface="Bookman Old Style" panose="02050604050505020204" pitchFamily="18" charset="0"/>
              </a:rPr>
              <a:t>Manage the cash flow and take business expansion decisions</a:t>
            </a:r>
          </a:p>
          <a:p>
            <a:pPr marL="285750" lvl="0" indent="-285750" algn="l">
              <a:buSzPct val="150000"/>
              <a:buFont typeface="Arial" panose="020B0604020202020204" pitchFamily="34" charset="0"/>
              <a:buChar char="•"/>
            </a:pPr>
            <a:r>
              <a:rPr lang="en-US" sz="1600" b="0" dirty="0">
                <a:latin typeface="Bookman Old Style" panose="02050604050505020204" pitchFamily="18" charset="0"/>
              </a:rPr>
              <a:t>Helps to evaluate foreign borrowing decisions , investment opportunities</a:t>
            </a:r>
          </a:p>
          <a:p>
            <a:pPr marL="285750" lvl="0" indent="-285750" algn="l">
              <a:buSzPct val="150000"/>
              <a:buFont typeface="Arial" panose="020B0604020202020204" pitchFamily="34" charset="0"/>
              <a:buChar char="•"/>
            </a:pPr>
            <a:r>
              <a:rPr lang="en-US" sz="1600" b="0" dirty="0">
                <a:latin typeface="Bookman Old Style" panose="02050604050505020204" pitchFamily="18" charset="0"/>
              </a:rPr>
              <a:t>Minimize the risk</a:t>
            </a:r>
          </a:p>
        </p:txBody>
      </p:sp>
    </p:spTree>
    <p:extLst>
      <p:ext uri="{BB962C8B-B14F-4D97-AF65-F5344CB8AC3E}">
        <p14:creationId xmlns:p14="http://schemas.microsoft.com/office/powerpoint/2010/main" val="2618248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1">
                <a:lumMod val="5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67A6711-2459-4832-8431-D9AF3B0C8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03" y="172828"/>
            <a:ext cx="8345254" cy="592716"/>
          </a:xfrm>
        </p:spPr>
        <p:txBody>
          <a:bodyPr/>
          <a:lstStyle/>
          <a:p>
            <a:pPr algn="l"/>
            <a:r>
              <a:rPr lang="en-US" sz="2800" b="0" dirty="0">
                <a:latin typeface="Bookman Old Style" panose="02050604050505020204" pitchFamily="18" charset="0"/>
              </a:rPr>
              <a:t>ARIMA Modelling</a:t>
            </a: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67A7166F-EE1A-4331-9364-464870B391B3}"/>
              </a:ext>
            </a:extLst>
          </p:cNvPr>
          <p:cNvSpPr txBox="1">
            <a:spLocks/>
          </p:cNvSpPr>
          <p:nvPr/>
        </p:nvSpPr>
        <p:spPr>
          <a:xfrm>
            <a:off x="393405" y="1254641"/>
            <a:ext cx="8539737" cy="353000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Denoted with the notation  ARIMA(p, d, q)</a:t>
            </a:r>
          </a:p>
          <a:p>
            <a:endParaRPr lang="en-US" sz="16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endParaRPr lang="en-US" sz="16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lvl="2"/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	p : Number of AR terms</a:t>
            </a:r>
          </a:p>
          <a:p>
            <a:pPr lvl="2"/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	d : the degree of differencing. </a:t>
            </a:r>
          </a:p>
          <a:p>
            <a:pPr lvl="2"/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	q : Number of MA terms </a:t>
            </a:r>
          </a:p>
          <a:p>
            <a:pPr lvl="2"/>
            <a:endParaRPr lang="en-US" sz="16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lvl="2"/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Tried Grid search on</a:t>
            </a:r>
          </a:p>
          <a:p>
            <a:pPr lvl="2"/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	p – 0,1,2,3</a:t>
            </a:r>
          </a:p>
          <a:p>
            <a:pPr lvl="2"/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	d – 0,1,2</a:t>
            </a:r>
          </a:p>
          <a:p>
            <a:pPr lvl="2"/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	q - 0,1,2,3</a:t>
            </a:r>
          </a:p>
          <a:p>
            <a:pPr lvl="2"/>
            <a:endParaRPr lang="en-US" sz="16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103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1">
                <a:lumMod val="5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67A6711-2459-4832-8431-D9AF3B0C8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03" y="172828"/>
            <a:ext cx="8345254" cy="592716"/>
          </a:xfrm>
        </p:spPr>
        <p:txBody>
          <a:bodyPr/>
          <a:lstStyle/>
          <a:p>
            <a:pPr algn="l"/>
            <a:r>
              <a:rPr lang="en-US" sz="2800" b="0" dirty="0">
                <a:latin typeface="Bookman Old Style" panose="02050604050505020204" pitchFamily="18" charset="0"/>
              </a:rPr>
              <a:t>Train Test Split and Evaluation</a:t>
            </a: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67A7166F-EE1A-4331-9364-464870B391B3}"/>
              </a:ext>
            </a:extLst>
          </p:cNvPr>
          <p:cNvSpPr txBox="1">
            <a:spLocks/>
          </p:cNvSpPr>
          <p:nvPr/>
        </p:nvSpPr>
        <p:spPr>
          <a:xfrm>
            <a:off x="393405" y="1254641"/>
            <a:ext cx="8539737" cy="353000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Split</a:t>
            </a:r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: </a:t>
            </a:r>
          </a:p>
          <a:p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	The last 90 observations as the test data and remaining as training data</a:t>
            </a:r>
          </a:p>
          <a:p>
            <a:endParaRPr lang="en-US" sz="16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AIC:</a:t>
            </a:r>
          </a:p>
          <a:p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	Akaike information criteria : provides a way of model selection. </a:t>
            </a:r>
          </a:p>
          <a:p>
            <a:endParaRPr lang="en-US" sz="16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MSE</a:t>
            </a:r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:</a:t>
            </a:r>
          </a:p>
          <a:p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              Mean squared error</a:t>
            </a:r>
          </a:p>
          <a:p>
            <a:endParaRPr lang="en-US" sz="16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Validation:</a:t>
            </a:r>
          </a:p>
          <a:p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	walk-forward model validation</a:t>
            </a:r>
          </a:p>
          <a:p>
            <a:endParaRPr lang="en-US" sz="16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endParaRPr lang="en-US" sz="16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722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1">
                <a:lumMod val="5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67A6711-2459-4832-8431-D9AF3B0C8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03" y="172828"/>
            <a:ext cx="8345254" cy="592716"/>
          </a:xfrm>
        </p:spPr>
        <p:txBody>
          <a:bodyPr/>
          <a:lstStyle/>
          <a:p>
            <a:pPr algn="l"/>
            <a:r>
              <a:rPr lang="en-US" sz="2800" b="0" dirty="0">
                <a:latin typeface="Bookman Old Style" panose="02050604050505020204" pitchFamily="18" charset="0"/>
              </a:rPr>
              <a:t>ARIMA Best Model - Prediction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1F737F46-7FFD-4CE8-BD4D-2BEC164EA2D6}"/>
              </a:ext>
            </a:extLst>
          </p:cNvPr>
          <p:cNvSpPr txBox="1">
            <a:spLocks/>
          </p:cNvSpPr>
          <p:nvPr/>
        </p:nvSpPr>
        <p:spPr>
          <a:xfrm>
            <a:off x="7060018" y="1913603"/>
            <a:ext cx="1873123" cy="248827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Best Model Chosen by ARIMA- 1,1,0</a:t>
            </a:r>
          </a:p>
          <a:p>
            <a:endParaRPr lang="en-US" sz="16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AIC: 940.7</a:t>
            </a:r>
          </a:p>
          <a:p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MSE: 3.33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F451BF-E1B4-4E03-A273-0FFBD019D4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651" t="36996" r="28605" b="15849"/>
          <a:stretch/>
        </p:blipFill>
        <p:spPr>
          <a:xfrm>
            <a:off x="425302" y="1435395"/>
            <a:ext cx="6098984" cy="2849526"/>
          </a:xfrm>
          <a:prstGeom prst="rect">
            <a:avLst/>
          </a:prstGeom>
        </p:spPr>
      </p:pic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211B8C36-0B4A-4D1E-B26A-1323B9F705FD}"/>
              </a:ext>
            </a:extLst>
          </p:cNvPr>
          <p:cNvSpPr txBox="1">
            <a:spLocks/>
          </p:cNvSpPr>
          <p:nvPr/>
        </p:nvSpPr>
        <p:spPr>
          <a:xfrm>
            <a:off x="375686" y="1140969"/>
            <a:ext cx="1803991" cy="25189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</a:rPr>
              <a:t>Lowest MSE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06915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1">
                <a:lumMod val="5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67A6711-2459-4832-8431-D9AF3B0C8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03" y="172828"/>
            <a:ext cx="8345254" cy="592716"/>
          </a:xfrm>
        </p:spPr>
        <p:txBody>
          <a:bodyPr/>
          <a:lstStyle/>
          <a:p>
            <a:pPr algn="l"/>
            <a:r>
              <a:rPr lang="en-US" sz="2800" b="0" dirty="0">
                <a:latin typeface="Bookman Old Style" panose="02050604050505020204" pitchFamily="18" charset="0"/>
              </a:rPr>
              <a:t>ARIMA Best Model - Residual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880A7633-0D91-426B-B1CE-B57FA82D7798}"/>
              </a:ext>
            </a:extLst>
          </p:cNvPr>
          <p:cNvSpPr txBox="1">
            <a:spLocks/>
          </p:cNvSpPr>
          <p:nvPr/>
        </p:nvSpPr>
        <p:spPr>
          <a:xfrm>
            <a:off x="340240" y="3848728"/>
            <a:ext cx="8176439" cy="68074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The residuals appear to be normally distributed and the ACF plot for residuals also don’t show any significant lag values.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68CDA6-A1A6-43C7-9385-EA53A7D0DA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116" t="48371" r="10349" b="13367"/>
          <a:stretch/>
        </p:blipFill>
        <p:spPr>
          <a:xfrm>
            <a:off x="489097" y="999460"/>
            <a:ext cx="7883843" cy="227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236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1">
                <a:lumMod val="5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67A6711-2459-4832-8431-D9AF3B0C8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03" y="172828"/>
            <a:ext cx="8345254" cy="592716"/>
          </a:xfrm>
        </p:spPr>
        <p:txBody>
          <a:bodyPr/>
          <a:lstStyle/>
          <a:p>
            <a:pPr algn="l"/>
            <a:r>
              <a:rPr lang="en-US" sz="2800" b="0" dirty="0">
                <a:latin typeface="Bookman Old Style" panose="02050604050505020204" pitchFamily="18" charset="0"/>
              </a:rPr>
              <a:t>ARIMA Best Model - Prediction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1F737F46-7FFD-4CE8-BD4D-2BEC164EA2D6}"/>
              </a:ext>
            </a:extLst>
          </p:cNvPr>
          <p:cNvSpPr txBox="1">
            <a:spLocks/>
          </p:cNvSpPr>
          <p:nvPr/>
        </p:nvSpPr>
        <p:spPr>
          <a:xfrm>
            <a:off x="7060018" y="1913603"/>
            <a:ext cx="1873123" cy="248827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Best Model Chosen by ARIMA- 2,1,2</a:t>
            </a:r>
          </a:p>
          <a:p>
            <a:endParaRPr lang="en-US" sz="16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AIC: 907.2</a:t>
            </a:r>
          </a:p>
          <a:p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MSE: 3.37</a:t>
            </a:r>
            <a:endParaRPr lang="en-US" sz="1600" dirty="0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211B8C36-0B4A-4D1E-B26A-1323B9F705FD}"/>
              </a:ext>
            </a:extLst>
          </p:cNvPr>
          <p:cNvSpPr txBox="1">
            <a:spLocks/>
          </p:cNvSpPr>
          <p:nvPr/>
        </p:nvSpPr>
        <p:spPr>
          <a:xfrm>
            <a:off x="354421" y="992113"/>
            <a:ext cx="1803991" cy="25189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</a:rPr>
              <a:t>Lowest AIC</a:t>
            </a:r>
            <a:endParaRPr lang="en-US" sz="1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EC51C2-A382-40C6-8310-1F0493A49B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233" t="40719" r="28023" b="12540"/>
          <a:stretch/>
        </p:blipFill>
        <p:spPr>
          <a:xfrm>
            <a:off x="435933" y="1446027"/>
            <a:ext cx="6198877" cy="287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301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1">
                <a:lumMod val="5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67A6711-2459-4832-8431-D9AF3B0C8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03" y="172828"/>
            <a:ext cx="8345254" cy="592716"/>
          </a:xfrm>
        </p:spPr>
        <p:txBody>
          <a:bodyPr/>
          <a:lstStyle/>
          <a:p>
            <a:pPr algn="l"/>
            <a:r>
              <a:rPr lang="en-US" sz="2800" b="0" dirty="0">
                <a:latin typeface="Bookman Old Style" panose="02050604050505020204" pitchFamily="18" charset="0"/>
              </a:rPr>
              <a:t>ARIMA Best Model - Residual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880A7633-0D91-426B-B1CE-B57FA82D7798}"/>
              </a:ext>
            </a:extLst>
          </p:cNvPr>
          <p:cNvSpPr txBox="1">
            <a:spLocks/>
          </p:cNvSpPr>
          <p:nvPr/>
        </p:nvSpPr>
        <p:spPr>
          <a:xfrm>
            <a:off x="340240" y="3848728"/>
            <a:ext cx="8176439" cy="68074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The residuals appear to be normally distributed and the ACF plot for residuals also don’t show any significant lag values.</a:t>
            </a:r>
            <a:endParaRPr lang="en-US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0FDB1C-5F9E-442E-9FE7-578864B21C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465" t="41546" r="9070" b="20813"/>
          <a:stretch/>
        </p:blipFill>
        <p:spPr>
          <a:xfrm>
            <a:off x="425302" y="935664"/>
            <a:ext cx="8389089" cy="235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2097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1">
                <a:lumMod val="5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67A6711-2459-4832-8431-D9AF3B0C8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03" y="172828"/>
            <a:ext cx="8345254" cy="592716"/>
          </a:xfrm>
        </p:spPr>
        <p:txBody>
          <a:bodyPr/>
          <a:lstStyle/>
          <a:p>
            <a:pPr algn="l"/>
            <a:r>
              <a:rPr lang="en-US" sz="2800" b="0" dirty="0">
                <a:latin typeface="Bookman Old Style" panose="02050604050505020204" pitchFamily="18" charset="0"/>
              </a:rPr>
              <a:t>AUTO ARIMA Modelling</a:t>
            </a: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67A7166F-EE1A-4331-9364-464870B391B3}"/>
              </a:ext>
            </a:extLst>
          </p:cNvPr>
          <p:cNvSpPr txBox="1">
            <a:spLocks/>
          </p:cNvSpPr>
          <p:nvPr/>
        </p:nvSpPr>
        <p:spPr>
          <a:xfrm>
            <a:off x="393405" y="1254641"/>
            <a:ext cx="8539737" cy="353000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16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285750" indent="-285750"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Wraps </a:t>
            </a:r>
            <a:r>
              <a:rPr lang="en-US" sz="1600" dirty="0" err="1">
                <a:solidFill>
                  <a:schemeClr val="tx1"/>
                </a:solidFill>
                <a:latin typeface="Bookman Old Style" panose="02050604050505020204" pitchFamily="18" charset="0"/>
              </a:rPr>
              <a:t>statsmodels</a:t>
            </a:r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’ well-tested ARIMA and SARIMAX estimators in a single, easy-to-use package</a:t>
            </a:r>
          </a:p>
          <a:p>
            <a:pPr marL="285750" indent="-285750"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Uses pyramid-</a:t>
            </a:r>
            <a:r>
              <a:rPr lang="en-US" sz="1600" dirty="0" err="1">
                <a:solidFill>
                  <a:schemeClr val="tx1"/>
                </a:solidFill>
                <a:latin typeface="Bookman Old Style" panose="02050604050505020204" pitchFamily="18" charset="0"/>
              </a:rPr>
              <a:t>arima</a:t>
            </a:r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 library for Python </a:t>
            </a:r>
          </a:p>
          <a:p>
            <a:pPr marL="285750" indent="-285750"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allows to quickly perform grid search</a:t>
            </a:r>
          </a:p>
          <a:p>
            <a:pPr marL="285750" indent="-285750"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>
              <a:buClr>
                <a:schemeClr val="tx1"/>
              </a:buClr>
              <a:buSzPct val="150000"/>
            </a:pPr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Installation Requirement :</a:t>
            </a:r>
          </a:p>
          <a:p>
            <a:pPr>
              <a:buClr>
                <a:schemeClr val="tx1"/>
              </a:buClr>
              <a:buSzPct val="150000"/>
            </a:pPr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     pyramid-</a:t>
            </a:r>
            <a:r>
              <a:rPr lang="en-US" sz="1600" dirty="0" err="1">
                <a:solidFill>
                  <a:schemeClr val="tx1"/>
                </a:solidFill>
                <a:latin typeface="Bookman Old Style" panose="02050604050505020204" pitchFamily="18" charset="0"/>
              </a:rPr>
              <a:t>arima</a:t>
            </a:r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 should be installed</a:t>
            </a:r>
          </a:p>
          <a:p>
            <a:endParaRPr lang="en-US" sz="16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lvl="2"/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Other Parameters:</a:t>
            </a:r>
          </a:p>
          <a:p>
            <a:pPr lvl="2"/>
            <a:endParaRPr lang="en-US" sz="16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lvl="2"/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m : The period for seasonal differencing. </a:t>
            </a:r>
          </a:p>
          <a:p>
            <a:pPr lvl="2"/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seasonal : Whether to fit a seasonal ARIMA. Default is True. </a:t>
            </a:r>
          </a:p>
          <a:p>
            <a:pPr lvl="2"/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stepwise : less likely to over-fit the model.</a:t>
            </a:r>
          </a:p>
        </p:txBody>
      </p:sp>
    </p:spTree>
    <p:extLst>
      <p:ext uri="{BB962C8B-B14F-4D97-AF65-F5344CB8AC3E}">
        <p14:creationId xmlns:p14="http://schemas.microsoft.com/office/powerpoint/2010/main" val="26460400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1">
                <a:lumMod val="5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67A6711-2459-4832-8431-D9AF3B0C8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03" y="172828"/>
            <a:ext cx="8345254" cy="592716"/>
          </a:xfrm>
        </p:spPr>
        <p:txBody>
          <a:bodyPr/>
          <a:lstStyle/>
          <a:p>
            <a:pPr algn="l"/>
            <a:r>
              <a:rPr lang="en-US" sz="2800" b="0" dirty="0">
                <a:latin typeface="Bookman Old Style" panose="02050604050505020204" pitchFamily="18" charset="0"/>
              </a:rPr>
              <a:t>Auto ARIMA Modelling - Result</a:t>
            </a: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67A7166F-EE1A-4331-9364-464870B391B3}"/>
              </a:ext>
            </a:extLst>
          </p:cNvPr>
          <p:cNvSpPr txBox="1">
            <a:spLocks/>
          </p:cNvSpPr>
          <p:nvPr/>
        </p:nvSpPr>
        <p:spPr>
          <a:xfrm>
            <a:off x="414669" y="1318180"/>
            <a:ext cx="3561907" cy="275408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Grid Search Parameters</a:t>
            </a:r>
          </a:p>
          <a:p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P = 0,1,2</a:t>
            </a:r>
          </a:p>
          <a:p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D = 0,1</a:t>
            </a:r>
          </a:p>
          <a:p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Q = 0,1,2</a:t>
            </a:r>
          </a:p>
          <a:p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m = 1,7,30</a:t>
            </a:r>
          </a:p>
          <a:p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p = 0,1,2,3</a:t>
            </a:r>
          </a:p>
          <a:p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d = 0,1,2</a:t>
            </a:r>
          </a:p>
          <a:p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q = 0, 1,2,3</a:t>
            </a:r>
          </a:p>
          <a:p>
            <a:endParaRPr lang="en-US" sz="16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endParaRPr lang="en-US" sz="16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FE61A012-F615-4162-A4EB-991E747498E3}"/>
              </a:ext>
            </a:extLst>
          </p:cNvPr>
          <p:cNvSpPr txBox="1">
            <a:spLocks/>
          </p:cNvSpPr>
          <p:nvPr/>
        </p:nvSpPr>
        <p:spPr>
          <a:xfrm>
            <a:off x="4160875" y="1832088"/>
            <a:ext cx="3561907" cy="131869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Best Configuration: (2, 1, 0)</a:t>
            </a:r>
          </a:p>
          <a:p>
            <a:endParaRPr lang="en-US" sz="16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AIC : 976.28 </a:t>
            </a:r>
          </a:p>
          <a:p>
            <a:endParaRPr lang="en-US" sz="16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MSE : 3.39</a:t>
            </a:r>
          </a:p>
        </p:txBody>
      </p:sp>
    </p:spTree>
    <p:extLst>
      <p:ext uri="{BB962C8B-B14F-4D97-AF65-F5344CB8AC3E}">
        <p14:creationId xmlns:p14="http://schemas.microsoft.com/office/powerpoint/2010/main" val="12006733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1">
                <a:lumMod val="5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67A6711-2459-4832-8431-D9AF3B0C8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03" y="172828"/>
            <a:ext cx="8345254" cy="592716"/>
          </a:xfrm>
        </p:spPr>
        <p:txBody>
          <a:bodyPr/>
          <a:lstStyle/>
          <a:p>
            <a:pPr algn="l"/>
            <a:r>
              <a:rPr lang="en-US" sz="2800" b="0" dirty="0">
                <a:latin typeface="Bookman Old Style" panose="02050604050505020204" pitchFamily="18" charset="0"/>
              </a:rPr>
              <a:t>Auto ARIMA Best Model - Prediction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1DF31A-962F-49BF-9538-73A2EBCD76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349" t="42787" r="34535" b="7576"/>
          <a:stretch/>
        </p:blipFill>
        <p:spPr>
          <a:xfrm>
            <a:off x="446568" y="1073889"/>
            <a:ext cx="6033798" cy="335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2809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1">
                <a:lumMod val="5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67A6711-2459-4832-8431-D9AF3B0C8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03" y="172828"/>
            <a:ext cx="8345254" cy="592716"/>
          </a:xfrm>
        </p:spPr>
        <p:txBody>
          <a:bodyPr/>
          <a:lstStyle/>
          <a:p>
            <a:pPr algn="l"/>
            <a:r>
              <a:rPr lang="en-US" sz="2800" b="0" dirty="0">
                <a:latin typeface="Bookman Old Style" panose="02050604050505020204" pitchFamily="18" charset="0"/>
              </a:rPr>
              <a:t>Auto ARIMA Best Model - residual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B8AD5BE8-27FE-4C0D-9ADE-13585F6419BF}"/>
              </a:ext>
            </a:extLst>
          </p:cNvPr>
          <p:cNvSpPr txBox="1">
            <a:spLocks/>
          </p:cNvSpPr>
          <p:nvPr/>
        </p:nvSpPr>
        <p:spPr>
          <a:xfrm>
            <a:off x="340240" y="3848728"/>
            <a:ext cx="8176439" cy="68074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The residuals appear to be normally distributed and the ACF plot for residuals also don’t show any significant lag values.</a:t>
            </a:r>
            <a:endParaRPr lang="en-US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A5F3C4-B4C3-43F7-B153-3337B187AD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813" t="45889" r="9069" b="17296"/>
          <a:stretch/>
        </p:blipFill>
        <p:spPr>
          <a:xfrm>
            <a:off x="435935" y="1073889"/>
            <a:ext cx="8142028" cy="224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488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1">
                <a:lumMod val="5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AFE7489-9305-4F72-B7B5-20D0E6D83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50" y="50018"/>
            <a:ext cx="8124900" cy="1300800"/>
          </a:xfrm>
        </p:spPr>
        <p:txBody>
          <a:bodyPr/>
          <a:lstStyle/>
          <a:p>
            <a:pPr algn="l"/>
            <a:r>
              <a:rPr lang="en-US" sz="4000" b="0" dirty="0">
                <a:latin typeface="Bookman Old Style" panose="02050604050505020204" pitchFamily="18" charset="0"/>
              </a:rPr>
              <a:t>About the Data</a:t>
            </a:r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8F0F2F2F-B3E2-4E81-96CD-14ED672ACA11}"/>
              </a:ext>
            </a:extLst>
          </p:cNvPr>
          <p:cNvSpPr txBox="1">
            <a:spLocks/>
          </p:cNvSpPr>
          <p:nvPr/>
        </p:nvSpPr>
        <p:spPr>
          <a:xfrm>
            <a:off x="661950" y="1275908"/>
            <a:ext cx="8124900" cy="354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lvl="0" algn="l"/>
            <a:r>
              <a:rPr lang="en-US" sz="1600" b="0" dirty="0">
                <a:latin typeface="Bookman Old Style" panose="02050604050505020204" pitchFamily="18" charset="0"/>
              </a:rPr>
              <a:t>The data set represents </a:t>
            </a:r>
          </a:p>
          <a:p>
            <a:pPr lvl="0" algn="l"/>
            <a:endParaRPr lang="en-US" sz="1600" b="0" dirty="0">
              <a:latin typeface="Bookman Old Style" panose="02050604050505020204" pitchFamily="18" charset="0"/>
            </a:endParaRPr>
          </a:p>
          <a:p>
            <a:pPr marL="285750" lvl="0" indent="-285750" algn="l">
              <a:buSzPct val="150000"/>
              <a:buFont typeface="Arial" panose="020B0604020202020204" pitchFamily="34" charset="0"/>
              <a:buChar char="•"/>
            </a:pPr>
            <a:endParaRPr lang="en-US" sz="1600" b="0" dirty="0">
              <a:latin typeface="Bookman Old Style" panose="02050604050505020204" pitchFamily="18" charset="0"/>
            </a:endParaRPr>
          </a:p>
          <a:p>
            <a:pPr marL="285750" lvl="1" indent="-285750" algn="l">
              <a:buSzPct val="150000"/>
              <a:buFont typeface="Arial" panose="020B0604020202020204" pitchFamily="34" charset="0"/>
              <a:buChar char="•"/>
            </a:pPr>
            <a:r>
              <a:rPr lang="en-US" sz="1600" b="0" dirty="0">
                <a:latin typeface="Bookman Old Style" panose="02050604050505020204" pitchFamily="18" charset="0"/>
              </a:rPr>
              <a:t>Exchange Rate Analysis from INR to USD</a:t>
            </a:r>
          </a:p>
          <a:p>
            <a:pPr lvl="1" algn="l">
              <a:buSzPct val="150000"/>
            </a:pPr>
            <a:endParaRPr lang="en-US" sz="1600" b="0" dirty="0">
              <a:latin typeface="Bookman Old Style" panose="02050604050505020204" pitchFamily="18" charset="0"/>
            </a:endParaRPr>
          </a:p>
          <a:p>
            <a:pPr marL="285750" lvl="1" indent="-285750" algn="l">
              <a:buSzPct val="150000"/>
              <a:buFont typeface="Arial" panose="020B0604020202020204" pitchFamily="34" charset="0"/>
              <a:buChar char="•"/>
            </a:pPr>
            <a:r>
              <a:rPr lang="en-US" sz="1600" b="0" dirty="0">
                <a:latin typeface="Bookman Old Style" panose="02050604050505020204" pitchFamily="18" charset="0"/>
              </a:rPr>
              <a:t>Daily exchange rate information from the year 1973 till date </a:t>
            </a:r>
          </a:p>
          <a:p>
            <a:pPr lvl="1" algn="l">
              <a:buSzPct val="150000"/>
            </a:pPr>
            <a:endParaRPr lang="en-US" sz="1600" b="0" dirty="0">
              <a:latin typeface="Bookman Old Style" panose="02050604050505020204" pitchFamily="18" charset="0"/>
            </a:endParaRPr>
          </a:p>
          <a:p>
            <a:pPr marL="285750" lvl="1" indent="-285750" algn="l">
              <a:buSzPct val="150000"/>
              <a:buFont typeface="Arial" panose="020B0604020202020204" pitchFamily="34" charset="0"/>
              <a:buChar char="•"/>
            </a:pPr>
            <a:r>
              <a:rPr lang="en-US" sz="1600" b="0" dirty="0">
                <a:latin typeface="Bookman Old Style" panose="02050604050505020204" pitchFamily="18" charset="0"/>
              </a:rPr>
              <a:t>The data source is https://fred.stlouisfed.org</a:t>
            </a:r>
          </a:p>
          <a:p>
            <a:pPr lvl="0" algn="l"/>
            <a:endParaRPr lang="en-US" sz="1600" b="0" dirty="0">
              <a:latin typeface="Bookman Old Style" panose="02050604050505020204" pitchFamily="18" charset="0"/>
            </a:endParaRPr>
          </a:p>
          <a:p>
            <a:pPr lvl="0" algn="l"/>
            <a:endParaRPr lang="en-US" sz="1600" b="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3042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1">
                <a:lumMod val="5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67A6711-2459-4832-8431-D9AF3B0C8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03" y="172828"/>
            <a:ext cx="8345254" cy="592716"/>
          </a:xfrm>
        </p:spPr>
        <p:txBody>
          <a:bodyPr/>
          <a:lstStyle/>
          <a:p>
            <a:pPr algn="l"/>
            <a:r>
              <a:rPr lang="en-US" sz="2800" b="0" dirty="0">
                <a:latin typeface="Bookman Old Style" panose="02050604050505020204" pitchFamily="18" charset="0"/>
              </a:rPr>
              <a:t>Prophet Model</a:t>
            </a: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67A7166F-EE1A-4331-9364-464870B391B3}"/>
              </a:ext>
            </a:extLst>
          </p:cNvPr>
          <p:cNvSpPr txBox="1">
            <a:spLocks/>
          </p:cNvSpPr>
          <p:nvPr/>
        </p:nvSpPr>
        <p:spPr>
          <a:xfrm>
            <a:off x="393405" y="1254641"/>
            <a:ext cx="8539737" cy="353000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• Developed by Facebook for forecasting time series data. </a:t>
            </a:r>
          </a:p>
          <a:p>
            <a:endParaRPr lang="en-US" sz="16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• Based on an additive model </a:t>
            </a:r>
          </a:p>
          <a:p>
            <a:endParaRPr lang="en-US" sz="16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• Non-linear trends are fit with yearly, weekly, and daily seasonality, plus holiday effects. </a:t>
            </a:r>
          </a:p>
          <a:p>
            <a:endParaRPr lang="en-US" sz="16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• Works best with time series that have strong seasonal effects and several seasons of historical data. </a:t>
            </a:r>
          </a:p>
          <a:p>
            <a:endParaRPr lang="en-US" sz="16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• Robust to missing data and shifts in the trend, and typically handles outliers well. </a:t>
            </a:r>
          </a:p>
          <a:p>
            <a:endParaRPr lang="en-US" sz="16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9214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1">
                <a:lumMod val="5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67A6711-2459-4832-8431-D9AF3B0C8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03" y="172828"/>
            <a:ext cx="8345254" cy="592716"/>
          </a:xfrm>
        </p:spPr>
        <p:txBody>
          <a:bodyPr/>
          <a:lstStyle/>
          <a:p>
            <a:pPr algn="l"/>
            <a:r>
              <a:rPr lang="en-US" sz="2800" b="0" dirty="0">
                <a:latin typeface="Bookman Old Style" panose="02050604050505020204" pitchFamily="18" charset="0"/>
              </a:rPr>
              <a:t>Prophet Model</a:t>
            </a: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67A7166F-EE1A-4331-9364-464870B391B3}"/>
              </a:ext>
            </a:extLst>
          </p:cNvPr>
          <p:cNvSpPr txBox="1">
            <a:spLocks/>
          </p:cNvSpPr>
          <p:nvPr/>
        </p:nvSpPr>
        <p:spPr>
          <a:xfrm>
            <a:off x="393405" y="1254642"/>
            <a:ext cx="8539737" cy="127590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Installation Requirements:</a:t>
            </a:r>
          </a:p>
          <a:p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	</a:t>
            </a:r>
          </a:p>
          <a:p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Need </a:t>
            </a:r>
            <a:r>
              <a:rPr lang="en-US" sz="1600" dirty="0" err="1">
                <a:solidFill>
                  <a:schemeClr val="tx1"/>
                </a:solidFill>
                <a:latin typeface="Bookman Old Style" panose="02050604050505020204" pitchFamily="18" charset="0"/>
              </a:rPr>
              <a:t>pystan</a:t>
            </a:r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Bookman Old Style" panose="02050604050505020204" pitchFamily="18" charset="0"/>
              </a:rPr>
              <a:t>cython</a:t>
            </a:r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 and </a:t>
            </a:r>
            <a:r>
              <a:rPr lang="en-US" sz="1600" dirty="0" err="1">
                <a:solidFill>
                  <a:schemeClr val="tx1"/>
                </a:solidFill>
                <a:latin typeface="Bookman Old Style" panose="02050604050505020204" pitchFamily="18" charset="0"/>
              </a:rPr>
              <a:t>fbprophet</a:t>
            </a:r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 modules installed .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36FDC9A5-8F38-4742-916E-C37A77D0D0CB}"/>
              </a:ext>
            </a:extLst>
          </p:cNvPr>
          <p:cNvSpPr txBox="1">
            <a:spLocks/>
          </p:cNvSpPr>
          <p:nvPr/>
        </p:nvSpPr>
        <p:spPr>
          <a:xfrm>
            <a:off x="418214" y="2895600"/>
            <a:ext cx="8539737" cy="127590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•    Requires specific input format. </a:t>
            </a:r>
          </a:p>
          <a:p>
            <a:endParaRPr lang="en-US" sz="16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•    Columns names must be lowercase, </a:t>
            </a:r>
          </a:p>
          <a:p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 </a:t>
            </a:r>
          </a:p>
          <a:p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•   date column should be named as 'ds', data as 'y'</a:t>
            </a:r>
          </a:p>
          <a:p>
            <a:endParaRPr lang="en-US" sz="16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EEC3883F-67F0-4808-8F92-088206957F58}"/>
              </a:ext>
            </a:extLst>
          </p:cNvPr>
          <p:cNvSpPr txBox="1">
            <a:spLocks/>
          </p:cNvSpPr>
          <p:nvPr/>
        </p:nvSpPr>
        <p:spPr>
          <a:xfrm>
            <a:off x="471378" y="2459665"/>
            <a:ext cx="8539737" cy="46428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Input Requirements:</a:t>
            </a:r>
          </a:p>
          <a:p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320327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1">
                <a:lumMod val="5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67A6711-2459-4832-8431-D9AF3B0C8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03" y="172828"/>
            <a:ext cx="8345254" cy="592716"/>
          </a:xfrm>
        </p:spPr>
        <p:txBody>
          <a:bodyPr/>
          <a:lstStyle/>
          <a:p>
            <a:pPr algn="l"/>
            <a:r>
              <a:rPr lang="en-US" sz="2800" b="0" dirty="0">
                <a:latin typeface="Bookman Old Style" panose="02050604050505020204" pitchFamily="18" charset="0"/>
              </a:rPr>
              <a:t>Prophet Model - prediction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447E75-B49C-4C80-B6D1-4995C52087D2}"/>
              </a:ext>
            </a:extLst>
          </p:cNvPr>
          <p:cNvSpPr/>
          <p:nvPr/>
        </p:nvSpPr>
        <p:spPr>
          <a:xfrm>
            <a:off x="6741042" y="1608391"/>
            <a:ext cx="226473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Prophet Model</a:t>
            </a:r>
          </a:p>
          <a:p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(Default parameters)</a:t>
            </a:r>
          </a:p>
          <a:p>
            <a:endParaRPr lang="en-US" sz="16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MSE :  1.43</a:t>
            </a:r>
          </a:p>
          <a:p>
            <a:endParaRPr lang="en-US" sz="16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9AFEBD-68FA-46C7-BAAD-0669CAB313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814" t="41133" r="28605" b="7369"/>
          <a:stretch/>
        </p:blipFill>
        <p:spPr>
          <a:xfrm>
            <a:off x="425303" y="1137684"/>
            <a:ext cx="5592640" cy="291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6191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1">
                <a:lumMod val="5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67A6711-2459-4832-8431-D9AF3B0C8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03" y="172828"/>
            <a:ext cx="8345254" cy="592716"/>
          </a:xfrm>
        </p:spPr>
        <p:txBody>
          <a:bodyPr/>
          <a:lstStyle/>
          <a:p>
            <a:pPr algn="l"/>
            <a:r>
              <a:rPr lang="en-US" sz="2800" b="0" dirty="0">
                <a:latin typeface="Bookman Old Style" panose="02050604050505020204" pitchFamily="18" charset="0"/>
              </a:rPr>
              <a:t>Prophet Model - prediction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447E75-B49C-4C80-B6D1-4995C52087D2}"/>
              </a:ext>
            </a:extLst>
          </p:cNvPr>
          <p:cNvSpPr/>
          <p:nvPr/>
        </p:nvSpPr>
        <p:spPr>
          <a:xfrm>
            <a:off x="6113722" y="1020726"/>
            <a:ext cx="289205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Prophet Model</a:t>
            </a:r>
          </a:p>
          <a:p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(parameter tuning)</a:t>
            </a:r>
          </a:p>
          <a:p>
            <a:endParaRPr lang="en-US" sz="16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Daily, weekly and yearly seasonality=False</a:t>
            </a:r>
          </a:p>
          <a:p>
            <a:endParaRPr lang="en-US" sz="16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MSE :  1.39</a:t>
            </a:r>
          </a:p>
          <a:p>
            <a:endParaRPr lang="en-US" sz="16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E93950-83D0-49D0-B0AF-B69350B4AF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419" t="32033" r="29768" b="17503"/>
          <a:stretch/>
        </p:blipFill>
        <p:spPr>
          <a:xfrm>
            <a:off x="446566" y="1010093"/>
            <a:ext cx="5497033" cy="279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4300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1">
                <a:lumMod val="5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67A6711-2459-4832-8431-D9AF3B0C8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03" y="172828"/>
            <a:ext cx="8345254" cy="592716"/>
          </a:xfrm>
        </p:spPr>
        <p:txBody>
          <a:bodyPr/>
          <a:lstStyle/>
          <a:p>
            <a:pPr algn="l"/>
            <a:r>
              <a:rPr lang="en-US" sz="2800" b="0" dirty="0">
                <a:latin typeface="Bookman Old Style" panose="02050604050505020204" pitchFamily="18" charset="0"/>
              </a:rPr>
              <a:t>Prophet Model – forecast components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B3C101-6064-406D-822E-DD1F2CEFD52F}"/>
              </a:ext>
            </a:extLst>
          </p:cNvPr>
          <p:cNvSpPr/>
          <p:nvPr/>
        </p:nvSpPr>
        <p:spPr>
          <a:xfrm>
            <a:off x="467831" y="3703005"/>
            <a:ext cx="44018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Prophet forecast a decreasing Trend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2D9289-E75E-446D-868A-32813B8E1A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12" t="38031" r="34884" b="33222"/>
          <a:stretch/>
        </p:blipFill>
        <p:spPr>
          <a:xfrm>
            <a:off x="574156" y="1201480"/>
            <a:ext cx="6874449" cy="228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3595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1">
                <a:lumMod val="5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67A6711-2459-4832-8431-D9AF3B0C8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03" y="172828"/>
            <a:ext cx="8345254" cy="592716"/>
          </a:xfrm>
        </p:spPr>
        <p:txBody>
          <a:bodyPr/>
          <a:lstStyle/>
          <a:p>
            <a:pPr algn="l"/>
            <a:r>
              <a:rPr lang="en-US" sz="2800" b="0" dirty="0">
                <a:latin typeface="Bookman Old Style" panose="02050604050505020204" pitchFamily="18" charset="0"/>
              </a:rPr>
              <a:t>LSTM network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B3C101-6064-406D-822E-DD1F2CEFD52F}"/>
              </a:ext>
            </a:extLst>
          </p:cNvPr>
          <p:cNvSpPr/>
          <p:nvPr/>
        </p:nvSpPr>
        <p:spPr>
          <a:xfrm>
            <a:off x="361508" y="1129929"/>
            <a:ext cx="864426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Stands for Long Short-Term Memory Network</a:t>
            </a:r>
          </a:p>
          <a:p>
            <a:pPr>
              <a:buClr>
                <a:schemeClr val="tx1"/>
              </a:buClr>
              <a:buSzPct val="150000"/>
            </a:pPr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 </a:t>
            </a:r>
          </a:p>
          <a:p>
            <a:pPr marL="285750" indent="-285750"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A recurrent neural network  </a:t>
            </a:r>
          </a:p>
          <a:p>
            <a:pPr marL="285750" indent="-285750"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285750" indent="-285750"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Trained using Backpropagation Through Time </a:t>
            </a:r>
          </a:p>
          <a:p>
            <a:pPr marL="285750" indent="-285750"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285750" indent="-285750"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Overcomes the vanishing gradient problem</a:t>
            </a:r>
          </a:p>
          <a:p>
            <a:endParaRPr lang="en-US" sz="16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9294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1">
                <a:lumMod val="5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67A6711-2459-4832-8431-D9AF3B0C8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03" y="172828"/>
            <a:ext cx="8345254" cy="592716"/>
          </a:xfrm>
        </p:spPr>
        <p:txBody>
          <a:bodyPr/>
          <a:lstStyle/>
          <a:p>
            <a:pPr algn="l"/>
            <a:r>
              <a:rPr lang="en-US" sz="2800" b="0" dirty="0">
                <a:latin typeface="Bookman Old Style" panose="02050604050505020204" pitchFamily="18" charset="0"/>
              </a:rPr>
              <a:t>Preprocessing - LSTM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B3C101-6064-406D-822E-DD1F2CEFD52F}"/>
              </a:ext>
            </a:extLst>
          </p:cNvPr>
          <p:cNvSpPr/>
          <p:nvPr/>
        </p:nvSpPr>
        <p:spPr>
          <a:xfrm>
            <a:off x="361508" y="1129929"/>
            <a:ext cx="864426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Sensitive to the scale of the input data</a:t>
            </a:r>
          </a:p>
          <a:p>
            <a:pPr marL="285750" indent="-285750"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285750" indent="-285750"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Took last 90 observations as test data and rest as training data</a:t>
            </a:r>
          </a:p>
          <a:p>
            <a:pPr marL="285750" indent="-285750"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285750" indent="-285750"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 Needs input in the form of: [samples, time steps, features]</a:t>
            </a:r>
          </a:p>
          <a:p>
            <a:pPr>
              <a:buClr>
                <a:schemeClr val="tx1"/>
              </a:buClr>
              <a:buSzPct val="150000"/>
            </a:pPr>
            <a:endParaRPr lang="en-US" sz="16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285750" indent="-285750"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Wrote a simple function to convert our single column of data into a multi-column dataset and consider the last column as dependent variable. </a:t>
            </a:r>
          </a:p>
          <a:p>
            <a:pPr marL="285750" indent="-285750"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endParaRPr lang="en-US" sz="16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endParaRPr lang="en-US" sz="16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9983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1">
                <a:lumMod val="5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67A6711-2459-4832-8431-D9AF3B0C8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03" y="172828"/>
            <a:ext cx="8345254" cy="592716"/>
          </a:xfrm>
        </p:spPr>
        <p:txBody>
          <a:bodyPr/>
          <a:lstStyle/>
          <a:p>
            <a:pPr algn="l"/>
            <a:r>
              <a:rPr lang="en-US" sz="2800" b="0" dirty="0">
                <a:latin typeface="Bookman Old Style" panose="02050604050505020204" pitchFamily="18" charset="0"/>
              </a:rPr>
              <a:t>LSTM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B3C101-6064-406D-822E-DD1F2CEFD52F}"/>
              </a:ext>
            </a:extLst>
          </p:cNvPr>
          <p:cNvSpPr/>
          <p:nvPr/>
        </p:nvSpPr>
        <p:spPr>
          <a:xfrm>
            <a:off x="361508" y="1119291"/>
            <a:ext cx="864426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285750" indent="-285750"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285750" indent="-285750"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Fitted a Model with 1 input layer, 1 hidden layer with 4 LSTM blocks, and 1 output layer</a:t>
            </a:r>
          </a:p>
          <a:p>
            <a:pPr marL="285750" indent="-285750"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285750" indent="-285750"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default sigmoid activation function is used for the LSTM blocks. </a:t>
            </a:r>
          </a:p>
          <a:p>
            <a:pPr marL="285750" indent="-285750"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285750" indent="-285750"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Dropout – for addressing overfitting problem</a:t>
            </a:r>
          </a:p>
          <a:p>
            <a:pPr marL="285750" indent="-285750"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285750" indent="-285750"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285750" indent="-285750"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The network is trained for 100 epochs and a batch size of 64.</a:t>
            </a:r>
          </a:p>
          <a:p>
            <a:pPr marL="285750" indent="-285750"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8759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1">
                <a:lumMod val="5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67A6711-2459-4832-8431-D9AF3B0C8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03" y="172828"/>
            <a:ext cx="8345254" cy="964856"/>
          </a:xfrm>
        </p:spPr>
        <p:txBody>
          <a:bodyPr/>
          <a:lstStyle/>
          <a:p>
            <a:pPr algn="l"/>
            <a:r>
              <a:rPr lang="en-US" sz="2800" b="0" dirty="0">
                <a:latin typeface="Bookman Old Style" panose="02050604050505020204" pitchFamily="18" charset="0"/>
              </a:rPr>
              <a:t>LSTM network – </a:t>
            </a:r>
            <a:br>
              <a:rPr lang="en-US" sz="2800" b="0" dirty="0">
                <a:latin typeface="Bookman Old Style" panose="02050604050505020204" pitchFamily="18" charset="0"/>
              </a:rPr>
            </a:br>
            <a:r>
              <a:rPr lang="en-US" sz="2800" b="0" dirty="0">
                <a:latin typeface="Bookman Old Style" panose="02050604050505020204" pitchFamily="18" charset="0"/>
              </a:rPr>
              <a:t>Prediction – 1 day Look Back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B3C101-6064-406D-822E-DD1F2CEFD52F}"/>
              </a:ext>
            </a:extLst>
          </p:cNvPr>
          <p:cNvSpPr/>
          <p:nvPr/>
        </p:nvSpPr>
        <p:spPr>
          <a:xfrm>
            <a:off x="6815469" y="2544054"/>
            <a:ext cx="175437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Look back of 1 day data- MSE = 0.98</a:t>
            </a:r>
          </a:p>
          <a:p>
            <a:pPr>
              <a:buClr>
                <a:schemeClr val="tx1"/>
              </a:buClr>
              <a:buSzPct val="150000"/>
            </a:pPr>
            <a:endParaRPr lang="en-US" sz="16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285750" indent="-285750"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FEC406-A8FE-4022-9BDB-9D7252312F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116" t="38237" r="29418" b="13988"/>
          <a:stretch/>
        </p:blipFill>
        <p:spPr>
          <a:xfrm>
            <a:off x="478464" y="1456660"/>
            <a:ext cx="6279287" cy="304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2711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1">
                <a:lumMod val="5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67A6711-2459-4832-8431-D9AF3B0C8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03" y="172828"/>
            <a:ext cx="8345254" cy="964856"/>
          </a:xfrm>
        </p:spPr>
        <p:txBody>
          <a:bodyPr/>
          <a:lstStyle/>
          <a:p>
            <a:pPr algn="l"/>
            <a:r>
              <a:rPr lang="en-US" sz="2800" b="0" dirty="0">
                <a:latin typeface="Bookman Old Style" panose="02050604050505020204" pitchFamily="18" charset="0"/>
              </a:rPr>
              <a:t>LSTM network – </a:t>
            </a:r>
            <a:br>
              <a:rPr lang="en-US" sz="2800" b="0" dirty="0">
                <a:latin typeface="Bookman Old Style" panose="02050604050505020204" pitchFamily="18" charset="0"/>
              </a:rPr>
            </a:br>
            <a:r>
              <a:rPr lang="en-US" sz="2800" b="0" dirty="0">
                <a:latin typeface="Bookman Old Style" panose="02050604050505020204" pitchFamily="18" charset="0"/>
              </a:rPr>
              <a:t>Prediction – 7 days Look Back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B3C101-6064-406D-822E-DD1F2CEFD52F}"/>
              </a:ext>
            </a:extLst>
          </p:cNvPr>
          <p:cNvSpPr/>
          <p:nvPr/>
        </p:nvSpPr>
        <p:spPr>
          <a:xfrm>
            <a:off x="6794204" y="2395198"/>
            <a:ext cx="175437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Look back of 7 days data- MSE = 2.3 </a:t>
            </a:r>
          </a:p>
          <a:p>
            <a:pPr>
              <a:buClr>
                <a:schemeClr val="tx1"/>
              </a:buClr>
              <a:buSzPct val="150000"/>
            </a:pPr>
            <a:endParaRPr lang="en-US" sz="16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285750" indent="-285750"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F1BE80-1EB4-4C8D-82FE-3906652C02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349" t="41340" r="30698" b="11092"/>
          <a:stretch/>
        </p:blipFill>
        <p:spPr>
          <a:xfrm>
            <a:off x="478466" y="1350334"/>
            <a:ext cx="5812958" cy="28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751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1">
                <a:lumMod val="5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AFE7489-9305-4F72-B7B5-20D0E6D83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50" y="50018"/>
            <a:ext cx="8124900" cy="1300800"/>
          </a:xfrm>
        </p:spPr>
        <p:txBody>
          <a:bodyPr/>
          <a:lstStyle/>
          <a:p>
            <a:pPr algn="l"/>
            <a:r>
              <a:rPr lang="en-US" sz="4000" b="0" dirty="0">
                <a:latin typeface="Bookman Old Style" panose="02050604050505020204" pitchFamily="18" charset="0"/>
              </a:rPr>
              <a:t>Data Cleaning</a:t>
            </a:r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8F0F2F2F-B3E2-4E81-96CD-14ED672ACA11}"/>
              </a:ext>
            </a:extLst>
          </p:cNvPr>
          <p:cNvSpPr txBox="1">
            <a:spLocks/>
          </p:cNvSpPr>
          <p:nvPr/>
        </p:nvSpPr>
        <p:spPr>
          <a:xfrm>
            <a:off x="661950" y="1254642"/>
            <a:ext cx="8124900" cy="354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lvl="0" algn="l"/>
            <a:r>
              <a:rPr lang="en-US" sz="2800" b="0" dirty="0">
                <a:latin typeface="Bookman Old Style" panose="02050604050505020204" pitchFamily="18" charset="0"/>
              </a:rPr>
              <a:t>Missing values</a:t>
            </a:r>
          </a:p>
          <a:p>
            <a:pPr lvl="0" algn="l"/>
            <a:endParaRPr lang="en-US" sz="1600" b="0" dirty="0">
              <a:latin typeface="Bookman Old Style" panose="02050604050505020204" pitchFamily="18" charset="0"/>
            </a:endParaRPr>
          </a:p>
          <a:p>
            <a:pPr marL="285750" lvl="0" indent="-285750" algn="l">
              <a:buSzPct val="100000"/>
              <a:buFont typeface="Arial" panose="020B0604020202020204" pitchFamily="34" charset="0"/>
              <a:buChar char="•"/>
            </a:pPr>
            <a:r>
              <a:rPr lang="en-US" sz="1600" b="0" dirty="0">
                <a:latin typeface="Bookman Old Style" panose="02050604050505020204" pitchFamily="18" charset="0"/>
              </a:rPr>
              <a:t>458 missing values in this dataset</a:t>
            </a:r>
          </a:p>
          <a:p>
            <a:pPr marL="285750" lvl="0" indent="-285750" algn="l">
              <a:buSzPct val="100000"/>
              <a:buFont typeface="Arial" panose="020B0604020202020204" pitchFamily="34" charset="0"/>
              <a:buChar char="•"/>
            </a:pPr>
            <a:r>
              <a:rPr lang="en-US" sz="1600" b="0" dirty="0">
                <a:latin typeface="Bookman Old Style" panose="02050604050505020204" pitchFamily="18" charset="0"/>
              </a:rPr>
              <a:t>Used a forward-fill to propagate the previous value to next observation.</a:t>
            </a:r>
          </a:p>
          <a:p>
            <a:pPr lvl="0" algn="l"/>
            <a:endParaRPr lang="en-US" sz="1600" b="0" dirty="0">
              <a:latin typeface="Bookman Old Style" panose="02050604050505020204" pitchFamily="18" charset="0"/>
            </a:endParaRPr>
          </a:p>
          <a:p>
            <a:pPr lvl="0" algn="l"/>
            <a:r>
              <a:rPr lang="en-US" sz="2800" b="0" dirty="0">
                <a:latin typeface="Bookman Old Style" panose="02050604050505020204" pitchFamily="18" charset="0"/>
              </a:rPr>
              <a:t>Other:</a:t>
            </a:r>
          </a:p>
          <a:p>
            <a:pPr lvl="0" algn="l"/>
            <a:endParaRPr lang="en-US" sz="1600" b="0" dirty="0">
              <a:latin typeface="Bookman Old Style" panose="02050604050505020204" pitchFamily="18" charset="0"/>
            </a:endParaRPr>
          </a:p>
          <a:p>
            <a:pPr algn="l">
              <a:buSzPct val="150000"/>
            </a:pPr>
            <a:r>
              <a:rPr lang="en-US" sz="1600" b="0" dirty="0">
                <a:latin typeface="Bookman Old Style" panose="02050604050505020204" pitchFamily="18" charset="0"/>
              </a:rPr>
              <a:t>• Given appropriate column name</a:t>
            </a:r>
          </a:p>
          <a:p>
            <a:pPr algn="l">
              <a:buSzPct val="150000"/>
            </a:pPr>
            <a:r>
              <a:rPr lang="en-US" sz="1600" b="0" dirty="0">
                <a:latin typeface="Bookman Old Style" panose="02050604050505020204" pitchFamily="18" charset="0"/>
              </a:rPr>
              <a:t>• Changed the datatype of Date column from object to datetime</a:t>
            </a:r>
          </a:p>
          <a:p>
            <a:pPr algn="l">
              <a:buSzPct val="150000"/>
            </a:pPr>
            <a:r>
              <a:rPr lang="en-US" sz="1600" b="0" dirty="0">
                <a:latin typeface="Bookman Old Style" panose="02050604050505020204" pitchFamily="18" charset="0"/>
              </a:rPr>
              <a:t>• Set the Date column as Index </a:t>
            </a:r>
          </a:p>
          <a:p>
            <a:pPr algn="l">
              <a:buSzPct val="150000"/>
            </a:pPr>
            <a:r>
              <a:rPr lang="en-US" sz="1600" b="0" dirty="0">
                <a:latin typeface="Bookman Old Style" panose="02050604050505020204" pitchFamily="18" charset="0"/>
              </a:rPr>
              <a:t>• Changed the datatype of Exchange Rate column from object to numeric. </a:t>
            </a:r>
          </a:p>
          <a:p>
            <a:pPr lvl="0" algn="l"/>
            <a:endParaRPr lang="en-US" sz="1600" b="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6496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1">
                <a:lumMod val="5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67A6711-2459-4832-8431-D9AF3B0C8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03" y="172828"/>
            <a:ext cx="8345254" cy="592716"/>
          </a:xfrm>
        </p:spPr>
        <p:txBody>
          <a:bodyPr/>
          <a:lstStyle/>
          <a:p>
            <a:pPr algn="l"/>
            <a:r>
              <a:rPr lang="en-US" sz="2800" b="0" dirty="0">
                <a:latin typeface="Bookman Old Style" panose="02050604050505020204" pitchFamily="18" charset="0"/>
              </a:rPr>
              <a:t>Model Comparison – Using MSE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6DA323-3B8F-46F9-8956-32741CEDA01C}"/>
              </a:ext>
            </a:extLst>
          </p:cNvPr>
          <p:cNvSpPr/>
          <p:nvPr/>
        </p:nvSpPr>
        <p:spPr>
          <a:xfrm>
            <a:off x="5263115" y="2320773"/>
            <a:ext cx="37639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The LSTM model with 1 day look back, provided the lowest mean squared error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D13318-73DA-4A2F-9683-D1E5B6A8E1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82" t="41546" r="53023" b="29706"/>
          <a:stretch/>
        </p:blipFill>
        <p:spPr>
          <a:xfrm>
            <a:off x="510362" y="1350334"/>
            <a:ext cx="4605653" cy="237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6291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1">
                <a:lumMod val="5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67A6711-2459-4832-8431-D9AF3B0C8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03" y="172828"/>
            <a:ext cx="8345254" cy="592716"/>
          </a:xfrm>
        </p:spPr>
        <p:txBody>
          <a:bodyPr/>
          <a:lstStyle/>
          <a:p>
            <a:pPr algn="l"/>
            <a:r>
              <a:rPr lang="en-US" sz="2800" b="0" dirty="0">
                <a:latin typeface="Bookman Old Style" panose="02050604050505020204" pitchFamily="18" charset="0"/>
              </a:rPr>
              <a:t>Conclusion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6DA323-3B8F-46F9-8956-32741CEDA01C}"/>
              </a:ext>
            </a:extLst>
          </p:cNvPr>
          <p:cNvSpPr/>
          <p:nvPr/>
        </p:nvSpPr>
        <p:spPr>
          <a:xfrm>
            <a:off x="287079" y="1066131"/>
            <a:ext cx="863363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We looked at a large range of ARIMA configurations as well as a more powerful forecasting tool developed by the Facebook. We also looked at the LSTM Neural Network model. All of the models did fairly well. </a:t>
            </a:r>
          </a:p>
          <a:p>
            <a:endParaRPr lang="en-US" sz="16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0EA4CB-EB72-43BF-B555-A6C937689E69}"/>
              </a:ext>
            </a:extLst>
          </p:cNvPr>
          <p:cNvSpPr/>
          <p:nvPr/>
        </p:nvSpPr>
        <p:spPr>
          <a:xfrm>
            <a:off x="404038" y="3530091"/>
            <a:ext cx="81339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For prophet – adding Holiday calendar</a:t>
            </a:r>
          </a:p>
          <a:p>
            <a:pPr marL="285750" indent="-285750"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285750" indent="-285750"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For LSTM models - try parameter tuning and adding More layers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A906BA-1DDE-47A3-B576-7C2960BAEB3D}"/>
              </a:ext>
            </a:extLst>
          </p:cNvPr>
          <p:cNvSpPr/>
          <p:nvPr/>
        </p:nvSpPr>
        <p:spPr>
          <a:xfrm>
            <a:off x="297712" y="2668854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Bookman Old Style" panose="02050604050505020204" pitchFamily="18" charset="0"/>
              </a:rPr>
              <a:t>Model improvements: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610962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1">
                <a:lumMod val="5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D41F77-8F83-4792-8C87-24587C9DAC6C}"/>
              </a:ext>
            </a:extLst>
          </p:cNvPr>
          <p:cNvSpPr/>
          <p:nvPr/>
        </p:nvSpPr>
        <p:spPr>
          <a:xfrm>
            <a:off x="276446" y="1875921"/>
            <a:ext cx="85166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Bookman Old Style" panose="020506040505050202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230638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1">
                <a:lumMod val="5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D41F77-8F83-4792-8C87-24587C9DAC6C}"/>
              </a:ext>
            </a:extLst>
          </p:cNvPr>
          <p:cNvSpPr/>
          <p:nvPr/>
        </p:nvSpPr>
        <p:spPr>
          <a:xfrm>
            <a:off x="276446" y="1875921"/>
            <a:ext cx="85166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Bookman Old Style" panose="02050604050505020204" pitchFamily="18" charset="0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365853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1">
                <a:lumMod val="5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5">
            <a:extLst>
              <a:ext uri="{FF2B5EF4-FFF2-40B4-BE49-F238E27FC236}">
                <a16:creationId xmlns:a16="http://schemas.microsoft.com/office/drawing/2014/main" id="{342FD59D-64F4-4396-B827-44E0C806BDD3}"/>
              </a:ext>
            </a:extLst>
          </p:cNvPr>
          <p:cNvSpPr txBox="1">
            <a:spLocks/>
          </p:cNvSpPr>
          <p:nvPr/>
        </p:nvSpPr>
        <p:spPr>
          <a:xfrm>
            <a:off x="712381" y="1818172"/>
            <a:ext cx="7612911" cy="956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algn="ctr"/>
            <a:r>
              <a:rPr lang="en-US" sz="4000" b="0" dirty="0">
                <a:latin typeface="Bookman Old Style" panose="02050604050505020204" pitchFamily="18" charset="0"/>
              </a:rPr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355236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1">
                <a:lumMod val="5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E8B7DA5-0EB6-45B7-A1E6-DC2324408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03" y="172828"/>
            <a:ext cx="7928533" cy="592716"/>
          </a:xfrm>
        </p:spPr>
        <p:txBody>
          <a:bodyPr/>
          <a:lstStyle/>
          <a:p>
            <a:pPr algn="l"/>
            <a:r>
              <a:rPr lang="en-US" sz="2800" b="0" dirty="0">
                <a:latin typeface="Bookman Old Style" panose="02050604050505020204" pitchFamily="18" charset="0"/>
              </a:rPr>
              <a:t>Exchange Rate for past 10 years</a:t>
            </a: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CDF9AC61-C396-4A75-9539-CF9FB35EB3D5}"/>
              </a:ext>
            </a:extLst>
          </p:cNvPr>
          <p:cNvSpPr txBox="1">
            <a:spLocks/>
          </p:cNvSpPr>
          <p:nvPr/>
        </p:nvSpPr>
        <p:spPr>
          <a:xfrm>
            <a:off x="6660234" y="1310111"/>
            <a:ext cx="1877710" cy="186902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The exchange rates shows volatility, but illustrates an overall increasing trend. </a:t>
            </a:r>
            <a:endParaRPr lang="en-US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F3D281-FCD5-43F7-A75A-E48F6196A5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930" t="37617" r="35814" b="17710"/>
          <a:stretch/>
        </p:blipFill>
        <p:spPr>
          <a:xfrm>
            <a:off x="489097" y="1116418"/>
            <a:ext cx="5760780" cy="299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875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1">
                <a:lumMod val="5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E8B7DA5-0EB6-45B7-A1E6-DC2324408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03" y="172828"/>
            <a:ext cx="7928533" cy="592716"/>
          </a:xfrm>
        </p:spPr>
        <p:txBody>
          <a:bodyPr/>
          <a:lstStyle/>
          <a:p>
            <a:pPr algn="l"/>
            <a:r>
              <a:rPr lang="en-US" sz="2800" b="0" dirty="0">
                <a:latin typeface="Bookman Old Style" panose="02050604050505020204" pitchFamily="18" charset="0"/>
              </a:rPr>
              <a:t>Average Exchange Rate per year and Month</a:t>
            </a:r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BE3D677D-FC1F-458D-ADCF-59EAF9CBC74F}"/>
              </a:ext>
            </a:extLst>
          </p:cNvPr>
          <p:cNvSpPr txBox="1">
            <a:spLocks/>
          </p:cNvSpPr>
          <p:nvPr/>
        </p:nvSpPr>
        <p:spPr>
          <a:xfrm>
            <a:off x="443023" y="4196315"/>
            <a:ext cx="5968409" cy="68402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There is no seasonality, but we see an upward trend.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E7D4FE-6CA5-4284-8465-E2170BF44B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82" t="35754" r="28139" b="18538"/>
          <a:stretch/>
        </p:blipFill>
        <p:spPr>
          <a:xfrm>
            <a:off x="425302" y="1073889"/>
            <a:ext cx="5922335" cy="270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080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1">
                <a:lumMod val="5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5">
            <a:extLst>
              <a:ext uri="{FF2B5EF4-FFF2-40B4-BE49-F238E27FC236}">
                <a16:creationId xmlns:a16="http://schemas.microsoft.com/office/drawing/2014/main" id="{342FD59D-64F4-4396-B827-44E0C806BDD3}"/>
              </a:ext>
            </a:extLst>
          </p:cNvPr>
          <p:cNvSpPr txBox="1">
            <a:spLocks/>
          </p:cNvSpPr>
          <p:nvPr/>
        </p:nvSpPr>
        <p:spPr>
          <a:xfrm rot="10800000" flipV="1">
            <a:off x="425299" y="1998921"/>
            <a:ext cx="7804301" cy="882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algn="ctr"/>
            <a:r>
              <a:rPr lang="en-US" sz="4000" b="0" dirty="0">
                <a:latin typeface="Bookman Old Style" panose="02050604050505020204" pitchFamily="18" charset="0"/>
              </a:rPr>
              <a:t>Decomposition</a:t>
            </a:r>
          </a:p>
        </p:txBody>
      </p:sp>
    </p:spTree>
    <p:extLst>
      <p:ext uri="{BB962C8B-B14F-4D97-AF65-F5344CB8AC3E}">
        <p14:creationId xmlns:p14="http://schemas.microsoft.com/office/powerpoint/2010/main" val="942931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1">
                <a:lumMod val="5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679B7D46-8A72-4D9D-8535-57A2C969905D}"/>
              </a:ext>
            </a:extLst>
          </p:cNvPr>
          <p:cNvSpPr txBox="1">
            <a:spLocks/>
          </p:cNvSpPr>
          <p:nvPr/>
        </p:nvSpPr>
        <p:spPr>
          <a:xfrm>
            <a:off x="297456" y="3955056"/>
            <a:ext cx="8593156" cy="101355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Decomposed the time series data to find patterns of Seasonality, Trend.</a:t>
            </a:r>
            <a:endParaRPr lang="en-US" sz="16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B92987D-DEAC-4C4D-8E04-CE6DA8A1E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03" y="172828"/>
            <a:ext cx="8345254" cy="592716"/>
          </a:xfrm>
        </p:spPr>
        <p:txBody>
          <a:bodyPr/>
          <a:lstStyle/>
          <a:p>
            <a:pPr algn="l"/>
            <a:r>
              <a:rPr lang="en-US" sz="2800" b="0" dirty="0">
                <a:latin typeface="Bookman Old Style" panose="02050604050505020204" pitchFamily="18" charset="0"/>
              </a:rPr>
              <a:t>Decomposition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1F2791-9AFB-41F8-9550-11052FC24E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814" t="43201" r="41163" b="17710"/>
          <a:stretch/>
        </p:blipFill>
        <p:spPr>
          <a:xfrm>
            <a:off x="393404" y="1063256"/>
            <a:ext cx="5266211" cy="269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566495"/>
      </p:ext>
    </p:extLst>
  </p:cSld>
  <p:clrMapOvr>
    <a:masterClrMapping/>
  </p:clrMapOvr>
</p:sld>
</file>

<file path=ppt/theme/theme1.xml><?xml version="1.0" encoding="utf-8"?>
<a:theme xmlns:a="http://schemas.openxmlformats.org/drawingml/2006/main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6048</TotalTime>
  <Words>1030</Words>
  <Application>Microsoft Office PowerPoint</Application>
  <PresentationFormat>On-screen Show (16:9)</PresentationFormat>
  <Paragraphs>260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Lato</vt:lpstr>
      <vt:lpstr>Bookman Old Style</vt:lpstr>
      <vt:lpstr>Playfair Display</vt:lpstr>
      <vt:lpstr>Arial</vt:lpstr>
      <vt:lpstr>Blue &amp; Gold</vt:lpstr>
      <vt:lpstr>     Predicting  Exchange Rate  </vt:lpstr>
      <vt:lpstr>About Project</vt:lpstr>
      <vt:lpstr>About the Data</vt:lpstr>
      <vt:lpstr>Data Cleaning</vt:lpstr>
      <vt:lpstr>PowerPoint Presentation</vt:lpstr>
      <vt:lpstr>Exchange Rate for past 10 years</vt:lpstr>
      <vt:lpstr>Average Exchange Rate per year and Month</vt:lpstr>
      <vt:lpstr>PowerPoint Presentation</vt:lpstr>
      <vt:lpstr>Decomposition</vt:lpstr>
      <vt:lpstr>PowerPoint Presentation</vt:lpstr>
      <vt:lpstr>Model Assumption and preprocessing:</vt:lpstr>
      <vt:lpstr>Augmented Dickey-Fuller (ADF) test</vt:lpstr>
      <vt:lpstr>ADF test – Actual Data</vt:lpstr>
      <vt:lpstr>ADF test – Differenced Data</vt:lpstr>
      <vt:lpstr>ACF and PACF</vt:lpstr>
      <vt:lpstr>ACF and PACF plot</vt:lpstr>
      <vt:lpstr>ADF test – Differenced Data</vt:lpstr>
      <vt:lpstr>ACF and PACF plot</vt:lpstr>
      <vt:lpstr>ARIMA Modelling</vt:lpstr>
      <vt:lpstr>ARIMA Modelling</vt:lpstr>
      <vt:lpstr>Train Test Split and Evaluation</vt:lpstr>
      <vt:lpstr>ARIMA Best Model - Prediction</vt:lpstr>
      <vt:lpstr>ARIMA Best Model - Residual</vt:lpstr>
      <vt:lpstr>ARIMA Best Model - Prediction</vt:lpstr>
      <vt:lpstr>ARIMA Best Model - Residual</vt:lpstr>
      <vt:lpstr>AUTO ARIMA Modelling</vt:lpstr>
      <vt:lpstr>Auto ARIMA Modelling - Result</vt:lpstr>
      <vt:lpstr>Auto ARIMA Best Model - Prediction</vt:lpstr>
      <vt:lpstr>Auto ARIMA Best Model - residual</vt:lpstr>
      <vt:lpstr>Prophet Model</vt:lpstr>
      <vt:lpstr>Prophet Model</vt:lpstr>
      <vt:lpstr>Prophet Model - prediction</vt:lpstr>
      <vt:lpstr>Prophet Model - prediction</vt:lpstr>
      <vt:lpstr>Prophet Model – forecast components</vt:lpstr>
      <vt:lpstr>LSTM network</vt:lpstr>
      <vt:lpstr>Preprocessing - LSTM</vt:lpstr>
      <vt:lpstr>LSTM Model</vt:lpstr>
      <vt:lpstr>LSTM network –  Prediction – 1 day Look Back</vt:lpstr>
      <vt:lpstr>LSTM network –  Prediction – 7 days Look Back</vt:lpstr>
      <vt:lpstr>Model Comparison – Using MSE</vt:lpstr>
      <vt:lpstr>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Gender Pay Gap: Predicting Income Based on Demographic Data</dc:title>
  <dc:creator>GYANENDRA KUMAR</dc:creator>
  <cp:lastModifiedBy>GYANENDRA KUMAR</cp:lastModifiedBy>
  <cp:revision>187</cp:revision>
  <dcterms:modified xsi:type="dcterms:W3CDTF">2018-08-16T18:46:46Z</dcterms:modified>
</cp:coreProperties>
</file>