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C4D0D5-C855-01F9-A582-4576D5C3F01E}" v="85" dt="2022-03-21T20:48:28.363"/>
    <p1510:client id="{EC42D6C9-F60D-44B1-9F5E-CE137BE1DD48}" v="555" dt="2022-03-21T20:40:54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F919E-2B62-49D7-A167-E8A60FF0E61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58B214C-53C2-4755-B71D-16B4F1A42260}">
      <dgm:prSet/>
      <dgm:spPr/>
      <dgm:t>
        <a:bodyPr/>
        <a:lstStyle/>
        <a:p>
          <a:r>
            <a:rPr lang="en-US"/>
            <a:t>Learning a GAN for high quality face image generation</a:t>
          </a:r>
        </a:p>
      </dgm:t>
    </dgm:pt>
    <dgm:pt modelId="{979D4415-0729-4161-B446-AEAC4B796C92}" type="parTrans" cxnId="{E6D665D6-D74A-4163-A648-C67820B5A019}">
      <dgm:prSet/>
      <dgm:spPr/>
      <dgm:t>
        <a:bodyPr/>
        <a:lstStyle/>
        <a:p>
          <a:endParaRPr lang="en-US"/>
        </a:p>
      </dgm:t>
    </dgm:pt>
    <dgm:pt modelId="{EC45E33E-E77F-4222-946C-107623EFB014}" type="sibTrans" cxnId="{E6D665D6-D74A-4163-A648-C67820B5A019}">
      <dgm:prSet/>
      <dgm:spPr/>
      <dgm:t>
        <a:bodyPr/>
        <a:lstStyle/>
        <a:p>
          <a:endParaRPr lang="en-US"/>
        </a:p>
      </dgm:t>
    </dgm:pt>
    <dgm:pt modelId="{F749AFC0-DA45-4483-9E05-0FFF454C6F06}">
      <dgm:prSet/>
      <dgm:spPr/>
      <dgm:t>
        <a:bodyPr/>
        <a:lstStyle/>
        <a:p>
          <a:r>
            <a:rPr lang="en-US"/>
            <a:t>Embedding into U-shaped DNN as prior decoder</a:t>
          </a:r>
        </a:p>
      </dgm:t>
    </dgm:pt>
    <dgm:pt modelId="{5B2D4D81-BECB-47FE-8D01-D045A2D2EB94}" type="parTrans" cxnId="{3D6F3B20-B2BF-45BC-82C1-95A458373AB2}">
      <dgm:prSet/>
      <dgm:spPr/>
      <dgm:t>
        <a:bodyPr/>
        <a:lstStyle/>
        <a:p>
          <a:endParaRPr lang="en-US"/>
        </a:p>
      </dgm:t>
    </dgm:pt>
    <dgm:pt modelId="{705F1752-448D-4A1A-8775-B7BDAF842226}" type="sibTrans" cxnId="{3D6F3B20-B2BF-45BC-82C1-95A458373AB2}">
      <dgm:prSet/>
      <dgm:spPr/>
      <dgm:t>
        <a:bodyPr/>
        <a:lstStyle/>
        <a:p>
          <a:endParaRPr lang="en-US"/>
        </a:p>
      </dgm:t>
    </dgm:pt>
    <dgm:pt modelId="{23F10743-1264-453E-8E8A-F8CBF88C5A2C}">
      <dgm:prSet/>
      <dgm:spPr/>
      <dgm:t>
        <a:bodyPr/>
        <a:lstStyle/>
        <a:p>
          <a:r>
            <a:rPr lang="en-US"/>
            <a:t>Fine-tuning the GNN prior embedded DNN with a set of synthesized low quality face images</a:t>
          </a:r>
        </a:p>
      </dgm:t>
    </dgm:pt>
    <dgm:pt modelId="{5E91633F-5C61-4E35-ACF0-3BA1E13B9551}" type="parTrans" cxnId="{BA155E21-D343-45B5-B7E3-A2C196609F76}">
      <dgm:prSet/>
      <dgm:spPr/>
      <dgm:t>
        <a:bodyPr/>
        <a:lstStyle/>
        <a:p>
          <a:endParaRPr lang="en-US"/>
        </a:p>
      </dgm:t>
    </dgm:pt>
    <dgm:pt modelId="{478A7747-B45B-4693-8061-1CE9FA529B1B}" type="sibTrans" cxnId="{BA155E21-D343-45B5-B7E3-A2C196609F76}">
      <dgm:prSet/>
      <dgm:spPr/>
      <dgm:t>
        <a:bodyPr/>
        <a:lstStyle/>
        <a:p>
          <a:endParaRPr lang="en-US"/>
        </a:p>
      </dgm:t>
    </dgm:pt>
    <dgm:pt modelId="{4FCB552C-6C32-41A6-8056-E556821A12E3}">
      <dgm:prSet/>
      <dgm:spPr/>
      <dgm:t>
        <a:bodyPr/>
        <a:lstStyle/>
        <a:p>
          <a:r>
            <a:rPr lang="en-US"/>
            <a:t>This is easy to implement and can generate visually photo-realistic results.</a:t>
          </a:r>
        </a:p>
      </dgm:t>
    </dgm:pt>
    <dgm:pt modelId="{8A57F0C3-B8F1-4156-B449-A2C3C04C74AD}" type="parTrans" cxnId="{4BF447B4-BBC9-4214-A0D6-4374181ABA3C}">
      <dgm:prSet/>
      <dgm:spPr/>
      <dgm:t>
        <a:bodyPr/>
        <a:lstStyle/>
        <a:p>
          <a:endParaRPr lang="en-US"/>
        </a:p>
      </dgm:t>
    </dgm:pt>
    <dgm:pt modelId="{4352C8EA-FB1F-4020-A9F4-BC50C91F702B}" type="sibTrans" cxnId="{4BF447B4-BBC9-4214-A0D6-4374181ABA3C}">
      <dgm:prSet/>
      <dgm:spPr/>
      <dgm:t>
        <a:bodyPr/>
        <a:lstStyle/>
        <a:p>
          <a:endParaRPr lang="en-US"/>
        </a:p>
      </dgm:t>
    </dgm:pt>
    <dgm:pt modelId="{D1F3F7EB-2477-4D9E-8A50-F1BC6F1ACC40}" type="pres">
      <dgm:prSet presAssocID="{9C4F919E-2B62-49D7-A167-E8A60FF0E61D}" presName="root" presStyleCnt="0">
        <dgm:presLayoutVars>
          <dgm:dir/>
          <dgm:resizeHandles val="exact"/>
        </dgm:presLayoutVars>
      </dgm:prSet>
      <dgm:spPr/>
    </dgm:pt>
    <dgm:pt modelId="{49E84704-AD8E-4CED-A9E2-795F734BA597}" type="pres">
      <dgm:prSet presAssocID="{258B214C-53C2-4755-B71D-16B4F1A42260}" presName="compNode" presStyleCnt="0"/>
      <dgm:spPr/>
    </dgm:pt>
    <dgm:pt modelId="{4ACD9D9F-E24F-4F4B-9274-8BA5219BC4CE}" type="pres">
      <dgm:prSet presAssocID="{258B214C-53C2-4755-B71D-16B4F1A4226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AF10153-CFB0-448D-A0F6-1EC3683074BD}" type="pres">
      <dgm:prSet presAssocID="{258B214C-53C2-4755-B71D-16B4F1A42260}" presName="spaceRect" presStyleCnt="0"/>
      <dgm:spPr/>
    </dgm:pt>
    <dgm:pt modelId="{8D4D9AE9-95FB-4FB6-928F-3C59B3AF3030}" type="pres">
      <dgm:prSet presAssocID="{258B214C-53C2-4755-B71D-16B4F1A42260}" presName="textRect" presStyleLbl="revTx" presStyleIdx="0" presStyleCnt="4">
        <dgm:presLayoutVars>
          <dgm:chMax val="1"/>
          <dgm:chPref val="1"/>
        </dgm:presLayoutVars>
      </dgm:prSet>
      <dgm:spPr/>
    </dgm:pt>
    <dgm:pt modelId="{C991ED4B-23C1-4E5A-8510-5CA0D5CD8863}" type="pres">
      <dgm:prSet presAssocID="{EC45E33E-E77F-4222-946C-107623EFB014}" presName="sibTrans" presStyleCnt="0"/>
      <dgm:spPr/>
    </dgm:pt>
    <dgm:pt modelId="{48B3FF17-84E9-4453-95A7-DAAA40E6F0A3}" type="pres">
      <dgm:prSet presAssocID="{F749AFC0-DA45-4483-9E05-0FFF454C6F06}" presName="compNode" presStyleCnt="0"/>
      <dgm:spPr/>
    </dgm:pt>
    <dgm:pt modelId="{B37E60B4-D884-4496-A7C6-E1ED6F32EE30}" type="pres">
      <dgm:prSet presAssocID="{F749AFC0-DA45-4483-9E05-0FFF454C6F0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52B3715E-2E19-4482-A313-43E15439EB2E}" type="pres">
      <dgm:prSet presAssocID="{F749AFC0-DA45-4483-9E05-0FFF454C6F06}" presName="spaceRect" presStyleCnt="0"/>
      <dgm:spPr/>
    </dgm:pt>
    <dgm:pt modelId="{551A9D7A-1201-44E6-9625-57A90AEEF610}" type="pres">
      <dgm:prSet presAssocID="{F749AFC0-DA45-4483-9E05-0FFF454C6F06}" presName="textRect" presStyleLbl="revTx" presStyleIdx="1" presStyleCnt="4">
        <dgm:presLayoutVars>
          <dgm:chMax val="1"/>
          <dgm:chPref val="1"/>
        </dgm:presLayoutVars>
      </dgm:prSet>
      <dgm:spPr/>
    </dgm:pt>
    <dgm:pt modelId="{0DA02114-E014-4F4B-BF4C-B0C1D35F8787}" type="pres">
      <dgm:prSet presAssocID="{705F1752-448D-4A1A-8775-B7BDAF842226}" presName="sibTrans" presStyleCnt="0"/>
      <dgm:spPr/>
    </dgm:pt>
    <dgm:pt modelId="{A3B1BC30-C074-44CB-95EC-D0F192E49B07}" type="pres">
      <dgm:prSet presAssocID="{23F10743-1264-453E-8E8A-F8CBF88C5A2C}" presName="compNode" presStyleCnt="0"/>
      <dgm:spPr/>
    </dgm:pt>
    <dgm:pt modelId="{E9CA7FF6-DB26-4E14-A6DF-32612A02E1AA}" type="pres">
      <dgm:prSet presAssocID="{23F10743-1264-453E-8E8A-F8CBF88C5A2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15005B3-D921-4A85-84EF-B5C5156D66E5}" type="pres">
      <dgm:prSet presAssocID="{23F10743-1264-453E-8E8A-F8CBF88C5A2C}" presName="spaceRect" presStyleCnt="0"/>
      <dgm:spPr/>
    </dgm:pt>
    <dgm:pt modelId="{7C963A22-CDA0-4534-9BBE-2481957F00DD}" type="pres">
      <dgm:prSet presAssocID="{23F10743-1264-453E-8E8A-F8CBF88C5A2C}" presName="textRect" presStyleLbl="revTx" presStyleIdx="2" presStyleCnt="4">
        <dgm:presLayoutVars>
          <dgm:chMax val="1"/>
          <dgm:chPref val="1"/>
        </dgm:presLayoutVars>
      </dgm:prSet>
      <dgm:spPr/>
    </dgm:pt>
    <dgm:pt modelId="{8162D29D-4A38-4D8F-AECD-CB4873584FE1}" type="pres">
      <dgm:prSet presAssocID="{478A7747-B45B-4693-8061-1CE9FA529B1B}" presName="sibTrans" presStyleCnt="0"/>
      <dgm:spPr/>
    </dgm:pt>
    <dgm:pt modelId="{1754F286-1285-401E-9601-70DE8E3E6081}" type="pres">
      <dgm:prSet presAssocID="{4FCB552C-6C32-41A6-8056-E556821A12E3}" presName="compNode" presStyleCnt="0"/>
      <dgm:spPr/>
    </dgm:pt>
    <dgm:pt modelId="{A9771743-A073-4353-ADCA-13A613E06032}" type="pres">
      <dgm:prSet presAssocID="{4FCB552C-6C32-41A6-8056-E556821A12E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2824E47D-AB57-4579-B99D-2B0A5CC22362}" type="pres">
      <dgm:prSet presAssocID="{4FCB552C-6C32-41A6-8056-E556821A12E3}" presName="spaceRect" presStyleCnt="0"/>
      <dgm:spPr/>
    </dgm:pt>
    <dgm:pt modelId="{9BD333C0-FC10-407B-B70E-042FF2EA1B07}" type="pres">
      <dgm:prSet presAssocID="{4FCB552C-6C32-41A6-8056-E556821A12E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D6F3B20-B2BF-45BC-82C1-95A458373AB2}" srcId="{9C4F919E-2B62-49D7-A167-E8A60FF0E61D}" destId="{F749AFC0-DA45-4483-9E05-0FFF454C6F06}" srcOrd="1" destOrd="0" parTransId="{5B2D4D81-BECB-47FE-8D01-D045A2D2EB94}" sibTransId="{705F1752-448D-4A1A-8775-B7BDAF842226}"/>
    <dgm:cxn modelId="{BA155E21-D343-45B5-B7E3-A2C196609F76}" srcId="{9C4F919E-2B62-49D7-A167-E8A60FF0E61D}" destId="{23F10743-1264-453E-8E8A-F8CBF88C5A2C}" srcOrd="2" destOrd="0" parTransId="{5E91633F-5C61-4E35-ACF0-3BA1E13B9551}" sibTransId="{478A7747-B45B-4693-8061-1CE9FA529B1B}"/>
    <dgm:cxn modelId="{940AB12F-5A3B-4E13-B6C1-4B5569D84211}" type="presOf" srcId="{4FCB552C-6C32-41A6-8056-E556821A12E3}" destId="{9BD333C0-FC10-407B-B70E-042FF2EA1B07}" srcOrd="0" destOrd="0" presId="urn:microsoft.com/office/officeart/2018/2/layout/IconLabelList"/>
    <dgm:cxn modelId="{25B2BD77-433A-4F2A-87D3-7D77A1E432EC}" type="presOf" srcId="{9C4F919E-2B62-49D7-A167-E8A60FF0E61D}" destId="{D1F3F7EB-2477-4D9E-8A50-F1BC6F1ACC40}" srcOrd="0" destOrd="0" presId="urn:microsoft.com/office/officeart/2018/2/layout/IconLabelList"/>
    <dgm:cxn modelId="{FABA44A7-E89B-4E20-B7CE-090C9CCD0A88}" type="presOf" srcId="{F749AFC0-DA45-4483-9E05-0FFF454C6F06}" destId="{551A9D7A-1201-44E6-9625-57A90AEEF610}" srcOrd="0" destOrd="0" presId="urn:microsoft.com/office/officeart/2018/2/layout/IconLabelList"/>
    <dgm:cxn modelId="{E09806B2-B0B5-4D42-B152-B8BE8D7DB91B}" type="presOf" srcId="{23F10743-1264-453E-8E8A-F8CBF88C5A2C}" destId="{7C963A22-CDA0-4534-9BBE-2481957F00DD}" srcOrd="0" destOrd="0" presId="urn:microsoft.com/office/officeart/2018/2/layout/IconLabelList"/>
    <dgm:cxn modelId="{4BF447B4-BBC9-4214-A0D6-4374181ABA3C}" srcId="{9C4F919E-2B62-49D7-A167-E8A60FF0E61D}" destId="{4FCB552C-6C32-41A6-8056-E556821A12E3}" srcOrd="3" destOrd="0" parTransId="{8A57F0C3-B8F1-4156-B449-A2C3C04C74AD}" sibTransId="{4352C8EA-FB1F-4020-A9F4-BC50C91F702B}"/>
    <dgm:cxn modelId="{E6D665D6-D74A-4163-A648-C67820B5A019}" srcId="{9C4F919E-2B62-49D7-A167-E8A60FF0E61D}" destId="{258B214C-53C2-4755-B71D-16B4F1A42260}" srcOrd="0" destOrd="0" parTransId="{979D4415-0729-4161-B446-AEAC4B796C92}" sibTransId="{EC45E33E-E77F-4222-946C-107623EFB014}"/>
    <dgm:cxn modelId="{8DE14AF0-F798-4E7A-AA6C-A0D231C1D43E}" type="presOf" srcId="{258B214C-53C2-4755-B71D-16B4F1A42260}" destId="{8D4D9AE9-95FB-4FB6-928F-3C59B3AF3030}" srcOrd="0" destOrd="0" presId="urn:microsoft.com/office/officeart/2018/2/layout/IconLabelList"/>
    <dgm:cxn modelId="{B81A52F3-2216-4DB6-BF51-52F16C82F32B}" type="presParOf" srcId="{D1F3F7EB-2477-4D9E-8A50-F1BC6F1ACC40}" destId="{49E84704-AD8E-4CED-A9E2-795F734BA597}" srcOrd="0" destOrd="0" presId="urn:microsoft.com/office/officeart/2018/2/layout/IconLabelList"/>
    <dgm:cxn modelId="{4AD3D83D-7182-4FA5-A5DE-8587E1CDF246}" type="presParOf" srcId="{49E84704-AD8E-4CED-A9E2-795F734BA597}" destId="{4ACD9D9F-E24F-4F4B-9274-8BA5219BC4CE}" srcOrd="0" destOrd="0" presId="urn:microsoft.com/office/officeart/2018/2/layout/IconLabelList"/>
    <dgm:cxn modelId="{977F3306-CB5C-4120-AA4A-23CE3AA06AB7}" type="presParOf" srcId="{49E84704-AD8E-4CED-A9E2-795F734BA597}" destId="{6AF10153-CFB0-448D-A0F6-1EC3683074BD}" srcOrd="1" destOrd="0" presId="urn:microsoft.com/office/officeart/2018/2/layout/IconLabelList"/>
    <dgm:cxn modelId="{243E08B5-AA9B-42D2-A41F-F0BF034F8667}" type="presParOf" srcId="{49E84704-AD8E-4CED-A9E2-795F734BA597}" destId="{8D4D9AE9-95FB-4FB6-928F-3C59B3AF3030}" srcOrd="2" destOrd="0" presId="urn:microsoft.com/office/officeart/2018/2/layout/IconLabelList"/>
    <dgm:cxn modelId="{EC700259-913C-46FE-A8A1-05D39FFB81E5}" type="presParOf" srcId="{D1F3F7EB-2477-4D9E-8A50-F1BC6F1ACC40}" destId="{C991ED4B-23C1-4E5A-8510-5CA0D5CD8863}" srcOrd="1" destOrd="0" presId="urn:microsoft.com/office/officeart/2018/2/layout/IconLabelList"/>
    <dgm:cxn modelId="{8751FACC-B484-479F-A992-69FCC1C0949B}" type="presParOf" srcId="{D1F3F7EB-2477-4D9E-8A50-F1BC6F1ACC40}" destId="{48B3FF17-84E9-4453-95A7-DAAA40E6F0A3}" srcOrd="2" destOrd="0" presId="urn:microsoft.com/office/officeart/2018/2/layout/IconLabelList"/>
    <dgm:cxn modelId="{113A4F4E-AD1F-47F6-9098-49595D950F27}" type="presParOf" srcId="{48B3FF17-84E9-4453-95A7-DAAA40E6F0A3}" destId="{B37E60B4-D884-4496-A7C6-E1ED6F32EE30}" srcOrd="0" destOrd="0" presId="urn:microsoft.com/office/officeart/2018/2/layout/IconLabelList"/>
    <dgm:cxn modelId="{ABA96C42-C8B5-42C4-8713-246B853A5286}" type="presParOf" srcId="{48B3FF17-84E9-4453-95A7-DAAA40E6F0A3}" destId="{52B3715E-2E19-4482-A313-43E15439EB2E}" srcOrd="1" destOrd="0" presId="urn:microsoft.com/office/officeart/2018/2/layout/IconLabelList"/>
    <dgm:cxn modelId="{DB27A4D4-460A-449C-ABFB-E639206B8895}" type="presParOf" srcId="{48B3FF17-84E9-4453-95A7-DAAA40E6F0A3}" destId="{551A9D7A-1201-44E6-9625-57A90AEEF610}" srcOrd="2" destOrd="0" presId="urn:microsoft.com/office/officeart/2018/2/layout/IconLabelList"/>
    <dgm:cxn modelId="{1E239723-1250-40E2-A39C-11DAA17B7F93}" type="presParOf" srcId="{D1F3F7EB-2477-4D9E-8A50-F1BC6F1ACC40}" destId="{0DA02114-E014-4F4B-BF4C-B0C1D35F8787}" srcOrd="3" destOrd="0" presId="urn:microsoft.com/office/officeart/2018/2/layout/IconLabelList"/>
    <dgm:cxn modelId="{6FF6912D-3AAA-47B0-8C70-5531E047B509}" type="presParOf" srcId="{D1F3F7EB-2477-4D9E-8A50-F1BC6F1ACC40}" destId="{A3B1BC30-C074-44CB-95EC-D0F192E49B07}" srcOrd="4" destOrd="0" presId="urn:microsoft.com/office/officeart/2018/2/layout/IconLabelList"/>
    <dgm:cxn modelId="{9651DAE0-EFB3-43F7-82A2-719A454972E9}" type="presParOf" srcId="{A3B1BC30-C074-44CB-95EC-D0F192E49B07}" destId="{E9CA7FF6-DB26-4E14-A6DF-32612A02E1AA}" srcOrd="0" destOrd="0" presId="urn:microsoft.com/office/officeart/2018/2/layout/IconLabelList"/>
    <dgm:cxn modelId="{AF51D9B6-B805-428B-B169-6505E05D5B6A}" type="presParOf" srcId="{A3B1BC30-C074-44CB-95EC-D0F192E49B07}" destId="{715005B3-D921-4A85-84EF-B5C5156D66E5}" srcOrd="1" destOrd="0" presId="urn:microsoft.com/office/officeart/2018/2/layout/IconLabelList"/>
    <dgm:cxn modelId="{9F512DE8-8DBA-4099-8E1D-11ACC52C7101}" type="presParOf" srcId="{A3B1BC30-C074-44CB-95EC-D0F192E49B07}" destId="{7C963A22-CDA0-4534-9BBE-2481957F00DD}" srcOrd="2" destOrd="0" presId="urn:microsoft.com/office/officeart/2018/2/layout/IconLabelList"/>
    <dgm:cxn modelId="{80BCF9C0-0244-4BE7-92D8-4FEB40FF864C}" type="presParOf" srcId="{D1F3F7EB-2477-4D9E-8A50-F1BC6F1ACC40}" destId="{8162D29D-4A38-4D8F-AECD-CB4873584FE1}" srcOrd="5" destOrd="0" presId="urn:microsoft.com/office/officeart/2018/2/layout/IconLabelList"/>
    <dgm:cxn modelId="{FB204D26-357C-4FD4-8287-3D8EA0615C4D}" type="presParOf" srcId="{D1F3F7EB-2477-4D9E-8A50-F1BC6F1ACC40}" destId="{1754F286-1285-401E-9601-70DE8E3E6081}" srcOrd="6" destOrd="0" presId="urn:microsoft.com/office/officeart/2018/2/layout/IconLabelList"/>
    <dgm:cxn modelId="{2CB8F3D9-7366-4B6C-89AB-E9339BE0D830}" type="presParOf" srcId="{1754F286-1285-401E-9601-70DE8E3E6081}" destId="{A9771743-A073-4353-ADCA-13A613E06032}" srcOrd="0" destOrd="0" presId="urn:microsoft.com/office/officeart/2018/2/layout/IconLabelList"/>
    <dgm:cxn modelId="{9542D182-1383-4441-B6C7-41E159892ED0}" type="presParOf" srcId="{1754F286-1285-401E-9601-70DE8E3E6081}" destId="{2824E47D-AB57-4579-B99D-2B0A5CC22362}" srcOrd="1" destOrd="0" presId="urn:microsoft.com/office/officeart/2018/2/layout/IconLabelList"/>
    <dgm:cxn modelId="{98D334D8-80DB-4697-8F8B-1ADFD99E4237}" type="presParOf" srcId="{1754F286-1285-401E-9601-70DE8E3E6081}" destId="{9BD333C0-FC10-407B-B70E-042FF2EA1B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D9D9F-E24F-4F4B-9274-8BA5219BC4CE}">
      <dsp:nvSpPr>
        <dsp:cNvPr id="0" name=""/>
        <dsp:cNvSpPr/>
      </dsp:nvSpPr>
      <dsp:spPr>
        <a:xfrm>
          <a:off x="752566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D9AE9-95FB-4FB6-928F-3C59B3AF3030}">
      <dsp:nvSpPr>
        <dsp:cNvPr id="0" name=""/>
        <dsp:cNvSpPr/>
      </dsp:nvSpPr>
      <dsp:spPr>
        <a:xfrm>
          <a:off x="100682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Learning a GAN for high quality face image generation</a:t>
          </a:r>
        </a:p>
      </dsp:txBody>
      <dsp:txXfrm>
        <a:off x="100682" y="2175763"/>
        <a:ext cx="2370489" cy="720000"/>
      </dsp:txXfrm>
    </dsp:sp>
    <dsp:sp modelId="{B37E60B4-D884-4496-A7C6-E1ED6F32EE30}">
      <dsp:nvSpPr>
        <dsp:cNvPr id="0" name=""/>
        <dsp:cNvSpPr/>
      </dsp:nvSpPr>
      <dsp:spPr>
        <a:xfrm>
          <a:off x="3537891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A9D7A-1201-44E6-9625-57A90AEEF610}">
      <dsp:nvSpPr>
        <dsp:cNvPr id="0" name=""/>
        <dsp:cNvSpPr/>
      </dsp:nvSpPr>
      <dsp:spPr>
        <a:xfrm>
          <a:off x="2886007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Embedding into U-shaped DNN as prior decoder</a:t>
          </a:r>
        </a:p>
      </dsp:txBody>
      <dsp:txXfrm>
        <a:off x="2886007" y="2175763"/>
        <a:ext cx="2370489" cy="720000"/>
      </dsp:txXfrm>
    </dsp:sp>
    <dsp:sp modelId="{E9CA7FF6-DB26-4E14-A6DF-32612A02E1AA}">
      <dsp:nvSpPr>
        <dsp:cNvPr id="0" name=""/>
        <dsp:cNvSpPr/>
      </dsp:nvSpPr>
      <dsp:spPr>
        <a:xfrm>
          <a:off x="6323216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63A22-CDA0-4534-9BBE-2481957F00DD}">
      <dsp:nvSpPr>
        <dsp:cNvPr id="0" name=""/>
        <dsp:cNvSpPr/>
      </dsp:nvSpPr>
      <dsp:spPr>
        <a:xfrm>
          <a:off x="5671332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Fine-tuning the GNN prior embedded DNN with a set of synthesized low quality face images</a:t>
          </a:r>
        </a:p>
      </dsp:txBody>
      <dsp:txXfrm>
        <a:off x="5671332" y="2175763"/>
        <a:ext cx="2370489" cy="720000"/>
      </dsp:txXfrm>
    </dsp:sp>
    <dsp:sp modelId="{A9771743-A073-4353-ADCA-13A613E06032}">
      <dsp:nvSpPr>
        <dsp:cNvPr id="0" name=""/>
        <dsp:cNvSpPr/>
      </dsp:nvSpPr>
      <dsp:spPr>
        <a:xfrm>
          <a:off x="9108541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333C0-FC10-407B-B70E-042FF2EA1B07}">
      <dsp:nvSpPr>
        <dsp:cNvPr id="0" name=""/>
        <dsp:cNvSpPr/>
      </dsp:nvSpPr>
      <dsp:spPr>
        <a:xfrm>
          <a:off x="8456657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This is easy to implement and can generate visually photo-realistic results.</a:t>
          </a:r>
        </a:p>
      </dsp:txBody>
      <dsp:txXfrm>
        <a:off x="8456657" y="2175763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ea typeface="+mj-lt"/>
                <a:cs typeface="+mj-lt"/>
              </a:rPr>
              <a:t>GAN Prior Embedded Network (GPEN) for Blind Face Restoration in the Wild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91B9A-5D97-4C94-AD53-BA70AA6F2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  <a:cs typeface="Calibri Light"/>
              </a:rPr>
              <a:t>Abstract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26E3A-4E44-4B11-A346-F8AFF95F0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The Blind face restoration (BFR) from badly degraded face photos in the wild is a difficult one. Directly training a deep neural network (DNN) cannot frequently produce satisfactory results due to the high severity of the problem and the complicated unknown degradation. Existing methods generates over-smoothed restorations.</a:t>
            </a:r>
          </a:p>
          <a:p>
            <a:r>
              <a:rPr lang="en-US" sz="2000" dirty="0">
                <a:ea typeface="+mn-lt"/>
                <a:cs typeface="+mn-lt"/>
              </a:rPr>
              <a:t>We propose a new technique for generating high-quality face images by first learning a GAN for high-quality face image production and embedding it into a U-shaped DNN as a prior decoder, and then fine-tuning the GAN prior embedded DNN with a set of synthesized low-quality face images.</a:t>
            </a:r>
          </a:p>
        </p:txBody>
      </p:sp>
    </p:spTree>
    <p:extLst>
      <p:ext uri="{BB962C8B-B14F-4D97-AF65-F5344CB8AC3E}">
        <p14:creationId xmlns:p14="http://schemas.microsoft.com/office/powerpoint/2010/main" val="133559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D6DA5-67F5-45EA-877C-132EE464A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  <a:cs typeface="Calibri Light"/>
              </a:rPr>
              <a:t>Traditional Methods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6C840-C9AD-4CBB-9083-042FB1AD9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cs typeface="Calibri"/>
              </a:rPr>
              <a:t>Traditional methods demonstrate limited performance in practice</a:t>
            </a:r>
          </a:p>
          <a:p>
            <a:r>
              <a:rPr lang="en-US" sz="2000" dirty="0">
                <a:cs typeface="Calibri"/>
              </a:rPr>
              <a:t>The following are some proposals in the recent years: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600" dirty="0">
                <a:cs typeface="Calibri"/>
              </a:rPr>
              <a:t>Blind image restoration and recognition method based on the sparse representation(2011).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600" dirty="0">
                <a:cs typeface="Calibri"/>
              </a:rPr>
              <a:t>Preprocessing scheme with low computational complexity (2011)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600" dirty="0">
                <a:cs typeface="Calibri"/>
              </a:rPr>
              <a:t>Algorithm to learn a prior on the spatial distribution of the image gradient for frontal images of faces (2000)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600" dirty="0">
                <a:cs typeface="Calibri"/>
              </a:rPr>
              <a:t>Deriving prior info from training set and computing a statistical model of each point-spread-function (PSF) cluster in the feature space (2009)</a:t>
            </a:r>
          </a:p>
        </p:txBody>
      </p:sp>
    </p:spTree>
    <p:extLst>
      <p:ext uri="{BB962C8B-B14F-4D97-AF65-F5344CB8AC3E}">
        <p14:creationId xmlns:p14="http://schemas.microsoft.com/office/powerpoint/2010/main" val="176753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E9BE4-E80E-43E3-BA6A-EC42F13BD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Existing Methods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49E42-1C2C-41FB-ABAD-5A092A458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cs typeface="Calibri"/>
              </a:rPr>
              <a:t>Recent DNNs have shown superior results in variety of CV tasks, which includes Feed forward CNNs ,  conditional GAN and content loss.</a:t>
            </a:r>
            <a:endParaRPr lang="en-US" sz="1600" dirty="0">
              <a:cs typeface="Calibri"/>
            </a:endParaRPr>
          </a:p>
          <a:p>
            <a:r>
              <a:rPr lang="en-US" sz="2000" dirty="0">
                <a:cs typeface="Calibri"/>
              </a:rPr>
              <a:t>The following are some methods which are in use: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600" dirty="0">
                <a:ea typeface="+mn-lt"/>
                <a:cs typeface="+mn-lt"/>
              </a:rPr>
              <a:t>Pix2PixHD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600" dirty="0">
                <a:ea typeface="+mn-lt"/>
                <a:cs typeface="+mn-lt"/>
              </a:rPr>
              <a:t>CGAN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600" dirty="0">
                <a:ea typeface="+mn-lt"/>
                <a:cs typeface="+mn-lt"/>
              </a:rPr>
              <a:t>Super-FAN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600" dirty="0" err="1">
                <a:ea typeface="+mn-lt"/>
                <a:cs typeface="+mn-lt"/>
              </a:rPr>
              <a:t>GFRNet</a:t>
            </a:r>
            <a:endParaRPr lang="en-US" sz="160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600" dirty="0">
                <a:ea typeface="+mn-lt"/>
                <a:cs typeface="+mn-lt"/>
              </a:rPr>
              <a:t>HiFaceGAN</a:t>
            </a:r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310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BDFE5-068D-4DC2-AF0D-604516D0B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Proposed Method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A7F804AD-A6D9-E12D-BD68-85AACC1805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34407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668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ECFEF-3AF5-4E68-AAF3-F07D1564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Architecture of GPEN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19799D1-F77A-4D16-B40E-64F7A6806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086" y="1686295"/>
            <a:ext cx="10427007" cy="4807772"/>
          </a:xfrm>
        </p:spPr>
      </p:pic>
    </p:spTree>
    <p:extLst>
      <p:ext uri="{BB962C8B-B14F-4D97-AF65-F5344CB8AC3E}">
        <p14:creationId xmlns:p14="http://schemas.microsoft.com/office/powerpoint/2010/main" val="134801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C410D-5CD9-4C36-A2CA-8B418934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Results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A91E667-C30B-46D0-9451-32E4125C7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062" y="2734058"/>
            <a:ext cx="5960495" cy="2191857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CB959C-6D8F-4F4B-B952-0B2894046D0B}"/>
              </a:ext>
            </a:extLst>
          </p:cNvPr>
          <p:cNvSpPr txBox="1">
            <a:spLocks/>
          </p:cNvSpPr>
          <p:nvPr/>
        </p:nvSpPr>
        <p:spPr>
          <a:xfrm>
            <a:off x="183930" y="1480873"/>
            <a:ext cx="7805894" cy="1406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cs typeface="Calibri"/>
              </a:rPr>
              <a:t>GPEN tries to </a:t>
            </a:r>
            <a:r>
              <a:rPr lang="en-US" sz="2000" dirty="0">
                <a:ea typeface="+mn-lt"/>
                <a:cs typeface="+mn-lt"/>
              </a:rPr>
              <a:t>generate clear face images with realistic textures and details </a:t>
            </a:r>
            <a:endParaRPr lang="en-US" sz="2000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FAB5362-61F9-4535-9ACF-626381266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814" y="2518586"/>
            <a:ext cx="5726151" cy="251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57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F49ED-E45B-4FC1-8AA2-0103DAEC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Thank You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EEDE1-4E55-4B2D-8FC7-5D3442180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1970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GAN Prior Embedded Network (GPEN) for Blind Face Restoration in the Wild</vt:lpstr>
      <vt:lpstr>Abstract</vt:lpstr>
      <vt:lpstr>Traditional Methods</vt:lpstr>
      <vt:lpstr>Existing Methods</vt:lpstr>
      <vt:lpstr>Proposed Method</vt:lpstr>
      <vt:lpstr>Architecture of GPEN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143</cp:revision>
  <dcterms:created xsi:type="dcterms:W3CDTF">2022-03-21T20:13:57Z</dcterms:created>
  <dcterms:modified xsi:type="dcterms:W3CDTF">2022-03-21T20:49:00Z</dcterms:modified>
</cp:coreProperties>
</file>