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764" r:id="rId2"/>
    <p:sldMasterId id="2147483776" r:id="rId3"/>
    <p:sldMasterId id="2147483788" r:id="rId4"/>
    <p:sldMasterId id="2147483800" r:id="rId5"/>
  </p:sldMasterIdLst>
  <p:sldIdLst>
    <p:sldId id="256" r:id="rId6"/>
    <p:sldId id="277" r:id="rId7"/>
    <p:sldId id="280" r:id="rId8"/>
    <p:sldId id="278" r:id="rId9"/>
    <p:sldId id="281" r:id="rId10"/>
    <p:sldId id="279" r:id="rId11"/>
    <p:sldId id="283" r:id="rId12"/>
    <p:sldId id="282" r:id="rId13"/>
    <p:sldId id="284" r:id="rId14"/>
    <p:sldId id="285" r:id="rId15"/>
    <p:sldId id="286"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2E9AED4-CAE9-459F-BDB2-B95C629F20F7}">
          <p14:sldIdLst>
            <p14:sldId id="256"/>
          </p14:sldIdLst>
        </p14:section>
        <p14:section name="Body" id="{AFFCFCD2-1E99-4A25-9264-F4777A5A8D94}">
          <p14:sldIdLst>
            <p14:sldId id="277"/>
            <p14:sldId id="280"/>
            <p14:sldId id="278"/>
            <p14:sldId id="281"/>
            <p14:sldId id="279"/>
            <p14:sldId id="283"/>
            <p14:sldId id="282"/>
            <p14:sldId id="284"/>
            <p14:sldId id="285"/>
            <p14:sldId id="286"/>
          </p14:sldIdLst>
        </p14:section>
        <p14:section name="End" id="{63B983E6-769E-4E05-B3A5-C44192579BD7}">
          <p14:sldIdLst>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95" d="100"/>
          <a:sy n="95" d="100"/>
        </p:scale>
        <p:origin x="72" y="1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90439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77150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90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562883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752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504180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88761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9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69642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70119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93999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35306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103267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4647438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64946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047013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372622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733641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969229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844966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310999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06785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009379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20801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4171545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1F00-3264-D74A-9603-89B73FD0711A}"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8829524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1F00-3264-D74A-9603-89B73FD0711A}"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093475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1F00-3264-D74A-9603-89B73FD0711A}"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5936568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3492914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151F00-3264-D74A-9603-89B73FD0711A}"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27094432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1330055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1F00-3264-D74A-9603-89B73FD0711A}"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522E7-0B53-A749-8E8D-2BB8494E4F3B}" type="slidenum">
              <a:rPr lang="en-US" smtClean="0"/>
              <a:t>‹#›</a:t>
            </a:fld>
            <a:endParaRPr lang="en-US"/>
          </a:p>
        </p:txBody>
      </p:sp>
    </p:spTree>
    <p:extLst>
      <p:ext uri="{BB962C8B-B14F-4D97-AF65-F5344CB8AC3E}">
        <p14:creationId xmlns:p14="http://schemas.microsoft.com/office/powerpoint/2010/main" val="949380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Cambria" panose="02040503050406030204" pitchFamily="18" charset="0"/>
                <a:ea typeface="Cambria" panose="02040503050406030204" pitchFamily="18" charset="0"/>
                <a:cs typeface="Helvetica"/>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Cambria" panose="02040503050406030204" pitchFamily="18" charset="0"/>
                <a:ea typeface="Cambria" panose="02040503050406030204" pitchFamily="18" charset="0"/>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a:xfrm>
            <a:off x="4423508" y="6356351"/>
            <a:ext cx="2844800" cy="365125"/>
          </a:xfrm>
        </p:spPr>
        <p:txBody>
          <a:bodyPr/>
          <a:lstStyle>
            <a:lvl1pPr algn="ctr">
              <a:defRPr b="1">
                <a:solidFill>
                  <a:schemeClr val="tx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361813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2003207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ea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4673600" y="6360991"/>
            <a:ext cx="2844800" cy="365125"/>
          </a:xfrm>
        </p:spPr>
        <p:txBody>
          <a:bodyPr/>
          <a:lstStyle>
            <a:lvl1pPr algn="ctr">
              <a:defRPr b="1">
                <a:solidFill>
                  <a:schemeClr val="tx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14284500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2621433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983237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8610111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614895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4894445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7498751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381891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635861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1DA19E-3910-4F7E-BB3F-F7844AE72D66}" type="datetimeFigureOut">
              <a:rPr lang="en-US" smtClean="0"/>
              <a:t>26-Apr-22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264575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1DA19E-3910-4F7E-BB3F-F7844AE72D66}" type="datetimeFigureOut">
              <a:rPr lang="en-US" smtClean="0"/>
              <a:t>26-Apr-22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7098099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B8FB5A6-C0AE-4F28-8132-D9D54430B01B}"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5553189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9D47541-8923-4B62-BBC3-8C7D318575DA}"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051738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2BF83A25-56C9-4BFD-BA30-10DB5497FB85}"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8128738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F55D3980-CB51-4022-BE7D-839CE6B449D7}"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27361387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D687120F-AC19-4CF1-AD1D-46CDFAEC49C2}" type="datetime1">
              <a:rPr lang="en-US" smtClean="0"/>
              <a:t>26-Apr-22</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823957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F7CE06C-885B-4585-8E24-2F05B8944B75}" type="datetime1">
              <a:rPr lang="en-US" smtClean="0"/>
              <a:t>26-Apr-22</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37328909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FEA353FF-D88A-4705-B020-36DE7C89AD1C}" type="datetime1">
              <a:rPr lang="en-US" smtClean="0"/>
              <a:t>26-Apr-22</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6314805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2DC3150-6657-4AA6-9DD5-70A354DBE376}"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067495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AADE26E-562C-46C3-BF80-64161F203AB0}" type="datetime1">
              <a:rPr lang="en-US" smtClean="0"/>
              <a:t>26-Apr-22</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1167104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B28A970A-A808-4A20-A8B0-BDC013252D65}"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7496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1DA19E-3910-4F7E-BB3F-F7844AE72D66}" type="datetimeFigureOut">
              <a:rPr lang="en-US" smtClean="0"/>
              <a:t>26-Apr-22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1077477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6C8EF2E-E78F-4563-8C55-1FE8BB5AEC5B}" type="datetime1">
              <a:rPr lang="en-US" smtClean="0"/>
              <a:t>26-Apr-22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a:p>
        </p:txBody>
      </p:sp>
    </p:spTree>
    <p:extLst>
      <p:ext uri="{BB962C8B-B14F-4D97-AF65-F5344CB8AC3E}">
        <p14:creationId xmlns:p14="http://schemas.microsoft.com/office/powerpoint/2010/main" val="425826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DA19E-3910-4F7E-BB3F-F7844AE72D66}" type="datetimeFigureOut">
              <a:rPr lang="en-US" smtClean="0"/>
              <a:t>26-Apr-22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344940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40799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1DA19E-3910-4F7E-BB3F-F7844AE72D66}" type="datetimeFigureOut">
              <a:rPr lang="en-US" smtClean="0"/>
              <a:t>26-Apr-22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292E1-60F9-41AA-8723-85A9A2BA82B3}" type="slidenum">
              <a:rPr lang="en-US" smtClean="0"/>
              <a:t>‹#›</a:t>
            </a:fld>
            <a:endParaRPr lang="en-US"/>
          </a:p>
        </p:txBody>
      </p:sp>
    </p:spTree>
    <p:extLst>
      <p:ext uri="{BB962C8B-B14F-4D97-AF65-F5344CB8AC3E}">
        <p14:creationId xmlns:p14="http://schemas.microsoft.com/office/powerpoint/2010/main" val="163320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2.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4.jp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29196059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418324348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1F00-3264-D74A-9603-89B73FD0711A}"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522E7-0B53-A749-8E8D-2BB8494E4F3B}" type="slidenum">
              <a:rPr lang="en-US" smtClean="0"/>
              <a:t>‹#›</a:t>
            </a:fld>
            <a:endParaRPr lang="en-US"/>
          </a:p>
        </p:txBody>
      </p:sp>
    </p:spTree>
    <p:extLst>
      <p:ext uri="{BB962C8B-B14F-4D97-AF65-F5344CB8AC3E}">
        <p14:creationId xmlns:p14="http://schemas.microsoft.com/office/powerpoint/2010/main" val="169180539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DA19E-3910-4F7E-BB3F-F7844AE72D66}" type="datetimeFigureOut">
              <a:rPr lang="en-US" smtClean="0"/>
              <a:t>26-Apr-22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292E1-60F9-41AA-8723-85A9A2BA82B3}" type="slidenum">
              <a:rPr lang="en-US" smtClean="0"/>
              <a:t>‹#›</a:t>
            </a:fld>
            <a:endParaRPr lang="en-US"/>
          </a:p>
        </p:txBody>
      </p:sp>
    </p:spTree>
    <p:extLst>
      <p:ext uri="{BB962C8B-B14F-4D97-AF65-F5344CB8AC3E}">
        <p14:creationId xmlns:p14="http://schemas.microsoft.com/office/powerpoint/2010/main" val="4030260324"/>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4470400" y="6308726"/>
            <a:ext cx="2844800" cy="365125"/>
          </a:xfrm>
          <a:prstGeom prst="rect">
            <a:avLst/>
          </a:prstGeom>
        </p:spPr>
        <p:txBody>
          <a:bodyPr vert="horz" lIns="91440" tIns="45720" rIns="91440" bIns="45720" rtlCol="0" anchor="ctr"/>
          <a:lstStyle>
            <a:lvl1pPr algn="ctr">
              <a:defRPr sz="1200" b="1">
                <a:solidFill>
                  <a:schemeClr val="tx1"/>
                </a:solidFill>
              </a:defRPr>
            </a:lvl1pPr>
          </a:lstStyle>
          <a:p>
            <a:fld id="{5FAD8A63-AB99-094D-874B-7C6430332091}" type="slidenum">
              <a:rPr lang="en-US" smtClean="0"/>
              <a:pPr/>
              <a:t>‹#›</a:t>
            </a:fld>
            <a:endParaRPr lang="en-US" dirty="0"/>
          </a:p>
        </p:txBody>
      </p:sp>
    </p:spTree>
    <p:extLst>
      <p:ext uri="{BB962C8B-B14F-4D97-AF65-F5344CB8AC3E}">
        <p14:creationId xmlns:p14="http://schemas.microsoft.com/office/powerpoint/2010/main" val="76760183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ftr="0" dt="0"/>
  <p:txStyles>
    <p:titleStyle>
      <a:lvl1pPr algn="ctr" defTabSz="457200" rtl="0" eaLnBrk="1" latinLnBrk="0" hangingPunct="1">
        <a:spcBef>
          <a:spcPct val="0"/>
        </a:spcBef>
        <a:buNone/>
        <a:defRPr sz="4400" kern="1200">
          <a:solidFill>
            <a:schemeClr val="tx1"/>
          </a:solidFill>
          <a:latin typeface="Cambria" panose="02040503050406030204" pitchFamily="18" charset="0"/>
          <a:ea typeface="Cambria" panose="02040503050406030204" pitchFamily="18" charset="0"/>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Cambria" panose="02040503050406030204" pitchFamily="18" charset="0"/>
          <a:ea typeface="Cambria" panose="02040503050406030204" pitchFamily="18" charset="0"/>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Cambria" panose="02040503050406030204" pitchFamily="18" charset="0"/>
          <a:ea typeface="Cambria" panose="02040503050406030204" pitchFamily="18" charset="0"/>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Cambria" panose="02040503050406030204" pitchFamily="18" charset="0"/>
          <a:ea typeface="Cambria" panose="02040503050406030204" pitchFamily="18" charset="0"/>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Cambria" panose="02040503050406030204" pitchFamily="18" charset="0"/>
          <a:ea typeface="Cambria" panose="02040503050406030204" pitchFamily="18" charset="0"/>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6.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hyperlink" Target="mailto:-dkbmy@umsystem.edu" TargetMode="External"/><Relationship Id="rId2" Type="http://schemas.openxmlformats.org/officeDocument/2006/relationships/hyperlink" Target="mailto:atfkh@umsystem.edu" TargetMode="External"/><Relationship Id="rId1" Type="http://schemas.openxmlformats.org/officeDocument/2006/relationships/slideLayout" Target="../slideLayouts/slideLayout56.xml"/><Relationship Id="rId6" Type="http://schemas.openxmlformats.org/officeDocument/2006/relationships/hyperlink" Target="https://youtu.be/JQbjO65Wl6s" TargetMode="External"/><Relationship Id="rId5" Type="http://schemas.openxmlformats.org/officeDocument/2006/relationships/hyperlink" Target="https://github.com/Dharmateja183/Web-and-Mobile-programming-spring-2022/tree/main/mobile%20part" TargetMode="External"/><Relationship Id="rId4" Type="http://schemas.openxmlformats.org/officeDocument/2006/relationships/hyperlink" Target="https://github.com/avinashreddy3/WebDevCourse/tree/main/MobilePar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6.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6.xm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6.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046280" y="3776180"/>
            <a:ext cx="6333565" cy="492443"/>
          </a:xfrm>
          <a:prstGeom prst="rect">
            <a:avLst/>
          </a:prstGeom>
          <a:noFill/>
        </p:spPr>
        <p:txBody>
          <a:bodyPr wrap="square" rtlCol="0">
            <a:spAutoFit/>
          </a:bodyPr>
          <a:lstStyle/>
          <a:p>
            <a:pPr algn="ctr"/>
            <a:r>
              <a:rPr lang="en-US" sz="2600" dirty="0" smtClean="0">
                <a:solidFill>
                  <a:schemeClr val="accent5">
                    <a:lumMod val="50000"/>
                  </a:schemeClr>
                </a:solidFill>
                <a:latin typeface="Times New Roman" panose="02020603050405020304" pitchFamily="18" charset="0"/>
                <a:cs typeface="Times New Roman" panose="02020603050405020304" pitchFamily="18" charset="0"/>
              </a:rPr>
              <a:t>ICP Presentation_TWO</a:t>
            </a:r>
          </a:p>
        </p:txBody>
      </p:sp>
      <p:sp>
        <p:nvSpPr>
          <p:cNvPr id="3" name="TextBox 2"/>
          <p:cNvSpPr txBox="1"/>
          <p:nvPr/>
        </p:nvSpPr>
        <p:spPr>
          <a:xfrm>
            <a:off x="6330462" y="5876430"/>
            <a:ext cx="2672862" cy="923330"/>
          </a:xfrm>
          <a:prstGeom prst="rect">
            <a:avLst/>
          </a:prstGeom>
          <a:noFill/>
        </p:spPr>
        <p:txBody>
          <a:bodyPr wrap="square" rtlCol="0">
            <a:spAutoFit/>
          </a:bodyPr>
          <a:lstStyle/>
          <a:p>
            <a:r>
              <a:rPr lang="en-US" dirty="0" smtClean="0"/>
              <a:t>Presented by:</a:t>
            </a:r>
          </a:p>
          <a:p>
            <a:pPr algn="r"/>
            <a:r>
              <a:rPr lang="en-US" dirty="0" smtClean="0"/>
              <a:t>Dharma </a:t>
            </a:r>
            <a:r>
              <a:rPr lang="en-US" dirty="0" err="1" smtClean="0"/>
              <a:t>Teja</a:t>
            </a:r>
            <a:endParaRPr lang="en-US" dirty="0" smtClean="0"/>
          </a:p>
          <a:p>
            <a:pPr algn="r"/>
            <a:r>
              <a:rPr lang="en-US" dirty="0" smtClean="0"/>
              <a:t>Avinash Reddy</a:t>
            </a:r>
            <a:endParaRPr lang="en-US" dirty="0"/>
          </a:p>
        </p:txBody>
      </p:sp>
      <p:sp>
        <p:nvSpPr>
          <p:cNvPr id="6" name="TextBox 5"/>
          <p:cNvSpPr txBox="1"/>
          <p:nvPr/>
        </p:nvSpPr>
        <p:spPr>
          <a:xfrm>
            <a:off x="3175837" y="1551024"/>
            <a:ext cx="4642339" cy="1200329"/>
          </a:xfrm>
          <a:prstGeom prst="rect">
            <a:avLst/>
          </a:prstGeom>
          <a:noFill/>
        </p:spPr>
        <p:txBody>
          <a:bodyPr wrap="square" rtlCol="0">
            <a:spAutoFit/>
          </a:bodyPr>
          <a:lstStyle/>
          <a:p>
            <a:r>
              <a:rPr lang="en-US" sz="3500" dirty="0">
                <a:solidFill>
                  <a:schemeClr val="accent5">
                    <a:lumMod val="75000"/>
                  </a:schemeClr>
                </a:solidFill>
                <a:latin typeface="Times New Roman" panose="02020603050405020304" pitchFamily="18" charset="0"/>
                <a:cs typeface="Times New Roman" panose="02020603050405020304" pitchFamily="18" charset="0"/>
              </a:rPr>
              <a:t>Web/Mobile Programming</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11500"/>
                    </a14:imgEffect>
                    <a14:imgEffect>
                      <a14:saturation sat="400000"/>
                    </a14:imgEffect>
                    <a14:imgEffect>
                      <a14:brightnessContrast bright="100000" contrast="100000"/>
                    </a14:imgEffect>
                  </a14:imgLayer>
                </a14:imgProps>
              </a:ext>
            </a:extLst>
          </a:blip>
          <a:stretch>
            <a:fillRect/>
          </a:stretch>
        </p:blipFill>
        <p:spPr>
          <a:xfrm>
            <a:off x="10330960" y="5487555"/>
            <a:ext cx="2208685" cy="1701080"/>
          </a:xfrm>
          <a:prstGeom prst="rect">
            <a:avLst/>
          </a:prstGeom>
          <a:ln>
            <a:noFill/>
          </a:ln>
          <a:effectLst>
            <a:outerShdw sx="1000" sy="1000" algn="ctr" rotWithShape="0">
              <a:schemeClr val="bg2"/>
            </a:outerShdw>
          </a:effec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813" y="1023675"/>
            <a:ext cx="3570260" cy="3570260"/>
          </a:xfrm>
          <a:prstGeom prst="rect">
            <a:avLst/>
          </a:prstGeom>
        </p:spPr>
      </p:pic>
    </p:spTree>
    <p:extLst>
      <p:ext uri="{BB962C8B-B14F-4D97-AF65-F5344CB8AC3E}">
        <p14:creationId xmlns:p14="http://schemas.microsoft.com/office/powerpoint/2010/main" val="18950616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719964"/>
            <a:ext cx="7823200" cy="5458354"/>
          </a:xfrm>
          <a:prstGeom prst="rect">
            <a:avLst/>
          </a:prstGeom>
        </p:spPr>
        <p:txBody>
          <a:bodyPr wrap="square">
            <a:spAutoFit/>
          </a:bodyPr>
          <a:lstStyle/>
          <a:p>
            <a:pPr marL="5715" marR="0" indent="-6350">
              <a:lnSpc>
                <a:spcPct val="106000"/>
              </a:lnSpc>
              <a:spcBef>
                <a:spcPts val="0"/>
              </a:spcBef>
              <a:spcAft>
                <a:spcPts val="755"/>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After we've finished creating the object, we've implemented validations for both success and failure scenarios. </a:t>
            </a:r>
          </a:p>
          <a:p>
            <a:pPr marL="285115" marR="0" indent="-285750">
              <a:lnSpc>
                <a:spcPct val="106000"/>
              </a:lnSpc>
              <a:spcBef>
                <a:spcPts val="0"/>
              </a:spcBef>
              <a:spcAft>
                <a:spcPts val="755"/>
              </a:spcAft>
              <a:buFont typeface="Arial" panose="020B0604020202020204" pitchFamily="34" charset="0"/>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no errors are identified, it will execute properly and pick "Locale.US" as the language of speech. Validations for language selection have also been included. </a:t>
            </a:r>
          </a:p>
          <a:p>
            <a:pPr marL="285115" marR="0" indent="-285750">
              <a:lnSpc>
                <a:spcPct val="106000"/>
              </a:lnSpc>
              <a:spcBef>
                <a:spcPts val="0"/>
              </a:spcBef>
              <a:spcAft>
                <a:spcPts val="755"/>
              </a:spcAft>
              <a:buFont typeface="Arial" panose="020B0604020202020204" pitchFamily="34" charset="0"/>
              <a:buChar char="•"/>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specified language is incorrect or not functioning correctly, an error notice will appear. Otherwise, the text will be successfully transformed. This is shown in below screenshot.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115" indent="-285750">
              <a:lnSpc>
                <a:spcPct val="106000"/>
              </a:lnSpc>
              <a:spcAft>
                <a:spcPts val="755"/>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the next main feature is speak() method/ function which is to be triggered when clicked on the speak button on the home page.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Aft>
                <a:spcPts val="755"/>
              </a:spcAft>
            </a:pP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we have given the two scenarios here as well, </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If the text entered is empty, display a message to user to enter the text to speak -Else convert the text entered to voice. </a:t>
            </a:r>
          </a:p>
          <a:p>
            <a:pPr marL="5715" marR="0" indent="-6350">
              <a:lnSpc>
                <a:spcPct val="106000"/>
              </a:lnSpc>
              <a:spcBef>
                <a:spcPts val="0"/>
              </a:spcBef>
              <a:spcAft>
                <a:spcPts val="755"/>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160080" y="3666686"/>
            <a:ext cx="5265876" cy="1379340"/>
          </a:xfrm>
          <a:prstGeom prst="rect">
            <a:avLst/>
          </a:prstGeom>
        </p:spPr>
      </p:pic>
      <p:pic>
        <p:nvPicPr>
          <p:cNvPr id="5" name="Picture 4"/>
          <p:cNvPicPr>
            <a:picLocks noChangeAspect="1"/>
          </p:cNvPicPr>
          <p:nvPr/>
        </p:nvPicPr>
        <p:blipFill>
          <a:blip r:embed="rId3"/>
          <a:stretch>
            <a:fillRect/>
          </a:stretch>
        </p:blipFill>
        <p:spPr>
          <a:xfrm>
            <a:off x="8488218" y="1495667"/>
            <a:ext cx="3543607" cy="1395316"/>
          </a:xfrm>
          <a:prstGeom prst="rect">
            <a:avLst/>
          </a:prstGeom>
        </p:spPr>
      </p:pic>
    </p:spTree>
    <p:extLst>
      <p:ext uri="{BB962C8B-B14F-4D97-AF65-F5344CB8AC3E}">
        <p14:creationId xmlns:p14="http://schemas.microsoft.com/office/powerpoint/2010/main" val="402341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srcRect l="4336" t="5070" r="3819" b="2054"/>
          <a:stretch/>
        </p:blipFill>
        <p:spPr>
          <a:xfrm>
            <a:off x="2161306" y="2447637"/>
            <a:ext cx="1644073" cy="3269673"/>
          </a:xfrm>
          <a:prstGeom prst="rect">
            <a:avLst/>
          </a:prstGeom>
        </p:spPr>
      </p:pic>
      <p:sp>
        <p:nvSpPr>
          <p:cNvPr id="3" name="TextBox 2"/>
          <p:cNvSpPr txBox="1"/>
          <p:nvPr/>
        </p:nvSpPr>
        <p:spPr>
          <a:xfrm>
            <a:off x="609597" y="637452"/>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srcRect l="5804" t="4580" r="5804" b="3525"/>
          <a:stretch/>
        </p:blipFill>
        <p:spPr>
          <a:xfrm>
            <a:off x="7638472" y="2447637"/>
            <a:ext cx="1791855" cy="3269673"/>
          </a:xfrm>
          <a:prstGeom prst="rect">
            <a:avLst/>
          </a:prstGeom>
        </p:spPr>
      </p:pic>
      <p:sp>
        <p:nvSpPr>
          <p:cNvPr id="5" name="TextBox 4"/>
          <p:cNvSpPr txBox="1"/>
          <p:nvPr/>
        </p:nvSpPr>
        <p:spPr>
          <a:xfrm>
            <a:off x="1089889" y="1443929"/>
            <a:ext cx="352829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is homepage of Text-To-Speech application</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929744" y="1443929"/>
            <a:ext cx="433185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have entered the text to speech, as shown below, to </a:t>
            </a:r>
            <a:r>
              <a:rPr lang="en-US" dirty="0" smtClean="0">
                <a:latin typeface="Times New Roman" panose="02020603050405020304" pitchFamily="18" charset="0"/>
                <a:cs typeface="Times New Roman" panose="02020603050405020304" pitchFamily="18" charset="0"/>
              </a:rPr>
              <a:t>test. When clicked on ‘SPEAK’, you can hear the voice.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193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3636" y="4137890"/>
            <a:ext cx="5977694" cy="784830"/>
          </a:xfrm>
          <a:prstGeom prst="rect">
            <a:avLst/>
          </a:prstGeom>
          <a:noFill/>
        </p:spPr>
        <p:txBody>
          <a:bodyPr wrap="square" rtlCol="0">
            <a:spAutoFit/>
          </a:bodyPr>
          <a:lstStyle/>
          <a:p>
            <a:r>
              <a:rPr lang="en-US" sz="4500" dirty="0" smtClean="0">
                <a:solidFill>
                  <a:schemeClr val="bg1"/>
                </a:solidFill>
                <a:latin typeface="Times New Roman" panose="02020603050405020304" pitchFamily="18" charset="0"/>
                <a:cs typeface="Times New Roman" panose="02020603050405020304" pitchFamily="18" charset="0"/>
              </a:rPr>
              <a:t>Thank you….!</a:t>
            </a:r>
            <a:endParaRPr lang="en-US" sz="4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823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078" y="682692"/>
            <a:ext cx="2769577"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ICP Group 6</a:t>
            </a:r>
            <a:endParaRPr lang="en-US" sz="2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5782" y="1274618"/>
            <a:ext cx="5144654"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Avinash Reddy T  - </a:t>
            </a:r>
            <a:r>
              <a:rPr lang="en-US" sz="1600" dirty="0" smtClean="0">
                <a:latin typeface="Times New Roman" panose="02020603050405020304" pitchFamily="18" charset="0"/>
                <a:cs typeface="Times New Roman" panose="02020603050405020304" pitchFamily="18" charset="0"/>
                <a:hlinkClick r:id="rId2"/>
              </a:rPr>
              <a:t>atfkh@umsystem.edu</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Dharma </a:t>
            </a:r>
            <a:r>
              <a:rPr lang="en-US" sz="1600" dirty="0" err="1" smtClean="0">
                <a:latin typeface="Times New Roman" panose="02020603050405020304" pitchFamily="18" charset="0"/>
                <a:cs typeface="Times New Roman" panose="02020603050405020304" pitchFamily="18" charset="0"/>
              </a:rPr>
              <a:t>Teja</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hlinkClick r:id="rId3"/>
              </a:rPr>
              <a:t>- dkbmy@umsystem.edu</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9672" y="2281382"/>
            <a:ext cx="10455563" cy="2523768"/>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GitHub repositories</a:t>
            </a:r>
            <a:r>
              <a:rPr lang="en-US" b="1" dirty="0" smtClean="0">
                <a:latin typeface="Times New Roman" panose="02020603050405020304" pitchFamily="18" charset="0"/>
                <a:cs typeface="Times New Roman" panose="02020603050405020304" pitchFamily="18" charset="0"/>
              </a:rPr>
              <a:t>:</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Avinash: </a:t>
            </a:r>
            <a:r>
              <a:rPr lang="en-US" dirty="0" err="1">
                <a:latin typeface="Times New Roman" panose="02020603050405020304" pitchFamily="18" charset="0"/>
                <a:cs typeface="Times New Roman" panose="02020603050405020304" pitchFamily="18" charset="0"/>
                <a:hlinkClick r:id="rId4"/>
              </a:rPr>
              <a:t>WebDevCourse</a:t>
            </a:r>
            <a:r>
              <a:rPr lang="en-US" dirty="0">
                <a:latin typeface="Times New Roman" panose="02020603050405020304" pitchFamily="18" charset="0"/>
                <a:cs typeface="Times New Roman" panose="02020603050405020304" pitchFamily="18" charset="0"/>
                <a:hlinkClick r:id="rId4"/>
              </a:rPr>
              <a:t>/</a:t>
            </a:r>
            <a:r>
              <a:rPr lang="en-US" dirty="0" err="1">
                <a:latin typeface="Times New Roman" panose="02020603050405020304" pitchFamily="18" charset="0"/>
                <a:cs typeface="Times New Roman" panose="02020603050405020304" pitchFamily="18" charset="0"/>
                <a:hlinkClick r:id="rId4"/>
              </a:rPr>
              <a:t>MobilePart</a:t>
            </a:r>
            <a:r>
              <a:rPr lang="en-US" dirty="0">
                <a:latin typeface="Times New Roman" panose="02020603050405020304" pitchFamily="18" charset="0"/>
                <a:cs typeface="Times New Roman" panose="02020603050405020304" pitchFamily="18" charset="0"/>
                <a:hlinkClick r:id="rId4"/>
              </a:rPr>
              <a:t> at main · avinashreddy3/</a:t>
            </a:r>
            <a:r>
              <a:rPr lang="en-US" dirty="0" err="1">
                <a:latin typeface="Times New Roman" panose="02020603050405020304" pitchFamily="18" charset="0"/>
                <a:cs typeface="Times New Roman" panose="02020603050405020304" pitchFamily="18" charset="0"/>
                <a:hlinkClick r:id="rId4"/>
              </a:rPr>
              <a:t>WebDevCourse</a:t>
            </a:r>
            <a:r>
              <a:rPr lang="en-US" dirty="0">
                <a:latin typeface="Times New Roman" panose="02020603050405020304" pitchFamily="18" charset="0"/>
                <a:cs typeface="Times New Roman" panose="02020603050405020304" pitchFamily="18" charset="0"/>
                <a:hlinkClick r:id="rId4"/>
              </a:rPr>
              <a:t> (github.com</a:t>
            </a:r>
            <a:r>
              <a:rPr lang="en-US" dirty="0" smtClean="0">
                <a:latin typeface="Times New Roman" panose="02020603050405020304" pitchFamily="18" charset="0"/>
                <a:cs typeface="Times New Roman" panose="02020603050405020304" pitchFamily="18" charset="0"/>
                <a:hlinkClick r:id="rId4"/>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Dharma: </a:t>
            </a:r>
            <a:r>
              <a:rPr lang="en-US" dirty="0">
                <a:latin typeface="Times New Roman" panose="02020603050405020304" pitchFamily="18" charset="0"/>
                <a:cs typeface="Times New Roman" panose="02020603050405020304" pitchFamily="18" charset="0"/>
                <a:hlinkClick r:id="rId5"/>
              </a:rPr>
              <a:t>Web-and-Mobile-programming-spring-2022/mobile part at main · Dharmateja183/Web-and-Mobile-programming-spring-2022 (github.com)</a:t>
            </a:r>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Video Link: </a:t>
            </a:r>
            <a:r>
              <a:rPr lang="en-US" sz="2500" dirty="0">
                <a:latin typeface="Times New Roman" panose="02020603050405020304" pitchFamily="18" charset="0"/>
                <a:cs typeface="Times New Roman" panose="02020603050405020304" pitchFamily="18" charset="0"/>
                <a:hlinkClick r:id="rId6"/>
              </a:rPr>
              <a:t>https://youtu.be/JQbjO65Wl6s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474496"/>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1528" y="600365"/>
            <a:ext cx="7915563"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Introduction to Mobile </a:t>
            </a:r>
            <a:r>
              <a:rPr lang="en-US" sz="2500" b="1" dirty="0">
                <a:latin typeface="Times New Roman" panose="02020603050405020304" pitchFamily="18" charset="0"/>
                <a:cs typeface="Times New Roman" panose="02020603050405020304" pitchFamily="18" charset="0"/>
              </a:rPr>
              <a:t>A</a:t>
            </a:r>
            <a:r>
              <a:rPr lang="en-US" sz="2500" b="1" dirty="0" smtClean="0">
                <a:latin typeface="Times New Roman" panose="02020603050405020304" pitchFamily="18" charset="0"/>
                <a:cs typeface="Times New Roman" panose="02020603050405020304" pitchFamily="18" charset="0"/>
              </a:rPr>
              <a:t>pplication development</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31271" y="1077419"/>
            <a:ext cx="8285019"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design of software for mobile devices that is customized to take use of the products' particular features and hardware is known as mobile app development.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Native apps, hybrid apps, and HTML5 apps are examples of the sorts of mobile apps that developers make.</a:t>
            </a:r>
          </a:p>
        </p:txBody>
      </p:sp>
      <p:sp>
        <p:nvSpPr>
          <p:cNvPr id="5" name="Rectangle 4"/>
          <p:cNvSpPr/>
          <p:nvPr/>
        </p:nvSpPr>
        <p:spPr>
          <a:xfrm>
            <a:off x="831271" y="2801311"/>
            <a:ext cx="6363856" cy="2862322"/>
          </a:xfrm>
          <a:prstGeom prst="rect">
            <a:avLst/>
          </a:prstGeom>
        </p:spPr>
        <p:txBody>
          <a:bodyPr wrap="square">
            <a:spAutoFit/>
          </a:bodyPr>
          <a:lstStyle/>
          <a:p>
            <a:r>
              <a:rPr lang="en-US" b="1" smtClean="0">
                <a:latin typeface="Times New Roman" panose="02020603050405020304" pitchFamily="18" charset="0"/>
                <a:cs typeface="Times New Roman" panose="02020603050405020304" pitchFamily="18" charset="0"/>
              </a:rPr>
              <a:t>Considerations</a:t>
            </a:r>
            <a:r>
              <a:rPr lang="en-US" b="1"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only way to solve a device's performance problem is to design an app that runs natively on that device. This entails writing code that is tailored to the hardware of a certain device. This is particularly simple in the case of iOS devices, as mobile developers simply need to create versions of their apps for the iPhone and iPad to gain global usability.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Android smartphone or tablet, on the other hand, operates on various hardware and different versions of the operating system.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127" y="3031801"/>
            <a:ext cx="4511964" cy="2255982"/>
          </a:xfrm>
          <a:prstGeom prst="rect">
            <a:avLst/>
          </a:prstGeom>
        </p:spPr>
      </p:pic>
    </p:spTree>
    <p:extLst>
      <p:ext uri="{BB962C8B-B14F-4D97-AF65-F5344CB8AC3E}">
        <p14:creationId xmlns:p14="http://schemas.microsoft.com/office/powerpoint/2010/main" val="15262114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2618" y="600364"/>
            <a:ext cx="3888509"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Login Application </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48146" y="1194046"/>
            <a:ext cx="6502400" cy="258532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First, we going to start about </a:t>
            </a:r>
            <a:r>
              <a:rPr lang="en-US" u="sng" dirty="0" smtClean="0">
                <a:latin typeface="Times New Roman" panose="02020603050405020304" pitchFamily="18" charset="0"/>
                <a:cs typeface="Times New Roman" panose="02020603050405020304" pitchFamily="18" charset="0"/>
              </a:rPr>
              <a:t>ICP 8 – </a:t>
            </a:r>
            <a:r>
              <a:rPr lang="en-US" u="sng" dirty="0">
                <a:latin typeface="Times New Roman" panose="02020603050405020304" pitchFamily="18" charset="0"/>
                <a:cs typeface="Times New Roman" panose="02020603050405020304" pitchFamily="18" charset="0"/>
              </a:rPr>
              <a:t>L</a:t>
            </a:r>
            <a:r>
              <a:rPr lang="en-US" u="sng" dirty="0" smtClean="0">
                <a:latin typeface="Times New Roman" panose="02020603050405020304" pitchFamily="18" charset="0"/>
                <a:cs typeface="Times New Roman" panose="02020603050405020304" pitchFamily="18" charset="0"/>
              </a:rPr>
              <a:t>ogin </a:t>
            </a:r>
            <a:r>
              <a:rPr lang="en-US" u="sng" dirty="0">
                <a:latin typeface="Times New Roman" panose="02020603050405020304" pitchFamily="18" charset="0"/>
                <a:cs typeface="Times New Roman" panose="02020603050405020304" pitchFamily="18" charset="0"/>
              </a:rPr>
              <a:t>A</a:t>
            </a:r>
            <a:r>
              <a:rPr lang="en-US" u="sng" dirty="0" smtClean="0">
                <a:latin typeface="Times New Roman" panose="02020603050405020304" pitchFamily="18" charset="0"/>
                <a:cs typeface="Times New Roman" panose="02020603050405020304" pitchFamily="18" charset="0"/>
              </a:rPr>
              <a:t>pplication</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have created an application where user can log in, for that we used to two </a:t>
            </a:r>
            <a:r>
              <a:rPr lang="en-US" dirty="0" err="1" smtClean="0">
                <a:latin typeface="Times New Roman" panose="02020603050405020304" pitchFamily="18" charset="0"/>
                <a:cs typeface="Times New Roman" panose="02020603050405020304" pitchFamily="18" charset="0"/>
              </a:rPr>
              <a:t>Editview</a:t>
            </a:r>
            <a:r>
              <a:rPr lang="en-US" dirty="0" smtClean="0">
                <a:latin typeface="Times New Roman" panose="02020603050405020304" pitchFamily="18" charset="0"/>
                <a:cs typeface="Times New Roman" panose="02020603050405020304" pitchFamily="18" charset="0"/>
              </a:rPr>
              <a:t> fields to accept username and password.</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later after user successful login, we created the home page with few functionalities.</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User can also sign up to the application.</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70764" y="3386509"/>
            <a:ext cx="3306618" cy="2712590"/>
          </a:xfrm>
          <a:prstGeom prst="rect">
            <a:avLst/>
          </a:prstGeom>
        </p:spPr>
      </p:pic>
      <p:pic>
        <p:nvPicPr>
          <p:cNvPr id="7" name="Picture 6"/>
          <p:cNvPicPr>
            <a:picLocks noChangeAspect="1"/>
          </p:cNvPicPr>
          <p:nvPr/>
        </p:nvPicPr>
        <p:blipFill>
          <a:blip r:embed="rId3"/>
          <a:stretch>
            <a:fillRect/>
          </a:stretch>
        </p:blipFill>
        <p:spPr>
          <a:xfrm>
            <a:off x="8532264" y="1226059"/>
            <a:ext cx="2976245" cy="4320900"/>
          </a:xfrm>
          <a:prstGeom prst="rect">
            <a:avLst/>
          </a:prstGeom>
        </p:spPr>
      </p:pic>
    </p:spTree>
    <p:extLst>
      <p:ext uri="{BB962C8B-B14F-4D97-AF65-F5344CB8AC3E}">
        <p14:creationId xmlns:p14="http://schemas.microsoft.com/office/powerpoint/2010/main" val="2630530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527" y="1228433"/>
            <a:ext cx="1415587" cy="314960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8655" y="1228432"/>
            <a:ext cx="1415588" cy="314960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8727" y="1308559"/>
            <a:ext cx="1415587" cy="3149604"/>
          </a:xfrm>
          <a:prstGeom prst="rect">
            <a:avLst/>
          </a:prstGeom>
        </p:spPr>
      </p:pic>
      <p:sp>
        <p:nvSpPr>
          <p:cNvPr id="6" name="TextBox 5"/>
          <p:cNvSpPr txBox="1"/>
          <p:nvPr/>
        </p:nvSpPr>
        <p:spPr>
          <a:xfrm>
            <a:off x="1016000" y="591127"/>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sp>
        <p:nvSpPr>
          <p:cNvPr id="7" name="Rectangle 6"/>
          <p:cNvSpPr/>
          <p:nvPr/>
        </p:nvSpPr>
        <p:spPr>
          <a:xfrm>
            <a:off x="721748" y="4538289"/>
            <a:ext cx="6096000" cy="1477328"/>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mainactivity.java file, we </a:t>
            </a:r>
            <a:r>
              <a:rPr lang="en-US" dirty="0" smtClean="0">
                <a:latin typeface="Times New Roman" panose="02020603050405020304" pitchFamily="18" charset="0"/>
                <a:cs typeface="Times New Roman" panose="02020603050405020304" pitchFamily="18" charset="0"/>
              </a:rPr>
              <a:t>used java </a:t>
            </a:r>
            <a:r>
              <a:rPr lang="en-US" dirty="0">
                <a:latin typeface="Times New Roman" panose="02020603050405020304" pitchFamily="18" charset="0"/>
                <a:cs typeface="Times New Roman" panose="02020603050405020304" pitchFamily="18" charset="0"/>
              </a:rPr>
              <a:t>code for </a:t>
            </a:r>
            <a:r>
              <a:rPr lang="en-US" dirty="0" smtClean="0">
                <a:latin typeface="Times New Roman" panose="02020603050405020304" pitchFamily="18" charset="0"/>
                <a:cs typeface="Times New Roman" panose="02020603050405020304" pitchFamily="18" charset="0"/>
              </a:rPr>
              <a:t>implementing the </a:t>
            </a:r>
            <a:r>
              <a:rPr lang="en-US" dirty="0">
                <a:latin typeface="Times New Roman" panose="02020603050405020304" pitchFamily="18" charset="0"/>
                <a:cs typeface="Times New Roman" panose="02020603050405020304" pitchFamily="18" charset="0"/>
              </a:rPr>
              <a:t>functionality of </a:t>
            </a:r>
            <a:r>
              <a:rPr lang="en-US" dirty="0" smtClean="0">
                <a:latin typeface="Times New Roman" panose="02020603050405020304" pitchFamily="18" charset="0"/>
                <a:cs typeface="Times New Roman" panose="02020603050405020304" pitchFamily="18" charset="0"/>
              </a:rPr>
              <a:t>app</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used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fields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Buttons</a:t>
            </a:r>
          </a:p>
          <a:p>
            <a:pPr marL="742950" lvl="1"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Edittext</a:t>
            </a:r>
            <a:r>
              <a:rPr lang="en-US" dirty="0">
                <a:latin typeface="Times New Roman" panose="02020603050405020304" pitchFamily="18" charset="0"/>
                <a:cs typeface="Times New Roman" panose="02020603050405020304" pitchFamily="18" charset="0"/>
              </a:rPr>
              <a:t> fields </a:t>
            </a:r>
          </a:p>
        </p:txBody>
      </p:sp>
    </p:spTree>
    <p:extLst>
      <p:ext uri="{BB962C8B-B14F-4D97-AF65-F5344CB8AC3E}">
        <p14:creationId xmlns:p14="http://schemas.microsoft.com/office/powerpoint/2010/main" val="3029002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7" y="600364"/>
            <a:ext cx="4211782"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Pizza Ordering Application</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94326" y="1163782"/>
            <a:ext cx="9781309" cy="4053289"/>
          </a:xfrm>
          <a:prstGeom prst="rect">
            <a:avLst/>
          </a:prstGeom>
        </p:spPr>
        <p:txBody>
          <a:bodyPr wrap="square">
            <a:spAutoFit/>
          </a:bodyPr>
          <a:lstStyle/>
          <a:p>
            <a:pPr marL="6350" marR="3640455" indent="-6350">
              <a:lnSpc>
                <a:spcPct val="161000"/>
              </a:lnSpc>
              <a:spcBef>
                <a:spcPts val="0"/>
              </a:spcBef>
              <a:spcAft>
                <a:spcPts val="10"/>
              </a:spcAft>
            </a:pPr>
            <a:r>
              <a:rPr lang="en-US" dirty="0">
                <a:solidFill>
                  <a:srgbClr val="000000"/>
                </a:solidFill>
                <a:latin typeface="Times New Roman" panose="02020603050405020304" pitchFamily="18" charset="0"/>
                <a:ea typeface="Times New Roman" panose="02020603050405020304" pitchFamily="18" charset="0"/>
              </a:rPr>
              <a:t>In this </a:t>
            </a:r>
            <a:r>
              <a:rPr lang="en-US" dirty="0" smtClean="0">
                <a:solidFill>
                  <a:srgbClr val="000000"/>
                </a:solidFill>
                <a:latin typeface="Times New Roman" panose="02020603050405020304" pitchFamily="18" charset="0"/>
                <a:ea typeface="Times New Roman" panose="02020603050405020304" pitchFamily="18" charset="0"/>
              </a:rPr>
              <a:t>ICP 9, its mainly divided and developed as two sections:</a:t>
            </a:r>
          </a:p>
          <a:p>
            <a:pPr marL="800100" marR="3640455" lvl="1" indent="-342900">
              <a:lnSpc>
                <a:spcPct val="161000"/>
              </a:lnSpc>
              <a:spcAft>
                <a:spcPts val="10"/>
              </a:spcAft>
              <a:buFont typeface="+mj-lt"/>
              <a:buAutoNum type="arabicParenR"/>
            </a:pPr>
            <a:r>
              <a:rPr lang="en-US" dirty="0" smtClean="0">
                <a:solidFill>
                  <a:srgbClr val="000000"/>
                </a:solidFill>
                <a:latin typeface="Times New Roman" panose="02020603050405020304" pitchFamily="18" charset="0"/>
                <a:ea typeface="Times New Roman" panose="02020603050405020304" pitchFamily="18" charset="0"/>
              </a:rPr>
              <a:t>Homepage</a:t>
            </a:r>
          </a:p>
          <a:p>
            <a:pPr marL="800100" marR="3640455" lvl="1" indent="-342900">
              <a:lnSpc>
                <a:spcPct val="161000"/>
              </a:lnSpc>
              <a:spcAft>
                <a:spcPts val="10"/>
              </a:spcAft>
              <a:buFont typeface="+mj-lt"/>
              <a:buAutoNum type="arabicParenR"/>
            </a:pPr>
            <a:r>
              <a:rPr lang="en-US" dirty="0" smtClean="0">
                <a:solidFill>
                  <a:srgbClr val="000000"/>
                </a:solidFill>
                <a:latin typeface="Times New Roman" panose="02020603050405020304" pitchFamily="18" charset="0"/>
                <a:ea typeface="Times New Roman" panose="02020603050405020304" pitchFamily="18" charset="0"/>
              </a:rPr>
              <a:t>summary page</a:t>
            </a:r>
          </a:p>
          <a:p>
            <a:pPr marL="6350" marR="3640455" indent="-6350">
              <a:lnSpc>
                <a:spcPct val="161000"/>
              </a:lnSpc>
              <a:spcBef>
                <a:spcPts val="0"/>
              </a:spcBef>
              <a:spcAft>
                <a:spcPts val="10"/>
              </a:spcAft>
            </a:pPr>
            <a:r>
              <a:rPr lang="en-US" dirty="0" smtClean="0">
                <a:solidFill>
                  <a:srgbClr val="000000"/>
                </a:solidFill>
                <a:latin typeface="Times New Roman" panose="02020603050405020304" pitchFamily="18" charset="0"/>
                <a:ea typeface="Times New Roman" panose="02020603050405020304" pitchFamily="18" charset="0"/>
              </a:rPr>
              <a:t>Features </a:t>
            </a:r>
            <a:r>
              <a:rPr lang="en-US" dirty="0">
                <a:solidFill>
                  <a:srgbClr val="000000"/>
                </a:solidFill>
                <a:latin typeface="Times New Roman" panose="02020603050405020304" pitchFamily="18" charset="0"/>
                <a:ea typeface="Times New Roman" panose="02020603050405020304" pitchFamily="18" charset="0"/>
              </a:rPr>
              <a:t>we added are: </a:t>
            </a:r>
          </a:p>
          <a:p>
            <a:pPr marL="342900" marR="0" lvl="0" indent="-342900" fontAlgn="base">
              <a:lnSpc>
                <a:spcPct val="107000"/>
              </a:lnSpc>
              <a:spcBef>
                <a:spcPts val="0"/>
              </a:spcBef>
              <a:spcAft>
                <a:spcPts val="10"/>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Submit button, pizza type, quantity, text field, and checkboxes </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are included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 the main page of our application. </a:t>
            </a:r>
          </a:p>
          <a:p>
            <a:pPr marL="342900" marR="0" lvl="0" indent="-342900" fontAlgn="base">
              <a:lnSpc>
                <a:spcPct val="107000"/>
              </a:lnSpc>
              <a:spcBef>
                <a:spcPts val="0"/>
              </a:spcBef>
              <a:spcAft>
                <a:spcPts val="35"/>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Button to place an order. </a:t>
            </a:r>
          </a:p>
          <a:p>
            <a:pPr marL="342900" marR="0" lvl="0" indent="-342900" fontAlgn="base">
              <a:lnSpc>
                <a:spcPct val="107000"/>
              </a:lnSpc>
              <a:spcBef>
                <a:spcPts val="0"/>
              </a:spcBef>
              <a:spcAft>
                <a:spcPts val="25"/>
              </a:spcAft>
              <a:buClr>
                <a:srgbClr val="000000"/>
              </a:buClr>
              <a:buSzPts val="1200"/>
              <a:buFont typeface="Symbol" panose="05050102010706020507" pitchFamily="18" charset="2"/>
              <a:buChar char="-"/>
            </a:pP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Summary button to view the order details. </a:t>
            </a:r>
          </a:p>
          <a:p>
            <a:pPr marL="342900" marR="0" lvl="0" indent="-342900" fontAlgn="base">
              <a:lnSpc>
                <a:spcPct val="107000"/>
              </a:lnSpc>
              <a:spcBef>
                <a:spcPts val="0"/>
              </a:spcBef>
              <a:spcAft>
                <a:spcPts val="760"/>
              </a:spcAft>
              <a:buClr>
                <a:srgbClr val="000000"/>
              </a:buClr>
              <a:buSzPts val="1200"/>
              <a:buFont typeface="Symbol" panose="05050102010706020507" pitchFamily="18" charset="2"/>
              <a:buChar char="-"/>
            </a:pPr>
            <a:endPar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R="0" lvl="0" fontAlgn="base">
              <a:lnSpc>
                <a:spcPct val="107000"/>
              </a:lnSpc>
              <a:spcBef>
                <a:spcPts val="0"/>
              </a:spcBef>
              <a:spcAft>
                <a:spcPts val="760"/>
              </a:spcAft>
              <a:buClr>
                <a:srgbClr val="000000"/>
              </a:buClr>
              <a:buSzPts val="1200"/>
            </a:pP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And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main feature with our application is that we can </a:t>
            </a:r>
            <a:r>
              <a:rPr lang="en-US"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share the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order details externally with the order button itself. </a:t>
            </a:r>
          </a:p>
        </p:txBody>
      </p:sp>
    </p:spTree>
    <p:extLst>
      <p:ext uri="{BB962C8B-B14F-4D97-AF65-F5344CB8AC3E}">
        <p14:creationId xmlns:p14="http://schemas.microsoft.com/office/powerpoint/2010/main" val="60738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272" y="1599511"/>
            <a:ext cx="6096000" cy="923330"/>
          </a:xfrm>
          <a:prstGeom prst="rect">
            <a:avLst/>
          </a:prstGeom>
        </p:spPr>
        <p:txBody>
          <a:bodyPr>
            <a:spAutoFit/>
          </a:bodyPr>
          <a:lstStyle/>
          <a:p>
            <a:r>
              <a:rPr lang="en-US" dirty="0">
                <a:solidFill>
                  <a:srgbClr val="000000"/>
                </a:solidFill>
                <a:latin typeface="Times New Roman" panose="02020603050405020304" pitchFamily="18" charset="0"/>
                <a:ea typeface="Times New Roman" panose="02020603050405020304" pitchFamily="18" charset="0"/>
              </a:rPr>
              <a:t>Here we have written the code to get the input from the user and also the added extra items to the order and calculated the total price finally</a:t>
            </a:r>
            <a:endParaRPr lang="en-US" dirty="0"/>
          </a:p>
        </p:txBody>
      </p:sp>
      <p:pic>
        <p:nvPicPr>
          <p:cNvPr id="3" name="Picture 2"/>
          <p:cNvPicPr/>
          <p:nvPr/>
        </p:nvPicPr>
        <p:blipFill rotWithShape="1">
          <a:blip r:embed="rId2"/>
          <a:srcRect r="31006" b="13157"/>
          <a:stretch/>
        </p:blipFill>
        <p:spPr>
          <a:xfrm>
            <a:off x="7148948" y="741095"/>
            <a:ext cx="4033088" cy="2677016"/>
          </a:xfrm>
          <a:prstGeom prst="rect">
            <a:avLst/>
          </a:prstGeom>
        </p:spPr>
      </p:pic>
      <p:sp>
        <p:nvSpPr>
          <p:cNvPr id="4" name="Rectangle 3"/>
          <p:cNvSpPr/>
          <p:nvPr/>
        </p:nvSpPr>
        <p:spPr>
          <a:xfrm>
            <a:off x="397166" y="3904471"/>
            <a:ext cx="6096000" cy="1277786"/>
          </a:xfrm>
          <a:prstGeom prst="rect">
            <a:avLst/>
          </a:prstGeom>
        </p:spPr>
        <p:txBody>
          <a:bodyPr>
            <a:spAutoFit/>
          </a:bodyPr>
          <a:lstStyle/>
          <a:p>
            <a:pPr marL="234315" marR="0" indent="-6350">
              <a:lnSpc>
                <a:spcPct val="107000"/>
              </a:lnSpc>
              <a:spcBef>
                <a:spcPts val="0"/>
              </a:spcBef>
              <a:spcAft>
                <a:spcPts val="760"/>
              </a:spcAft>
            </a:pPr>
            <a:r>
              <a:rPr lang="en-US" dirty="0" smtClean="0">
                <a:solidFill>
                  <a:srgbClr val="000000"/>
                </a:solidFill>
                <a:latin typeface="Times New Roman" panose="02020603050405020304" pitchFamily="18" charset="0"/>
                <a:ea typeface="Times New Roman" panose="02020603050405020304" pitchFamily="18" charset="0"/>
              </a:rPr>
              <a:t>this </a:t>
            </a:r>
            <a:r>
              <a:rPr lang="en-US" dirty="0">
                <a:solidFill>
                  <a:srgbClr val="000000"/>
                </a:solidFill>
                <a:latin typeface="Times New Roman" panose="02020603050405020304" pitchFamily="18" charset="0"/>
                <a:ea typeface="Times New Roman" panose="02020603050405020304" pitchFamily="18" charset="0"/>
              </a:rPr>
              <a:t>snippet code written using java programming language to store the order details or summary message which can be shared externally via any platform like messaging app, email, etc. </a:t>
            </a:r>
            <a:r>
              <a:rPr lang="en-US" dirty="0" smtClean="0">
                <a:solidFill>
                  <a:srgbClr val="000000"/>
                </a:solidFill>
                <a:latin typeface="Times New Roman" panose="02020603050405020304" pitchFamily="18" charset="0"/>
                <a:ea typeface="Times New Roman" panose="02020603050405020304" pitchFamily="18" charset="0"/>
              </a:rPr>
              <a:t>and this message is also stored on summary page.</a:t>
            </a:r>
            <a:endParaRPr lang="en-US" dirty="0">
              <a:solidFill>
                <a:srgbClr val="000000"/>
              </a:solidFill>
              <a:latin typeface="Times New Roman" panose="02020603050405020304" pitchFamily="18" charset="0"/>
              <a:ea typeface="Times New Roman" panose="02020603050405020304" pitchFamily="18" charset="0"/>
            </a:endParaRPr>
          </a:p>
        </p:txBody>
      </p:sp>
      <p:pic>
        <p:nvPicPr>
          <p:cNvPr id="5" name="Picture 4"/>
          <p:cNvPicPr/>
          <p:nvPr/>
        </p:nvPicPr>
        <p:blipFill rotWithShape="1">
          <a:blip r:embed="rId3"/>
          <a:srcRect r="25365" b="12924"/>
          <a:stretch/>
        </p:blipFill>
        <p:spPr>
          <a:xfrm>
            <a:off x="6493166" y="3464621"/>
            <a:ext cx="3887697" cy="2659416"/>
          </a:xfrm>
          <a:prstGeom prst="rect">
            <a:avLst/>
          </a:prstGeom>
        </p:spPr>
      </p:pic>
    </p:spTree>
    <p:extLst>
      <p:ext uri="{BB962C8B-B14F-4D97-AF65-F5344CB8AC3E}">
        <p14:creationId xmlns:p14="http://schemas.microsoft.com/office/powerpoint/2010/main" val="172044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11109" y="877455"/>
            <a:ext cx="2044527" cy="3854305"/>
          </a:xfrm>
          <a:prstGeom prst="rect">
            <a:avLst/>
          </a:prstGeom>
        </p:spPr>
      </p:pic>
      <p:sp>
        <p:nvSpPr>
          <p:cNvPr id="3" name="TextBox 2"/>
          <p:cNvSpPr txBox="1"/>
          <p:nvPr/>
        </p:nvSpPr>
        <p:spPr>
          <a:xfrm>
            <a:off x="711201" y="5018583"/>
            <a:ext cx="8432800" cy="1200329"/>
          </a:xfrm>
          <a:prstGeom prst="rect">
            <a:avLst/>
          </a:prstGeom>
          <a:noFill/>
        </p:spPr>
        <p:txBody>
          <a:bodyPr wrap="square" rtlCol="0">
            <a:spAutoFit/>
          </a:bodyPr>
          <a:lstStyle/>
          <a:p>
            <a:r>
              <a:rPr lang="en-US" dirty="0"/>
              <a:t>Finally we run our application by installing the </a:t>
            </a:r>
            <a:r>
              <a:rPr lang="en-US" dirty="0" err="1"/>
              <a:t>apk</a:t>
            </a:r>
            <a:r>
              <a:rPr lang="en-US" dirty="0"/>
              <a:t> version on our desired device. </a:t>
            </a:r>
            <a:r>
              <a:rPr lang="en-US" dirty="0" smtClean="0"/>
              <a:t>above </a:t>
            </a:r>
            <a:r>
              <a:rPr lang="en-US" dirty="0"/>
              <a:t>is the Output of our app’s homepage view where there is an input field, toppings as an </a:t>
            </a:r>
            <a:r>
              <a:rPr lang="en-US" dirty="0" err="1"/>
              <a:t>additionals</a:t>
            </a:r>
            <a:r>
              <a:rPr lang="en-US" dirty="0"/>
              <a:t> to be added and two </a:t>
            </a:r>
            <a:r>
              <a:rPr lang="en-US" dirty="0" smtClean="0"/>
              <a:t>buttons and summary page and sample message sent externally.</a:t>
            </a:r>
            <a:endParaRPr lang="en-US" sz="25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18836" y="406391"/>
            <a:ext cx="2244436"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Outputs:</a:t>
            </a:r>
            <a:endParaRPr lang="en-US" sz="25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3832455" y="877455"/>
            <a:ext cx="1977217" cy="3854305"/>
          </a:xfrm>
          <a:prstGeom prst="rect">
            <a:avLst/>
          </a:prstGeom>
        </p:spPr>
      </p:pic>
      <p:pic>
        <p:nvPicPr>
          <p:cNvPr id="6" name="Picture 5"/>
          <p:cNvPicPr/>
          <p:nvPr/>
        </p:nvPicPr>
        <p:blipFill rotWithShape="1">
          <a:blip r:embed="rId4"/>
          <a:srcRect l="-1" t="49979" r="-420" b="282"/>
          <a:stretch/>
        </p:blipFill>
        <p:spPr>
          <a:xfrm>
            <a:off x="6686491" y="2829069"/>
            <a:ext cx="2207317" cy="1902691"/>
          </a:xfrm>
          <a:prstGeom prst="rect">
            <a:avLst/>
          </a:prstGeom>
        </p:spPr>
      </p:pic>
    </p:spTree>
    <p:extLst>
      <p:ext uri="{BB962C8B-B14F-4D97-AF65-F5344CB8AC3E}">
        <p14:creationId xmlns:p14="http://schemas.microsoft.com/office/powerpoint/2010/main" val="2273268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1637" y="600364"/>
            <a:ext cx="4211782" cy="477054"/>
          </a:xfrm>
          <a:prstGeom prst="rect">
            <a:avLst/>
          </a:prstGeom>
          <a:noFill/>
        </p:spPr>
        <p:txBody>
          <a:bodyPr wrap="square" rtlCol="0">
            <a:spAutoFit/>
          </a:bodyPr>
          <a:lstStyle/>
          <a:p>
            <a:r>
              <a:rPr lang="en-US" sz="2500" b="1" dirty="0" smtClean="0">
                <a:latin typeface="Times New Roman" panose="02020603050405020304" pitchFamily="18" charset="0"/>
                <a:cs typeface="Times New Roman" panose="02020603050405020304" pitchFamily="18" charset="0"/>
              </a:rPr>
              <a:t>Text-To-Speech Application </a:t>
            </a:r>
            <a:endParaRPr lang="en-US" sz="25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01963" y="1077418"/>
            <a:ext cx="10640291"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this </a:t>
            </a:r>
            <a:r>
              <a:rPr lang="en-US" dirty="0" smtClean="0">
                <a:latin typeface="Times New Roman" panose="02020603050405020304" pitchFamily="18" charset="0"/>
                <a:cs typeface="Times New Roman" panose="02020603050405020304" pitchFamily="18" charset="0"/>
              </a:rPr>
              <a:t>ICP 11, </a:t>
            </a:r>
            <a:r>
              <a:rPr lang="en-US" dirty="0">
                <a:latin typeface="Times New Roman" panose="02020603050405020304" pitchFamily="18" charset="0"/>
                <a:cs typeface="Times New Roman" panose="02020603050405020304" pitchFamily="18" charset="0"/>
              </a:rPr>
              <a:t>we are going to utilize android studio, java programming, xml languages for mobile application development, To create an app with Text-to-Speech functionality which convert the text that is entered on the field into speech using android studio. </a:t>
            </a:r>
          </a:p>
        </p:txBody>
      </p:sp>
      <p:sp>
        <p:nvSpPr>
          <p:cNvPr id="4" name="Rectangle 3"/>
          <p:cNvSpPr/>
          <p:nvPr/>
        </p:nvSpPr>
        <p:spPr>
          <a:xfrm>
            <a:off x="701963" y="2154636"/>
            <a:ext cx="9707419"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First, Created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button &amp; </a:t>
            </a:r>
            <a:r>
              <a:rPr lang="en-US" dirty="0" err="1">
                <a:latin typeface="Times New Roman" panose="02020603050405020304" pitchFamily="18" charset="0"/>
                <a:cs typeface="Times New Roman" panose="02020603050405020304" pitchFamily="18" charset="0"/>
              </a:rPr>
              <a:t>EditText</a:t>
            </a:r>
            <a:r>
              <a:rPr lang="en-US" dirty="0">
                <a:latin typeface="Times New Roman" panose="02020603050405020304" pitchFamily="18" charset="0"/>
                <a:cs typeface="Times New Roman" panose="02020603050405020304" pitchFamily="18" charset="0"/>
              </a:rPr>
              <a:t> fields in android manifest.xml file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Text-to-Speech capabilities to turn text into speech): MainActivity.java</a:t>
            </a:r>
          </a:p>
        </p:txBody>
      </p:sp>
      <p:pic>
        <p:nvPicPr>
          <p:cNvPr id="5" name="Picture 4"/>
          <p:cNvPicPr>
            <a:picLocks noChangeAspect="1"/>
          </p:cNvPicPr>
          <p:nvPr/>
        </p:nvPicPr>
        <p:blipFill rotWithShape="1">
          <a:blip r:embed="rId2"/>
          <a:srcRect r="9790" b="1082"/>
          <a:stretch/>
        </p:blipFill>
        <p:spPr>
          <a:xfrm>
            <a:off x="341737" y="3171903"/>
            <a:ext cx="3574473" cy="2404678"/>
          </a:xfrm>
          <a:prstGeom prst="rect">
            <a:avLst/>
          </a:prstGeom>
        </p:spPr>
      </p:pic>
      <p:pic>
        <p:nvPicPr>
          <p:cNvPr id="6" name="Picture 5"/>
          <p:cNvPicPr>
            <a:picLocks noChangeAspect="1"/>
          </p:cNvPicPr>
          <p:nvPr/>
        </p:nvPicPr>
        <p:blipFill>
          <a:blip r:embed="rId3"/>
          <a:stretch>
            <a:fillRect/>
          </a:stretch>
        </p:blipFill>
        <p:spPr>
          <a:xfrm>
            <a:off x="4156357" y="3259900"/>
            <a:ext cx="3570642" cy="2316681"/>
          </a:xfrm>
          <a:prstGeom prst="rect">
            <a:avLst/>
          </a:prstGeom>
        </p:spPr>
      </p:pic>
      <p:pic>
        <p:nvPicPr>
          <p:cNvPr id="7" name="Picture 6"/>
          <p:cNvPicPr>
            <a:picLocks noChangeAspect="1"/>
          </p:cNvPicPr>
          <p:nvPr/>
        </p:nvPicPr>
        <p:blipFill>
          <a:blip r:embed="rId4"/>
          <a:stretch>
            <a:fillRect/>
          </a:stretch>
        </p:blipFill>
        <p:spPr>
          <a:xfrm>
            <a:off x="7939438" y="3205285"/>
            <a:ext cx="3818447" cy="2407706"/>
          </a:xfrm>
          <a:prstGeom prst="rect">
            <a:avLst/>
          </a:prstGeom>
        </p:spPr>
      </p:pic>
    </p:spTree>
    <p:extLst>
      <p:ext uri="{BB962C8B-B14F-4D97-AF65-F5344CB8AC3E}">
        <p14:creationId xmlns:p14="http://schemas.microsoft.com/office/powerpoint/2010/main" val="2026172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UMKC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obile_Lesson6_ST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1492</TotalTime>
  <Words>754</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Arial</vt:lpstr>
      <vt:lpstr>Calibri</vt:lpstr>
      <vt:lpstr>Cambria</vt:lpstr>
      <vt:lpstr>Helvetica</vt:lpstr>
      <vt:lpstr>Symbol</vt:lpstr>
      <vt:lpstr>Times New Roman</vt:lpstr>
      <vt:lpstr>Trebuchet MS</vt:lpstr>
      <vt:lpstr>Wingdings 3</vt:lpstr>
      <vt:lpstr>Facet</vt:lpstr>
      <vt:lpstr>UMKC_PPT</vt:lpstr>
      <vt:lpstr>Custom Design</vt:lpstr>
      <vt:lpstr>Mobile_Lesson6_STT</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Avinash Reddy</dc:creator>
  <cp:lastModifiedBy>T. Avinash Reddy</cp:lastModifiedBy>
  <cp:revision>73</cp:revision>
  <dcterms:created xsi:type="dcterms:W3CDTF">2022-02-14T15:53:42Z</dcterms:created>
  <dcterms:modified xsi:type="dcterms:W3CDTF">2022-04-27T01:06:37Z</dcterms:modified>
</cp:coreProperties>
</file>