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3C9459-D87A-4F86-9BEE-3B408F6970BD}">
  <a:tblStyle styleId="{AA3C9459-D87A-4F86-9BEE-3B408F6970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c6dc29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cc6dc29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cc6dc29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cc6dc29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cbdaf19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cbdaf19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bdaf19d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bdaf19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cbdaf19d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cbdaf19d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cbdaf19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cbdaf19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cbdaf19d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cbdaf19d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cbdaf19d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cbdaf19d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cbdaf19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cbdaf19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cbdaf19d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cbdaf19d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c14142e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c14142e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cbdaf19d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cbdaf19d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cde5e403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cde5e403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cbdaf19d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cbdaf19d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cbdaf19d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cbdaf19d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cbdaf19d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cbdaf19d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cbdaf19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cbdaf19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ca5a0ec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ca5a0ec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d370a7f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d370a7f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d370a7f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d370a7f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cbdaf19d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cbdaf19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e2bf27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e2bf27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a5a0ec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a5a0ec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d370a7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d370a7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cc6dc2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cc6dc2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c6dc29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cc6dc29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14142e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14142e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c6dc29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c6dc29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cc6dc298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cc6dc29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cbdaf19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cbdaf19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medium.com/datadriveninvestor/reinforcement-learning-an-interactive-learning-b1fa29166fc8" TargetMode="External"/><Relationship Id="rId4" Type="http://schemas.openxmlformats.org/officeDocument/2006/relationships/hyperlink" Target="https://medium.com/datadriveninvestor/reinforcement-learning-an-interactive-learning-b1fa29166fc8" TargetMode="External"/><Relationship Id="rId5" Type="http://schemas.openxmlformats.org/officeDocument/2006/relationships/hyperlink" Target="https://d2k9g1efyej86q.cloudfront.net/" TargetMode="External"/><Relationship Id="rId6" Type="http://schemas.openxmlformats.org/officeDocument/2006/relationships/hyperlink" Target="https://d2k9g1efyej86q.cloudfront.net/" TargetMode="External"/><Relationship Id="rId7" Type="http://schemas.openxmlformats.org/officeDocument/2006/relationships/hyperlink" Target="https://d2k9g1efyej86q.cloudfront.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2k9g1efyej86q.cloudfront.net/" TargetMode="External"/><Relationship Id="rId4" Type="http://schemas.openxmlformats.org/officeDocument/2006/relationships/hyperlink" Target="https://d2k9g1efyej86q.cloudfront.net/" TargetMode="External"/><Relationship Id="rId5" Type="http://schemas.openxmlformats.org/officeDocument/2006/relationships/hyperlink" Target="https://d2k9g1efyej86q.cloudfront.net/" TargetMode="External"/><Relationship Id="rId6" Type="http://schemas.openxmlformats.org/officeDocument/2006/relationships/hyperlink" Target="https://d2k9g1efyej86q.cloudfront.net/" TargetMode="External"/><Relationship Id="rId7" Type="http://schemas.openxmlformats.org/officeDocument/2006/relationships/hyperlink" Target="https://d2k9g1efyej86q.cloudfront.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2k9g1efyej86q.cloudfront.net/" TargetMode="External"/><Relationship Id="rId4" Type="http://schemas.openxmlformats.org/officeDocument/2006/relationships/hyperlink" Target="https://d2k9g1efyej86q.cloudfront.net/" TargetMode="External"/><Relationship Id="rId5" Type="http://schemas.openxmlformats.org/officeDocument/2006/relationships/hyperlink" Target="https://deeplizard.com/learn/video/wrBUkpiRvCA" TargetMode="External"/><Relationship Id="rId6" Type="http://schemas.openxmlformats.org/officeDocument/2006/relationships/hyperlink" Target="https://pytorch.org/tutorials/intermediate/reinforcement_q_learning.html" TargetMode="External"/><Relationship Id="rId7" Type="http://schemas.openxmlformats.org/officeDocument/2006/relationships/hyperlink" Target="https://www.tensorflow.org/agents/tutorials/0_intro_r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medium.com/datadriveninvestor/reinforcement-learning-an-interactive-learning-b1fa29166fc8" TargetMode="External"/><Relationship Id="rId4" Type="http://schemas.openxmlformats.org/officeDocument/2006/relationships/hyperlink" Target="https://aws.amazon.com/deepracer/getting-started/" TargetMode="External"/><Relationship Id="rId10" Type="http://schemas.openxmlformats.org/officeDocument/2006/relationships/hyperlink" Target="https://www.tensorflow.org/agents/tutorials/0_intro_rl" TargetMode="External"/><Relationship Id="rId9" Type="http://schemas.openxmlformats.org/officeDocument/2006/relationships/hyperlink" Target="https://pytorch.org/tutorials/intermediate/reinforcement_q_learning.html" TargetMode="External"/><Relationship Id="rId5" Type="http://schemas.openxmlformats.org/officeDocument/2006/relationships/hyperlink" Target="https://d2k9g1efyej86q.cloudfront.net/" TargetMode="External"/><Relationship Id="rId6" Type="http://schemas.openxmlformats.org/officeDocument/2006/relationships/hyperlink" Target="https://docs.aws.amazon.com/deepracer/latest/developerguide/what-is-deepracer.html" TargetMode="External"/><Relationship Id="rId7" Type="http://schemas.openxmlformats.org/officeDocument/2006/relationships/hyperlink" Target="https://arxiv.org/pdf/1312.5602.pdf" TargetMode="External"/><Relationship Id="rId8" Type="http://schemas.openxmlformats.org/officeDocument/2006/relationships/hyperlink" Target="https://deeplizard.com/learn/video/wrBUkpiRv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Q Network (DQN)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Avinash Ronanki (11012520)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63075" y="65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a:t>
            </a:r>
            <a:endParaRPr/>
          </a:p>
        </p:txBody>
      </p:sp>
      <p:sp>
        <p:nvSpPr>
          <p:cNvPr id="165" name="Google Shape;165;p22"/>
          <p:cNvSpPr txBox="1"/>
          <p:nvPr>
            <p:ph idx="1" type="body"/>
          </p:nvPr>
        </p:nvSpPr>
        <p:spPr>
          <a:xfrm>
            <a:off x="607775" y="1514750"/>
            <a:ext cx="7688700" cy="27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A </a:t>
            </a:r>
            <a:r>
              <a:rPr b="1" i="1" lang="en" sz="1200">
                <a:solidFill>
                  <a:srgbClr val="000000"/>
                </a:solidFill>
                <a:latin typeface="Arial"/>
                <a:ea typeface="Arial"/>
                <a:cs typeface="Arial"/>
                <a:sym typeface="Arial"/>
              </a:rPr>
              <a:t>state</a:t>
            </a:r>
            <a:r>
              <a:rPr lang="en" sz="1200">
                <a:solidFill>
                  <a:srgbClr val="000000"/>
                </a:solidFill>
                <a:latin typeface="Arial"/>
                <a:ea typeface="Arial"/>
                <a:cs typeface="Arial"/>
                <a:sym typeface="Arial"/>
              </a:rPr>
              <a:t> represents a snapshot of the environment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 agent is in at a point in time</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6" name="Google Shape;166;p22"/>
          <p:cNvPicPr preferRelativeResize="0"/>
          <p:nvPr/>
        </p:nvPicPr>
        <p:blipFill>
          <a:blip r:embed="rId3">
            <a:alphaModFix/>
          </a:blip>
          <a:stretch>
            <a:fillRect/>
          </a:stretch>
        </p:blipFill>
        <p:spPr>
          <a:xfrm>
            <a:off x="5297298" y="1859998"/>
            <a:ext cx="3361178" cy="2420750"/>
          </a:xfrm>
          <a:prstGeom prst="rect">
            <a:avLst/>
          </a:prstGeom>
          <a:noFill/>
          <a:ln>
            <a:noFill/>
          </a:ln>
        </p:spPr>
      </p:pic>
      <p:sp>
        <p:nvSpPr>
          <p:cNvPr id="167" name="Google Shape;167;p22"/>
          <p:cNvSpPr txBox="1"/>
          <p:nvPr/>
        </p:nvSpPr>
        <p:spPr>
          <a:xfrm>
            <a:off x="6436625" y="4378000"/>
            <a:ext cx="31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[6]</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63550" y="58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a:t>
            </a:r>
            <a:r>
              <a:rPr lang="en"/>
              <a:t> </a:t>
            </a:r>
            <a:endParaRPr/>
          </a:p>
        </p:txBody>
      </p:sp>
      <p:sp>
        <p:nvSpPr>
          <p:cNvPr id="173" name="Google Shape;173;p23"/>
          <p:cNvSpPr txBox="1"/>
          <p:nvPr>
            <p:ph idx="1" type="body"/>
          </p:nvPr>
        </p:nvSpPr>
        <p:spPr>
          <a:xfrm>
            <a:off x="464575" y="1370950"/>
            <a:ext cx="7951800" cy="36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3"/>
          <p:cNvPicPr preferRelativeResize="0"/>
          <p:nvPr/>
        </p:nvPicPr>
        <p:blipFill>
          <a:blip r:embed="rId3">
            <a:alphaModFix/>
          </a:blip>
          <a:stretch>
            <a:fillRect/>
          </a:stretch>
        </p:blipFill>
        <p:spPr>
          <a:xfrm>
            <a:off x="3883000" y="1247700"/>
            <a:ext cx="4533375" cy="3495375"/>
          </a:xfrm>
          <a:prstGeom prst="rect">
            <a:avLst/>
          </a:prstGeom>
          <a:noFill/>
          <a:ln>
            <a:noFill/>
          </a:ln>
        </p:spPr>
      </p:pic>
      <p:sp>
        <p:nvSpPr>
          <p:cNvPr id="175" name="Google Shape;175;p23"/>
          <p:cNvSpPr txBox="1"/>
          <p:nvPr/>
        </p:nvSpPr>
        <p:spPr>
          <a:xfrm>
            <a:off x="563550" y="1924650"/>
            <a:ext cx="30774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62626"/>
                </a:solidFill>
                <a:highlight>
                  <a:srgbClr val="FFFFFF"/>
                </a:highlight>
              </a:rPr>
              <a:t>Environment:</a:t>
            </a:r>
            <a:r>
              <a:rPr lang="en" sz="1200">
                <a:solidFill>
                  <a:srgbClr val="262626"/>
                </a:solidFill>
                <a:highlight>
                  <a:srgbClr val="FFFFFF"/>
                </a:highlight>
              </a:rPr>
              <a:t> The world that an agent interacts with and learns from.</a:t>
            </a:r>
            <a:endParaRPr sz="1200">
              <a:solidFill>
                <a:srgbClr val="262626"/>
              </a:solidFill>
              <a:highlight>
                <a:srgbClr val="FFFFFF"/>
              </a:highlight>
            </a:endParaRPr>
          </a:p>
          <a:p>
            <a:pPr indent="0" lvl="0" marL="0" rtl="0" algn="l">
              <a:lnSpc>
                <a:spcPct val="115000"/>
              </a:lnSpc>
              <a:spcBef>
                <a:spcPts val="0"/>
              </a:spcBef>
              <a:spcAft>
                <a:spcPts val="0"/>
              </a:spcAft>
              <a:buNone/>
            </a:pPr>
            <a:r>
              <a:t/>
            </a:r>
            <a:endParaRPr sz="1200">
              <a:solidFill>
                <a:srgbClr val="262626"/>
              </a:solidFill>
              <a:highlight>
                <a:srgbClr val="FFFFFF"/>
              </a:highlight>
            </a:endParaRPr>
          </a:p>
          <a:p>
            <a:pPr indent="0" lvl="0" marL="0" rtl="0" algn="l">
              <a:lnSpc>
                <a:spcPct val="115000"/>
              </a:lnSpc>
              <a:spcBef>
                <a:spcPts val="0"/>
              </a:spcBef>
              <a:spcAft>
                <a:spcPts val="0"/>
              </a:spcAft>
              <a:buNone/>
            </a:pPr>
            <a:r>
              <a:t/>
            </a:r>
            <a:endParaRPr sz="1200">
              <a:solidFill>
                <a:srgbClr val="262626"/>
              </a:solidFill>
              <a:highlight>
                <a:srgbClr val="FFFFFF"/>
              </a:highlight>
            </a:endParaRPr>
          </a:p>
          <a:p>
            <a:pPr indent="0" lvl="0" marL="0" rtl="0" algn="l">
              <a:lnSpc>
                <a:spcPct val="115000"/>
              </a:lnSpc>
              <a:spcBef>
                <a:spcPts val="0"/>
              </a:spcBef>
              <a:spcAft>
                <a:spcPts val="0"/>
              </a:spcAft>
              <a:buNone/>
            </a:pPr>
            <a:r>
              <a:rPr b="1" lang="en" sz="1200"/>
              <a:t>Gym</a:t>
            </a:r>
            <a:r>
              <a:rPr lang="en" sz="1200"/>
              <a:t> is a toolkit for developing and comparing reinforcement learning algorithms</a:t>
            </a:r>
            <a:endParaRPr sz="1200"/>
          </a:p>
          <a:p>
            <a:pPr indent="0" lvl="0" marL="0" rtl="0" algn="l">
              <a:lnSpc>
                <a:spcPct val="115000"/>
              </a:lnSpc>
              <a:spcBef>
                <a:spcPts val="0"/>
              </a:spcBef>
              <a:spcAft>
                <a:spcPts val="0"/>
              </a:spcAft>
              <a:buNone/>
            </a:pPr>
            <a:r>
              <a:t/>
            </a:r>
            <a:endParaRPr sz="1200">
              <a:solidFill>
                <a:srgbClr val="262626"/>
              </a:solidFill>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
        <p:nvSpPr>
          <p:cNvPr id="176" name="Google Shape;176;p23"/>
          <p:cNvSpPr txBox="1"/>
          <p:nvPr/>
        </p:nvSpPr>
        <p:spPr>
          <a:xfrm>
            <a:off x="5409525" y="4743075"/>
            <a:ext cx="28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[7]</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574600" y="57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a:t>
            </a:r>
            <a:endParaRPr/>
          </a:p>
        </p:txBody>
      </p:sp>
      <p:sp>
        <p:nvSpPr>
          <p:cNvPr id="182" name="Google Shape;182;p24"/>
          <p:cNvSpPr txBox="1"/>
          <p:nvPr>
            <p:ph idx="1" type="body"/>
          </p:nvPr>
        </p:nvSpPr>
        <p:spPr>
          <a:xfrm>
            <a:off x="574600" y="1441200"/>
            <a:ext cx="7688700" cy="31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 </a:t>
            </a:r>
            <a:r>
              <a:rPr b="1" i="1" lang="en" sz="1200">
                <a:solidFill>
                  <a:srgbClr val="000000"/>
                </a:solidFill>
                <a:latin typeface="Arial"/>
                <a:ea typeface="Arial"/>
                <a:cs typeface="Arial"/>
                <a:sym typeface="Arial"/>
              </a:rPr>
              <a:t>reward</a:t>
            </a:r>
            <a:r>
              <a:rPr lang="en" sz="1200">
                <a:solidFill>
                  <a:srgbClr val="000000"/>
                </a:solidFill>
                <a:latin typeface="Arial"/>
                <a:ea typeface="Arial"/>
                <a:cs typeface="Arial"/>
                <a:sym typeface="Arial"/>
              </a:rPr>
              <a:t> is the score given as feedback to the agent when it takes an action in a given state.</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83" name="Google Shape;183;p24"/>
          <p:cNvPicPr preferRelativeResize="0"/>
          <p:nvPr/>
        </p:nvPicPr>
        <p:blipFill>
          <a:blip r:embed="rId3">
            <a:alphaModFix/>
          </a:blip>
          <a:stretch>
            <a:fillRect/>
          </a:stretch>
        </p:blipFill>
        <p:spPr>
          <a:xfrm>
            <a:off x="2606201" y="2090875"/>
            <a:ext cx="5657100" cy="2676525"/>
          </a:xfrm>
          <a:prstGeom prst="rect">
            <a:avLst/>
          </a:prstGeom>
          <a:noFill/>
          <a:ln>
            <a:noFill/>
          </a:ln>
        </p:spPr>
      </p:pic>
      <p:sp>
        <p:nvSpPr>
          <p:cNvPr id="184" name="Google Shape;184;p24"/>
          <p:cNvSpPr txBox="1"/>
          <p:nvPr/>
        </p:nvSpPr>
        <p:spPr>
          <a:xfrm>
            <a:off x="4723175" y="4767400"/>
            <a:ext cx="26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[8]</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497150" y="610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Episode </a:t>
            </a:r>
            <a:endParaRPr/>
          </a:p>
        </p:txBody>
      </p:sp>
      <p:sp>
        <p:nvSpPr>
          <p:cNvPr id="190" name="Google Shape;190;p25"/>
          <p:cNvSpPr txBox="1"/>
          <p:nvPr>
            <p:ph idx="1" type="body"/>
          </p:nvPr>
        </p:nvSpPr>
        <p:spPr>
          <a:xfrm>
            <a:off x="596700" y="1376800"/>
            <a:ext cx="7688700" cy="33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vehicle will start by exploring the grid until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it moves out of bounds or reaches the destination.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In this episode, the vehicle accumulates a</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total reward of </a:t>
            </a:r>
            <a:r>
              <a:rPr b="1" lang="en" sz="1200">
                <a:solidFill>
                  <a:srgbClr val="000000"/>
                </a:solidFill>
                <a:latin typeface="Arial"/>
                <a:ea typeface="Arial"/>
                <a:cs typeface="Arial"/>
                <a:sym typeface="Arial"/>
              </a:rPr>
              <a:t>2.2</a:t>
            </a:r>
            <a:r>
              <a:rPr lang="en" sz="1200">
                <a:solidFill>
                  <a:srgbClr val="000000"/>
                </a:solidFill>
                <a:latin typeface="Arial"/>
                <a:ea typeface="Arial"/>
                <a:cs typeface="Arial"/>
                <a:sym typeface="Arial"/>
              </a:rPr>
              <a:t> before reaching a stop state.</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1" name="Google Shape;191;p25"/>
          <p:cNvPicPr preferRelativeResize="0"/>
          <p:nvPr/>
        </p:nvPicPr>
        <p:blipFill>
          <a:blip r:embed="rId3">
            <a:alphaModFix/>
          </a:blip>
          <a:stretch>
            <a:fillRect/>
          </a:stretch>
        </p:blipFill>
        <p:spPr>
          <a:xfrm>
            <a:off x="4274875" y="1724313"/>
            <a:ext cx="4695824" cy="2695575"/>
          </a:xfrm>
          <a:prstGeom prst="rect">
            <a:avLst/>
          </a:prstGeom>
          <a:noFill/>
          <a:ln>
            <a:noFill/>
          </a:ln>
        </p:spPr>
      </p:pic>
      <p:sp>
        <p:nvSpPr>
          <p:cNvPr id="192" name="Google Shape;192;p25"/>
          <p:cNvSpPr txBox="1"/>
          <p:nvPr/>
        </p:nvSpPr>
        <p:spPr>
          <a:xfrm>
            <a:off x="5447400" y="4580775"/>
            <a:ext cx="30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Figure[9]</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583125" y="63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t>
            </a:r>
            <a:r>
              <a:rPr lang="en"/>
              <a:t>Achieve</a:t>
            </a:r>
            <a:r>
              <a:rPr lang="en"/>
              <a:t> Optimal Policy </a:t>
            </a:r>
            <a:endParaRPr/>
          </a:p>
        </p:txBody>
      </p:sp>
      <p:sp>
        <p:nvSpPr>
          <p:cNvPr id="198" name="Google Shape;198;p26"/>
          <p:cNvSpPr txBox="1"/>
          <p:nvPr>
            <p:ph idx="1" type="body"/>
          </p:nvPr>
        </p:nvSpPr>
        <p:spPr>
          <a:xfrm>
            <a:off x="481850" y="1441200"/>
            <a:ext cx="7688700" cy="3420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Central goal of RL is to maximize the Reward. Which is can be achieved </a:t>
            </a:r>
            <a:r>
              <a:rPr lang="en" sz="1400">
                <a:solidFill>
                  <a:srgbClr val="000000"/>
                </a:solidFill>
                <a:latin typeface="Arial"/>
                <a:ea typeface="Arial"/>
                <a:cs typeface="Arial"/>
                <a:sym typeface="Arial"/>
              </a:rPr>
              <a:t>through Optimizing the policy.</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What is a Policy?</a:t>
            </a:r>
            <a:endParaRPr b="1" sz="1400">
              <a:solidFill>
                <a:srgbClr val="000000"/>
              </a:solidFill>
              <a:latin typeface="Arial"/>
              <a:ea typeface="Arial"/>
              <a:cs typeface="Arial"/>
              <a:sym typeface="Arial"/>
            </a:endParaRPr>
          </a:p>
          <a:p>
            <a:pPr indent="0" lvl="0" marL="0" marR="0" rtl="0" algn="l">
              <a:lnSpc>
                <a:spcPct val="115000"/>
              </a:lnSpc>
              <a:spcBef>
                <a:spcPts val="200"/>
              </a:spcBef>
              <a:spcAft>
                <a:spcPts val="0"/>
              </a:spcAft>
              <a:buNone/>
            </a:pPr>
            <a:r>
              <a:rPr lang="en" sz="1400">
                <a:solidFill>
                  <a:srgbClr val="000000"/>
                </a:solidFill>
                <a:latin typeface="Arial"/>
                <a:ea typeface="Arial"/>
                <a:cs typeface="Arial"/>
                <a:sym typeface="Arial"/>
              </a:rPr>
              <a:t>The way of choosing actions in a given environment is know as policy, following are the ways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1.Exploration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2. Exploitation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549350" y="58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a:t>
            </a:r>
            <a:endParaRPr/>
          </a:p>
        </p:txBody>
      </p:sp>
      <p:sp>
        <p:nvSpPr>
          <p:cNvPr id="204" name="Google Shape;204;p27"/>
          <p:cNvSpPr txBox="1"/>
          <p:nvPr>
            <p:ph idx="1" type="body"/>
          </p:nvPr>
        </p:nvSpPr>
        <p:spPr>
          <a:xfrm>
            <a:off x="549350" y="1441200"/>
            <a:ext cx="7936800" cy="352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As the agent gains more and more experience, it learns to stay on the central squares to get higher rewards.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05" name="Google Shape;205;p27"/>
          <p:cNvPicPr preferRelativeResize="0"/>
          <p:nvPr/>
        </p:nvPicPr>
        <p:blipFill>
          <a:blip r:embed="rId3">
            <a:alphaModFix/>
          </a:blip>
          <a:stretch>
            <a:fillRect/>
          </a:stretch>
        </p:blipFill>
        <p:spPr>
          <a:xfrm>
            <a:off x="4076775" y="1979813"/>
            <a:ext cx="4675549" cy="2676525"/>
          </a:xfrm>
          <a:prstGeom prst="rect">
            <a:avLst/>
          </a:prstGeom>
          <a:noFill/>
          <a:ln>
            <a:noFill/>
          </a:ln>
        </p:spPr>
      </p:pic>
      <p:pic>
        <p:nvPicPr>
          <p:cNvPr id="206" name="Google Shape;206;p27"/>
          <p:cNvPicPr preferRelativeResize="0"/>
          <p:nvPr/>
        </p:nvPicPr>
        <p:blipFill>
          <a:blip r:embed="rId4">
            <a:alphaModFix/>
          </a:blip>
          <a:stretch>
            <a:fillRect/>
          </a:stretch>
        </p:blipFill>
        <p:spPr>
          <a:xfrm>
            <a:off x="326325" y="1916575"/>
            <a:ext cx="3511575" cy="2739775"/>
          </a:xfrm>
          <a:prstGeom prst="rect">
            <a:avLst/>
          </a:prstGeom>
          <a:noFill/>
          <a:ln>
            <a:noFill/>
          </a:ln>
        </p:spPr>
      </p:pic>
      <p:sp>
        <p:nvSpPr>
          <p:cNvPr id="207" name="Google Shape;207;p27"/>
          <p:cNvSpPr txBox="1"/>
          <p:nvPr/>
        </p:nvSpPr>
        <p:spPr>
          <a:xfrm>
            <a:off x="3444025" y="4743300"/>
            <a:ext cx="43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[10,11]</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05650" y="564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Exploitation </a:t>
            </a:r>
            <a:endParaRPr/>
          </a:p>
        </p:txBody>
      </p:sp>
      <p:sp>
        <p:nvSpPr>
          <p:cNvPr id="213" name="Google Shape;213;p28"/>
          <p:cNvSpPr txBox="1"/>
          <p:nvPr>
            <p:ph idx="1" type="body"/>
          </p:nvPr>
        </p:nvSpPr>
        <p:spPr>
          <a:xfrm>
            <a:off x="673175" y="1336050"/>
            <a:ext cx="7957500" cy="36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With more experience, the agent gets better and eventually is able to reach the destination reliably.</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14" name="Google Shape;214;p28"/>
          <p:cNvPicPr preferRelativeResize="0"/>
          <p:nvPr/>
        </p:nvPicPr>
        <p:blipFill>
          <a:blip r:embed="rId3">
            <a:alphaModFix/>
          </a:blip>
          <a:stretch>
            <a:fillRect/>
          </a:stretch>
        </p:blipFill>
        <p:spPr>
          <a:xfrm>
            <a:off x="4682023" y="2104025"/>
            <a:ext cx="4263925" cy="2657475"/>
          </a:xfrm>
          <a:prstGeom prst="rect">
            <a:avLst/>
          </a:prstGeom>
          <a:noFill/>
          <a:ln>
            <a:noFill/>
          </a:ln>
        </p:spPr>
      </p:pic>
      <p:pic>
        <p:nvPicPr>
          <p:cNvPr id="215" name="Google Shape;215;p28"/>
          <p:cNvPicPr preferRelativeResize="0"/>
          <p:nvPr/>
        </p:nvPicPr>
        <p:blipFill>
          <a:blip r:embed="rId4">
            <a:alphaModFix/>
          </a:blip>
          <a:stretch>
            <a:fillRect/>
          </a:stretch>
        </p:blipFill>
        <p:spPr>
          <a:xfrm>
            <a:off x="288082" y="2104025"/>
            <a:ext cx="4162816" cy="2657475"/>
          </a:xfrm>
          <a:prstGeom prst="rect">
            <a:avLst/>
          </a:prstGeom>
          <a:noFill/>
          <a:ln>
            <a:noFill/>
          </a:ln>
        </p:spPr>
      </p:pic>
      <p:sp>
        <p:nvSpPr>
          <p:cNvPr id="216" name="Google Shape;216;p28"/>
          <p:cNvSpPr txBox="1"/>
          <p:nvPr/>
        </p:nvSpPr>
        <p:spPr>
          <a:xfrm>
            <a:off x="3640450" y="4761500"/>
            <a:ext cx="44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[12,13]</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549375" y="62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Policy Function </a:t>
            </a:r>
            <a:endParaRPr/>
          </a:p>
        </p:txBody>
      </p:sp>
      <p:sp>
        <p:nvSpPr>
          <p:cNvPr id="222" name="Google Shape;222;p29"/>
          <p:cNvSpPr txBox="1"/>
          <p:nvPr>
            <p:ph idx="1" type="body"/>
          </p:nvPr>
        </p:nvSpPr>
        <p:spPr>
          <a:xfrm>
            <a:off x="508950" y="1340063"/>
            <a:ext cx="8126100" cy="35340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b="1" lang="en" sz="1400">
                <a:solidFill>
                  <a:srgbClr val="000000"/>
                </a:solidFill>
                <a:latin typeface="Arial"/>
                <a:ea typeface="Arial"/>
                <a:cs typeface="Arial"/>
                <a:sym typeface="Arial"/>
              </a:rPr>
              <a:t>Optimal Q </a:t>
            </a:r>
            <a:r>
              <a:rPr b="1" lang="en" sz="1400">
                <a:solidFill>
                  <a:srgbClr val="000000"/>
                </a:solidFill>
                <a:latin typeface="Arial"/>
                <a:ea typeface="Arial"/>
                <a:cs typeface="Arial"/>
                <a:sym typeface="Arial"/>
              </a:rPr>
              <a:t>function</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One fundamental property of q*</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is that it must satisfy Bellman Equation</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Maximum Q value for state action pair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achieves by value iteration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The optimal Policy can be </a:t>
            </a:r>
            <a:r>
              <a:rPr lang="en" sz="1400">
                <a:solidFill>
                  <a:srgbClr val="000000"/>
                </a:solidFill>
                <a:latin typeface="Arial"/>
                <a:ea typeface="Arial"/>
                <a:cs typeface="Arial"/>
                <a:sym typeface="Arial"/>
              </a:rPr>
              <a:t>achieved</a:t>
            </a:r>
            <a:r>
              <a:rPr lang="en" sz="1400">
                <a:solidFill>
                  <a:srgbClr val="000000"/>
                </a:solidFill>
                <a:latin typeface="Arial"/>
                <a:ea typeface="Arial"/>
                <a:cs typeface="Arial"/>
                <a:sym typeface="Arial"/>
              </a:rPr>
              <a:t> by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Q </a:t>
            </a:r>
            <a:r>
              <a:rPr lang="en" sz="1400">
                <a:solidFill>
                  <a:srgbClr val="000000"/>
                </a:solidFill>
                <a:latin typeface="Arial"/>
                <a:ea typeface="Arial"/>
                <a:cs typeface="Arial"/>
                <a:sym typeface="Arial"/>
              </a:rPr>
              <a:t>learning</a:t>
            </a:r>
            <a:r>
              <a:rPr lang="en" sz="1400">
                <a:solidFill>
                  <a:srgbClr val="000000"/>
                </a:solidFill>
                <a:latin typeface="Arial"/>
                <a:ea typeface="Arial"/>
                <a:cs typeface="Arial"/>
                <a:sym typeface="Arial"/>
              </a:rPr>
              <a:t> ( Traditional RL)</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Deep Q Learning (Neural Networks in RL)</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pic>
        <p:nvPicPr>
          <p:cNvPr id="223" name="Google Shape;223;p29"/>
          <p:cNvPicPr preferRelativeResize="0"/>
          <p:nvPr/>
        </p:nvPicPr>
        <p:blipFill>
          <a:blip r:embed="rId3">
            <a:alphaModFix/>
          </a:blip>
          <a:stretch>
            <a:fillRect/>
          </a:stretch>
        </p:blipFill>
        <p:spPr>
          <a:xfrm>
            <a:off x="4618150" y="2611613"/>
            <a:ext cx="3721750" cy="990925"/>
          </a:xfrm>
          <a:prstGeom prst="rect">
            <a:avLst/>
          </a:prstGeom>
          <a:noFill/>
          <a:ln>
            <a:noFill/>
          </a:ln>
        </p:spPr>
      </p:pic>
      <p:sp>
        <p:nvSpPr>
          <p:cNvPr id="224" name="Google Shape;224;p29"/>
          <p:cNvSpPr/>
          <p:nvPr/>
        </p:nvSpPr>
        <p:spPr>
          <a:xfrm>
            <a:off x="5329300" y="1721475"/>
            <a:ext cx="1688100" cy="53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Expected Reward</a:t>
            </a:r>
            <a:endParaRPr/>
          </a:p>
        </p:txBody>
      </p:sp>
      <p:sp>
        <p:nvSpPr>
          <p:cNvPr id="225" name="Google Shape;225;p29"/>
          <p:cNvSpPr/>
          <p:nvPr/>
        </p:nvSpPr>
        <p:spPr>
          <a:xfrm>
            <a:off x="6055150" y="2329800"/>
            <a:ext cx="157500" cy="483900"/>
          </a:xfrm>
          <a:prstGeom prst="up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035250" y="4108050"/>
            <a:ext cx="2599800" cy="483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Maximum Discounted Return </a:t>
            </a:r>
            <a:endParaRPr/>
          </a:p>
        </p:txBody>
      </p:sp>
      <p:sp>
        <p:nvSpPr>
          <p:cNvPr id="227" name="Google Shape;227;p29"/>
          <p:cNvSpPr/>
          <p:nvPr/>
        </p:nvSpPr>
        <p:spPr>
          <a:xfrm>
            <a:off x="7236900" y="3489225"/>
            <a:ext cx="225000" cy="4839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nvSpPr>
        <p:spPr>
          <a:xfrm>
            <a:off x="8339900" y="2906975"/>
            <a:ext cx="6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Eq [1]</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515625" y="58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 learning and </a:t>
            </a:r>
            <a:r>
              <a:rPr lang="en"/>
              <a:t>Limitations</a:t>
            </a:r>
            <a:r>
              <a:rPr lang="en"/>
              <a:t> </a:t>
            </a:r>
            <a:endParaRPr/>
          </a:p>
        </p:txBody>
      </p:sp>
      <p:sp>
        <p:nvSpPr>
          <p:cNvPr id="234" name="Google Shape;234;p30"/>
          <p:cNvSpPr txBox="1"/>
          <p:nvPr>
            <p:ph idx="1" type="body"/>
          </p:nvPr>
        </p:nvSpPr>
        <p:spPr>
          <a:xfrm>
            <a:off x="605650" y="1441200"/>
            <a:ext cx="7688700" cy="33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Initially the q table values are set to be zero, Over the value iteration the q value is maximized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Trade off :</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Epsilon greedy policy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Initially set to explore and over the period agent set to exploit. As the epsilon starts decaying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Learning Rate : Between 0 and 1 (alpha)</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Max steps to take before stopping </a:t>
            </a:r>
            <a:endParaRPr sz="1400">
              <a:solidFill>
                <a:srgbClr val="000000"/>
              </a:solidFill>
              <a:latin typeface="Arial"/>
              <a:ea typeface="Arial"/>
              <a:cs typeface="Arial"/>
              <a:sym typeface="Arial"/>
            </a:endParaRPr>
          </a:p>
        </p:txBody>
      </p:sp>
      <p:pic>
        <p:nvPicPr>
          <p:cNvPr id="235" name="Google Shape;235;p30"/>
          <p:cNvPicPr preferRelativeResize="0"/>
          <p:nvPr/>
        </p:nvPicPr>
        <p:blipFill>
          <a:blip r:embed="rId3">
            <a:alphaModFix/>
          </a:blip>
          <a:stretch>
            <a:fillRect/>
          </a:stretch>
        </p:blipFill>
        <p:spPr>
          <a:xfrm>
            <a:off x="1664425" y="3593725"/>
            <a:ext cx="5391100" cy="1334000"/>
          </a:xfrm>
          <a:prstGeom prst="rect">
            <a:avLst/>
          </a:prstGeom>
          <a:noFill/>
          <a:ln>
            <a:noFill/>
          </a:ln>
        </p:spPr>
      </p:pic>
      <p:sp>
        <p:nvSpPr>
          <p:cNvPr id="236" name="Google Shape;236;p30"/>
          <p:cNvSpPr txBox="1"/>
          <p:nvPr/>
        </p:nvSpPr>
        <p:spPr>
          <a:xfrm>
            <a:off x="7203150" y="4254350"/>
            <a:ext cx="7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Eq [2]</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526850" y="62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 -value updation </a:t>
            </a:r>
            <a:endParaRPr/>
          </a:p>
        </p:txBody>
      </p:sp>
      <p:sp>
        <p:nvSpPr>
          <p:cNvPr id="242" name="Google Shape;242;p31"/>
          <p:cNvSpPr txBox="1"/>
          <p:nvPr>
            <p:ph idx="1" type="body"/>
          </p:nvPr>
        </p:nvSpPr>
        <p:spPr>
          <a:xfrm>
            <a:off x="605650" y="1441200"/>
            <a:ext cx="7688700" cy="3252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Initialize all Q-values in the Q-table to 0</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For each time-step in each episode:</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Choose an action ( considering the exploration-exploitation trade-off).</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Observe the reward and next state.</a:t>
            </a:r>
            <a:endParaRPr sz="14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Update the Q-value function</a:t>
            </a:r>
            <a:endParaRPr sz="1200">
              <a:solidFill>
                <a:srgbClr val="21252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17175" y="591175"/>
            <a:ext cx="763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Machine Learning </a:t>
            </a:r>
            <a:endParaRPr/>
          </a:p>
        </p:txBody>
      </p:sp>
      <p:sp>
        <p:nvSpPr>
          <p:cNvPr id="93" name="Google Shape;93;p14"/>
          <p:cNvSpPr txBox="1"/>
          <p:nvPr>
            <p:ph idx="1" type="body"/>
          </p:nvPr>
        </p:nvSpPr>
        <p:spPr>
          <a:xfrm>
            <a:off x="174200" y="1382150"/>
            <a:ext cx="8162100" cy="367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4"/>
          <p:cNvSpPr/>
          <p:nvPr/>
        </p:nvSpPr>
        <p:spPr>
          <a:xfrm>
            <a:off x="2807400" y="1506125"/>
            <a:ext cx="2274600" cy="5352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Machine Learning </a:t>
            </a:r>
            <a:endParaRPr/>
          </a:p>
        </p:txBody>
      </p:sp>
      <p:sp>
        <p:nvSpPr>
          <p:cNvPr id="95" name="Google Shape;95;p14"/>
          <p:cNvSpPr/>
          <p:nvPr/>
        </p:nvSpPr>
        <p:spPr>
          <a:xfrm>
            <a:off x="1460000" y="2780475"/>
            <a:ext cx="1355025" cy="10912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Supervised </a:t>
            </a:r>
            <a:endParaRPr/>
          </a:p>
          <a:p>
            <a:pPr indent="0" lvl="0" marL="0" rtl="0" algn="l">
              <a:spcBef>
                <a:spcPts val="0"/>
              </a:spcBef>
              <a:spcAft>
                <a:spcPts val="0"/>
              </a:spcAft>
              <a:buNone/>
            </a:pPr>
            <a:r>
              <a:rPr lang="en"/>
              <a:t>Learning </a:t>
            </a:r>
            <a:endParaRPr/>
          </a:p>
        </p:txBody>
      </p:sp>
      <p:sp>
        <p:nvSpPr>
          <p:cNvPr id="96" name="Google Shape;96;p14"/>
          <p:cNvSpPr/>
          <p:nvPr/>
        </p:nvSpPr>
        <p:spPr>
          <a:xfrm>
            <a:off x="3404226" y="2780475"/>
            <a:ext cx="1355025" cy="10912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Unsupervised</a:t>
            </a:r>
            <a:endParaRPr/>
          </a:p>
          <a:p>
            <a:pPr indent="0" lvl="0" marL="0" rtl="0" algn="l">
              <a:spcBef>
                <a:spcPts val="0"/>
              </a:spcBef>
              <a:spcAft>
                <a:spcPts val="0"/>
              </a:spcAft>
              <a:buNone/>
            </a:pPr>
            <a:r>
              <a:rPr lang="en"/>
              <a:t>Learning  </a:t>
            </a:r>
            <a:endParaRPr/>
          </a:p>
        </p:txBody>
      </p:sp>
      <p:sp>
        <p:nvSpPr>
          <p:cNvPr id="97" name="Google Shape;97;p14"/>
          <p:cNvSpPr/>
          <p:nvPr/>
        </p:nvSpPr>
        <p:spPr>
          <a:xfrm>
            <a:off x="5535375" y="2758825"/>
            <a:ext cx="1355025" cy="10912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Reinforcement Learning </a:t>
            </a:r>
            <a:endParaRPr/>
          </a:p>
        </p:txBody>
      </p:sp>
      <p:cxnSp>
        <p:nvCxnSpPr>
          <p:cNvPr id="98" name="Google Shape;98;p14"/>
          <p:cNvCxnSpPr/>
          <p:nvPr/>
        </p:nvCxnSpPr>
        <p:spPr>
          <a:xfrm flipH="1" rot="10800000">
            <a:off x="2149700" y="2428150"/>
            <a:ext cx="4305300" cy="84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4"/>
          <p:cNvCxnSpPr/>
          <p:nvPr/>
        </p:nvCxnSpPr>
        <p:spPr>
          <a:xfrm flipH="1">
            <a:off x="3944700" y="2041325"/>
            <a:ext cx="5100" cy="3972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4"/>
          <p:cNvCxnSpPr/>
          <p:nvPr/>
        </p:nvCxnSpPr>
        <p:spPr>
          <a:xfrm>
            <a:off x="2141425" y="2428300"/>
            <a:ext cx="8400" cy="342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4"/>
          <p:cNvCxnSpPr/>
          <p:nvPr/>
        </p:nvCxnSpPr>
        <p:spPr>
          <a:xfrm flipH="1">
            <a:off x="4078726" y="2421075"/>
            <a:ext cx="6000" cy="3180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4"/>
          <p:cNvCxnSpPr/>
          <p:nvPr/>
        </p:nvCxnSpPr>
        <p:spPr>
          <a:xfrm flipH="1">
            <a:off x="6455000" y="2414150"/>
            <a:ext cx="300" cy="2838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4"/>
          <p:cNvSpPr txBox="1"/>
          <p:nvPr/>
        </p:nvSpPr>
        <p:spPr>
          <a:xfrm>
            <a:off x="1468075" y="3985725"/>
            <a:ext cx="13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Task Driven</a:t>
            </a:r>
            <a:endParaRPr>
              <a:latin typeface="Lato"/>
              <a:ea typeface="Lato"/>
              <a:cs typeface="Lato"/>
              <a:sym typeface="Lato"/>
            </a:endParaRPr>
          </a:p>
        </p:txBody>
      </p:sp>
      <p:sp>
        <p:nvSpPr>
          <p:cNvPr id="104" name="Google Shape;104;p14"/>
          <p:cNvSpPr txBox="1"/>
          <p:nvPr/>
        </p:nvSpPr>
        <p:spPr>
          <a:xfrm>
            <a:off x="3432425" y="3985725"/>
            <a:ext cx="12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 Driven</a:t>
            </a:r>
            <a:endParaRPr>
              <a:latin typeface="Lato"/>
              <a:ea typeface="Lato"/>
              <a:cs typeface="Lato"/>
              <a:sym typeface="Lato"/>
            </a:endParaRPr>
          </a:p>
        </p:txBody>
      </p:sp>
      <p:sp>
        <p:nvSpPr>
          <p:cNvPr id="105" name="Google Shape;105;p14"/>
          <p:cNvSpPr txBox="1"/>
          <p:nvPr/>
        </p:nvSpPr>
        <p:spPr>
          <a:xfrm>
            <a:off x="5535375" y="3985725"/>
            <a:ext cx="17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Learn from mistakes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515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Q-Table </a:t>
            </a:r>
            <a:endParaRPr/>
          </a:p>
        </p:txBody>
      </p:sp>
      <p:sp>
        <p:nvSpPr>
          <p:cNvPr id="248" name="Google Shape;248;p32"/>
          <p:cNvSpPr txBox="1"/>
          <p:nvPr>
            <p:ph idx="1" type="body"/>
          </p:nvPr>
        </p:nvSpPr>
        <p:spPr>
          <a:xfrm>
            <a:off x="571875" y="1493600"/>
            <a:ext cx="7688700" cy="326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49" name="Google Shape;249;p32"/>
          <p:cNvGraphicFramePr/>
          <p:nvPr/>
        </p:nvGraphicFramePr>
        <p:xfrm>
          <a:off x="676700" y="1689635"/>
          <a:ext cx="3000000" cy="3000000"/>
        </p:xfrm>
        <a:graphic>
          <a:graphicData uri="http://schemas.openxmlformats.org/drawingml/2006/table">
            <a:tbl>
              <a:tblPr>
                <a:noFill/>
                <a:tableStyleId>{AA3C9459-D87A-4F86-9BEE-3B408F6970BD}</a:tableStyleId>
              </a:tblPr>
              <a:tblGrid>
                <a:gridCol w="709275"/>
                <a:gridCol w="709275"/>
                <a:gridCol w="709275"/>
                <a:gridCol w="709275"/>
                <a:gridCol w="709275"/>
              </a:tblGrid>
              <a:tr h="615375">
                <a:tc>
                  <a:txBody>
                    <a:bodyPr/>
                    <a:lstStyle/>
                    <a:p>
                      <a:pPr indent="0" lvl="0" marL="0" rtl="0" algn="l">
                        <a:spcBef>
                          <a:spcPts val="0"/>
                        </a:spcBef>
                        <a:spcAft>
                          <a:spcPts val="0"/>
                        </a:spcAft>
                        <a:buNone/>
                      </a:pPr>
                      <a:r>
                        <a:rPr lang="en"/>
                        <a:t>Action/state</a:t>
                      </a:r>
                      <a:endParaRPr/>
                    </a:p>
                  </a:txBody>
                  <a:tcPr marT="91425" marB="91425" marR="91425" marL="91425"/>
                </a:tc>
                <a:tc>
                  <a:txBody>
                    <a:bodyPr/>
                    <a:lstStyle/>
                    <a:p>
                      <a:pPr indent="0" lvl="0" marL="0" rtl="0" algn="l">
                        <a:spcBef>
                          <a:spcPts val="0"/>
                        </a:spcBef>
                        <a:spcAft>
                          <a:spcPts val="0"/>
                        </a:spcAft>
                        <a:buNone/>
                      </a:pPr>
                      <a:r>
                        <a:rPr lang="en"/>
                        <a:t>Left </a:t>
                      </a:r>
                      <a:endParaRPr/>
                    </a:p>
                  </a:txBody>
                  <a:tcPr marT="91425" marB="91425" marR="91425" marL="91425"/>
                </a:tc>
                <a:tc>
                  <a:txBody>
                    <a:bodyPr/>
                    <a:lstStyle/>
                    <a:p>
                      <a:pPr indent="0" lvl="0" marL="0" rtl="0" algn="l">
                        <a:spcBef>
                          <a:spcPts val="0"/>
                        </a:spcBef>
                        <a:spcAft>
                          <a:spcPts val="0"/>
                        </a:spcAft>
                        <a:buNone/>
                      </a:pPr>
                      <a:r>
                        <a:rPr lang="en"/>
                        <a:t>Right </a:t>
                      </a:r>
                      <a:endParaRPr/>
                    </a:p>
                  </a:txBody>
                  <a:tcPr marT="91425" marB="91425" marR="91425" marL="91425"/>
                </a:tc>
                <a:tc>
                  <a:txBody>
                    <a:bodyPr/>
                    <a:lstStyle/>
                    <a:p>
                      <a:pPr indent="0" lvl="0" marL="0" rtl="0" algn="l">
                        <a:spcBef>
                          <a:spcPts val="0"/>
                        </a:spcBef>
                        <a:spcAft>
                          <a:spcPts val="0"/>
                        </a:spcAft>
                        <a:buNone/>
                      </a:pPr>
                      <a:r>
                        <a:rPr lang="en"/>
                        <a:t>Center </a:t>
                      </a:r>
                      <a:endParaRPr/>
                    </a:p>
                  </a:txBody>
                  <a:tcPr marT="91425" marB="91425" marR="91425" marL="91425"/>
                </a:tc>
                <a:tc>
                  <a:txBody>
                    <a:bodyPr/>
                    <a:lstStyle/>
                    <a:p>
                      <a:pPr indent="0" lvl="0" marL="0" rtl="0" algn="l">
                        <a:spcBef>
                          <a:spcPts val="0"/>
                        </a:spcBef>
                        <a:spcAft>
                          <a:spcPts val="0"/>
                        </a:spcAft>
                        <a:buNone/>
                      </a:pPr>
                      <a:r>
                        <a:rPr lang="en"/>
                        <a:t>Crash </a:t>
                      </a:r>
                      <a:endParaRPr/>
                    </a:p>
                  </a:txBody>
                  <a:tcPr marT="91425" marB="91425" marR="91425" marL="91425"/>
                </a:tc>
              </a:tr>
              <a:tr h="574025">
                <a:tc>
                  <a:txBody>
                    <a:bodyPr/>
                    <a:lstStyle/>
                    <a:p>
                      <a:pPr indent="0" lvl="0" marL="0" rtl="0" algn="l">
                        <a:spcBef>
                          <a:spcPts val="0"/>
                        </a:spcBef>
                        <a:spcAft>
                          <a:spcPts val="0"/>
                        </a:spcAft>
                        <a:buNone/>
                      </a:pPr>
                      <a:r>
                        <a:rPr lang="en"/>
                        <a:t>s1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596925">
                <a:tc>
                  <a:txBody>
                    <a:bodyPr/>
                    <a:lstStyle/>
                    <a:p>
                      <a:pPr indent="0" lvl="0" marL="0" rtl="0" algn="l">
                        <a:spcBef>
                          <a:spcPts val="0"/>
                        </a:spcBef>
                        <a:spcAft>
                          <a:spcPts val="0"/>
                        </a:spcAft>
                        <a:buNone/>
                      </a:pPr>
                      <a:r>
                        <a:rPr lang="en"/>
                        <a:t>s2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596925">
                <a:tc>
                  <a:txBody>
                    <a:bodyPr/>
                    <a:lstStyle/>
                    <a:p>
                      <a:pPr indent="0" lvl="0" marL="0" rtl="0" algn="l">
                        <a:spcBef>
                          <a:spcPts val="0"/>
                        </a:spcBef>
                        <a:spcAft>
                          <a:spcPts val="0"/>
                        </a:spcAft>
                        <a:buNone/>
                      </a:pPr>
                      <a:r>
                        <a:rPr lang="en"/>
                        <a:t>s3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596925">
                <a:tc>
                  <a:txBody>
                    <a:bodyPr/>
                    <a:lstStyle/>
                    <a:p>
                      <a:pPr indent="0" lvl="0" marL="0" rtl="0" algn="l">
                        <a:spcBef>
                          <a:spcPts val="0"/>
                        </a:spcBef>
                        <a:spcAft>
                          <a:spcPts val="0"/>
                        </a:spcAft>
                        <a:buNone/>
                      </a:pPr>
                      <a:r>
                        <a:rPr lang="en"/>
                        <a:t>s4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graphicFrame>
        <p:nvGraphicFramePr>
          <p:cNvPr id="250" name="Google Shape;250;p32"/>
          <p:cNvGraphicFramePr/>
          <p:nvPr/>
        </p:nvGraphicFramePr>
        <p:xfrm>
          <a:off x="4910200" y="1689620"/>
          <a:ext cx="3000000" cy="3000000"/>
        </p:xfrm>
        <a:graphic>
          <a:graphicData uri="http://schemas.openxmlformats.org/drawingml/2006/table">
            <a:tbl>
              <a:tblPr>
                <a:noFill/>
                <a:tableStyleId>{AA3C9459-D87A-4F86-9BEE-3B408F6970BD}</a:tableStyleId>
              </a:tblPr>
              <a:tblGrid>
                <a:gridCol w="725225"/>
                <a:gridCol w="725225"/>
                <a:gridCol w="725225"/>
                <a:gridCol w="725225"/>
                <a:gridCol w="725225"/>
              </a:tblGrid>
              <a:tr h="772875">
                <a:tc>
                  <a:txBody>
                    <a:bodyPr/>
                    <a:lstStyle/>
                    <a:p>
                      <a:pPr indent="0" lvl="0" marL="0" rtl="0" algn="l">
                        <a:spcBef>
                          <a:spcPts val="0"/>
                        </a:spcBef>
                        <a:spcAft>
                          <a:spcPts val="0"/>
                        </a:spcAft>
                        <a:buNone/>
                      </a:pPr>
                      <a:r>
                        <a:rPr lang="en"/>
                        <a:t>Action/state</a:t>
                      </a:r>
                      <a:endParaRPr/>
                    </a:p>
                  </a:txBody>
                  <a:tcPr marT="91425" marB="91425" marR="91425" marL="91425"/>
                </a:tc>
                <a:tc>
                  <a:txBody>
                    <a:bodyPr/>
                    <a:lstStyle/>
                    <a:p>
                      <a:pPr indent="0" lvl="0" marL="0" rtl="0" algn="l">
                        <a:spcBef>
                          <a:spcPts val="0"/>
                        </a:spcBef>
                        <a:spcAft>
                          <a:spcPts val="0"/>
                        </a:spcAft>
                        <a:buNone/>
                      </a:pPr>
                      <a:r>
                        <a:rPr lang="en"/>
                        <a:t>Left </a:t>
                      </a:r>
                      <a:endParaRPr/>
                    </a:p>
                  </a:txBody>
                  <a:tcPr marT="91425" marB="91425" marR="91425" marL="91425"/>
                </a:tc>
                <a:tc>
                  <a:txBody>
                    <a:bodyPr/>
                    <a:lstStyle/>
                    <a:p>
                      <a:pPr indent="0" lvl="0" marL="0" rtl="0" algn="l">
                        <a:spcBef>
                          <a:spcPts val="0"/>
                        </a:spcBef>
                        <a:spcAft>
                          <a:spcPts val="0"/>
                        </a:spcAft>
                        <a:buNone/>
                      </a:pPr>
                      <a:r>
                        <a:rPr lang="en"/>
                        <a:t>Right </a:t>
                      </a:r>
                      <a:endParaRPr/>
                    </a:p>
                  </a:txBody>
                  <a:tcPr marT="91425" marB="91425" marR="91425" marL="91425"/>
                </a:tc>
                <a:tc>
                  <a:txBody>
                    <a:bodyPr/>
                    <a:lstStyle/>
                    <a:p>
                      <a:pPr indent="0" lvl="0" marL="0" rtl="0" algn="l">
                        <a:spcBef>
                          <a:spcPts val="0"/>
                        </a:spcBef>
                        <a:spcAft>
                          <a:spcPts val="0"/>
                        </a:spcAft>
                        <a:buNone/>
                      </a:pPr>
                      <a:r>
                        <a:rPr lang="en"/>
                        <a:t>Center </a:t>
                      </a:r>
                      <a:endParaRPr/>
                    </a:p>
                  </a:txBody>
                  <a:tcPr marT="91425" marB="91425" marR="91425" marL="91425"/>
                </a:tc>
                <a:tc>
                  <a:txBody>
                    <a:bodyPr/>
                    <a:lstStyle/>
                    <a:p>
                      <a:pPr indent="0" lvl="0" marL="0" rtl="0" algn="l">
                        <a:spcBef>
                          <a:spcPts val="0"/>
                        </a:spcBef>
                        <a:spcAft>
                          <a:spcPts val="0"/>
                        </a:spcAft>
                        <a:buNone/>
                      </a:pPr>
                      <a:r>
                        <a:rPr lang="en"/>
                        <a:t>Crash</a:t>
                      </a:r>
                      <a:endParaRPr/>
                    </a:p>
                  </a:txBody>
                  <a:tcPr marT="91425" marB="91425" marR="91425" marL="91425"/>
                </a:tc>
              </a:tr>
              <a:tr h="538550">
                <a:tc>
                  <a:txBody>
                    <a:bodyPr/>
                    <a:lstStyle/>
                    <a:p>
                      <a:pPr indent="0" lvl="0" marL="0" rtl="0" algn="l">
                        <a:spcBef>
                          <a:spcPts val="0"/>
                        </a:spcBef>
                        <a:spcAft>
                          <a:spcPts val="0"/>
                        </a:spcAft>
                        <a:buNone/>
                      </a:pPr>
                      <a:r>
                        <a:rPr lang="en"/>
                        <a:t>s1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1650">
                <a:tc>
                  <a:txBody>
                    <a:bodyPr/>
                    <a:lstStyle/>
                    <a:p>
                      <a:pPr indent="0" lvl="0" marL="0" rtl="0" algn="l">
                        <a:spcBef>
                          <a:spcPts val="0"/>
                        </a:spcBef>
                        <a:spcAft>
                          <a:spcPts val="0"/>
                        </a:spcAft>
                        <a:buNone/>
                      </a:pPr>
                      <a:r>
                        <a:rPr lang="en"/>
                        <a:t>s2</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8550">
                <a:tc>
                  <a:txBody>
                    <a:bodyPr/>
                    <a:lstStyle/>
                    <a:p>
                      <a:pPr indent="0" lvl="0" marL="0" rtl="0" algn="l">
                        <a:spcBef>
                          <a:spcPts val="0"/>
                        </a:spcBef>
                        <a:spcAft>
                          <a:spcPts val="0"/>
                        </a:spcAft>
                        <a:buNone/>
                      </a:pPr>
                      <a:r>
                        <a:rPr lang="en"/>
                        <a:t>s3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538550">
                <a:tc>
                  <a:txBody>
                    <a:bodyPr/>
                    <a:lstStyle/>
                    <a:p>
                      <a:pPr indent="0" lvl="0" marL="0" rtl="0" algn="l">
                        <a:spcBef>
                          <a:spcPts val="0"/>
                        </a:spcBef>
                        <a:spcAft>
                          <a:spcPts val="0"/>
                        </a:spcAft>
                        <a:buNone/>
                      </a:pPr>
                      <a:r>
                        <a:rPr lang="en"/>
                        <a:t>s4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489275" y="61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256" name="Google Shape;25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3"/>
          <p:cNvPicPr preferRelativeResize="0"/>
          <p:nvPr/>
        </p:nvPicPr>
        <p:blipFill rotWithShape="1">
          <a:blip r:embed="rId3">
            <a:alphaModFix/>
          </a:blip>
          <a:srcRect b="8169" l="0" r="0" t="-8170"/>
          <a:stretch/>
        </p:blipFill>
        <p:spPr>
          <a:xfrm>
            <a:off x="2853900" y="1518488"/>
            <a:ext cx="4695824" cy="2695575"/>
          </a:xfrm>
          <a:prstGeom prst="rect">
            <a:avLst/>
          </a:prstGeom>
          <a:noFill/>
          <a:ln>
            <a:noFill/>
          </a:ln>
        </p:spPr>
      </p:pic>
      <p:sp>
        <p:nvSpPr>
          <p:cNvPr id="258" name="Google Shape;258;p33"/>
          <p:cNvSpPr txBox="1"/>
          <p:nvPr/>
        </p:nvSpPr>
        <p:spPr>
          <a:xfrm>
            <a:off x="4062750" y="4339975"/>
            <a:ext cx="57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Figure[9]</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538125" y="6321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Limitations Of Q-Learning With Value Iteration</a:t>
            </a:r>
            <a:endParaRPr/>
          </a:p>
          <a:p>
            <a:pPr indent="0" lvl="0" marL="0" marR="0" rtl="0" algn="l">
              <a:lnSpc>
                <a:spcPct val="100000"/>
              </a:lnSpc>
              <a:spcBef>
                <a:spcPts val="0"/>
              </a:spcBef>
              <a:spcAft>
                <a:spcPts val="0"/>
              </a:spcAft>
              <a:buNone/>
            </a:pPr>
            <a:r>
              <a:t/>
            </a:r>
            <a:endParaRPr/>
          </a:p>
        </p:txBody>
      </p:sp>
      <p:sp>
        <p:nvSpPr>
          <p:cNvPr id="264" name="Google Shape;264;p34"/>
          <p:cNvSpPr txBox="1"/>
          <p:nvPr>
            <p:ph idx="1" type="body"/>
          </p:nvPr>
        </p:nvSpPr>
        <p:spPr>
          <a:xfrm>
            <a:off x="538125" y="1441200"/>
            <a:ext cx="8060700" cy="3578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Limited to small state spaces.</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Performance</a:t>
            </a:r>
            <a:r>
              <a:rPr lang="en" sz="1400">
                <a:solidFill>
                  <a:srgbClr val="000000"/>
                </a:solidFill>
                <a:latin typeface="Arial"/>
                <a:ea typeface="Arial"/>
                <a:cs typeface="Arial"/>
                <a:sym typeface="Arial"/>
              </a:rPr>
              <a:t> will drop off in a more </a:t>
            </a:r>
            <a:r>
              <a:rPr lang="en" sz="1400">
                <a:solidFill>
                  <a:srgbClr val="000000"/>
                </a:solidFill>
                <a:latin typeface="Arial"/>
                <a:ea typeface="Arial"/>
                <a:cs typeface="Arial"/>
                <a:sym typeface="Arial"/>
              </a:rPr>
              <a:t>sophisticated</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environments.</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Iterative value function will be computationally inefficient, perhaps infeasible.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Here comes the Function </a:t>
            </a:r>
            <a:r>
              <a:rPr lang="en" sz="1400">
                <a:solidFill>
                  <a:srgbClr val="000000"/>
                </a:solidFill>
                <a:latin typeface="Arial"/>
                <a:ea typeface="Arial"/>
                <a:cs typeface="Arial"/>
                <a:sym typeface="Arial"/>
              </a:rPr>
              <a:t>approximator</a:t>
            </a:r>
            <a:r>
              <a:rPr lang="en" sz="1400">
                <a:solidFill>
                  <a:srgbClr val="000000"/>
                </a:solidFill>
                <a:latin typeface="Arial"/>
                <a:ea typeface="Arial"/>
                <a:cs typeface="Arial"/>
                <a:sym typeface="Arial"/>
              </a:rPr>
              <a:t> to estimate the Q value function (Neural Networks)</a:t>
            </a:r>
            <a:endParaRPr sz="14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639400" y="57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Q Network </a:t>
            </a:r>
            <a:endParaRPr/>
          </a:p>
        </p:txBody>
      </p:sp>
      <p:sp>
        <p:nvSpPr>
          <p:cNvPr id="270" name="Google Shape;270;p35"/>
          <p:cNvSpPr txBox="1"/>
          <p:nvPr>
            <p:ph idx="1" type="body"/>
          </p:nvPr>
        </p:nvSpPr>
        <p:spPr>
          <a:xfrm>
            <a:off x="639400" y="1441200"/>
            <a:ext cx="7688700" cy="36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objective of this network is to approximate the optimal Q-function, the optimal Q-function will satisfy the Bellman equation.</a:t>
            </a:r>
            <a:endParaRPr sz="11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71" name="Google Shape;271;p35"/>
          <p:cNvSpPr txBox="1"/>
          <p:nvPr/>
        </p:nvSpPr>
        <p:spPr>
          <a:xfrm>
            <a:off x="7383225" y="3219150"/>
            <a:ext cx="15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[13]</a:t>
            </a:r>
            <a:endParaRPr>
              <a:latin typeface="Lato"/>
              <a:ea typeface="Lato"/>
              <a:cs typeface="Lato"/>
              <a:sym typeface="Lato"/>
            </a:endParaRPr>
          </a:p>
        </p:txBody>
      </p:sp>
      <p:pic>
        <p:nvPicPr>
          <p:cNvPr id="272" name="Google Shape;272;p35"/>
          <p:cNvPicPr preferRelativeResize="0"/>
          <p:nvPr/>
        </p:nvPicPr>
        <p:blipFill>
          <a:blip r:embed="rId3">
            <a:alphaModFix/>
          </a:blip>
          <a:stretch>
            <a:fillRect/>
          </a:stretch>
        </p:blipFill>
        <p:spPr>
          <a:xfrm>
            <a:off x="639400" y="2084725"/>
            <a:ext cx="6539261" cy="295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549375" y="63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Q Network </a:t>
            </a:r>
            <a:endParaRPr/>
          </a:p>
          <a:p>
            <a:pPr indent="0" lvl="0" marL="0" rtl="0" algn="l">
              <a:spcBef>
                <a:spcPts val="0"/>
              </a:spcBef>
              <a:spcAft>
                <a:spcPts val="0"/>
              </a:spcAft>
              <a:buNone/>
            </a:pPr>
            <a:r>
              <a:t/>
            </a:r>
            <a:endParaRPr/>
          </a:p>
        </p:txBody>
      </p:sp>
      <p:sp>
        <p:nvSpPr>
          <p:cNvPr id="278" name="Google Shape;278;p36"/>
          <p:cNvSpPr txBox="1"/>
          <p:nvPr>
            <p:ph idx="1" type="body"/>
          </p:nvPr>
        </p:nvSpPr>
        <p:spPr>
          <a:xfrm>
            <a:off x="616900" y="1441200"/>
            <a:ext cx="7688700" cy="339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33333"/>
              </a:buClr>
              <a:buSzPts val="1300"/>
              <a:buFont typeface="Arial"/>
              <a:buChar char="●"/>
            </a:pPr>
            <a:r>
              <a:rPr lang="en">
                <a:solidFill>
                  <a:srgbClr val="333333"/>
                </a:solidFill>
                <a:highlight>
                  <a:srgbClr val="FFFFFF"/>
                </a:highlight>
                <a:latin typeface="Arial"/>
                <a:ea typeface="Arial"/>
                <a:cs typeface="Arial"/>
                <a:sym typeface="Arial"/>
              </a:rPr>
              <a:t>The network would accept states from the environment as input</a:t>
            </a:r>
            <a:endParaRPr>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a:solidFill>
                  <a:srgbClr val="333333"/>
                </a:solidFill>
                <a:highlight>
                  <a:srgbClr val="FFFFFF"/>
                </a:highlight>
                <a:latin typeface="Arial"/>
                <a:ea typeface="Arial"/>
                <a:cs typeface="Arial"/>
                <a:sym typeface="Arial"/>
              </a:rPr>
              <a:t>Rather than having a single frame represent a single input, we usually will use a stack of a few consecutive frames to represent a single input in respective orders. (gray scale, </a:t>
            </a:r>
            <a:r>
              <a:rPr lang="en">
                <a:solidFill>
                  <a:srgbClr val="333333"/>
                </a:solidFill>
                <a:highlight>
                  <a:srgbClr val="FFFFFF"/>
                </a:highlight>
                <a:latin typeface="Arial"/>
                <a:ea typeface="Arial"/>
                <a:cs typeface="Arial"/>
                <a:sym typeface="Arial"/>
              </a:rPr>
              <a:t>cropping</a:t>
            </a:r>
            <a:r>
              <a:rPr lang="en">
                <a:solidFill>
                  <a:srgbClr val="333333"/>
                </a:solidFill>
                <a:highlight>
                  <a:srgbClr val="FFFFFF"/>
                </a:highlight>
                <a:latin typeface="Arial"/>
                <a:ea typeface="Arial"/>
                <a:cs typeface="Arial"/>
                <a:sym typeface="Arial"/>
              </a:rPr>
              <a:t>, scaling )</a:t>
            </a:r>
            <a:endParaRPr>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a:solidFill>
                  <a:srgbClr val="333333"/>
                </a:solidFill>
                <a:highlight>
                  <a:srgbClr val="FFFFFF"/>
                </a:highlight>
                <a:latin typeface="Arial"/>
                <a:ea typeface="Arial"/>
                <a:cs typeface="Arial"/>
                <a:sym typeface="Arial"/>
              </a:rPr>
              <a:t>Many deep-Q networks are purely just some convolutional layers, followed by some non-linear activation function, and then the convolutional layers are followed by a couple fully connected layers.</a:t>
            </a:r>
            <a:endParaRPr>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a:solidFill>
                  <a:srgbClr val="333333"/>
                </a:solidFill>
                <a:highlight>
                  <a:srgbClr val="FFFFFF"/>
                </a:highlight>
                <a:latin typeface="Arial"/>
                <a:ea typeface="Arial"/>
                <a:cs typeface="Arial"/>
                <a:sym typeface="Arial"/>
              </a:rPr>
              <a:t>The output layer will be a fully connected layer, and it will produce the Q-value for each action that can be taken from the given state that was passed as input.</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solidFill>
                <a:srgbClr val="333333"/>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571850" y="67712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Training A Deep Q-Network With Replay Memory</a:t>
            </a:r>
            <a:endParaRPr b="0" sz="1300">
              <a:solidFill>
                <a:srgbClr val="333333"/>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84" name="Google Shape;284;p37"/>
          <p:cNvSpPr txBox="1"/>
          <p:nvPr>
            <p:ph idx="1" type="body"/>
          </p:nvPr>
        </p:nvSpPr>
        <p:spPr>
          <a:xfrm>
            <a:off x="727650" y="1369825"/>
            <a:ext cx="7688700" cy="3559800"/>
          </a:xfrm>
          <a:prstGeom prst="rect">
            <a:avLst/>
          </a:prstGeom>
        </p:spPr>
        <p:txBody>
          <a:bodyPr anchorCtr="0" anchor="t" bIns="91425" lIns="91425" spcFirstLastPara="1" rIns="91425" wrap="square" tIns="91425">
            <a:normAutofit fontScale="25000" lnSpcReduction="20000"/>
          </a:bodyPr>
          <a:lstStyle/>
          <a:p>
            <a:pPr indent="-296862" lvl="0" marL="4572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Initialize replay memory capacity.   </a:t>
            </a:r>
            <a:r>
              <a:rPr lang="en" sz="4300">
                <a:solidFill>
                  <a:srgbClr val="212529"/>
                </a:solidFill>
                <a:highlight>
                  <a:schemeClr val="lt1"/>
                </a:highlight>
                <a:latin typeface="Arial"/>
                <a:ea typeface="Arial"/>
                <a:cs typeface="Arial"/>
                <a:sym typeface="Arial"/>
              </a:rPr>
              <a:t>s(D) = N</a:t>
            </a:r>
            <a:endParaRPr sz="4300">
              <a:solidFill>
                <a:srgbClr val="212529"/>
              </a:solidFill>
              <a:highlight>
                <a:srgbClr val="FFFFFF"/>
              </a:highlight>
              <a:latin typeface="Arial"/>
              <a:ea typeface="Arial"/>
              <a:cs typeface="Arial"/>
              <a:sym typeface="Arial"/>
            </a:endParaRPr>
          </a:p>
          <a:p>
            <a:pPr indent="-296862" lvl="0" marL="4572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Initialize the policy network with random weights. ( q)</a:t>
            </a:r>
            <a:endParaRPr sz="4300">
              <a:solidFill>
                <a:srgbClr val="212529"/>
              </a:solidFill>
              <a:highlight>
                <a:srgbClr val="FFFFFF"/>
              </a:highlight>
              <a:latin typeface="Arial"/>
              <a:ea typeface="Arial"/>
              <a:cs typeface="Arial"/>
              <a:sym typeface="Arial"/>
            </a:endParaRPr>
          </a:p>
          <a:p>
            <a:pPr indent="-296862" lvl="0" marL="4572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Clone the policy network, and call it the </a:t>
            </a:r>
            <a:r>
              <a:rPr i="1" lang="en" sz="4300">
                <a:solidFill>
                  <a:srgbClr val="212529"/>
                </a:solidFill>
                <a:highlight>
                  <a:srgbClr val="FFFFFF"/>
                </a:highlight>
                <a:latin typeface="Arial"/>
                <a:ea typeface="Arial"/>
                <a:cs typeface="Arial"/>
                <a:sym typeface="Arial"/>
              </a:rPr>
              <a:t>target network</a:t>
            </a:r>
            <a:r>
              <a:rPr lang="en" sz="4300">
                <a:solidFill>
                  <a:srgbClr val="212529"/>
                </a:solidFill>
                <a:highlight>
                  <a:srgbClr val="FFFFFF"/>
                </a:highlight>
                <a:latin typeface="Arial"/>
                <a:ea typeface="Arial"/>
                <a:cs typeface="Arial"/>
                <a:sym typeface="Arial"/>
              </a:rPr>
              <a:t>. (q*) (avoid instability) (update the W at random T)</a:t>
            </a:r>
            <a:endParaRPr sz="4300">
              <a:solidFill>
                <a:srgbClr val="212529"/>
              </a:solidFill>
              <a:highlight>
                <a:srgbClr val="FFFFFF"/>
              </a:highlight>
              <a:latin typeface="Arial"/>
              <a:ea typeface="Arial"/>
              <a:cs typeface="Arial"/>
              <a:sym typeface="Arial"/>
            </a:endParaRPr>
          </a:p>
          <a:p>
            <a:pPr indent="-296862" lvl="0" marL="457200" rtl="0" algn="l">
              <a:spcBef>
                <a:spcPts val="0"/>
              </a:spcBef>
              <a:spcAft>
                <a:spcPts val="0"/>
              </a:spcAft>
              <a:buClr>
                <a:srgbClr val="212529"/>
              </a:buClr>
              <a:buSzPct val="100000"/>
              <a:buFont typeface="Arial"/>
              <a:buAutoNum type="arabicPeriod"/>
            </a:pPr>
            <a:r>
              <a:rPr i="1" lang="en" sz="4300">
                <a:solidFill>
                  <a:srgbClr val="212529"/>
                </a:solidFill>
                <a:highlight>
                  <a:srgbClr val="FFFFFF"/>
                </a:highlight>
                <a:latin typeface="Arial"/>
                <a:ea typeface="Arial"/>
                <a:cs typeface="Arial"/>
                <a:sym typeface="Arial"/>
              </a:rPr>
              <a:t>For each episode:</a:t>
            </a:r>
            <a:endParaRPr i="1" sz="4300">
              <a:solidFill>
                <a:srgbClr val="212529"/>
              </a:solidFill>
              <a:highlight>
                <a:srgbClr val="FFFFFF"/>
              </a:highlight>
              <a:latin typeface="Arial"/>
              <a:ea typeface="Arial"/>
              <a:cs typeface="Arial"/>
              <a:sym typeface="Arial"/>
            </a:endParaRPr>
          </a:p>
          <a:p>
            <a:pPr indent="-296862" lvl="1" marL="9144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Initialize the starting state.</a:t>
            </a:r>
            <a:endParaRPr sz="4300">
              <a:solidFill>
                <a:srgbClr val="212529"/>
              </a:solidFill>
              <a:highlight>
                <a:srgbClr val="FFFFFF"/>
              </a:highlight>
              <a:latin typeface="Arial"/>
              <a:ea typeface="Arial"/>
              <a:cs typeface="Arial"/>
              <a:sym typeface="Arial"/>
            </a:endParaRPr>
          </a:p>
          <a:p>
            <a:pPr indent="-296862" lvl="1" marL="914400" rtl="0" algn="l">
              <a:spcBef>
                <a:spcPts val="0"/>
              </a:spcBef>
              <a:spcAft>
                <a:spcPts val="0"/>
              </a:spcAft>
              <a:buClr>
                <a:srgbClr val="212529"/>
              </a:buClr>
              <a:buSzPct val="100000"/>
              <a:buFont typeface="Arial"/>
              <a:buAutoNum type="arabicPeriod"/>
            </a:pPr>
            <a:r>
              <a:rPr i="1" lang="en" sz="4300">
                <a:solidFill>
                  <a:srgbClr val="212529"/>
                </a:solidFill>
                <a:highlight>
                  <a:srgbClr val="FFFFFF"/>
                </a:highlight>
                <a:latin typeface="Arial"/>
                <a:ea typeface="Arial"/>
                <a:cs typeface="Arial"/>
                <a:sym typeface="Arial"/>
              </a:rPr>
              <a:t>For each time step:</a:t>
            </a:r>
            <a:endParaRPr i="1"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Select an action.</a:t>
            </a:r>
            <a:endParaRPr sz="4300">
              <a:solidFill>
                <a:srgbClr val="212529"/>
              </a:solidFill>
              <a:highlight>
                <a:srgbClr val="FFFFFF"/>
              </a:highlight>
              <a:latin typeface="Arial"/>
              <a:ea typeface="Arial"/>
              <a:cs typeface="Arial"/>
              <a:sym typeface="Arial"/>
            </a:endParaRPr>
          </a:p>
          <a:p>
            <a:pPr indent="-296862" lvl="3" marL="1828800" rtl="0" algn="l">
              <a:spcBef>
                <a:spcPts val="0"/>
              </a:spcBef>
              <a:spcAft>
                <a:spcPts val="0"/>
              </a:spcAft>
              <a:buClr>
                <a:srgbClr val="212529"/>
              </a:buClr>
              <a:buSzPct val="100000"/>
              <a:buFont typeface="Arial"/>
              <a:buChar char="○"/>
            </a:pPr>
            <a:r>
              <a:rPr lang="en" sz="4300">
                <a:solidFill>
                  <a:srgbClr val="212529"/>
                </a:solidFill>
                <a:highlight>
                  <a:srgbClr val="FFFFFF"/>
                </a:highlight>
                <a:latin typeface="Arial"/>
                <a:ea typeface="Arial"/>
                <a:cs typeface="Arial"/>
                <a:sym typeface="Arial"/>
              </a:rPr>
              <a:t>Via exploration or exploitation </a:t>
            </a:r>
            <a:r>
              <a:rPr i="1" lang="en" sz="4300">
                <a:solidFill>
                  <a:srgbClr val="212529"/>
                </a:solidFill>
                <a:highlight>
                  <a:srgbClr val="FFFFFF"/>
                </a:highlight>
                <a:latin typeface="Arial"/>
                <a:ea typeface="Arial"/>
                <a:cs typeface="Arial"/>
                <a:sym typeface="Arial"/>
              </a:rPr>
              <a:t>  </a:t>
            </a:r>
            <a:r>
              <a:rPr lang="en" sz="4300">
                <a:solidFill>
                  <a:srgbClr val="212529"/>
                </a:solidFill>
                <a:highlight>
                  <a:srgbClr val="FFFFFF"/>
                </a:highlight>
                <a:latin typeface="Arial"/>
                <a:ea typeface="Arial"/>
                <a:cs typeface="Arial"/>
                <a:sym typeface="Arial"/>
              </a:rPr>
              <a:t>(EGP)</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Execute selected action in an emulator.</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Observe reward and next state.</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Store experience in replay memory. (</a:t>
            </a:r>
            <a:r>
              <a:rPr lang="en" sz="4300">
                <a:solidFill>
                  <a:srgbClr val="212529"/>
                </a:solidFill>
                <a:highlight>
                  <a:schemeClr val="lt1"/>
                </a:highlight>
                <a:latin typeface="Arial"/>
                <a:ea typeface="Arial"/>
                <a:cs typeface="Arial"/>
                <a:sym typeface="Arial"/>
              </a:rPr>
              <a:t>s4, a4, r5, s5)</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Sample random batch from replay memory. (break down the </a:t>
            </a:r>
            <a:r>
              <a:rPr lang="en" sz="4300">
                <a:solidFill>
                  <a:srgbClr val="212529"/>
                </a:solidFill>
                <a:highlight>
                  <a:srgbClr val="FFFFFF"/>
                </a:highlight>
                <a:latin typeface="Arial"/>
                <a:ea typeface="Arial"/>
                <a:cs typeface="Arial"/>
                <a:sym typeface="Arial"/>
              </a:rPr>
              <a:t>correlation</a:t>
            </a:r>
            <a:r>
              <a:rPr lang="en" sz="4300">
                <a:solidFill>
                  <a:srgbClr val="212529"/>
                </a:solidFill>
                <a:highlight>
                  <a:srgbClr val="FFFFFF"/>
                </a:highlight>
                <a:latin typeface="Arial"/>
                <a:ea typeface="Arial"/>
                <a:cs typeface="Arial"/>
                <a:sym typeface="Arial"/>
              </a:rPr>
              <a:t>)</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Preprocess states from batch.</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Pass batch of preprocessed states to policy network.</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Calculate loss between output Q-values and target Q-values. (approximate q*)</a:t>
            </a:r>
            <a:endParaRPr sz="4300">
              <a:solidFill>
                <a:srgbClr val="212529"/>
              </a:solidFill>
              <a:highlight>
                <a:srgbClr val="FFFFFF"/>
              </a:highlight>
              <a:latin typeface="Arial"/>
              <a:ea typeface="Arial"/>
              <a:cs typeface="Arial"/>
              <a:sym typeface="Arial"/>
            </a:endParaRPr>
          </a:p>
          <a:p>
            <a:pPr indent="-296862" lvl="3" marL="1828800" rtl="0" algn="l">
              <a:spcBef>
                <a:spcPts val="0"/>
              </a:spcBef>
              <a:spcAft>
                <a:spcPts val="0"/>
              </a:spcAft>
              <a:buClr>
                <a:srgbClr val="212529"/>
              </a:buClr>
              <a:buSzPct val="100000"/>
              <a:buFont typeface="Arial"/>
              <a:buChar char="○"/>
            </a:pPr>
            <a:r>
              <a:rPr lang="en" sz="4300">
                <a:solidFill>
                  <a:srgbClr val="212529"/>
                </a:solidFill>
                <a:highlight>
                  <a:srgbClr val="FFFFFF"/>
                </a:highlight>
                <a:latin typeface="Arial"/>
                <a:ea typeface="Arial"/>
                <a:cs typeface="Arial"/>
                <a:sym typeface="Arial"/>
              </a:rPr>
              <a:t>Requires a pass to the target network for the next state (s5) = q*</a:t>
            </a:r>
            <a:endParaRPr sz="4300">
              <a:solidFill>
                <a:srgbClr val="212529"/>
              </a:solidFill>
              <a:highlight>
                <a:srgbClr val="FFFFFF"/>
              </a:highlight>
              <a:latin typeface="Arial"/>
              <a:ea typeface="Arial"/>
              <a:cs typeface="Arial"/>
              <a:sym typeface="Arial"/>
            </a:endParaRPr>
          </a:p>
          <a:p>
            <a:pPr indent="-296862" lvl="2" marL="1371600" rtl="0" algn="l">
              <a:spcBef>
                <a:spcPts val="0"/>
              </a:spcBef>
              <a:spcAft>
                <a:spcPts val="0"/>
              </a:spcAft>
              <a:buClr>
                <a:srgbClr val="212529"/>
              </a:buClr>
              <a:buSzPct val="100000"/>
              <a:buFont typeface="Arial"/>
              <a:buAutoNum type="arabicPeriod"/>
            </a:pPr>
            <a:r>
              <a:rPr lang="en" sz="4300">
                <a:solidFill>
                  <a:srgbClr val="212529"/>
                </a:solidFill>
                <a:highlight>
                  <a:srgbClr val="FFFFFF"/>
                </a:highlight>
                <a:latin typeface="Arial"/>
                <a:ea typeface="Arial"/>
                <a:cs typeface="Arial"/>
                <a:sym typeface="Arial"/>
              </a:rPr>
              <a:t>Gradient descent updates weights in the policy network to minimize loss.</a:t>
            </a:r>
            <a:endParaRPr sz="4300">
              <a:solidFill>
                <a:srgbClr val="212529"/>
              </a:solidFill>
              <a:highlight>
                <a:srgbClr val="FFFFFF"/>
              </a:highlight>
              <a:latin typeface="Arial"/>
              <a:ea typeface="Arial"/>
              <a:cs typeface="Arial"/>
              <a:sym typeface="Arial"/>
            </a:endParaRPr>
          </a:p>
          <a:p>
            <a:pPr indent="-296862" lvl="3" marL="1828800" rtl="0" algn="l">
              <a:spcBef>
                <a:spcPts val="0"/>
              </a:spcBef>
              <a:spcAft>
                <a:spcPts val="0"/>
              </a:spcAft>
              <a:buClr>
                <a:srgbClr val="212529"/>
              </a:buClr>
              <a:buSzPct val="100000"/>
              <a:buFont typeface="Arial"/>
              <a:buChar char="○"/>
            </a:pPr>
            <a:r>
              <a:rPr lang="en" sz="4300">
                <a:solidFill>
                  <a:srgbClr val="212529"/>
                </a:solidFill>
                <a:highlight>
                  <a:srgbClr val="FFFFFF"/>
                </a:highlight>
                <a:latin typeface="Arial"/>
                <a:ea typeface="Arial"/>
                <a:cs typeface="Arial"/>
                <a:sym typeface="Arial"/>
              </a:rPr>
              <a:t>After x time steps, weights in the target network are updated to the weights in the policy network.</a:t>
            </a:r>
            <a:endParaRPr sz="43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t/>
            </a:r>
            <a:endParaRPr sz="43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00">
              <a:solidFill>
                <a:srgbClr val="212529"/>
              </a:solidFill>
              <a:highlight>
                <a:srgbClr val="FFFFFF"/>
              </a:highlight>
              <a:latin typeface="Arial"/>
              <a:ea typeface="Arial"/>
              <a:cs typeface="Arial"/>
              <a:sym typeface="Arial"/>
            </a:endParaRPr>
          </a:p>
          <a:p>
            <a:pPr indent="0" lvl="0" marL="0" rtl="0" algn="l">
              <a:spcBef>
                <a:spcPts val="1200"/>
              </a:spcBef>
              <a:spcAft>
                <a:spcPts val="120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86725" y="60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90" name="Google Shape;290;p38"/>
          <p:cNvSpPr txBox="1"/>
          <p:nvPr>
            <p:ph idx="1" type="body"/>
          </p:nvPr>
        </p:nvSpPr>
        <p:spPr>
          <a:xfrm>
            <a:off x="580400" y="1294875"/>
            <a:ext cx="8232300" cy="380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07">
                <a:latin typeface="Arial"/>
                <a:ea typeface="Arial"/>
                <a:cs typeface="Arial"/>
                <a:sym typeface="Arial"/>
              </a:rPr>
              <a:t>Image Sources :</a:t>
            </a:r>
            <a:endParaRPr b="1" sz="4907">
              <a:latin typeface="Arial"/>
              <a:ea typeface="Arial"/>
              <a:cs typeface="Arial"/>
              <a:sym typeface="Arial"/>
            </a:endParaRPr>
          </a:p>
          <a:p>
            <a:pPr indent="0" lvl="0" marL="0" rtl="0" algn="l">
              <a:spcBef>
                <a:spcPts val="1200"/>
              </a:spcBef>
              <a:spcAft>
                <a:spcPts val="0"/>
              </a:spcAft>
              <a:buNone/>
            </a:pPr>
            <a:r>
              <a:rPr b="1" lang="en" sz="4907">
                <a:latin typeface="Arial"/>
                <a:ea typeface="Arial"/>
                <a:cs typeface="Arial"/>
                <a:sym typeface="Arial"/>
              </a:rPr>
              <a:t>1.</a:t>
            </a:r>
            <a:r>
              <a:rPr lang="en" sz="4907" u="sng">
                <a:solidFill>
                  <a:schemeClr val="accent5"/>
                </a:solidFill>
                <a:hlinkClick r:id="rId3">
                  <a:extLst>
                    <a:ext uri="{A12FA001-AC4F-418D-AE19-62706E023703}">
                      <ahyp:hlinkClr val="tx"/>
                    </a:ext>
                  </a:extLst>
                </a:hlinkClick>
              </a:rPr>
              <a:t>https://medium.com/datadriveninvestor/reinforcement-learning-an-interactive-learning-b1fa29166fc8</a:t>
            </a:r>
            <a:endParaRPr b="1" sz="4907">
              <a:latin typeface="Arial"/>
              <a:ea typeface="Arial"/>
              <a:cs typeface="Arial"/>
              <a:sym typeface="Arial"/>
            </a:endParaRPr>
          </a:p>
          <a:p>
            <a:pPr indent="0" lvl="0" marL="0" rtl="0" algn="l">
              <a:spcBef>
                <a:spcPts val="1200"/>
              </a:spcBef>
              <a:spcAft>
                <a:spcPts val="0"/>
              </a:spcAft>
              <a:buNone/>
            </a:pPr>
            <a:r>
              <a:rPr lang="en" sz="4907"/>
              <a:t>       	</a:t>
            </a:r>
            <a:r>
              <a:rPr lang="en" sz="4907"/>
              <a:t>Figure</a:t>
            </a:r>
            <a:r>
              <a:rPr lang="en" sz="4907"/>
              <a:t> [1]</a:t>
            </a:r>
            <a:endParaRPr sz="4907"/>
          </a:p>
          <a:p>
            <a:pPr indent="0" lvl="0" marL="0" rtl="0" algn="l">
              <a:spcBef>
                <a:spcPts val="1200"/>
              </a:spcBef>
              <a:spcAft>
                <a:spcPts val="0"/>
              </a:spcAft>
              <a:buNone/>
            </a:pPr>
            <a:r>
              <a:rPr lang="en" sz="4907"/>
              <a:t>2. </a:t>
            </a:r>
            <a:r>
              <a:rPr lang="en" sz="4907" u="sng">
                <a:solidFill>
                  <a:schemeClr val="accent5"/>
                </a:solidFill>
                <a:hlinkClick r:id="rId4">
                  <a:extLst>
                    <a:ext uri="{A12FA001-AC4F-418D-AE19-62706E023703}">
                      <ahyp:hlinkClr val="tx"/>
                    </a:ext>
                  </a:extLst>
                </a:hlinkClick>
              </a:rPr>
              <a:t>https://medium.com/datadriveninvestor/reinforcement-learning-an-interactive-learning-b1fa29166fc8</a:t>
            </a:r>
            <a:endParaRPr sz="4907"/>
          </a:p>
          <a:p>
            <a:pPr indent="457200" lvl="0" marL="0" rtl="0" algn="l">
              <a:spcBef>
                <a:spcPts val="1200"/>
              </a:spcBef>
              <a:spcAft>
                <a:spcPts val="0"/>
              </a:spcAft>
              <a:buNone/>
            </a:pPr>
            <a:r>
              <a:rPr lang="en" sz="4907"/>
              <a:t> </a:t>
            </a:r>
            <a:r>
              <a:rPr lang="en" sz="4907"/>
              <a:t>Figure [2]</a:t>
            </a:r>
            <a:endParaRPr sz="4907"/>
          </a:p>
          <a:p>
            <a:pPr indent="0" lvl="0" marL="0" rtl="0" algn="l">
              <a:spcBef>
                <a:spcPts val="1200"/>
              </a:spcBef>
              <a:spcAft>
                <a:spcPts val="0"/>
              </a:spcAft>
              <a:buNone/>
            </a:pPr>
            <a:r>
              <a:rPr lang="en" sz="4907"/>
              <a:t>3. </a:t>
            </a:r>
            <a:r>
              <a:rPr lang="en" sz="4907" u="sng">
                <a:solidFill>
                  <a:schemeClr val="accent5"/>
                </a:solidFill>
                <a:hlinkClick r:id="rId5">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[3]</a:t>
            </a:r>
            <a:endParaRPr sz="4907"/>
          </a:p>
          <a:p>
            <a:pPr indent="0" lvl="0" marL="0" rtl="0" algn="l">
              <a:spcBef>
                <a:spcPts val="1200"/>
              </a:spcBef>
              <a:spcAft>
                <a:spcPts val="0"/>
              </a:spcAft>
              <a:buNone/>
            </a:pPr>
            <a:r>
              <a:rPr lang="en" sz="4907"/>
              <a:t>4. </a:t>
            </a:r>
            <a:r>
              <a:rPr lang="en" sz="4907" u="sng">
                <a:solidFill>
                  <a:schemeClr val="accent5"/>
                </a:solidFill>
                <a:hlinkClick r:id="rId6">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[4]</a:t>
            </a:r>
            <a:endParaRPr sz="4907"/>
          </a:p>
          <a:p>
            <a:pPr indent="0" lvl="0" marL="0" rtl="0" algn="l">
              <a:spcBef>
                <a:spcPts val="1200"/>
              </a:spcBef>
              <a:spcAft>
                <a:spcPts val="0"/>
              </a:spcAft>
              <a:buNone/>
            </a:pPr>
            <a:r>
              <a:rPr lang="en" sz="4907"/>
              <a:t>5.</a:t>
            </a:r>
            <a:r>
              <a:rPr lang="en" sz="4907" u="sng">
                <a:solidFill>
                  <a:schemeClr val="accent5"/>
                </a:solidFill>
                <a:hlinkClick r:id="rId7">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[5]</a:t>
            </a:r>
            <a:endParaRPr sz="4907"/>
          </a:p>
          <a:p>
            <a:pPr indent="0" lvl="0" marL="0" rtl="0" algn="l">
              <a:spcBef>
                <a:spcPts val="1200"/>
              </a:spcBef>
              <a:spcAft>
                <a:spcPts val="0"/>
              </a:spcAft>
              <a:buNone/>
            </a:pPr>
            <a:r>
              <a:t/>
            </a:r>
            <a:endParaRPr sz="4907"/>
          </a:p>
          <a:p>
            <a:pPr indent="0" lvl="0" marL="0" rtl="0" algn="l">
              <a:spcBef>
                <a:spcPts val="1200"/>
              </a:spcBef>
              <a:spcAft>
                <a:spcPts val="0"/>
              </a:spcAft>
              <a:buNone/>
            </a:pPr>
            <a:r>
              <a:t/>
            </a:r>
            <a:endParaRPr sz="4907"/>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576975" y="617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96" name="Google Shape;296;p39"/>
          <p:cNvSpPr txBox="1"/>
          <p:nvPr>
            <p:ph idx="1" type="body"/>
          </p:nvPr>
        </p:nvSpPr>
        <p:spPr>
          <a:xfrm>
            <a:off x="620075" y="1392625"/>
            <a:ext cx="7825500" cy="369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7"/>
              <a:t>6</a:t>
            </a:r>
            <a:r>
              <a:rPr lang="en" sz="4907"/>
              <a:t>. </a:t>
            </a:r>
            <a:r>
              <a:rPr lang="en" sz="4907" u="sng">
                <a:solidFill>
                  <a:schemeClr val="accent5"/>
                </a:solidFill>
                <a:hlinkClick r:id="rId3">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[6]</a:t>
            </a:r>
            <a:endParaRPr sz="4907"/>
          </a:p>
          <a:p>
            <a:pPr indent="0" lvl="0" marL="0" rtl="0" algn="l">
              <a:spcBef>
                <a:spcPts val="1200"/>
              </a:spcBef>
              <a:spcAft>
                <a:spcPts val="0"/>
              </a:spcAft>
              <a:buNone/>
            </a:pPr>
            <a:r>
              <a:rPr lang="en" sz="4907"/>
              <a:t>7. </a:t>
            </a:r>
            <a:r>
              <a:rPr lang="en" sz="4907" u="sng">
                <a:solidFill>
                  <a:schemeClr val="accent5"/>
                </a:solidFill>
                <a:hlinkClick r:id="rId4">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[7]</a:t>
            </a:r>
            <a:endParaRPr sz="4907"/>
          </a:p>
          <a:p>
            <a:pPr indent="0" lvl="0" marL="0" rtl="0" algn="l">
              <a:spcBef>
                <a:spcPts val="1200"/>
              </a:spcBef>
              <a:spcAft>
                <a:spcPts val="0"/>
              </a:spcAft>
              <a:buNone/>
            </a:pPr>
            <a:r>
              <a:rPr lang="en" sz="4907"/>
              <a:t>8.</a:t>
            </a:r>
            <a:r>
              <a:rPr lang="en" sz="4907" u="sng">
                <a:solidFill>
                  <a:schemeClr val="accent5"/>
                </a:solidFill>
                <a:hlinkClick r:id="rId5">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[8]</a:t>
            </a:r>
            <a:endParaRPr sz="4907"/>
          </a:p>
          <a:p>
            <a:pPr indent="0" lvl="0" marL="0" rtl="0" algn="l">
              <a:spcBef>
                <a:spcPts val="1200"/>
              </a:spcBef>
              <a:spcAft>
                <a:spcPts val="0"/>
              </a:spcAft>
              <a:buNone/>
            </a:pPr>
            <a:r>
              <a:rPr lang="en" sz="4907"/>
              <a:t>9. </a:t>
            </a:r>
            <a:r>
              <a:rPr lang="en" sz="4907" u="sng">
                <a:solidFill>
                  <a:schemeClr val="accent5"/>
                </a:solidFill>
                <a:hlinkClick r:id="rId6">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[9]</a:t>
            </a:r>
            <a:endParaRPr sz="4907"/>
          </a:p>
          <a:p>
            <a:pPr indent="0" lvl="0" marL="0" rtl="0" algn="l">
              <a:spcBef>
                <a:spcPts val="1200"/>
              </a:spcBef>
              <a:spcAft>
                <a:spcPts val="0"/>
              </a:spcAft>
              <a:buNone/>
            </a:pPr>
            <a:r>
              <a:rPr lang="en" sz="4907"/>
              <a:t>10. </a:t>
            </a:r>
            <a:r>
              <a:rPr lang="en" sz="4907" u="sng">
                <a:solidFill>
                  <a:schemeClr val="accent5"/>
                </a:solidFill>
                <a:hlinkClick r:id="rId7">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[10]</a:t>
            </a:r>
            <a:endParaRPr sz="4907"/>
          </a:p>
          <a:p>
            <a:pPr indent="0" lvl="0" marL="0" rtl="0" algn="l">
              <a:spcBef>
                <a:spcPts val="1200"/>
              </a:spcBef>
              <a:spcAft>
                <a:spcPts val="0"/>
              </a:spcAft>
              <a:buNone/>
            </a:pPr>
            <a:r>
              <a:t/>
            </a:r>
            <a:endParaRPr sz="4907"/>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576975" y="62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302" name="Google Shape;302;p40"/>
          <p:cNvSpPr txBox="1"/>
          <p:nvPr>
            <p:ph idx="1" type="body"/>
          </p:nvPr>
        </p:nvSpPr>
        <p:spPr>
          <a:xfrm>
            <a:off x="457425" y="1362125"/>
            <a:ext cx="7960800" cy="3608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7"/>
              <a:t>11</a:t>
            </a:r>
            <a:r>
              <a:rPr lang="en" sz="4907"/>
              <a:t>. </a:t>
            </a:r>
            <a:r>
              <a:rPr lang="en" sz="4907" u="sng">
                <a:solidFill>
                  <a:schemeClr val="accent5"/>
                </a:solidFill>
                <a:hlinkClick r:id="rId3">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[11]</a:t>
            </a:r>
            <a:endParaRPr sz="4907"/>
          </a:p>
          <a:p>
            <a:pPr indent="0" lvl="0" marL="0" rtl="0" algn="l">
              <a:spcBef>
                <a:spcPts val="1200"/>
              </a:spcBef>
              <a:spcAft>
                <a:spcPts val="0"/>
              </a:spcAft>
              <a:buNone/>
            </a:pPr>
            <a:r>
              <a:rPr lang="en" sz="4907"/>
              <a:t>12. </a:t>
            </a:r>
            <a:r>
              <a:rPr lang="en" sz="4907" u="sng">
                <a:solidFill>
                  <a:schemeClr val="accent5"/>
                </a:solidFill>
                <a:hlinkClick r:id="rId4">
                  <a:extLst>
                    <a:ext uri="{A12FA001-AC4F-418D-AE19-62706E023703}">
                      <ahyp:hlinkClr val="tx"/>
                    </a:ext>
                  </a:extLst>
                </a:hlinkClick>
              </a:rPr>
              <a:t>https://d2k9g1efyej86q.cloudfront.net/</a:t>
            </a:r>
            <a:endParaRPr sz="4907"/>
          </a:p>
          <a:p>
            <a:pPr indent="457200" lvl="0" marL="0" rtl="0" algn="l">
              <a:spcBef>
                <a:spcPts val="1200"/>
              </a:spcBef>
              <a:spcAft>
                <a:spcPts val="0"/>
              </a:spcAft>
              <a:buNone/>
            </a:pPr>
            <a:r>
              <a:rPr lang="en" sz="4907"/>
              <a:t>Figure [12]</a:t>
            </a:r>
            <a:endParaRPr sz="4907"/>
          </a:p>
          <a:p>
            <a:pPr indent="0" lvl="0" marL="0" rtl="0" algn="l">
              <a:spcBef>
                <a:spcPts val="1200"/>
              </a:spcBef>
              <a:spcAft>
                <a:spcPts val="0"/>
              </a:spcAft>
              <a:buNone/>
            </a:pPr>
            <a:r>
              <a:rPr lang="en" sz="4907"/>
              <a:t>13.</a:t>
            </a:r>
            <a:r>
              <a:rPr lang="en" sz="4907" u="sng">
                <a:solidFill>
                  <a:schemeClr val="accent5"/>
                </a:solidFill>
                <a:hlinkClick r:id="rId5">
                  <a:extLst>
                    <a:ext uri="{A12FA001-AC4F-418D-AE19-62706E023703}">
                      <ahyp:hlinkClr val="tx"/>
                    </a:ext>
                  </a:extLst>
                </a:hlinkClick>
              </a:rPr>
              <a:t>https://deeplizard.com/learn/video/wrBUkpiRvCA</a:t>
            </a:r>
            <a:endParaRPr sz="4907"/>
          </a:p>
          <a:p>
            <a:pPr indent="457200" lvl="0" marL="0" rtl="0" algn="l">
              <a:spcBef>
                <a:spcPts val="1200"/>
              </a:spcBef>
              <a:spcAft>
                <a:spcPts val="0"/>
              </a:spcAft>
              <a:buNone/>
            </a:pPr>
            <a:r>
              <a:rPr lang="en" sz="4907"/>
              <a:t>Figure [13]</a:t>
            </a:r>
            <a:endParaRPr sz="4907"/>
          </a:p>
          <a:p>
            <a:pPr indent="0" lvl="0" marL="0" rtl="0" algn="l">
              <a:spcBef>
                <a:spcPts val="1200"/>
              </a:spcBef>
              <a:spcAft>
                <a:spcPts val="0"/>
              </a:spcAft>
              <a:buNone/>
            </a:pPr>
            <a:r>
              <a:rPr lang="en" sz="4907"/>
              <a:t>14</a:t>
            </a:r>
            <a:r>
              <a:rPr lang="en" sz="5800">
                <a:solidFill>
                  <a:srgbClr val="222222"/>
                </a:solidFill>
                <a:highlight>
                  <a:srgbClr val="FFFFFF"/>
                </a:highlight>
                <a:latin typeface="Arial"/>
                <a:ea typeface="Arial"/>
                <a:cs typeface="Arial"/>
                <a:sym typeface="Arial"/>
              </a:rPr>
              <a:t>. Mnih, Volodymyr, et al. "Playing atari with deep reinforcement learning." </a:t>
            </a:r>
            <a:r>
              <a:rPr i="1" lang="en" sz="5800">
                <a:solidFill>
                  <a:srgbClr val="222222"/>
                </a:solidFill>
                <a:highlight>
                  <a:srgbClr val="FFFFFF"/>
                </a:highlight>
                <a:latin typeface="Arial"/>
                <a:ea typeface="Arial"/>
                <a:cs typeface="Arial"/>
                <a:sym typeface="Arial"/>
              </a:rPr>
              <a:t>arXiv preprint arXiv:1312.5602</a:t>
            </a:r>
            <a:r>
              <a:rPr lang="en" sz="5800">
                <a:solidFill>
                  <a:srgbClr val="222222"/>
                </a:solidFill>
                <a:highlight>
                  <a:srgbClr val="FFFFFF"/>
                </a:highlight>
                <a:latin typeface="Arial"/>
                <a:ea typeface="Arial"/>
                <a:cs typeface="Arial"/>
                <a:sym typeface="Arial"/>
              </a:rPr>
              <a:t> (2013).</a:t>
            </a:r>
            <a:endParaRPr sz="9707"/>
          </a:p>
          <a:p>
            <a:pPr indent="0" lvl="0" marL="0" rtl="0" algn="l">
              <a:lnSpc>
                <a:spcPct val="100000"/>
              </a:lnSpc>
              <a:spcBef>
                <a:spcPts val="1200"/>
              </a:spcBef>
              <a:spcAft>
                <a:spcPts val="0"/>
              </a:spcAft>
              <a:buNone/>
            </a:pPr>
            <a:r>
              <a:rPr lang="en" sz="4907"/>
              <a:t>15</a:t>
            </a:r>
            <a:r>
              <a:rPr lang="en" sz="9707"/>
              <a:t>. </a:t>
            </a:r>
            <a:r>
              <a:rPr lang="en" sz="4907" u="sng">
                <a:solidFill>
                  <a:schemeClr val="accent5"/>
                </a:solidFill>
                <a:hlinkClick r:id="rId6">
                  <a:extLst>
                    <a:ext uri="{A12FA001-AC4F-418D-AE19-62706E023703}">
                      <ahyp:hlinkClr val="tx"/>
                    </a:ext>
                  </a:extLst>
                </a:hlinkClick>
              </a:rPr>
              <a:t>https://pytorch.org/tutorials/intermediate/reinforcement_q_learning.html</a:t>
            </a:r>
            <a:endParaRPr sz="4907"/>
          </a:p>
          <a:p>
            <a:pPr indent="0" lvl="0" marL="0" rtl="0" algn="l">
              <a:lnSpc>
                <a:spcPct val="100000"/>
              </a:lnSpc>
              <a:spcBef>
                <a:spcPts val="1200"/>
              </a:spcBef>
              <a:spcAft>
                <a:spcPts val="0"/>
              </a:spcAft>
              <a:buNone/>
            </a:pPr>
            <a:r>
              <a:rPr lang="en" sz="4907"/>
              <a:t>16. </a:t>
            </a:r>
            <a:r>
              <a:rPr lang="en" sz="4907" u="sng">
                <a:solidFill>
                  <a:schemeClr val="accent5"/>
                </a:solidFill>
                <a:hlinkClick r:id="rId7">
                  <a:extLst>
                    <a:ext uri="{A12FA001-AC4F-418D-AE19-62706E023703}">
                      <ahyp:hlinkClr val="tx"/>
                    </a:ext>
                  </a:extLst>
                </a:hlinkClick>
              </a:rPr>
              <a:t>https://www.tensorflow.org/agents/tutorials/0_intro_rl</a:t>
            </a:r>
            <a:endParaRPr sz="4907"/>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587150" y="63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a:t>
            </a:r>
            <a:r>
              <a:rPr lang="en"/>
              <a:t> slides </a:t>
            </a:r>
            <a:endParaRPr/>
          </a:p>
        </p:txBody>
      </p:sp>
      <p:sp>
        <p:nvSpPr>
          <p:cNvPr id="308" name="Google Shape;308;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41"/>
          <p:cNvPicPr preferRelativeResize="0"/>
          <p:nvPr/>
        </p:nvPicPr>
        <p:blipFill>
          <a:blip r:embed="rId3">
            <a:alphaModFix/>
          </a:blip>
          <a:stretch>
            <a:fillRect/>
          </a:stretch>
        </p:blipFill>
        <p:spPr>
          <a:xfrm>
            <a:off x="3517100" y="1436351"/>
            <a:ext cx="2561600" cy="354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00950" y="538400"/>
            <a:ext cx="81660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a:t>
            </a:r>
            <a:endParaRPr/>
          </a:p>
        </p:txBody>
      </p:sp>
      <p:sp>
        <p:nvSpPr>
          <p:cNvPr id="111" name="Google Shape;111;p15"/>
          <p:cNvSpPr txBox="1"/>
          <p:nvPr>
            <p:ph idx="1" type="body"/>
          </p:nvPr>
        </p:nvSpPr>
        <p:spPr>
          <a:xfrm>
            <a:off x="481125" y="1409025"/>
            <a:ext cx="7935300" cy="35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5"/>
          <p:cNvPicPr preferRelativeResize="0"/>
          <p:nvPr/>
        </p:nvPicPr>
        <p:blipFill>
          <a:blip r:embed="rId3">
            <a:alphaModFix/>
          </a:blip>
          <a:stretch>
            <a:fillRect/>
          </a:stretch>
        </p:blipFill>
        <p:spPr>
          <a:xfrm>
            <a:off x="496400" y="949275"/>
            <a:ext cx="8070550" cy="3928167"/>
          </a:xfrm>
          <a:prstGeom prst="rect">
            <a:avLst/>
          </a:prstGeom>
          <a:noFill/>
          <a:ln>
            <a:noFill/>
          </a:ln>
        </p:spPr>
      </p:pic>
      <p:sp>
        <p:nvSpPr>
          <p:cNvPr id="113" name="Google Shape;113;p15"/>
          <p:cNvSpPr txBox="1"/>
          <p:nvPr/>
        </p:nvSpPr>
        <p:spPr>
          <a:xfrm>
            <a:off x="3310625" y="4785800"/>
            <a:ext cx="57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524525" y="580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Free and Model Based Learning </a:t>
            </a:r>
            <a:endParaRPr/>
          </a:p>
        </p:txBody>
      </p:sp>
      <p:sp>
        <p:nvSpPr>
          <p:cNvPr id="315" name="Google Shape;315;p42"/>
          <p:cNvSpPr txBox="1"/>
          <p:nvPr>
            <p:ph idx="1" type="body"/>
          </p:nvPr>
        </p:nvSpPr>
        <p:spPr>
          <a:xfrm>
            <a:off x="575750" y="1289925"/>
            <a:ext cx="7688700" cy="3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Policy:</a:t>
            </a:r>
            <a:endParaRPr b="1" sz="1200">
              <a:solidFill>
                <a:srgbClr val="000000"/>
              </a:solidFill>
              <a:latin typeface="Arial"/>
              <a:ea typeface="Arial"/>
              <a:cs typeface="Arial"/>
              <a:sym typeface="Arial"/>
            </a:endParaRPr>
          </a:p>
          <a:p>
            <a:pPr indent="0" lvl="0" marL="0" rtl="0" algn="l">
              <a:spcBef>
                <a:spcPts val="200"/>
              </a:spcBef>
              <a:spcAft>
                <a:spcPts val="0"/>
              </a:spcAft>
              <a:buNone/>
            </a:pPr>
            <a:r>
              <a:rPr lang="en" sz="1200">
                <a:solidFill>
                  <a:srgbClr val="000000"/>
                </a:solidFill>
                <a:latin typeface="Arial"/>
                <a:ea typeface="Arial"/>
                <a:cs typeface="Arial"/>
                <a:sym typeface="Arial"/>
              </a:rPr>
              <a:t>The way of choosing actions in a given environment is know as policy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Model Based learning :(Exploiting)</a:t>
            </a:r>
            <a:endParaRPr b="1"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We assume the we have concrete knowledge of MDP.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Means we know the values of set of states, action , state transition probabilities and the Reward function for any state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Defined policy</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Model Free Learning : (Exploration)</a:t>
            </a:r>
            <a:endParaRPr b="1"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We assume we have no knowledge of the MDP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Random policy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1" name="Google Shape;321;p43"/>
          <p:cNvSpPr txBox="1"/>
          <p:nvPr>
            <p:ph idx="1" type="body"/>
          </p:nvPr>
        </p:nvSpPr>
        <p:spPr>
          <a:xfrm>
            <a:off x="566825" y="185385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7" u="sng">
                <a:solidFill>
                  <a:schemeClr val="accent5"/>
                </a:solidFill>
                <a:hlinkClick r:id="rId3">
                  <a:extLst>
                    <a:ext uri="{A12FA001-AC4F-418D-AE19-62706E023703}">
                      <ahyp:hlinkClr val="tx"/>
                    </a:ext>
                  </a:extLst>
                </a:hlinkClick>
              </a:rPr>
              <a:t>https://medium.com/datadriveninvestor/reinforcement-learning-an-interactive-learning-b1fa29166fc8</a:t>
            </a:r>
            <a:endParaRPr sz="4907"/>
          </a:p>
          <a:p>
            <a:pPr indent="0" lvl="0" marL="0" rtl="0" algn="l">
              <a:lnSpc>
                <a:spcPct val="100000"/>
              </a:lnSpc>
              <a:spcBef>
                <a:spcPts val="1200"/>
              </a:spcBef>
              <a:spcAft>
                <a:spcPts val="0"/>
              </a:spcAft>
              <a:buNone/>
            </a:pPr>
            <a:r>
              <a:rPr lang="en" sz="4907"/>
              <a:t>Figure [3,4,5,6,7,8,9,10,11,12]</a:t>
            </a:r>
            <a:endParaRPr sz="4907"/>
          </a:p>
          <a:p>
            <a:pPr indent="0" lvl="0" marL="0" rtl="0" algn="l">
              <a:lnSpc>
                <a:spcPct val="100000"/>
              </a:lnSpc>
              <a:spcBef>
                <a:spcPts val="1200"/>
              </a:spcBef>
              <a:spcAft>
                <a:spcPts val="0"/>
              </a:spcAft>
              <a:buNone/>
            </a:pPr>
            <a:r>
              <a:rPr lang="en" sz="4907" u="sng">
                <a:solidFill>
                  <a:schemeClr val="accent5"/>
                </a:solidFill>
                <a:hlinkClick r:id="rId4">
                  <a:extLst>
                    <a:ext uri="{A12FA001-AC4F-418D-AE19-62706E023703}">
                      <ahyp:hlinkClr val="tx"/>
                    </a:ext>
                  </a:extLst>
                </a:hlinkClick>
              </a:rPr>
              <a:t>https://aws.amazon.com/deepracer/getting-started/</a:t>
            </a:r>
            <a:endParaRPr sz="4907"/>
          </a:p>
          <a:p>
            <a:pPr indent="0" lvl="0" marL="0" rtl="0" algn="l">
              <a:lnSpc>
                <a:spcPct val="100000"/>
              </a:lnSpc>
              <a:spcBef>
                <a:spcPts val="1200"/>
              </a:spcBef>
              <a:spcAft>
                <a:spcPts val="0"/>
              </a:spcAft>
              <a:buNone/>
            </a:pPr>
            <a:r>
              <a:rPr lang="en" sz="4907" u="sng">
                <a:solidFill>
                  <a:schemeClr val="accent5"/>
                </a:solidFill>
                <a:hlinkClick r:id="rId5">
                  <a:extLst>
                    <a:ext uri="{A12FA001-AC4F-418D-AE19-62706E023703}">
                      <ahyp:hlinkClr val="tx"/>
                    </a:ext>
                  </a:extLst>
                </a:hlinkClick>
              </a:rPr>
              <a:t>https://d2k9g1efyej86q.cloudfront.net/</a:t>
            </a:r>
            <a:endParaRPr sz="4907"/>
          </a:p>
          <a:p>
            <a:pPr indent="0" lvl="0" marL="0" rtl="0" algn="l">
              <a:lnSpc>
                <a:spcPct val="100000"/>
              </a:lnSpc>
              <a:spcBef>
                <a:spcPts val="1200"/>
              </a:spcBef>
              <a:spcAft>
                <a:spcPts val="0"/>
              </a:spcAft>
              <a:buNone/>
            </a:pPr>
            <a:r>
              <a:rPr lang="en" sz="4907" u="sng">
                <a:solidFill>
                  <a:schemeClr val="accent5"/>
                </a:solidFill>
                <a:hlinkClick r:id="rId6">
                  <a:extLst>
                    <a:ext uri="{A12FA001-AC4F-418D-AE19-62706E023703}">
                      <ahyp:hlinkClr val="tx"/>
                    </a:ext>
                  </a:extLst>
                </a:hlinkClick>
              </a:rPr>
              <a:t>https://docs.aws.amazon.com/deepracer/latest/developerguide/what-is-deepracer.html</a:t>
            </a:r>
            <a:endParaRPr sz="4907"/>
          </a:p>
          <a:p>
            <a:pPr indent="0" lvl="0" marL="0" rtl="0" algn="l">
              <a:lnSpc>
                <a:spcPct val="100000"/>
              </a:lnSpc>
              <a:spcBef>
                <a:spcPts val="1200"/>
              </a:spcBef>
              <a:spcAft>
                <a:spcPts val="0"/>
              </a:spcAft>
              <a:buNone/>
            </a:pPr>
            <a:r>
              <a:rPr lang="en" sz="4907"/>
              <a:t>Eq [1,2]</a:t>
            </a:r>
            <a:endParaRPr sz="4907"/>
          </a:p>
          <a:p>
            <a:pPr indent="0" lvl="0" marL="0" rtl="0" algn="l">
              <a:lnSpc>
                <a:spcPct val="100000"/>
              </a:lnSpc>
              <a:spcBef>
                <a:spcPts val="1200"/>
              </a:spcBef>
              <a:spcAft>
                <a:spcPts val="0"/>
              </a:spcAft>
              <a:buNone/>
            </a:pPr>
            <a:r>
              <a:rPr lang="en" sz="4907" u="sng">
                <a:solidFill>
                  <a:schemeClr val="accent5"/>
                </a:solidFill>
                <a:hlinkClick r:id="rId7">
                  <a:extLst>
                    <a:ext uri="{A12FA001-AC4F-418D-AE19-62706E023703}">
                      <ahyp:hlinkClr val="tx"/>
                    </a:ext>
                  </a:extLst>
                </a:hlinkClick>
              </a:rPr>
              <a:t>https://arxiv.org/pdf/1312.5602.pdf</a:t>
            </a:r>
            <a:endParaRPr sz="4907"/>
          </a:p>
          <a:p>
            <a:pPr indent="0" lvl="0" marL="0" rtl="0" algn="l">
              <a:lnSpc>
                <a:spcPct val="100000"/>
              </a:lnSpc>
              <a:spcBef>
                <a:spcPts val="1200"/>
              </a:spcBef>
              <a:spcAft>
                <a:spcPts val="0"/>
              </a:spcAft>
              <a:buNone/>
            </a:pPr>
            <a:r>
              <a:rPr lang="en" sz="4907"/>
              <a:t>Figure[13]</a:t>
            </a:r>
            <a:endParaRPr sz="4907"/>
          </a:p>
          <a:p>
            <a:pPr indent="0" lvl="0" marL="0" rtl="0" algn="l">
              <a:lnSpc>
                <a:spcPct val="100000"/>
              </a:lnSpc>
              <a:spcBef>
                <a:spcPts val="1200"/>
              </a:spcBef>
              <a:spcAft>
                <a:spcPts val="0"/>
              </a:spcAft>
              <a:buNone/>
            </a:pPr>
            <a:r>
              <a:rPr lang="en" sz="4907" u="sng">
                <a:solidFill>
                  <a:schemeClr val="accent5"/>
                </a:solidFill>
                <a:hlinkClick r:id="rId8">
                  <a:extLst>
                    <a:ext uri="{A12FA001-AC4F-418D-AE19-62706E023703}">
                      <ahyp:hlinkClr val="tx"/>
                    </a:ext>
                  </a:extLst>
                </a:hlinkClick>
              </a:rPr>
              <a:t>https://deeplizard.com/learn/video/wrBUkpiRvCA</a:t>
            </a:r>
            <a:endParaRPr sz="4907"/>
          </a:p>
          <a:p>
            <a:pPr indent="0" lvl="0" marL="0" rtl="0" algn="l">
              <a:lnSpc>
                <a:spcPct val="100000"/>
              </a:lnSpc>
              <a:spcBef>
                <a:spcPts val="1200"/>
              </a:spcBef>
              <a:spcAft>
                <a:spcPts val="0"/>
              </a:spcAft>
              <a:buNone/>
            </a:pPr>
            <a:r>
              <a:rPr lang="en" sz="4907" u="sng">
                <a:solidFill>
                  <a:schemeClr val="accent5"/>
                </a:solidFill>
                <a:hlinkClick r:id="rId9">
                  <a:extLst>
                    <a:ext uri="{A12FA001-AC4F-418D-AE19-62706E023703}">
                      <ahyp:hlinkClr val="tx"/>
                    </a:ext>
                  </a:extLst>
                </a:hlinkClick>
              </a:rPr>
              <a:t>https://pytorch.org/tutorials/intermediate/reinforcement_q_learning.html</a:t>
            </a:r>
            <a:endParaRPr sz="4907"/>
          </a:p>
          <a:p>
            <a:pPr indent="0" lvl="0" marL="0" rtl="0" algn="l">
              <a:lnSpc>
                <a:spcPct val="100000"/>
              </a:lnSpc>
              <a:spcBef>
                <a:spcPts val="1200"/>
              </a:spcBef>
              <a:spcAft>
                <a:spcPts val="0"/>
              </a:spcAft>
              <a:buNone/>
            </a:pPr>
            <a:r>
              <a:rPr lang="en" sz="4907" u="sng">
                <a:solidFill>
                  <a:schemeClr val="accent5"/>
                </a:solidFill>
                <a:hlinkClick r:id="rId10">
                  <a:extLst>
                    <a:ext uri="{A12FA001-AC4F-418D-AE19-62706E023703}">
                      <ahyp:hlinkClr val="tx"/>
                    </a:ext>
                  </a:extLst>
                </a:hlinkClick>
              </a:rPr>
              <a:t>https://www.tensorflow.org/agents/tutorials/0_intro_rl</a:t>
            </a:r>
            <a:endParaRPr sz="490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312075" y="1236750"/>
            <a:ext cx="81060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6"/>
          <p:cNvPicPr preferRelativeResize="0"/>
          <p:nvPr/>
        </p:nvPicPr>
        <p:blipFill>
          <a:blip r:embed="rId3">
            <a:alphaModFix/>
          </a:blip>
          <a:stretch>
            <a:fillRect/>
          </a:stretch>
        </p:blipFill>
        <p:spPr>
          <a:xfrm>
            <a:off x="312075" y="859550"/>
            <a:ext cx="8350326" cy="4064350"/>
          </a:xfrm>
          <a:prstGeom prst="rect">
            <a:avLst/>
          </a:prstGeom>
          <a:noFill/>
          <a:ln>
            <a:noFill/>
          </a:ln>
        </p:spPr>
      </p:pic>
      <p:sp>
        <p:nvSpPr>
          <p:cNvPr id="120" name="Google Shape;120;p16"/>
          <p:cNvSpPr txBox="1"/>
          <p:nvPr/>
        </p:nvSpPr>
        <p:spPr>
          <a:xfrm>
            <a:off x="2660175" y="4923900"/>
            <a:ext cx="34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1" name="Google Shape;121;p16"/>
          <p:cNvSpPr txBox="1"/>
          <p:nvPr/>
        </p:nvSpPr>
        <p:spPr>
          <a:xfrm>
            <a:off x="3571525" y="4857850"/>
            <a:ext cx="36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01350" y="68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a:t>
            </a:r>
            <a:r>
              <a:rPr lang="en"/>
              <a:t>Decision</a:t>
            </a:r>
            <a:r>
              <a:rPr lang="en"/>
              <a:t> Process (MDP)</a:t>
            </a:r>
            <a:endParaRPr/>
          </a:p>
        </p:txBody>
      </p:sp>
      <p:sp>
        <p:nvSpPr>
          <p:cNvPr id="127" name="Google Shape;127;p17"/>
          <p:cNvSpPr txBox="1"/>
          <p:nvPr>
            <p:ph idx="1" type="body"/>
          </p:nvPr>
        </p:nvSpPr>
        <p:spPr>
          <a:xfrm>
            <a:off x="729450" y="1359775"/>
            <a:ext cx="7688700" cy="326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235">
              <a:solidFill>
                <a:srgbClr val="000000"/>
              </a:solidFill>
              <a:latin typeface="Arial"/>
              <a:ea typeface="Arial"/>
              <a:cs typeface="Arial"/>
              <a:sym typeface="Arial"/>
            </a:endParaRPr>
          </a:p>
          <a:p>
            <a:pPr indent="-307040" lvl="0" marL="457200" rtl="0" algn="l">
              <a:spcBef>
                <a:spcPts val="0"/>
              </a:spcBef>
              <a:spcAft>
                <a:spcPts val="0"/>
              </a:spcAft>
              <a:buClr>
                <a:srgbClr val="000000"/>
              </a:buClr>
              <a:buSzPts val="1235"/>
              <a:buFont typeface="Arial"/>
              <a:buAutoNum type="arabicPeriod"/>
            </a:pPr>
            <a:r>
              <a:rPr lang="en" sz="1235">
                <a:solidFill>
                  <a:srgbClr val="000000"/>
                </a:solidFill>
                <a:latin typeface="Arial"/>
                <a:ea typeface="Arial"/>
                <a:cs typeface="Arial"/>
                <a:sym typeface="Arial"/>
              </a:rPr>
              <a:t>Deterministic</a:t>
            </a:r>
            <a:endParaRPr sz="1235">
              <a:solidFill>
                <a:srgbClr val="000000"/>
              </a:solidFill>
              <a:latin typeface="Arial"/>
              <a:ea typeface="Arial"/>
              <a:cs typeface="Arial"/>
              <a:sym typeface="Arial"/>
            </a:endParaRPr>
          </a:p>
          <a:p>
            <a:pPr indent="-307040" lvl="0" marL="457200" rtl="0" algn="l">
              <a:spcBef>
                <a:spcPts val="0"/>
              </a:spcBef>
              <a:spcAft>
                <a:spcPts val="0"/>
              </a:spcAft>
              <a:buClr>
                <a:srgbClr val="000000"/>
              </a:buClr>
              <a:buSzPts val="1235"/>
              <a:buFont typeface="Arial"/>
              <a:buAutoNum type="arabicPeriod"/>
            </a:pPr>
            <a:r>
              <a:rPr lang="en" sz="1235">
                <a:solidFill>
                  <a:srgbClr val="000000"/>
                </a:solidFill>
                <a:latin typeface="Arial"/>
                <a:ea typeface="Arial"/>
                <a:cs typeface="Arial"/>
                <a:sym typeface="Arial"/>
              </a:rPr>
              <a:t>Nondeterministic</a:t>
            </a:r>
            <a:endParaRPr sz="1235">
              <a:solidFill>
                <a:srgbClr val="000000"/>
              </a:solidFill>
              <a:latin typeface="Arial"/>
              <a:ea typeface="Arial"/>
              <a:cs typeface="Arial"/>
              <a:sym typeface="Arial"/>
            </a:endParaRPr>
          </a:p>
          <a:p>
            <a:pPr indent="0" lvl="0" marL="457200" rtl="0" algn="l">
              <a:spcBef>
                <a:spcPts val="0"/>
              </a:spcBef>
              <a:spcAft>
                <a:spcPts val="0"/>
              </a:spcAft>
              <a:buNone/>
            </a:pPr>
            <a:r>
              <a:t/>
            </a:r>
            <a:endParaRPr sz="1235">
              <a:solidFill>
                <a:srgbClr val="000000"/>
              </a:solidFill>
              <a:latin typeface="Arial"/>
              <a:ea typeface="Arial"/>
              <a:cs typeface="Arial"/>
              <a:sym typeface="Arial"/>
            </a:endParaRPr>
          </a:p>
          <a:p>
            <a:pPr indent="0" lvl="0" marL="0" rtl="0" algn="l">
              <a:spcBef>
                <a:spcPts val="0"/>
              </a:spcBef>
              <a:spcAft>
                <a:spcPts val="0"/>
              </a:spcAft>
              <a:buNone/>
            </a:pPr>
            <a:r>
              <a:rPr lang="en" sz="1235">
                <a:solidFill>
                  <a:srgbClr val="000000"/>
                </a:solidFill>
                <a:latin typeface="Arial"/>
                <a:ea typeface="Arial"/>
                <a:cs typeface="Arial"/>
                <a:sym typeface="Arial"/>
              </a:rPr>
              <a:t>Markov Decision Process (MDPs) plays a vital role in nondeterministic search problems ,it deals with multiple successor states in an efficient way and it is mainly considered as offline planning and agents has full knowledge of the transitions and reward </a:t>
            </a:r>
            <a:endParaRPr sz="1235">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Conditions Needs to be satisfied:</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Discrete time process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MemoryLess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8" name="Google Shape;128;p17"/>
          <p:cNvPicPr preferRelativeResize="0"/>
          <p:nvPr/>
        </p:nvPicPr>
        <p:blipFill>
          <a:blip r:embed="rId3">
            <a:alphaModFix/>
          </a:blip>
          <a:stretch>
            <a:fillRect/>
          </a:stretch>
        </p:blipFill>
        <p:spPr>
          <a:xfrm>
            <a:off x="3116550" y="2667000"/>
            <a:ext cx="5409072" cy="2111225"/>
          </a:xfrm>
          <a:prstGeom prst="rect">
            <a:avLst/>
          </a:prstGeom>
          <a:noFill/>
          <a:ln>
            <a:noFill/>
          </a:ln>
        </p:spPr>
      </p:pic>
      <p:sp>
        <p:nvSpPr>
          <p:cNvPr id="129" name="Google Shape;129;p17"/>
          <p:cNvSpPr txBox="1"/>
          <p:nvPr/>
        </p:nvSpPr>
        <p:spPr>
          <a:xfrm>
            <a:off x="5032900" y="4757900"/>
            <a:ext cx="44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[2]</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577925" y="566350"/>
            <a:ext cx="7688700" cy="55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Reinforcement Learning </a:t>
            </a:r>
            <a:endParaRPr/>
          </a:p>
        </p:txBody>
      </p:sp>
      <p:sp>
        <p:nvSpPr>
          <p:cNvPr id="135" name="Google Shape;135;p18"/>
          <p:cNvSpPr txBox="1"/>
          <p:nvPr>
            <p:ph idx="1" type="body"/>
          </p:nvPr>
        </p:nvSpPr>
        <p:spPr>
          <a:xfrm>
            <a:off x="636975" y="1441200"/>
            <a:ext cx="7688700" cy="35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•Learning from interaction with an environment to achieve some long-term goal that is related to the </a:t>
            </a:r>
            <a:r>
              <a:rPr b="1" lang="en" sz="2000">
                <a:solidFill>
                  <a:srgbClr val="000000"/>
                </a:solidFill>
                <a:latin typeface="Arial"/>
                <a:ea typeface="Arial"/>
                <a:cs typeface="Arial"/>
                <a:sym typeface="Arial"/>
              </a:rPr>
              <a:t>state</a:t>
            </a:r>
            <a:r>
              <a:rPr lang="en" sz="2000">
                <a:solidFill>
                  <a:srgbClr val="000000"/>
                </a:solidFill>
                <a:latin typeface="Arial"/>
                <a:ea typeface="Arial"/>
                <a:cs typeface="Arial"/>
                <a:sym typeface="Arial"/>
              </a:rPr>
              <a:t> of the </a:t>
            </a:r>
            <a:r>
              <a:rPr b="1" lang="en" sz="2000">
                <a:solidFill>
                  <a:srgbClr val="000000"/>
                </a:solidFill>
                <a:latin typeface="Arial"/>
                <a:ea typeface="Arial"/>
                <a:cs typeface="Arial"/>
                <a:sym typeface="Arial"/>
              </a:rPr>
              <a:t>environment</a:t>
            </a:r>
            <a:endParaRPr b="1"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•The goal is defined by </a:t>
            </a:r>
            <a:r>
              <a:rPr b="1" lang="en" sz="2000">
                <a:solidFill>
                  <a:srgbClr val="000000"/>
                </a:solidFill>
                <a:latin typeface="Arial"/>
                <a:ea typeface="Arial"/>
                <a:cs typeface="Arial"/>
                <a:sym typeface="Arial"/>
              </a:rPr>
              <a:t>reward</a:t>
            </a:r>
            <a:r>
              <a:rPr lang="en" sz="2000">
                <a:solidFill>
                  <a:srgbClr val="000000"/>
                </a:solidFill>
                <a:latin typeface="Arial"/>
                <a:ea typeface="Arial"/>
                <a:cs typeface="Arial"/>
                <a:sym typeface="Arial"/>
              </a:rPr>
              <a:t> signal, which must be maximised</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b="1" lang="en" sz="2000">
                <a:solidFill>
                  <a:srgbClr val="000000"/>
                </a:solidFill>
                <a:latin typeface="Arial"/>
                <a:ea typeface="Arial"/>
                <a:cs typeface="Arial"/>
                <a:sym typeface="Arial"/>
              </a:rPr>
              <a:t>•Agent</a:t>
            </a:r>
            <a:r>
              <a:rPr lang="en" sz="2000">
                <a:solidFill>
                  <a:srgbClr val="000000"/>
                </a:solidFill>
                <a:latin typeface="Arial"/>
                <a:ea typeface="Arial"/>
                <a:cs typeface="Arial"/>
                <a:sym typeface="Arial"/>
              </a:rPr>
              <a:t> must be able to partially/fully sense the environment state and take </a:t>
            </a:r>
            <a:r>
              <a:rPr b="1" lang="en" sz="2000">
                <a:solidFill>
                  <a:srgbClr val="000000"/>
                </a:solidFill>
                <a:latin typeface="Arial"/>
                <a:ea typeface="Arial"/>
                <a:cs typeface="Arial"/>
                <a:sym typeface="Arial"/>
              </a:rPr>
              <a:t>actions</a:t>
            </a:r>
            <a:r>
              <a:rPr lang="en" sz="2000">
                <a:solidFill>
                  <a:srgbClr val="000000"/>
                </a:solidFill>
                <a:latin typeface="Arial"/>
                <a:ea typeface="Arial"/>
                <a:cs typeface="Arial"/>
                <a:sym typeface="Arial"/>
              </a:rPr>
              <a:t> to influence the environment state</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671675" y="1385350"/>
            <a:ext cx="7688700" cy="3423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sp>
        <p:nvSpPr>
          <p:cNvPr id="141" name="Google Shape;141;p19"/>
          <p:cNvSpPr txBox="1"/>
          <p:nvPr/>
        </p:nvSpPr>
        <p:spPr>
          <a:xfrm>
            <a:off x="3915675" y="4808350"/>
            <a:ext cx="140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[3]</a:t>
            </a:r>
            <a:endParaRPr>
              <a:latin typeface="Lato"/>
              <a:ea typeface="Lato"/>
              <a:cs typeface="Lato"/>
              <a:sym typeface="Lato"/>
            </a:endParaRPr>
          </a:p>
        </p:txBody>
      </p:sp>
      <p:pic>
        <p:nvPicPr>
          <p:cNvPr id="142" name="Google Shape;142;p19"/>
          <p:cNvPicPr preferRelativeResize="0"/>
          <p:nvPr/>
        </p:nvPicPr>
        <p:blipFill>
          <a:blip r:embed="rId3">
            <a:alphaModFix/>
          </a:blip>
          <a:stretch>
            <a:fillRect/>
          </a:stretch>
        </p:blipFill>
        <p:spPr>
          <a:xfrm>
            <a:off x="1757925" y="1451800"/>
            <a:ext cx="4456300" cy="3251400"/>
          </a:xfrm>
          <a:prstGeom prst="rect">
            <a:avLst/>
          </a:prstGeom>
          <a:noFill/>
          <a:ln>
            <a:noFill/>
          </a:ln>
        </p:spPr>
      </p:pic>
      <p:sp>
        <p:nvSpPr>
          <p:cNvPr id="143" name="Google Shape;143;p19"/>
          <p:cNvSpPr txBox="1"/>
          <p:nvPr/>
        </p:nvSpPr>
        <p:spPr>
          <a:xfrm>
            <a:off x="671675" y="560375"/>
            <a:ext cx="57627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2600">
                <a:solidFill>
                  <a:schemeClr val="dk2"/>
                </a:solidFill>
                <a:latin typeface="Raleway"/>
                <a:ea typeface="Raleway"/>
                <a:cs typeface="Raleway"/>
                <a:sym typeface="Raleway"/>
              </a:rPr>
              <a:t>DeepRacer</a:t>
            </a:r>
            <a:endParaRPr b="1" sz="26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7775" y="610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a:t>
            </a:r>
            <a:endParaRPr/>
          </a:p>
        </p:txBody>
      </p:sp>
      <p:sp>
        <p:nvSpPr>
          <p:cNvPr id="149" name="Google Shape;149;p20"/>
          <p:cNvSpPr txBox="1"/>
          <p:nvPr>
            <p:ph idx="1" type="body"/>
          </p:nvPr>
        </p:nvSpPr>
        <p:spPr>
          <a:xfrm>
            <a:off x="729450" y="1471150"/>
            <a:ext cx="7688700" cy="28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a:t>
            </a:r>
            <a:r>
              <a:rPr b="1" i="1" lang="en" sz="1200">
                <a:solidFill>
                  <a:srgbClr val="000000"/>
                </a:solidFill>
                <a:latin typeface="Arial"/>
                <a:ea typeface="Arial"/>
                <a:cs typeface="Arial"/>
                <a:sym typeface="Arial"/>
              </a:rPr>
              <a:t>agent</a:t>
            </a:r>
            <a:r>
              <a:rPr lang="en" sz="1200">
                <a:solidFill>
                  <a:srgbClr val="000000"/>
                </a:solidFill>
                <a:latin typeface="Arial"/>
                <a:ea typeface="Arial"/>
                <a:cs typeface="Arial"/>
                <a:sym typeface="Arial"/>
              </a:rPr>
              <a:t> simulates vehicle in the simulation</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for training.More specifically, it embodies the neural network</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that controls the vehicle, taking inputs and deciding actions.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0" name="Google Shape;150;p20"/>
          <p:cNvPicPr preferRelativeResize="0"/>
          <p:nvPr/>
        </p:nvPicPr>
        <p:blipFill>
          <a:blip r:embed="rId3">
            <a:alphaModFix/>
          </a:blip>
          <a:stretch>
            <a:fillRect/>
          </a:stretch>
        </p:blipFill>
        <p:spPr>
          <a:xfrm>
            <a:off x="5674450" y="1639175"/>
            <a:ext cx="2778075" cy="2630475"/>
          </a:xfrm>
          <a:prstGeom prst="rect">
            <a:avLst/>
          </a:prstGeom>
          <a:noFill/>
          <a:ln>
            <a:noFill/>
          </a:ln>
        </p:spPr>
      </p:pic>
      <p:sp>
        <p:nvSpPr>
          <p:cNvPr id="151" name="Google Shape;151;p20"/>
          <p:cNvSpPr txBox="1"/>
          <p:nvPr/>
        </p:nvSpPr>
        <p:spPr>
          <a:xfrm>
            <a:off x="6416850" y="4446650"/>
            <a:ext cx="25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[4]</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29900" y="59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 </a:t>
            </a:r>
            <a:endParaRPr/>
          </a:p>
        </p:txBody>
      </p:sp>
      <p:sp>
        <p:nvSpPr>
          <p:cNvPr id="157" name="Google Shape;157;p21"/>
          <p:cNvSpPr txBox="1"/>
          <p:nvPr>
            <p:ph idx="1" type="body"/>
          </p:nvPr>
        </p:nvSpPr>
        <p:spPr>
          <a:xfrm>
            <a:off x="563525" y="1393075"/>
            <a:ext cx="7688700" cy="31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An </a:t>
            </a:r>
            <a:r>
              <a:rPr b="1" i="1" lang="en" sz="1200">
                <a:solidFill>
                  <a:srgbClr val="000000"/>
                </a:solidFill>
                <a:latin typeface="Arial"/>
                <a:ea typeface="Arial"/>
                <a:cs typeface="Arial"/>
                <a:sym typeface="Arial"/>
              </a:rPr>
              <a:t>action</a:t>
            </a:r>
            <a:r>
              <a:rPr lang="en" sz="1200">
                <a:solidFill>
                  <a:srgbClr val="000000"/>
                </a:solidFill>
                <a:latin typeface="Arial"/>
                <a:ea typeface="Arial"/>
                <a:cs typeface="Arial"/>
                <a:sym typeface="Arial"/>
              </a:rPr>
              <a:t> is a move made by the agent in the current state.</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an action corresponds to a move at a particular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speed</a:t>
            </a:r>
            <a:r>
              <a:rPr lang="en" sz="1200">
                <a:solidFill>
                  <a:srgbClr val="000000"/>
                </a:solidFill>
                <a:latin typeface="Arial"/>
                <a:ea typeface="Arial"/>
                <a:cs typeface="Arial"/>
                <a:sym typeface="Arial"/>
              </a:rPr>
              <a:t> and </a:t>
            </a:r>
            <a:r>
              <a:rPr b="1" lang="en" sz="1200">
                <a:solidFill>
                  <a:srgbClr val="000000"/>
                </a:solidFill>
                <a:latin typeface="Arial"/>
                <a:ea typeface="Arial"/>
                <a:cs typeface="Arial"/>
                <a:sym typeface="Arial"/>
              </a:rPr>
              <a:t>steering angle</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8" name="Google Shape;158;p21"/>
          <p:cNvPicPr preferRelativeResize="0"/>
          <p:nvPr/>
        </p:nvPicPr>
        <p:blipFill>
          <a:blip r:embed="rId3">
            <a:alphaModFix/>
          </a:blip>
          <a:stretch>
            <a:fillRect/>
          </a:stretch>
        </p:blipFill>
        <p:spPr>
          <a:xfrm>
            <a:off x="4439250" y="1780875"/>
            <a:ext cx="3417450" cy="2703950"/>
          </a:xfrm>
          <a:prstGeom prst="rect">
            <a:avLst/>
          </a:prstGeom>
          <a:noFill/>
          <a:ln>
            <a:noFill/>
          </a:ln>
        </p:spPr>
      </p:pic>
      <p:sp>
        <p:nvSpPr>
          <p:cNvPr id="159" name="Google Shape;159;p21"/>
          <p:cNvSpPr txBox="1"/>
          <p:nvPr/>
        </p:nvSpPr>
        <p:spPr>
          <a:xfrm>
            <a:off x="5829800" y="4743300"/>
            <a:ext cx="26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[5]</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