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1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9" r:id="rId14"/>
    <p:sldId id="280" r:id="rId15"/>
    <p:sldId id="289" r:id="rId16"/>
    <p:sldId id="303" r:id="rId17"/>
    <p:sldId id="321" r:id="rId18"/>
    <p:sldId id="304" r:id="rId19"/>
    <p:sldId id="305" r:id="rId20"/>
    <p:sldId id="317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DC37134-FB1A-4F52-9B7A-0359A771595A}" type="slidenum">
              <a:rPr lang="en-IN" sz="1400" b="0" strike="noStrike" spc="-1">
                <a:latin typeface="Times New Roman"/>
              </a:rPr>
              <a:pPr algn="r"/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Technique to bring virtualization to OS level</a:t>
            </a:r>
          </a:p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Virtualization brings abstraction to hardware</a:t>
            </a:r>
          </a:p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Containerization brings abstraction to software</a:t>
            </a: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22BF1D-CE6B-4B29-BE1B-4A37CBA71F0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get-started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How Docker Works</a:t>
            </a:r>
            <a:endParaRPr lang="en-IN" sz="4400" b="0" strike="noStrike" spc="-1">
              <a:latin typeface="Arial"/>
            </a:endParaRPr>
          </a:p>
        </p:txBody>
      </p:sp>
      <p:grpSp>
        <p:nvGrpSpPr>
          <p:cNvPr id="144" name="Group 2"/>
          <p:cNvGrpSpPr/>
          <p:nvPr/>
        </p:nvGrpSpPr>
        <p:grpSpPr>
          <a:xfrm>
            <a:off x="190440" y="1471680"/>
            <a:ext cx="8800560" cy="4242600"/>
            <a:chOff x="190440" y="1471680"/>
            <a:chExt cx="8800560" cy="4242600"/>
          </a:xfrm>
        </p:grpSpPr>
        <p:pic>
          <p:nvPicPr>
            <p:cNvPr id="145" name="Picture 2"/>
            <p:cNvPicPr/>
            <p:nvPr/>
          </p:nvPicPr>
          <p:blipFill>
            <a:blip r:embed="rId2"/>
            <a:stretch/>
          </p:blipFill>
          <p:spPr>
            <a:xfrm>
              <a:off x="190440" y="1471680"/>
              <a:ext cx="8800560" cy="424260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46" name="CustomShape 3"/>
            <p:cNvSpPr/>
            <p:nvPr/>
          </p:nvSpPr>
          <p:spPr>
            <a:xfrm>
              <a:off x="6553080" y="4800600"/>
              <a:ext cx="1218600" cy="76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4400" b="0" strike="noStrike" spc="-1" dirty="0">
                <a:solidFill>
                  <a:srgbClr val="000000"/>
                </a:solidFill>
                <a:latin typeface="Calibri"/>
              </a:rPr>
              <a:t> Components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577520"/>
            <a:ext cx="8228880" cy="45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Engine − It is used for building </a:t>
            </a: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images and creating </a:t>
            </a: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containers.</a:t>
            </a: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Hub − This is the registry which is used to host various </a:t>
            </a: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images.</a:t>
            </a: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Compose − This is used to define applications using multiple </a:t>
            </a:r>
            <a:r>
              <a:rPr lang="en-IN" sz="3200" b="0" strike="noStrike" spc="-1" dirty="0" err="1">
                <a:latin typeface="Arial"/>
              </a:rPr>
              <a:t>Docker</a:t>
            </a:r>
            <a:r>
              <a:rPr lang="en-IN" sz="3200" b="0" strike="noStrike" spc="-1" dirty="0">
                <a:latin typeface="Arial"/>
              </a:rPr>
              <a:t> containers.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Installation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latin typeface="Arial"/>
              </a:rPr>
              <a:t>Easiest way to get Docer installed is </a:t>
            </a: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>
                <a:latin typeface="Arial"/>
              </a:rPr>
              <a:t>tulik.github.io/devops-docker/2018/01/10/installing-docker-on-ubuntu-5-steps/#1-uninstall-current-version-of-docker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 Commands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To pull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image from the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hub: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pull image-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name:tag</a:t>
            </a:r>
            <a:endParaRPr lang="en-IN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To run the image: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run image-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name:tag</a:t>
            </a:r>
            <a:endParaRPr lang="en-IN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run image-id</a:t>
            </a:r>
            <a:endParaRPr lang="en-IN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To list down all the images in our system: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images</a:t>
            </a:r>
            <a:endParaRPr lang="en-IN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To list down all the running containers: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endParaRPr lang="en-IN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To list down all the containers (even if they are running or not) :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800" b="1" strike="noStrike" spc="-1" dirty="0" err="1">
                <a:solidFill>
                  <a:srgbClr val="000000"/>
                </a:solidFill>
                <a:latin typeface="Calibri"/>
              </a:rPr>
              <a:t>ps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 –a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 Commands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docker info</a:t>
            </a:r>
          </a:p>
          <a:p>
            <a:pPr marL="343080" indent="-342360"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docker pull (from hub.docker.com)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docker images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images –q</a:t>
            </a:r>
          </a:p>
          <a:p>
            <a:pPr marL="343080" indent="-342360"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run hello-world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</a:t>
            </a:r>
            <a:r>
              <a:rPr lang="en-IN" sz="2800" spc="-1" dirty="0" err="1"/>
              <a:t>ps</a:t>
            </a:r>
            <a:endParaRPr lang="en-IN" sz="2800" spc="-1" dirty="0"/>
          </a:p>
          <a:p>
            <a:pPr marL="343080" indent="-342360"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</a:t>
            </a:r>
            <a:r>
              <a:rPr lang="en-IN" sz="2800" spc="-1" dirty="0" err="1"/>
              <a:t>ps</a:t>
            </a:r>
            <a:r>
              <a:rPr lang="en-IN" sz="2800" spc="-1" dirty="0"/>
              <a:t> -a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stats </a:t>
            </a:r>
            <a:r>
              <a:rPr lang="en-IN" sz="2800" spc="-1" dirty="0" err="1"/>
              <a:t>containerId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history image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</a:t>
            </a:r>
            <a:r>
              <a:rPr lang="en-IN" sz="2800" spc="-1" dirty="0" err="1"/>
              <a:t>imageId</a:t>
            </a:r>
            <a:r>
              <a:rPr lang="en-IN" sz="2800" spc="-1" dirty="0"/>
              <a:t> or </a:t>
            </a:r>
            <a:r>
              <a:rPr lang="en-IN" sz="2800" spc="-1" dirty="0" err="1"/>
              <a:t>imageName</a:t>
            </a:r>
            <a:endParaRPr lang="en-IN" sz="2800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stop </a:t>
            </a:r>
            <a:r>
              <a:rPr lang="en-IN" sz="2800" spc="-1" dirty="0" err="1"/>
              <a:t>containerId</a:t>
            </a:r>
            <a:endParaRPr lang="en-IN" sz="2800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kill, log, pause, etc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</a:t>
            </a:r>
            <a:r>
              <a:rPr lang="en-IN" sz="2800" spc="-1" dirty="0" err="1"/>
              <a:t>rm</a:t>
            </a:r>
            <a:r>
              <a:rPr lang="en-IN" sz="2800" spc="-1" dirty="0"/>
              <a:t> </a:t>
            </a:r>
            <a:r>
              <a:rPr lang="en-IN" sz="2800" spc="-1" dirty="0" err="1"/>
              <a:t>containerId</a:t>
            </a:r>
            <a:endParaRPr lang="en-IN" sz="2800" spc="-1" dirty="0"/>
          </a:p>
          <a:p>
            <a:pPr marL="343080" indent="-342360"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$ </a:t>
            </a:r>
            <a:r>
              <a:rPr lang="en-IN" sz="2800" spc="-1" dirty="0" err="1"/>
              <a:t>docker</a:t>
            </a:r>
            <a:r>
              <a:rPr lang="en-IN" sz="2800" spc="-1" dirty="0"/>
              <a:t> </a:t>
            </a:r>
            <a:r>
              <a:rPr lang="en-IN" sz="2800" spc="-1" dirty="0" err="1"/>
              <a:t>rmi</a:t>
            </a:r>
            <a:r>
              <a:rPr lang="en-IN" sz="2800" spc="-1" dirty="0"/>
              <a:t> </a:t>
            </a:r>
            <a:r>
              <a:rPr lang="en-IN" sz="2800" spc="-1" dirty="0" err="1"/>
              <a:t>imageId</a:t>
            </a:r>
            <a:endParaRPr lang="en-IN" sz="28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000000"/>
                </a:solidFill>
                <a:latin typeface="Calibri"/>
              </a:rPr>
              <a:t>Docker Run Command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920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&lt;image&gt;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–name=&lt;</a:t>
            </a:r>
            <a:r>
              <a:rPr lang="en-IN" sz="2800" spc="-1" dirty="0" err="1"/>
              <a:t>customname</a:t>
            </a:r>
            <a:r>
              <a:rPr lang="en-IN" sz="2800" spc="-1" dirty="0"/>
              <a:t>&gt; &lt;image&gt;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–rm &lt;image&gt;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–d &lt;image&gt;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–it &lt;image&gt;</a:t>
            </a:r>
          </a:p>
          <a:p>
            <a:pPr marL="915120" lvl="1" indent="-457200">
              <a:spcBef>
                <a:spcPts val="64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800" spc="-1" dirty="0"/>
              <a:t>$ docker run –p </a:t>
            </a:r>
            <a:r>
              <a:rPr lang="en-IN" sz="2800" spc="-1" dirty="0" err="1"/>
              <a:t>host:container</a:t>
            </a:r>
            <a:r>
              <a:rPr lang="en-IN" sz="2800" spc="-1" dirty="0"/>
              <a:t> &lt;image&gt;</a:t>
            </a:r>
          </a:p>
        </p:txBody>
      </p:sp>
    </p:spTree>
    <p:extLst>
      <p:ext uri="{BB962C8B-B14F-4D97-AF65-F5344CB8AC3E}">
        <p14:creationId xmlns:p14="http://schemas.microsoft.com/office/powerpoint/2010/main" val="24269448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4400" b="0" strike="noStrike" spc="-1" dirty="0">
                <a:solidFill>
                  <a:srgbClr val="000000"/>
                </a:solidFill>
                <a:latin typeface="Calibri"/>
              </a:rPr>
              <a:t> Build Image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 err="1"/>
              <a:t>docker</a:t>
            </a:r>
            <a:r>
              <a:rPr lang="en-IN" sz="2800" spc="-1" dirty="0"/>
              <a:t> build -t </a:t>
            </a:r>
            <a:r>
              <a:rPr lang="en-IN" sz="2800" spc="-1" dirty="0" err="1"/>
              <a:t>ImageName:TagName</a:t>
            </a:r>
            <a:r>
              <a:rPr lang="en-IN" sz="2800" spc="-1" dirty="0"/>
              <a:t> dir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2800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 err="1"/>
              <a:t>docker</a:t>
            </a:r>
            <a:r>
              <a:rPr lang="en-IN" sz="2800" spc="-1" dirty="0"/>
              <a:t> build -t demoimage:0.1 </a:t>
            </a:r>
            <a:r>
              <a:rPr lang="en-IN" sz="3500" b="1" spc="-1" dirty="0"/>
              <a:t>.</a:t>
            </a:r>
            <a:endParaRPr lang="en-IN" sz="2800" b="1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2800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800" spc="-1" dirty="0"/>
              <a:t>-t: is to mention a tag to the image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800" spc="-1" dirty="0" err="1"/>
              <a:t>ImageName</a:t>
            </a:r>
            <a:r>
              <a:rPr lang="en-IN" sz="2800" spc="-1" dirty="0"/>
              <a:t>: This is the name you want to give to your image.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800" spc="-1" dirty="0" err="1"/>
              <a:t>TagName</a:t>
            </a:r>
            <a:r>
              <a:rPr lang="en-IN" sz="2800" spc="-1" dirty="0"/>
              <a:t>(Optional): This is the tag you want to give to your image.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 pitchFamily="34" charset="0"/>
              <a:buChar char="•"/>
            </a:pPr>
            <a:r>
              <a:rPr lang="en-IN" sz="2800" spc="-1" dirty="0"/>
              <a:t>dir: The directory where the </a:t>
            </a:r>
            <a:r>
              <a:rPr lang="en-IN" sz="2800" spc="-1" dirty="0" err="1"/>
              <a:t>Docker</a:t>
            </a:r>
            <a:r>
              <a:rPr lang="en-IN" sz="2800" spc="-1" dirty="0"/>
              <a:t> File is present.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28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 dirty="0" err="1">
                <a:solidFill>
                  <a:srgbClr val="000000"/>
                </a:solidFill>
                <a:latin typeface="Calibri"/>
              </a:rPr>
              <a:t>Dockerfile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#This is a sample Image 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FROM </a:t>
            </a:r>
            <a:r>
              <a:rPr lang="en-IN" sz="2800" spc="-1" dirty="0" err="1"/>
              <a:t>ubuntu</a:t>
            </a:r>
            <a:r>
              <a:rPr lang="en-IN" sz="2800" spc="-1" dirty="0"/>
              <a:t> 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MAINTAINER author/developer/maintainer-NAME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2800" spc="-1" dirty="0"/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RUN apt-get update 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RUN apt-get install –y </a:t>
            </a:r>
            <a:r>
              <a:rPr lang="en-IN" sz="2800" spc="-1" dirty="0" err="1"/>
              <a:t>nginx</a:t>
            </a:r>
            <a:r>
              <a:rPr lang="en-IN" sz="2800" spc="-1" dirty="0"/>
              <a:t> </a:t>
            </a: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IN" sz="2800" spc="-1" dirty="0"/>
              <a:t>	CMD ["</a:t>
            </a:r>
            <a:r>
              <a:rPr lang="en-IN" sz="2800" spc="-1" dirty="0" err="1"/>
              <a:t>echo”,”Image</a:t>
            </a:r>
            <a:r>
              <a:rPr lang="en-IN" sz="2800" spc="-1" dirty="0"/>
              <a:t> created”]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50" name="Picture 2"/>
          <p:cNvPicPr/>
          <p:nvPr/>
        </p:nvPicPr>
        <p:blipFill>
          <a:blip r:embed="rId2"/>
          <a:stretch/>
        </p:blipFill>
        <p:spPr>
          <a:xfrm>
            <a:off x="685800" y="2057400"/>
            <a:ext cx="3733200" cy="3904560"/>
          </a:xfrm>
          <a:prstGeom prst="rect">
            <a:avLst/>
          </a:prstGeom>
          <a:ln w="9360">
            <a:noFill/>
          </a:ln>
        </p:spPr>
      </p:pic>
      <p:pic>
        <p:nvPicPr>
          <p:cNvPr id="151" name="Picture 3"/>
          <p:cNvPicPr/>
          <p:nvPr/>
        </p:nvPicPr>
        <p:blipFill>
          <a:blip r:embed="rId3"/>
          <a:stretch/>
        </p:blipFill>
        <p:spPr>
          <a:xfrm>
            <a:off x="4724280" y="2057400"/>
            <a:ext cx="3675960" cy="3885480"/>
          </a:xfrm>
          <a:prstGeom prst="rect">
            <a:avLst/>
          </a:prstGeom>
          <a:ln w="9360"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762120" y="1676520"/>
            <a:ext cx="3656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Older way: Application on Host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800600" y="1676520"/>
            <a:ext cx="35805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New way: Deploy Container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Container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55" name="Picture 2"/>
          <p:cNvPicPr/>
          <p:nvPr/>
        </p:nvPicPr>
        <p:blipFill>
          <a:blip r:embed="rId2"/>
          <a:stretch/>
        </p:blipFill>
        <p:spPr>
          <a:xfrm>
            <a:off x="1143000" y="3276720"/>
            <a:ext cx="6952680" cy="2990160"/>
          </a:xfrm>
          <a:prstGeom prst="rect">
            <a:avLst/>
          </a:prstGeom>
          <a:ln w="9360">
            <a:noFill/>
          </a:ln>
        </p:spPr>
      </p:pic>
      <p:pic>
        <p:nvPicPr>
          <p:cNvPr id="156" name="Picture 3"/>
          <p:cNvPicPr/>
          <p:nvPr/>
        </p:nvPicPr>
        <p:blipFill>
          <a:blip r:embed="rId3"/>
          <a:stretch/>
        </p:blipFill>
        <p:spPr>
          <a:xfrm>
            <a:off x="128520" y="1757160"/>
            <a:ext cx="8938440" cy="113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Virtualization vs Containerization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Virtualization</a:t>
            </a:r>
            <a:endParaRPr lang="en-IN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Creation of a virtual rather than actual version of something, such as an operating system, a server, a storage device or network resources.</a:t>
            </a:r>
            <a:endParaRPr lang="en-IN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Containerization</a:t>
            </a:r>
            <a:endParaRPr lang="en-IN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 lightweight alternative to full machine virtualization that involves encapsulating an application in a container with its own operating environment.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Container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58" name="Picture 2"/>
          <p:cNvPicPr/>
          <p:nvPr/>
        </p:nvPicPr>
        <p:blipFill>
          <a:blip r:embed="rId2"/>
          <a:stretch/>
        </p:blipFill>
        <p:spPr>
          <a:xfrm>
            <a:off x="401760" y="1295280"/>
            <a:ext cx="8512920" cy="3823560"/>
          </a:xfrm>
          <a:prstGeom prst="rect">
            <a:avLst/>
          </a:prstGeom>
          <a:ln w="9360">
            <a:noFill/>
          </a:ln>
        </p:spPr>
      </p:pic>
      <p:pic>
        <p:nvPicPr>
          <p:cNvPr id="159" name="Picture 3"/>
          <p:cNvPicPr/>
          <p:nvPr/>
        </p:nvPicPr>
        <p:blipFill>
          <a:blip r:embed="rId3"/>
          <a:stretch/>
        </p:blipFill>
        <p:spPr>
          <a:xfrm>
            <a:off x="457200" y="4038480"/>
            <a:ext cx="2513880" cy="26283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Syntax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tretch/>
        </p:blipFill>
        <p:spPr>
          <a:xfrm>
            <a:off x="152280" y="1741320"/>
            <a:ext cx="8790840" cy="3539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FROM</a:t>
            </a:r>
            <a:endParaRPr lang="en-IN" sz="4400" b="0" strike="noStrike" spc="-1">
              <a:latin typeface="Arial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15920" y="1852560"/>
            <a:ext cx="8798760" cy="3633120"/>
            <a:chOff x="115920" y="1852560"/>
            <a:chExt cx="8798760" cy="3633120"/>
          </a:xfrm>
        </p:grpSpPr>
        <p:pic>
          <p:nvPicPr>
            <p:cNvPr id="164" name="Picture 2"/>
            <p:cNvPicPr/>
            <p:nvPr/>
          </p:nvPicPr>
          <p:blipFill>
            <a:blip r:embed="rId2"/>
            <a:stretch/>
          </p:blipFill>
          <p:spPr>
            <a:xfrm>
              <a:off x="115920" y="1852560"/>
              <a:ext cx="8798760" cy="36331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65" name="CustomShape 3"/>
            <p:cNvSpPr/>
            <p:nvPr/>
          </p:nvSpPr>
          <p:spPr>
            <a:xfrm>
              <a:off x="5029200" y="2971800"/>
              <a:ext cx="3885480" cy="2437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RUN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2"/>
          <a:stretch/>
        </p:blipFill>
        <p:spPr>
          <a:xfrm>
            <a:off x="0" y="1587600"/>
            <a:ext cx="9143280" cy="77400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3"/>
          <p:cNvPicPr/>
          <p:nvPr/>
        </p:nvPicPr>
        <p:blipFill>
          <a:blip r:embed="rId3"/>
          <a:stretch/>
        </p:blipFill>
        <p:spPr>
          <a:xfrm>
            <a:off x="1905120" y="3276720"/>
            <a:ext cx="5457240" cy="1875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CMD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76320" y="1866960"/>
            <a:ext cx="9044280" cy="33141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ADD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72" name="Picture 2"/>
          <p:cNvPicPr/>
          <p:nvPr/>
        </p:nvPicPr>
        <p:blipFill>
          <a:blip r:embed="rId2"/>
          <a:stretch/>
        </p:blipFill>
        <p:spPr>
          <a:xfrm>
            <a:off x="76320" y="1883160"/>
            <a:ext cx="8914680" cy="3373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ENV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74" name="Picture 2"/>
          <p:cNvPicPr/>
          <p:nvPr/>
        </p:nvPicPr>
        <p:blipFill>
          <a:blip r:embed="rId2"/>
          <a:stretch/>
        </p:blipFill>
        <p:spPr>
          <a:xfrm>
            <a:off x="141480" y="1752480"/>
            <a:ext cx="8849520" cy="3580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WORKDIR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76" name="Picture 2"/>
          <p:cNvPicPr/>
          <p:nvPr/>
        </p:nvPicPr>
        <p:blipFill>
          <a:blip r:embed="rId2"/>
          <a:stretch/>
        </p:blipFill>
        <p:spPr>
          <a:xfrm>
            <a:off x="308880" y="1805040"/>
            <a:ext cx="8529840" cy="3604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MAINTAINER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81" name="Picture 2"/>
          <p:cNvPicPr/>
          <p:nvPr/>
        </p:nvPicPr>
        <p:blipFill>
          <a:blip r:embed="rId2"/>
          <a:stretch/>
        </p:blipFill>
        <p:spPr>
          <a:xfrm>
            <a:off x="102240" y="1619280"/>
            <a:ext cx="8965080" cy="3714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Command: EXPOSE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78" name="Picture 2"/>
          <p:cNvPicPr/>
          <p:nvPr/>
        </p:nvPicPr>
        <p:blipFill>
          <a:blip r:embed="rId2"/>
          <a:stretch/>
        </p:blipFill>
        <p:spPr>
          <a:xfrm>
            <a:off x="152280" y="1752480"/>
            <a:ext cx="8838360" cy="988200"/>
          </a:xfrm>
          <a:prstGeom prst="rect">
            <a:avLst/>
          </a:prstGeom>
          <a:ln w="9360">
            <a:noFill/>
          </a:ln>
        </p:spPr>
      </p:pic>
      <p:pic>
        <p:nvPicPr>
          <p:cNvPr id="179" name="Picture 3"/>
          <p:cNvPicPr/>
          <p:nvPr/>
        </p:nvPicPr>
        <p:blipFill>
          <a:blip r:embed="rId3"/>
          <a:stretch/>
        </p:blipFill>
        <p:spPr>
          <a:xfrm>
            <a:off x="1752480" y="3352680"/>
            <a:ext cx="5266440" cy="1780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Virtualization vs Containerization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25" name="Picture 2"/>
          <p:cNvPicPr/>
          <p:nvPr/>
        </p:nvPicPr>
        <p:blipFill>
          <a:blip r:embed="rId2"/>
          <a:stretch/>
        </p:blipFill>
        <p:spPr>
          <a:xfrm>
            <a:off x="1066680" y="2057400"/>
            <a:ext cx="6897600" cy="41140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Upload your </a:t>
            </a:r>
            <a:r>
              <a:rPr lang="en-IN" dirty="0" err="1"/>
              <a:t>demoimage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public repository</a:t>
            </a:r>
          </a:p>
          <a:p>
            <a:r>
              <a:rPr lang="en-IN" dirty="0"/>
              <a:t>Get login in </a:t>
            </a:r>
            <a:r>
              <a:rPr lang="en-IN" dirty="0" err="1"/>
              <a:t>docker</a:t>
            </a:r>
            <a:r>
              <a:rPr lang="en-IN" dirty="0"/>
              <a:t> hub account and create a public repository.</a:t>
            </a:r>
          </a:p>
          <a:p>
            <a:r>
              <a:rPr lang="en-IN" dirty="0"/>
              <a:t>Make sure visibility is public</a:t>
            </a:r>
          </a:p>
          <a:p>
            <a:endParaRPr lang="en-IN" dirty="0"/>
          </a:p>
          <a:p>
            <a:r>
              <a:rPr lang="en-IN" dirty="0"/>
              <a:t>make a note to pull command</a:t>
            </a:r>
          </a:p>
          <a:p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pull java276/</a:t>
            </a:r>
            <a:r>
              <a:rPr lang="en-IN" dirty="0" err="1"/>
              <a:t>demorepo</a:t>
            </a:r>
            <a:endParaRPr lang="en-IN" dirty="0"/>
          </a:p>
          <a:p>
            <a:endParaRPr lang="en-IN" dirty="0"/>
          </a:p>
          <a:p>
            <a:r>
              <a:rPr lang="en-IN" dirty="0"/>
              <a:t>Open terminal and get login to tag your image i.e. </a:t>
            </a:r>
            <a:r>
              <a:rPr lang="en-IN" dirty="0" err="1"/>
              <a:t>demoimage</a:t>
            </a:r>
            <a:endParaRPr lang="en-IN" dirty="0"/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login</a:t>
            </a:r>
          </a:p>
          <a:p>
            <a:pPr lvl="1"/>
            <a:r>
              <a:rPr lang="en-IN" dirty="0"/>
              <a:t>	java2786</a:t>
            </a:r>
          </a:p>
          <a:p>
            <a:pPr lvl="1"/>
            <a:r>
              <a:rPr lang="en-IN" dirty="0"/>
              <a:t>	</a:t>
            </a:r>
            <a:r>
              <a:rPr lang="en-IN" dirty="0" err="1"/>
              <a:t>pwd</a:t>
            </a:r>
            <a:endParaRPr lang="en-IN" dirty="0"/>
          </a:p>
          <a:p>
            <a:pPr lvl="1"/>
            <a:endParaRPr lang="en-IN" dirty="0"/>
          </a:p>
          <a:p>
            <a:pPr lvl="2"/>
            <a:r>
              <a:rPr lang="en-IN" dirty="0"/>
              <a:t> 	</a:t>
            </a:r>
            <a:r>
              <a:rPr lang="en-IN" dirty="0" err="1"/>
              <a:t>docker</a:t>
            </a:r>
            <a:r>
              <a:rPr lang="en-IN" dirty="0"/>
              <a:t> image</a:t>
            </a:r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err="1"/>
              <a:t>imageId</a:t>
            </a:r>
            <a:r>
              <a:rPr lang="en-IN" dirty="0"/>
              <a:t> </a:t>
            </a:r>
            <a:r>
              <a:rPr lang="en-IN" dirty="0" err="1"/>
              <a:t>RepositoryName</a:t>
            </a:r>
            <a:endParaRPr lang="en-IN" dirty="0"/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tag ab0c1d3744dd java2786/demorep:1.0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.</a:t>
            </a:r>
          </a:p>
          <a:p>
            <a:pPr lvl="1"/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Hub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Hub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subTitle"/>
          </p:nvPr>
        </p:nvSpPr>
        <p:spPr/>
        <p:txBody>
          <a:bodyPr>
            <a:normAutofit fontScale="55000" lnSpcReduction="20000"/>
          </a:bodyPr>
          <a:lstStyle/>
          <a:p>
            <a:pPr lvl="1"/>
            <a:r>
              <a:rPr lang="en-IN" dirty="0"/>
              <a:t>PUSH</a:t>
            </a:r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push </a:t>
            </a:r>
            <a:r>
              <a:rPr lang="en-IN" dirty="0" err="1"/>
              <a:t>RepositoryName:v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go back to the </a:t>
            </a:r>
            <a:r>
              <a:rPr lang="en-IN" dirty="0" err="1"/>
              <a:t>Docker</a:t>
            </a:r>
            <a:r>
              <a:rPr lang="en-IN" dirty="0"/>
              <a:t> Hub page and go to your repository, you will see the tag name in the repository.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Try to pull this repo now</a:t>
            </a:r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pull java2786/demorepo:1.0</a:t>
            </a:r>
          </a:p>
          <a:p>
            <a:pPr lvl="1"/>
            <a:r>
              <a:rPr lang="en-IN" dirty="0"/>
              <a:t>	</a:t>
            </a:r>
          </a:p>
          <a:p>
            <a:pPr lvl="1"/>
            <a:r>
              <a:rPr lang="en-IN" dirty="0"/>
              <a:t>		already exists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en-IN" dirty="0"/>
              <a:t>go to browser and login to </a:t>
            </a:r>
            <a:r>
              <a:rPr lang="en-IN" dirty="0" err="1"/>
              <a:t>docker</a:t>
            </a:r>
            <a:r>
              <a:rPr lang="en-IN" dirty="0"/>
              <a:t> hub. find </a:t>
            </a:r>
            <a:r>
              <a:rPr lang="en-IN" dirty="0" err="1"/>
              <a:t>jenkins</a:t>
            </a:r>
            <a:r>
              <a:rPr lang="en-IN" dirty="0"/>
              <a:t> repository.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/>
              <a:t>jenkins</a:t>
            </a:r>
            <a:endParaRPr lang="en-IN" dirty="0"/>
          </a:p>
          <a:p>
            <a:pPr lvl="1"/>
            <a:r>
              <a:rPr lang="en-IN" dirty="0"/>
              <a:t>	</a:t>
            </a:r>
          </a:p>
          <a:p>
            <a:pPr lvl="1"/>
            <a:r>
              <a:rPr lang="en-IN" dirty="0"/>
              <a:t>	Find the exposed ports</a:t>
            </a:r>
          </a:p>
          <a:p>
            <a:pPr lvl="1"/>
            <a:r>
              <a:rPr lang="en-IN" dirty="0"/>
              <a:t>		</a:t>
            </a:r>
            <a:r>
              <a:rPr lang="en-IN" dirty="0" err="1"/>
              <a:t>docker</a:t>
            </a:r>
            <a:r>
              <a:rPr lang="en-IN" dirty="0"/>
              <a:t> inspect Container/Image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		</a:t>
            </a:r>
            <a:r>
              <a:rPr lang="en-IN" dirty="0" err="1"/>
              <a:t>docker</a:t>
            </a:r>
            <a:r>
              <a:rPr lang="en-IN" dirty="0"/>
              <a:t> inspect </a:t>
            </a:r>
            <a:r>
              <a:rPr lang="en-IN" dirty="0" err="1"/>
              <a:t>jenkins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Run </a:t>
            </a:r>
            <a:r>
              <a:rPr lang="en-IN" dirty="0" err="1"/>
              <a:t>jenkins</a:t>
            </a:r>
            <a:endParaRPr lang="en-IN" dirty="0"/>
          </a:p>
          <a:p>
            <a:pPr lvl="1"/>
            <a:r>
              <a:rPr lang="en-IN" dirty="0"/>
              <a:t>	</a:t>
            </a:r>
            <a:r>
              <a:rPr lang="en-IN" dirty="0" err="1"/>
              <a:t>docker</a:t>
            </a:r>
            <a:r>
              <a:rPr lang="en-IN" dirty="0"/>
              <a:t> run -p 8080:8080 -p 50000:50000 </a:t>
            </a:r>
            <a:r>
              <a:rPr lang="en-IN" dirty="0" err="1"/>
              <a:t>jenkins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with Jenkins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Container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1" strike="noStrike" spc="-1" dirty="0" err="1">
                <a:solidFill>
                  <a:srgbClr val="000000"/>
                </a:solidFill>
                <a:latin typeface="Calibri"/>
              </a:rPr>
              <a:t>Docker</a:t>
            </a:r>
            <a:r>
              <a:rPr lang="en-IN" sz="3200" b="1" strike="noStrike" spc="-1" dirty="0">
                <a:solidFill>
                  <a:srgbClr val="000000"/>
                </a:solidFill>
                <a:latin typeface="Calibri"/>
              </a:rPr>
              <a:t> compose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is used to run multi-container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applicatioin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Each container will run a standalone application and it can communicate with other containers present in same host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Ex: MEAN stack application using different containers</a:t>
            </a:r>
            <a:endParaRPr lang="en-IN" sz="32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Mongo</a:t>
            </a:r>
            <a:endParaRPr lang="en-IN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Express</a:t>
            </a:r>
            <a:endParaRPr lang="en-IN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Angular</a:t>
            </a:r>
            <a:endParaRPr lang="en-IN" sz="28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Node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Container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152280" y="2668320"/>
            <a:ext cx="8838360" cy="1978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Get Ready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https://www.docker.com/get-started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Create a folder </a:t>
            </a: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mean-stack-app</a:t>
            </a:r>
            <a:endParaRPr lang="en-IN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Create a file named as “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docker-compose.yml”</a:t>
            </a:r>
            <a:endParaRPr lang="en-IN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Create </a:t>
            </a: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angular-app</a:t>
            </a: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Place it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mean-stack-app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folder</a:t>
            </a:r>
            <a:endParaRPr lang="en-IN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Create a file named as “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Dockerfile”</a:t>
            </a:r>
            <a:endParaRPr lang="en-IN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Create </a:t>
            </a: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express-app</a:t>
            </a: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32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Place it in 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mean-stack-app</a:t>
            </a: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folder</a:t>
            </a:r>
            <a:endParaRPr lang="en-IN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Create a file named as “</a:t>
            </a: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Dockerfile”</a:t>
            </a:r>
            <a:endParaRPr lang="en-IN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For MongoDB use image placed at docker hub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docker-compose.yml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905120" y="1600200"/>
            <a:ext cx="5637960" cy="45252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2500" lnSpcReduction="2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# docker-compose.yml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version: '3.0' # specify docker-compose version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# define the services/containers to be run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services: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angular: # name of the first service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build: './angular-app' # specify the directory of the Dockerfile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ports: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    - 4200:4200 # specify port mapping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express: # name of the second service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build: './express-app' # specify the directory of the Dockerfile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ports: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    - 3000:3000 # specify port mapping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database: # name of the third service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image: 'mongo' #specify image to build container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ports: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           - 27017:27017 # specify port forwarding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in angular-app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47920" y="1600200"/>
            <a:ext cx="6019200" cy="45252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FROM node:6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RUN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mkdir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-p path/to/run/app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WORKDIR path/to/run/app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COPY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package.json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path/to/run/app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RUN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cache clean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RUN 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 install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COPY . path/to/run/app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EXPOSE 4200</a:t>
            </a:r>
            <a:endParaRPr lang="en-IN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CMD ["</a:t>
            </a:r>
            <a:r>
              <a:rPr lang="en-IN" sz="3200" b="0" strike="noStrike" spc="-1" dirty="0" err="1">
                <a:solidFill>
                  <a:srgbClr val="000000"/>
                </a:solidFill>
                <a:latin typeface="Calibri"/>
              </a:rPr>
              <a:t>npm</a:t>
            </a: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", "start"]</a:t>
            </a: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Dockerfile in express-app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447920" y="1600200"/>
            <a:ext cx="6019200" cy="4525200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FROM node:6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RUN mkdir -p path/to/run/app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WORKDIR path/to/run/app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COPY package.json path/to/run/app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RUN npm cache clean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RUN npm install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COPY . path/to/run/app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EXPOSE 3000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CMD ["npm", "start"]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Virtualization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27" name="Picture 2"/>
          <p:cNvPicPr/>
          <p:nvPr/>
        </p:nvPicPr>
        <p:blipFill>
          <a:blip r:embed="rId2"/>
          <a:stretch/>
        </p:blipFill>
        <p:spPr>
          <a:xfrm>
            <a:off x="152280" y="1981080"/>
            <a:ext cx="3828240" cy="390456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3"/>
          <p:cNvPicPr/>
          <p:nvPr/>
        </p:nvPicPr>
        <p:blipFill>
          <a:blip r:embed="rId3"/>
          <a:stretch/>
        </p:blipFill>
        <p:spPr>
          <a:xfrm>
            <a:off x="4343400" y="2133720"/>
            <a:ext cx="3380760" cy="1532880"/>
          </a:xfrm>
          <a:prstGeom prst="rect">
            <a:avLst/>
          </a:prstGeom>
          <a:ln w="38160"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9" name="Picture 4"/>
          <p:cNvPicPr/>
          <p:nvPr/>
        </p:nvPicPr>
        <p:blipFill>
          <a:blip r:embed="rId4"/>
          <a:stretch/>
        </p:blipFill>
        <p:spPr>
          <a:xfrm>
            <a:off x="4343400" y="3895560"/>
            <a:ext cx="4609440" cy="1666080"/>
          </a:xfrm>
          <a:prstGeom prst="rect">
            <a:avLst/>
          </a:prstGeom>
          <a:ln w="38160"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Run containers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Open terminal and go to inside </a:t>
            </a:r>
            <a:r>
              <a:rPr lang="en-IN" sz="3200" b="1" strike="noStrike" spc="-1">
                <a:solidFill>
                  <a:srgbClr val="000000"/>
                </a:solidFill>
                <a:latin typeface="Calibri"/>
              </a:rPr>
              <a:t>mean-stack-app</a:t>
            </a:r>
            <a:endParaRPr lang="en-IN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Here we need to execute docker-compose.yml file and command for this is 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447920" y="4114800"/>
            <a:ext cx="6323760" cy="1142280"/>
          </a:xfrm>
          <a:prstGeom prst="roundRect">
            <a:avLst>
              <a:gd name="adj" fmla="val 16667"/>
            </a:avLst>
          </a:prstGeom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docker-compose up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Containerization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990720" y="1600200"/>
            <a:ext cx="4419000" cy="296172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3"/>
          <p:cNvPicPr/>
          <p:nvPr/>
        </p:nvPicPr>
        <p:blipFill>
          <a:blip r:embed="rId4"/>
          <a:stretch/>
        </p:blipFill>
        <p:spPr>
          <a:xfrm>
            <a:off x="3276720" y="4724280"/>
            <a:ext cx="5380920" cy="17042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34" name="Picture 2"/>
          <p:cNvPicPr/>
          <p:nvPr/>
        </p:nvPicPr>
        <p:blipFill>
          <a:blip r:embed="rId2"/>
          <a:stretch/>
        </p:blipFill>
        <p:spPr>
          <a:xfrm>
            <a:off x="0" y="1447920"/>
            <a:ext cx="9143280" cy="1288080"/>
          </a:xfrm>
          <a:prstGeom prst="rect">
            <a:avLst/>
          </a:prstGeom>
          <a:ln w="9360">
            <a:noFill/>
          </a:ln>
        </p:spPr>
      </p:pic>
      <p:pic>
        <p:nvPicPr>
          <p:cNvPr id="135" name="Picture 4"/>
          <p:cNvPicPr/>
          <p:nvPr/>
        </p:nvPicPr>
        <p:blipFill>
          <a:blip r:embed="rId3"/>
          <a:stretch/>
        </p:blipFill>
        <p:spPr>
          <a:xfrm>
            <a:off x="5715000" y="3124080"/>
            <a:ext cx="3199680" cy="2733120"/>
          </a:xfrm>
          <a:prstGeom prst="rect">
            <a:avLst/>
          </a:prstGeom>
          <a:ln>
            <a:noFill/>
          </a:ln>
        </p:spPr>
      </p:pic>
      <p:pic>
        <p:nvPicPr>
          <p:cNvPr id="136" name="Picture 6"/>
          <p:cNvPicPr/>
          <p:nvPr/>
        </p:nvPicPr>
        <p:blipFill>
          <a:blip r:embed="rId4"/>
          <a:stretch/>
        </p:blipFill>
        <p:spPr>
          <a:xfrm>
            <a:off x="0" y="3200400"/>
            <a:ext cx="5714280" cy="28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VM vs Docker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38" name="Picture 2"/>
          <p:cNvPicPr/>
          <p:nvPr/>
        </p:nvPicPr>
        <p:blipFill>
          <a:blip r:embed="rId2"/>
          <a:stretch/>
        </p:blipFill>
        <p:spPr>
          <a:xfrm>
            <a:off x="2238480" y="1924200"/>
            <a:ext cx="4666680" cy="40950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VM vs Docker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40" name="Picture 2"/>
          <p:cNvPicPr/>
          <p:nvPr/>
        </p:nvPicPr>
        <p:blipFill>
          <a:blip r:embed="rId2"/>
          <a:stretch/>
        </p:blipFill>
        <p:spPr>
          <a:xfrm>
            <a:off x="152280" y="1351440"/>
            <a:ext cx="8824320" cy="459144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"/>
              </a:rPr>
              <a:t>Docker images &amp; containers</a:t>
            </a:r>
            <a:endParaRPr lang="en-IN" sz="4400" b="0" strike="noStrike" spc="-1">
              <a:latin typeface="Arial"/>
            </a:endParaRPr>
          </a:p>
        </p:txBody>
      </p:sp>
      <p:pic>
        <p:nvPicPr>
          <p:cNvPr id="142" name="Picture 2"/>
          <p:cNvPicPr/>
          <p:nvPr/>
        </p:nvPicPr>
        <p:blipFill>
          <a:blip r:embed="rId2"/>
          <a:stretch/>
        </p:blipFill>
        <p:spPr>
          <a:xfrm>
            <a:off x="533520" y="2438280"/>
            <a:ext cx="7923960" cy="2849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888</Words>
  <Application>Microsoft Office PowerPoint</Application>
  <PresentationFormat>On-screen Show (4:3)</PresentationFormat>
  <Paragraphs>201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Hub</vt:lpstr>
      <vt:lpstr>Docker Hub</vt:lpstr>
      <vt:lpstr>Docker with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Arun</cp:lastModifiedBy>
  <cp:revision>9</cp:revision>
  <dcterms:modified xsi:type="dcterms:W3CDTF">2019-02-28T12:54:49Z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Arun</dc:creator>
  <dc:description/>
  <dc:language>en-IN</dc:language>
  <cp:lastModifiedBy/>
  <dcterms:modified xsi:type="dcterms:W3CDTF">2018-09-07T01:58:59Z</dcterms:modified>
  <cp:revision>25</cp:revision>
  <dc:subject/>
  <dc:title>Docker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</vt:i4>
  </property>
</Properties>
</file>